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60" r:id="rId2"/>
    <p:sldId id="526" r:id="rId3"/>
    <p:sldId id="516" r:id="rId4"/>
    <p:sldId id="534" r:id="rId5"/>
    <p:sldId id="535" r:id="rId6"/>
    <p:sldId id="533" r:id="rId7"/>
    <p:sldId id="537" r:id="rId8"/>
    <p:sldId id="538" r:id="rId9"/>
    <p:sldId id="258" r:id="rId10"/>
    <p:sldId id="536" r:id="rId11"/>
    <p:sldId id="530" r:id="rId12"/>
    <p:sldId id="532" r:id="rId13"/>
    <p:sldId id="284" r:id="rId14"/>
    <p:sldId id="531" r:id="rId15"/>
    <p:sldId id="517" r:id="rId16"/>
    <p:sldId id="518" r:id="rId17"/>
    <p:sldId id="527" r:id="rId18"/>
    <p:sldId id="528" r:id="rId19"/>
    <p:sldId id="263" r:id="rId20"/>
    <p:sldId id="266" r:id="rId21"/>
    <p:sldId id="521" r:id="rId22"/>
    <p:sldId id="492"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yriad Pro" panose="020B0503030403020204" charset="0"/>
      <p:regular r:id="rId29"/>
      <p:bold r:id="rId30"/>
      <p:italic r:id="rId31"/>
      <p:boldItalic r:id="rId32"/>
    </p:embeddedFont>
    <p:embeddedFont>
      <p:font typeface="Open Sans" panose="020B0604020202020204" charset="0"/>
      <p:regular r:id="rId33"/>
      <p:bold r:id="rId34"/>
      <p:italic r:id="rId35"/>
      <p:boldItalic r:id="rId36"/>
    </p:embeddedFont>
    <p:embeddedFont>
      <p:font typeface="PT Sans"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422"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12-04-2023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dgecomputing-expo.com/europe/" TargetMode="External"/><Relationship Id="rId3" Type="http://schemas.openxmlformats.org/officeDocument/2006/relationships/hyperlink" Target="https://www.iottechexpo.com/northamerica" TargetMode="External"/><Relationship Id="rId7" Type="http://schemas.openxmlformats.org/officeDocument/2006/relationships/hyperlink" Target="https://www.iottechexpo.com/europ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dgecomputing-expo.com/northamerica/" TargetMode="External"/><Relationship Id="rId5" Type="http://schemas.openxmlformats.org/officeDocument/2006/relationships/hyperlink" Target="http://www.ieeevtm.org/" TargetMode="External"/><Relationship Id="rId4" Type="http://schemas.openxmlformats.org/officeDocument/2006/relationships/hyperlink" Target="https://www.ieeevtc.org/vtmagazine/specisu--Metaverse-CAVS.php" TargetMode="External"/><Relationship Id="rId9" Type="http://schemas.openxmlformats.org/officeDocument/2006/relationships/hyperlink" Target="https://www.iottechexpo.com/globa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18</a:t>
            </a:fld>
            <a:endParaRPr lang="en-US" dirty="0"/>
          </a:p>
        </p:txBody>
      </p:sp>
    </p:spTree>
    <p:extLst>
      <p:ext uri="{BB962C8B-B14F-4D97-AF65-F5344CB8AC3E}">
        <p14:creationId xmlns:p14="http://schemas.microsoft.com/office/powerpoint/2010/main" val="54165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57535793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57535793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28600" indent="-228600" fontAlgn="t">
              <a:buAutoNum type="arabicPeriod"/>
            </a:pPr>
            <a:r>
              <a:rPr lang="en-IN" dirty="0">
                <a:effectLst/>
              </a:rPr>
              <a:t>International Institute of Information Technology (Hyderabad)</a:t>
            </a:r>
            <a:br>
              <a:rPr lang="en-IN" dirty="0">
                <a:effectLst/>
              </a:rPr>
            </a:br>
            <a:r>
              <a:rPr lang="en-IN" dirty="0">
                <a:effectLst/>
              </a:rPr>
              <a:t>blog post (January 2023) - </a:t>
            </a:r>
            <a:r>
              <a:rPr lang="en-IN" u="none" strike="noStrike" dirty="0">
                <a:solidFill>
                  <a:srgbClr val="B42025"/>
                </a:solidFill>
                <a:effectLst/>
                <a:hlinkClick r:id="rId3"/>
              </a:rPr>
              <a:t>IITH's Smart City team wins Best Technology award in Korean hackathon</a:t>
            </a:r>
            <a:r>
              <a:rPr lang="en-IN" dirty="0">
                <a:effectLst/>
              </a:rPr>
              <a:t> ETSI Enjoy! January 2023</a:t>
            </a:r>
            <a:r>
              <a:rPr lang="en-IN" u="none" strike="noStrike" dirty="0">
                <a:solidFill>
                  <a:srgbClr val="B42025"/>
                </a:solidFill>
                <a:effectLst/>
                <a:hlinkClick r:id="rId4"/>
              </a:rPr>
              <a:t>Research and Innovation in IoT Standardization</a:t>
            </a:r>
            <a:endParaRPr lang="en-IN" u="none" strike="noStrike" dirty="0">
              <a:solidFill>
                <a:srgbClr val="B42025"/>
              </a:solidFill>
              <a:effectLst/>
            </a:endParaRPr>
          </a:p>
          <a:p>
            <a:pPr marL="228600" indent="-228600" fontAlgn="t">
              <a:buAutoNum type="arabicPeriod"/>
            </a:pPr>
            <a:r>
              <a:rPr lang="en-US" dirty="0">
                <a:effectLst/>
              </a:rPr>
              <a:t>ETSI Enjoy! January 2023</a:t>
            </a:r>
            <a:r>
              <a:rPr lang="en-US" u="none" strike="noStrike" dirty="0">
                <a:solidFill>
                  <a:srgbClr val="B42025"/>
                </a:solidFill>
                <a:effectLst/>
                <a:hlinkClick r:id="rId4"/>
              </a:rPr>
              <a:t>Research and Innovation in IoT Standardization</a:t>
            </a:r>
            <a:endParaRPr dirty="0"/>
          </a:p>
        </p:txBody>
      </p:sp>
      <p:sp>
        <p:nvSpPr>
          <p:cNvPr id="121" name="Google Shape;121;g19575357931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32533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957535793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957535793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1957535793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456491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21</a:t>
            </a:fld>
            <a:endParaRPr lang="en-IN"/>
          </a:p>
        </p:txBody>
      </p:sp>
    </p:spTree>
    <p:extLst>
      <p:ext uri="{BB962C8B-B14F-4D97-AF65-F5344CB8AC3E}">
        <p14:creationId xmlns:p14="http://schemas.microsoft.com/office/powerpoint/2010/main" val="41529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3</a:t>
            </a:fld>
            <a:endParaRPr lang="en-IN"/>
          </a:p>
        </p:txBody>
      </p:sp>
    </p:spTree>
    <p:extLst>
      <p:ext uri="{BB962C8B-B14F-4D97-AF65-F5344CB8AC3E}">
        <p14:creationId xmlns:p14="http://schemas.microsoft.com/office/powerpoint/2010/main" val="19619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40279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Articles:</a:t>
            </a:r>
          </a:p>
          <a:p>
            <a:r>
              <a:rPr lang="en-US" sz="2800" b="0" i="0" dirty="0">
                <a:solidFill>
                  <a:srgbClr val="222222"/>
                </a:solidFill>
                <a:effectLst/>
                <a:latin typeface="Arial" panose="020B0604020202020204" pitchFamily="34" charset="0"/>
              </a:rPr>
              <a:t>CFP - Special Issue on Metaverse for Connected and Automated Vehicles and</a:t>
            </a:r>
            <a:br>
              <a:rPr lang="en-US" sz="2800" dirty="0"/>
            </a:br>
            <a:r>
              <a:rPr lang="en-US" sz="2800" b="0" i="0" dirty="0">
                <a:solidFill>
                  <a:srgbClr val="222222"/>
                </a:solidFill>
                <a:effectLst/>
                <a:latin typeface="Arial" panose="020B0604020202020204" pitchFamily="34" charset="0"/>
              </a:rPr>
              <a:t>Intelligent Transportation Systems </a:t>
            </a:r>
            <a:r>
              <a:rPr lang="en-US" sz="2800" b="0" i="0" dirty="0">
                <a:solidFill>
                  <a:srgbClr val="1155CC"/>
                </a:solidFill>
                <a:effectLst/>
                <a:latin typeface="Arial" panose="020B0604020202020204" pitchFamily="34" charset="0"/>
                <a:hlinkClick r:id="rId4"/>
              </a:rPr>
              <a:t>https://www.ieeevtc.org/vtmagazine/specisu--Metaverse-CAVS.php</a:t>
            </a:r>
            <a:br>
              <a:rPr lang="en-US" sz="2800" dirty="0"/>
            </a:br>
            <a:r>
              <a:rPr lang="en-US" sz="2800" b="0" i="0" dirty="0">
                <a:solidFill>
                  <a:srgbClr val="222222"/>
                </a:solidFill>
                <a:effectLst/>
                <a:latin typeface="Arial" panose="020B0604020202020204" pitchFamily="34" charset="0"/>
              </a:rPr>
              <a:t>IEEE VT Magazine (Impact Factor: 13.609). </a:t>
            </a:r>
            <a:r>
              <a:rPr lang="en-US" sz="2800" b="0" i="0" dirty="0">
                <a:solidFill>
                  <a:srgbClr val="1155CC"/>
                </a:solidFill>
                <a:effectLst/>
                <a:latin typeface="Arial" panose="020B0604020202020204" pitchFamily="34" charset="0"/>
                <a:hlinkClick r:id="rId5"/>
              </a:rPr>
              <a:t>http://www.ieeevtm.org</a:t>
            </a:r>
            <a:r>
              <a:rPr lang="en-US" sz="2800" b="0" i="0" dirty="0">
                <a:solidFill>
                  <a:srgbClr val="1155CC"/>
                </a:solidFill>
                <a:effectLst/>
                <a:latin typeface="Arial" panose="020B0604020202020204" pitchFamily="34" charset="0"/>
              </a:rPr>
              <a:t>; </a:t>
            </a:r>
            <a:br>
              <a:rPr lang="en-US" sz="2800" dirty="0"/>
            </a:br>
            <a:r>
              <a:rPr lang="en-US" sz="2800" dirty="0"/>
              <a:t>- </a:t>
            </a:r>
            <a:r>
              <a:rPr lang="en-US" sz="2800" b="0" i="0" dirty="0">
                <a:solidFill>
                  <a:srgbClr val="222222"/>
                </a:solidFill>
                <a:effectLst/>
                <a:latin typeface="Arial" panose="020B0604020202020204" pitchFamily="34" charset="0"/>
              </a:rPr>
              <a:t>Manuscript Submission deadline: 15th April 2023</a:t>
            </a:r>
            <a:br>
              <a:rPr lang="en-US" sz="2800" dirty="0"/>
            </a:br>
            <a:r>
              <a:rPr lang="en-US" sz="2800" b="0" i="0" dirty="0">
                <a:solidFill>
                  <a:srgbClr val="222222"/>
                </a:solidFill>
                <a:effectLst/>
                <a:latin typeface="Arial" panose="020B0604020202020204" pitchFamily="34" charset="0"/>
              </a:rPr>
              <a:t>- First Round Reviews by: 15 June 2023</a:t>
            </a:r>
            <a:br>
              <a:rPr lang="en-US" sz="2800" dirty="0"/>
            </a:br>
            <a:r>
              <a:rPr lang="en-US" sz="2800" b="0" i="0" dirty="0">
                <a:solidFill>
                  <a:srgbClr val="222222"/>
                </a:solidFill>
                <a:effectLst/>
                <a:latin typeface="Arial" panose="020B0604020202020204" pitchFamily="34" charset="0"/>
              </a:rPr>
              <a:t>- Second Round Submissions by: 1st August 2023</a:t>
            </a:r>
            <a:br>
              <a:rPr lang="en-US" sz="2800" dirty="0"/>
            </a:br>
            <a:r>
              <a:rPr lang="en-US" sz="2800" b="0" i="0" dirty="0">
                <a:solidFill>
                  <a:srgbClr val="222222"/>
                </a:solidFill>
                <a:effectLst/>
                <a:latin typeface="Arial" panose="020B0604020202020204" pitchFamily="34" charset="0"/>
              </a:rPr>
              <a:t>- Final Editorial Decision: 15 September 2023</a:t>
            </a:r>
            <a:br>
              <a:rPr lang="en-US" sz="2800" dirty="0"/>
            </a:br>
            <a:r>
              <a:rPr lang="en-US" sz="2800" b="0" i="0" dirty="0">
                <a:solidFill>
                  <a:srgbClr val="222222"/>
                </a:solidFill>
                <a:effectLst/>
                <a:latin typeface="Arial" panose="020B0604020202020204" pitchFamily="34" charset="0"/>
              </a:rPr>
              <a:t>- Published: December 2023</a:t>
            </a:r>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endPar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endParaRP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Potential Speaking Opportunities – </a:t>
            </a:r>
          </a:p>
          <a:p>
            <a:r>
              <a:rPr lang="en-GB" sz="1800" kern="1200" dirty="0">
                <a:solidFill>
                  <a:schemeClr val="tx1"/>
                </a:solidFill>
                <a:effectLst/>
                <a:latin typeface="Calibri" panose="020F0502020204030204" pitchFamily="34" charset="0"/>
                <a:ea typeface="Calibri" panose="020F0502020204030204" pitchFamily="34" charset="0"/>
                <a:cs typeface="+mn-cs"/>
                <a:hlinkClick r:id="rId3">
                  <a:extLst>
                    <a:ext uri="{A12FA001-AC4F-418D-AE19-62706E023703}">
                      <ahyp:hlinkClr xmlns:ahyp="http://schemas.microsoft.com/office/drawing/2018/hyperlinkcolor" val="tx"/>
                    </a:ext>
                  </a:extLst>
                </a:hlinkClick>
              </a:rPr>
              <a:t>1. oneM2M Stakeholders Day (co-located with TP 58 in Delhi, India)</a:t>
            </a:r>
          </a:p>
          <a:p>
            <a:r>
              <a:rPr lang="en-GB" sz="1800" u="sng" dirty="0">
                <a:solidFill>
                  <a:srgbClr val="0563C1"/>
                </a:solidFill>
                <a:effectLst/>
                <a:latin typeface="Calibri" panose="020F0502020204030204" pitchFamily="34" charset="0"/>
                <a:ea typeface="Calibri" panose="020F0502020204030204" pitchFamily="34" charset="0"/>
                <a:hlinkClick r:id="rId3"/>
              </a:rPr>
              <a:t>2.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6"/>
              </a:rPr>
              <a:t>Edge Computing Expo</a:t>
            </a:r>
            <a:r>
              <a:rPr lang="en-GB" sz="1800" dirty="0">
                <a:effectLst/>
                <a:latin typeface="Calibri" panose="020F0502020204030204" pitchFamily="34" charset="0"/>
                <a:ea typeface="Calibri" panose="020F0502020204030204" pitchFamily="34" charset="0"/>
              </a:rPr>
              <a:t> - North America (17-18 23) – Santa Clara, CA </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7"/>
              </a:rPr>
              <a:t>3. IoT Tech Expo</a:t>
            </a:r>
            <a:r>
              <a:rPr lang="en-GB" sz="1800" dirty="0">
                <a:effectLst/>
                <a:latin typeface="Calibri" panose="020F0502020204030204" pitchFamily="34" charset="0"/>
                <a:ea typeface="Calibri" panose="020F0502020204030204" pitchFamily="34" charset="0"/>
              </a:rPr>
              <a:t> &amp; </a:t>
            </a:r>
            <a:r>
              <a:rPr lang="en-GB" sz="1800" u="sng" dirty="0">
                <a:solidFill>
                  <a:srgbClr val="0563C1"/>
                </a:solidFill>
                <a:effectLst/>
                <a:latin typeface="Calibri" panose="020F0502020204030204" pitchFamily="34" charset="0"/>
                <a:ea typeface="Calibri" panose="020F0502020204030204" pitchFamily="34" charset="0"/>
                <a:hlinkClick r:id="rId8"/>
              </a:rPr>
              <a:t>Edge Computing Expo</a:t>
            </a:r>
            <a:r>
              <a:rPr lang="en-GB" sz="1800" dirty="0">
                <a:effectLst/>
                <a:latin typeface="Calibri" panose="020F0502020204030204" pitchFamily="34" charset="0"/>
                <a:ea typeface="Calibri" panose="020F0502020204030204" pitchFamily="34" charset="0"/>
              </a:rPr>
              <a:t> - Europe (26-27 Sept) – Amsterdam</a:t>
            </a:r>
            <a:endParaRPr lang="en-IN"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Calibri" panose="020F0502020204030204" pitchFamily="34" charset="0"/>
                <a:ea typeface="Calibri" panose="020F0502020204030204" pitchFamily="34" charset="0"/>
                <a:hlinkClick r:id="rId9"/>
              </a:rPr>
              <a:t>4. IoT Tech Expo</a:t>
            </a:r>
            <a:r>
              <a:rPr lang="en-GB" sz="1800" dirty="0">
                <a:effectLst/>
                <a:latin typeface="Calibri" panose="020F0502020204030204" pitchFamily="34" charset="0"/>
                <a:ea typeface="Calibri" panose="020F0502020204030204" pitchFamily="34" charset="0"/>
              </a:rPr>
              <a:t> - Global (30</a:t>
            </a:r>
            <a:r>
              <a:rPr lang="en-GB" sz="1800" baseline="30000" dirty="0">
                <a:effectLst/>
                <a:latin typeface="Calibri" panose="020F0502020204030204" pitchFamily="34" charset="0"/>
                <a:ea typeface="Calibri" panose="020F0502020204030204" pitchFamily="34" charset="0"/>
              </a:rPr>
              <a:t>th</a:t>
            </a:r>
            <a:r>
              <a:rPr lang="en-GB" sz="1800" dirty="0">
                <a:effectLst/>
                <a:latin typeface="Calibri" panose="020F0502020204030204" pitchFamily="34" charset="0"/>
                <a:ea typeface="Calibri" panose="020F0502020204030204" pitchFamily="34" charset="0"/>
              </a:rPr>
              <a:t> November – 1</a:t>
            </a:r>
            <a:r>
              <a:rPr lang="en-GB" sz="1800" baseline="30000" dirty="0">
                <a:effectLst/>
                <a:latin typeface="Calibri" panose="020F0502020204030204" pitchFamily="34" charset="0"/>
                <a:ea typeface="Calibri" panose="020F0502020204030204" pitchFamily="34" charset="0"/>
              </a:rPr>
              <a:t>st</a:t>
            </a:r>
            <a:r>
              <a:rPr lang="en-GB" sz="1800" dirty="0">
                <a:effectLst/>
                <a:latin typeface="Calibri" panose="020F0502020204030204" pitchFamily="34" charset="0"/>
                <a:ea typeface="Calibri" panose="020F0502020204030204" pitchFamily="34" charset="0"/>
              </a:rPr>
              <a:t> December) – London </a:t>
            </a:r>
            <a:endParaRPr lang="en-IN"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60544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11</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12</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15</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IN" dirty="0"/>
              <a:t>Interview in pipeline – </a:t>
            </a:r>
          </a:p>
          <a:p>
            <a:pPr marL="342900" indent="-342900">
              <a:buFontTx/>
              <a:buAutoNum type="arabicPeriod"/>
            </a:pPr>
            <a:r>
              <a:rPr lang="en-GB" sz="1800" u="sng" dirty="0">
                <a:solidFill>
                  <a:srgbClr val="0563C1"/>
                </a:solidFill>
                <a:effectLst/>
                <a:latin typeface="Calibri" panose="020F0502020204030204" pitchFamily="34" charset="0"/>
                <a:ea typeface="Calibri" panose="020F0502020204030204" pitchFamily="34" charset="0"/>
                <a:hlinkClick r:id="rId3"/>
              </a:rPr>
              <a:t>https://futureiot.tech/</a:t>
            </a:r>
            <a:r>
              <a:rPr lang="en-GB" sz="1800" dirty="0">
                <a:effectLst/>
                <a:latin typeface="Calibri" panose="020F0502020204030204" pitchFamily="34" charset="0"/>
                <a:ea typeface="Calibri" panose="020F0502020204030204" pitchFamily="34" charset="0"/>
              </a:rPr>
              <a:t> </a:t>
            </a:r>
          </a:p>
          <a:p>
            <a:pPr marL="228600" indent="-228600">
              <a:buFontTx/>
              <a:buAutoNum type="arabicPeriod"/>
            </a:pPr>
            <a:endParaRPr lang="en-IN" dirty="0"/>
          </a:p>
        </p:txBody>
      </p:sp>
      <p:sp>
        <p:nvSpPr>
          <p:cNvPr id="4" name="Slide Number Placeholder 3"/>
          <p:cNvSpPr>
            <a:spLocks noGrp="1"/>
          </p:cNvSpPr>
          <p:nvPr>
            <p:ph type="sldNum" sz="quarter" idx="5"/>
          </p:nvPr>
        </p:nvSpPr>
        <p:spPr/>
        <p:txBody>
          <a:bodyPr/>
          <a:lstStyle/>
          <a:p>
            <a:fld id="{24F79383-E4C0-4FC2-A15A-FDB41178610A}" type="slidenum">
              <a:rPr lang="en-US" smtClean="0"/>
              <a:t>16</a:t>
            </a:fld>
            <a:endParaRPr lang="en-US" dirty="0"/>
          </a:p>
        </p:txBody>
      </p:sp>
    </p:spTree>
    <p:extLst>
      <p:ext uri="{BB962C8B-B14F-4D97-AF65-F5344CB8AC3E}">
        <p14:creationId xmlns:p14="http://schemas.microsoft.com/office/powerpoint/2010/main" val="243741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17</a:t>
            </a:fld>
            <a:endParaRPr lang="en-IN"/>
          </a:p>
        </p:txBody>
      </p:sp>
    </p:spTree>
    <p:extLst>
      <p:ext uri="{BB962C8B-B14F-4D97-AF65-F5344CB8AC3E}">
        <p14:creationId xmlns:p14="http://schemas.microsoft.com/office/powerpoint/2010/main" val="3960124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4/12/2023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4/12/2023</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4/12/2023</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4/12/2023</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4/12/2023</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smartnationexpo.or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etsi.org/e-brochure/Magazine/April-2022/mobile/index.html#p=21"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etsi.org/e-brochure/Magazine/January-2023/mobile/index.html#p=21" TargetMode="External"/><Relationship Id="rId5" Type="http://schemas.openxmlformats.org/officeDocument/2006/relationships/hyperlink" Target="https://www.innovatingcanada.ca/technology/internet-of-things/iot-standardisation-for-long-term-innovation/" TargetMode="External"/><Relationship Id="rId4" Type="http://schemas.openxmlformats.org/officeDocument/2006/relationships/hyperlink" Target="https://www.pipelinepub.com/pervasive-mobile-wireless-connectivity/2023-IoT-Trends-regulation-evolution-innovation-with-AI"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ocs.google.com/spreadsheets/d/1RikZmqw7vbcXsvmrHTCGTgK2TDCld51rI7za7ZtpYAk/edit#gid=1270870760" TargetMode="External"/><Relationship Id="rId3" Type="http://schemas.openxmlformats.org/officeDocument/2006/relationships/hyperlink" Target="https://www.onem2m.org/membership/executive-viewpoints/845-poornima-shandilya-feb-2023" TargetMode="External"/><Relationship Id="rId7" Type="http://schemas.openxmlformats.org/officeDocument/2006/relationships/hyperlink" Target="https://www.onem2m.org/membership/executive-viewpoints/834-marco-cogliati-feb-2023"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onem2m.org/membership/executive-viewpoints/832-patrick-cox-jan2023" TargetMode="External"/><Relationship Id="rId5" Type="http://schemas.openxmlformats.org/officeDocument/2006/relationships/hyperlink" Target="https://www.onem2m.org/membership/executive-viewpoints/752-tp52-activities-and-accomplishments" TargetMode="External"/><Relationship Id="rId4" Type="http://schemas.openxmlformats.org/officeDocument/2006/relationships/hyperlink" Target="https://www.onem2m.org/membership/executive-viewpoints/831-seon-woo-yi-jan2023" TargetMode="External"/><Relationship Id="rId9" Type="http://schemas.openxmlformats.org/officeDocument/2006/relationships/hyperlink" Target="mailto:oneM2M_PressMedia@list.onem2m.org"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aimagazine.com/technology/onem2m-power-iiot-and-artificial-intelligence" TargetMode="External"/><Relationship Id="rId13" Type="http://schemas.openxmlformats.org/officeDocument/2006/relationships/hyperlink" Target="https://tele.net.in/sustainable-smart-cities-using-a-national-standards-based-horizontal-framework/" TargetMode="External"/><Relationship Id="rId18" Type="http://schemas.openxmlformats.org/officeDocument/2006/relationships/hyperlink" Target="https://www.etsi.org/e-brochure/Magazine/October-2022/mobile/index.html#p=15" TargetMode="External"/><Relationship Id="rId3" Type="http://schemas.openxmlformats.org/officeDocument/2006/relationships/hyperlink" Target="https://onem2m.org/iot-news/777-a-scalable-standards-based-approach-for-iot-data-sharing-and-ecosystem-monetization" TargetMode="External"/><Relationship Id="rId7" Type="http://schemas.openxmlformats.org/officeDocument/2006/relationships/hyperlink" Target="7%20Mar%20-%20Briefing%20dscussion%20with%20ABI%20on%20Smart%20Cities%20(Roland,%20Bob,%20Dale,%20Ken)" TargetMode="External"/><Relationship Id="rId12" Type="http://schemas.openxmlformats.org/officeDocument/2006/relationships/hyperlink" Target="https://drive.google.com/file/d/1Bn6u5pMr9_-WB-D3Y1vwiR4-ddyLSfy2/view" TargetMode="External"/><Relationship Id="rId17" Type="http://schemas.openxmlformats.org/officeDocument/2006/relationships/hyperlink" Target="https://www.etsi.org/e-brochure/Magazine/October-2022/mobile/index.html#p=21" TargetMode="External"/><Relationship Id="rId2" Type="http://schemas.openxmlformats.org/officeDocument/2006/relationships/notesSlide" Target="../notesSlides/notesSlide9.xml"/><Relationship Id="rId16" Type="http://schemas.openxmlformats.org/officeDocument/2006/relationships/hyperlink" Target="https://www.etsi.org/e-brochure/Magazine/October-2022/mobile/index.html#p=4" TargetMode="External"/><Relationship Id="rId1" Type="http://schemas.openxmlformats.org/officeDocument/2006/relationships/slideLayout" Target="../slideLayouts/slideLayout4.xml"/><Relationship Id="rId6" Type="http://schemas.openxmlformats.org/officeDocument/2006/relationships/hyperlink" Target="https://interoperability.news/2022/05/interoperability-of-things/" TargetMode="External"/><Relationship Id="rId11" Type="http://schemas.openxmlformats.org/officeDocument/2006/relationships/hyperlink" Target="https://www.innovatingcanada.ca/technology/internet-of-things/iot-standardisation-for-long-term-innovation/" TargetMode="External"/><Relationship Id="rId5" Type="http://schemas.openxmlformats.org/officeDocument/2006/relationships/hyperlink" Target="https://iotbusinessnews.com/2022/04/06/71164-iot-and-sustainability/" TargetMode="External"/><Relationship Id="rId15" Type="http://schemas.openxmlformats.org/officeDocument/2006/relationships/hyperlink" Target="https://www.etsi.org/e-brochure/Magazine/July-2022/mobile/index.html#p=22" TargetMode="External"/><Relationship Id="rId10" Type="http://schemas.openxmlformats.org/officeDocument/2006/relationships/hyperlink" Target="https://www.iotforall.com/streamline-messaging-take-the-load-off-sensors" TargetMode="External"/><Relationship Id="rId19" Type="http://schemas.openxmlformats.org/officeDocument/2006/relationships/hyperlink" Target="https://docs.google.com/spreadsheets/d/1RikZmqw7vbcXsvmrHTCGTgK2TDCld51rI7za7ZtpYAk/edit#gid=1270870760" TargetMode="External"/><Relationship Id="rId4" Type="http://schemas.openxmlformats.org/officeDocument/2006/relationships/hyperlink" Target="https://ieeexplore.ieee.org/document/9689372" TargetMode="External"/><Relationship Id="rId9" Type="http://schemas.openxmlformats.org/officeDocument/2006/relationships/hyperlink" Target="https://pipelinepub.com/IoT-2022/intelligent-IoT-systems" TargetMode="External"/><Relationship Id="rId14" Type="http://schemas.openxmlformats.org/officeDocument/2006/relationships/hyperlink" Target="https://www.etsi.org/e-brochure/Magazine/April-2022/mobile/index.html#p=21"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onem2m.org/membership/executive-viewpoints/793-onem2m-roadmap-interview-hechwartner" TargetMode="External"/><Relationship Id="rId13" Type="http://schemas.openxmlformats.org/officeDocument/2006/relationships/hyperlink" Target="https://www.onem2m.org/membership/executive-viewpoints/828-onem2m-interview-hechwartner-tp57" TargetMode="External"/><Relationship Id="rId3" Type="http://schemas.openxmlformats.org/officeDocument/2006/relationships/hyperlink" Target="https://www.onem2m.org/membership/executive-viewpoints/752-tp52-activities-and-accomplishments" TargetMode="External"/><Relationship Id="rId7" Type="http://schemas.openxmlformats.org/officeDocument/2006/relationships/hyperlink" Target="https://www.onem2m.org/membership/executive-viewpoints/785-m-wetterwald-interview" TargetMode="External"/><Relationship Id="rId12" Type="http://schemas.openxmlformats.org/officeDocument/2006/relationships/hyperlink" Target="https://onem2m.org/membership/executive-viewpoints/822-onem2m-interview-hechwartner-tp56"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onem2m.org/membership/executive-viewpoints/763-elizaveta-yachmeneva-and-thomas-carey-wilson-april-2022" TargetMode="External"/><Relationship Id="rId11" Type="http://schemas.openxmlformats.org/officeDocument/2006/relationships/hyperlink" Target="https://www.onem2m.org/membership/executive-viewpoints/813-onem2m-interview-rajaraman-vattem" TargetMode="External"/><Relationship Id="rId5" Type="http://schemas.openxmlformats.org/officeDocument/2006/relationships/hyperlink" Target="https://www.onem2m.org/membership/executive-viewpoints/758-onel-lopez-march-2022" TargetMode="External"/><Relationship Id="rId15" Type="http://schemas.openxmlformats.org/officeDocument/2006/relationships/hyperlink" Target="mailto:oneM2M_PressMedia@list.onem2m.org" TargetMode="External"/><Relationship Id="rId10" Type="http://schemas.openxmlformats.org/officeDocument/2006/relationships/hyperlink" Target="https://onem2m.org/membership/executive-viewpoints/803-onem2m-interview-mauro-dragoni" TargetMode="External"/><Relationship Id="rId4" Type="http://schemas.openxmlformats.org/officeDocument/2006/relationships/hyperlink" Target="https://www.onem2m.org/membership/executive-viewpoints/756-we-are-keeping-release-5-open-so-that-new-members-can-propose-their-ideas-use-cases-and-requirements" TargetMode="External"/><Relationship Id="rId9" Type="http://schemas.openxmlformats.org/officeDocument/2006/relationships/hyperlink" Target="https://onem2m.org/membership/executive-viewpoints/795-onem2m-interview-selvan-ss" TargetMode="External"/><Relationship Id="rId14" Type="http://schemas.openxmlformats.org/officeDocument/2006/relationships/hyperlink" Target="https://docs.google.com/spreadsheets/d/1RikZmqw7vbcXsvmrHTCGTgK2TDCld51rI7za7ZtpYAk/edit#gid=1270870760"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iotbusinessnews.com/2022/04/06/71164-iot-and-sustainability" TargetMode="External"/><Relationship Id="rId3" Type="http://schemas.openxmlformats.org/officeDocument/2006/relationships/hyperlink" Target="https://www.architectureandgovernance.com/applications-technology/what-to-expect-with-iot-in-2023/" TargetMode="External"/><Relationship Id="rId7" Type="http://schemas.openxmlformats.org/officeDocument/2006/relationships/hyperlink" Target="https://pipelinepub.com/IoT-2022/intelligent-IoT-syste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bizzbuzz.news/eco-buzz/this-is-how-enterprises-can-protect-their-iot-devices-from-cyber-threats-1160488" TargetMode="External"/><Relationship Id="rId5" Type="http://schemas.openxmlformats.org/officeDocument/2006/relationships/hyperlink" Target="https://www.iotforall.com/streamline-messaging-take-the-load-off-sensors" TargetMode="External"/><Relationship Id="rId4" Type="http://schemas.openxmlformats.org/officeDocument/2006/relationships/hyperlink" Target="https://www.etsi.org/newsroom/magazin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em2m.org/iot-news/830-onem2m-ends-2022-on-a-high-in-korea"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s://iotbusinessnews.com/2022/04/06/71164-iot-and-sustainability" TargetMode="External"/><Relationship Id="rId5" Type="http://schemas.openxmlformats.org/officeDocument/2006/relationships/hyperlink" Target="https://pipelinepub.com/IoT-2022/intelligent-IoT-systems" TargetMode="External"/><Relationship Id="rId4" Type="http://schemas.openxmlformats.org/officeDocument/2006/relationships/hyperlink" Target="https://www.bizzbuzz.news/eco-buzz/this-is-how-enterprises-can-protect-their-iot-devices-from-cyber-threats-116048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5.svg"/><Relationship Id="rId18"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6.png"/><Relationship Id="rId10" Type="http://schemas.openxmlformats.org/officeDocument/2006/relationships/image" Target="../media/image23.svg"/><Relationship Id="rId19" Type="http://schemas.openxmlformats.org/officeDocument/2006/relationships/image" Target="../media/image29.svg"/><Relationship Id="rId4" Type="http://schemas.openxmlformats.org/officeDocument/2006/relationships/image" Target="../media/image19.svg"/><Relationship Id="rId9" Type="http://schemas.openxmlformats.org/officeDocument/2006/relationships/image" Target="../media/image22.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ogs.iiit.ac.in/monthly_news/hands-on-workshop-on-iot-and-onem2m-for-smart-citi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www.architectureandgovernance.com/applications-technology/what-to-expect-with-iot-in-2023/" TargetMode="External"/><Relationship Id="rId3" Type="http://schemas.openxmlformats.org/officeDocument/2006/relationships/hyperlink" Target="https://www.pipelinepub.com/pervasive-mobile-wireless-connectivity/2023-IoT-Trends-regulation-evolution-innovation-with-AI" TargetMode="External"/><Relationship Id="rId7" Type="http://schemas.openxmlformats.org/officeDocument/2006/relationships/hyperlink" Target="https://www.etsi.org/e-brochure/Magazine/2304/enjoy-2304.html#p=20"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https://www.atis.org/in-anticipation-of-metaverse-standardization/" TargetMode="External"/><Relationship Id="rId5" Type="http://schemas.openxmlformats.org/officeDocument/2006/relationships/hyperlink" Target="https://blogs.iiit.ac.in/monthly_news/hands-on-workshop-on-iot-and-onem2m-for-smart-cities/" TargetMode="External"/><Relationship Id="rId4" Type="http://schemas.openxmlformats.org/officeDocument/2006/relationships/hyperlink" Target="https://www.journaldunet.com/ebusiness/internet-mobile/1520841-l-iot-barriere-aux-catastrophes-naturelles/" TargetMode="External"/><Relationship Id="rId9" Type="http://schemas.openxmlformats.org/officeDocument/2006/relationships/hyperlink" Target="https://docs.google.com/spreadsheets/d/1RikZmqw7vbcXsvmrHTCGTgK2TDCld51rI7za7ZtpYAk/edit#gid=19940487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13 April 2023</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World IoT Day – 9 April 2023</a:t>
            </a:r>
            <a:endParaRPr dirty="0"/>
          </a:p>
        </p:txBody>
      </p:sp>
      <p:sp>
        <p:nvSpPr>
          <p:cNvPr id="91" name="Google Shape;91;g19bea0c9e96_0_1"/>
          <p:cNvSpPr txBox="1"/>
          <p:nvPr/>
        </p:nvSpPr>
        <p:spPr>
          <a:xfrm>
            <a:off x="3838574" y="1626955"/>
            <a:ext cx="1571625" cy="912014"/>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Tweet</a:t>
            </a:r>
          </a:p>
          <a:p>
            <a:pPr marL="0" lvl="0" indent="0" algn="l" rtl="0">
              <a:lnSpc>
                <a:spcPct val="90000"/>
              </a:lnSpc>
              <a:spcBef>
                <a:spcPts val="1000"/>
              </a:spcBef>
              <a:spcAft>
                <a:spcPts val="0"/>
              </a:spcAft>
              <a:buNone/>
            </a:pPr>
            <a:endParaRPr sz="1400" b="1" dirty="0">
              <a:solidFill>
                <a:schemeClr val="dk1"/>
              </a:solidFill>
              <a:highlight>
                <a:srgbClr val="FFFF00"/>
              </a:highlight>
              <a:latin typeface="Myriad Pro" panose="020B0503030403020204" charset="0"/>
            </a:endParaRPr>
          </a:p>
        </p:txBody>
      </p:sp>
      <p:pic>
        <p:nvPicPr>
          <p:cNvPr id="3" name="Picture 2">
            <a:extLst>
              <a:ext uri="{FF2B5EF4-FFF2-40B4-BE49-F238E27FC236}">
                <a16:creationId xmlns:a16="http://schemas.microsoft.com/office/drawing/2014/main" id="{8BF5F228-1618-47EF-6656-DD030FFCC6B8}"/>
              </a:ext>
            </a:extLst>
          </p:cNvPr>
          <p:cNvPicPr>
            <a:picLocks noChangeAspect="1"/>
          </p:cNvPicPr>
          <p:nvPr/>
        </p:nvPicPr>
        <p:blipFill rotWithShape="1">
          <a:blip r:embed="rId3"/>
          <a:srcRect l="15313" t="36111" r="38984" b="40972"/>
          <a:stretch/>
        </p:blipFill>
        <p:spPr>
          <a:xfrm>
            <a:off x="5410200" y="1173600"/>
            <a:ext cx="6134100" cy="1730131"/>
          </a:xfrm>
          <a:prstGeom prst="rect">
            <a:avLst/>
          </a:prstGeom>
          <a:ln>
            <a:solidFill>
              <a:srgbClr val="C63133"/>
            </a:solidFill>
          </a:ln>
        </p:spPr>
      </p:pic>
      <p:pic>
        <p:nvPicPr>
          <p:cNvPr id="4" name="Picture 3">
            <a:extLst>
              <a:ext uri="{FF2B5EF4-FFF2-40B4-BE49-F238E27FC236}">
                <a16:creationId xmlns:a16="http://schemas.microsoft.com/office/drawing/2014/main" id="{FD39218F-79D1-CB6C-51D6-8AB6BE5CC4D5}"/>
              </a:ext>
            </a:extLst>
          </p:cNvPr>
          <p:cNvPicPr>
            <a:picLocks noChangeAspect="1"/>
          </p:cNvPicPr>
          <p:nvPr/>
        </p:nvPicPr>
        <p:blipFill rotWithShape="1">
          <a:blip r:embed="rId4"/>
          <a:srcRect l="6172" t="13472" r="50000" b="34088"/>
          <a:stretch/>
        </p:blipFill>
        <p:spPr>
          <a:xfrm>
            <a:off x="66675" y="2909225"/>
            <a:ext cx="5343525" cy="3596350"/>
          </a:xfrm>
          <a:prstGeom prst="rect">
            <a:avLst/>
          </a:prstGeom>
          <a:ln>
            <a:solidFill>
              <a:srgbClr val="C63133"/>
            </a:solidFill>
          </a:ln>
        </p:spPr>
      </p:pic>
      <p:sp>
        <p:nvSpPr>
          <p:cNvPr id="5" name="Google Shape;91;g19bea0c9e96_0_1">
            <a:extLst>
              <a:ext uri="{FF2B5EF4-FFF2-40B4-BE49-F238E27FC236}">
                <a16:creationId xmlns:a16="http://schemas.microsoft.com/office/drawing/2014/main" id="{E6616981-2E62-6834-733D-1772F2D3323A}"/>
              </a:ext>
            </a:extLst>
          </p:cNvPr>
          <p:cNvSpPr txBox="1"/>
          <p:nvPr/>
        </p:nvSpPr>
        <p:spPr>
          <a:xfrm>
            <a:off x="6438899" y="3946956"/>
            <a:ext cx="2114551" cy="589875"/>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1"/>
                </a:solidFill>
                <a:latin typeface="Myriad Pro" panose="020B0503030403020204" charset="0"/>
              </a:rPr>
              <a:t>LinkedIn Post</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34061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highlight>
                  <a:srgbClr val="FFFF00"/>
                </a:highlight>
              </a:rPr>
              <a:t>Opportunities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1609654" cy="4351338"/>
          </a:xfrm>
        </p:spPr>
        <p:txBody>
          <a:bodyPr>
            <a:normAutofit/>
          </a:bodyPr>
          <a:lstStyle/>
          <a:p>
            <a:r>
              <a:rPr lang="en-IN" sz="1900" dirty="0">
                <a:highlight>
                  <a:srgbClr val="FFFF00"/>
                </a:highlight>
                <a:latin typeface="Myriad Pro" panose="020B0503030403020204" charset="0"/>
                <a:cs typeface="Times New Roman" panose="02020603050405020304" pitchFamily="18" charset="0"/>
              </a:rPr>
              <a:t>IoT Tech Expo &amp; Edge Computing Expo - North America  || 17-18 May 23 || Santa Clara, CA :: Bob Flynn speaking</a:t>
            </a:r>
          </a:p>
          <a:p>
            <a:r>
              <a:rPr lang="en-IN" sz="1900" dirty="0">
                <a:solidFill>
                  <a:schemeClr val="tx1">
                    <a:lumMod val="50000"/>
                  </a:schemeClr>
                </a:solidFill>
                <a:latin typeface="Myriad Pro" panose="020B0503030403020204" charset="0"/>
                <a:cs typeface="Times New Roman" panose="02020603050405020304" pitchFamily="18" charset="0"/>
              </a:rPr>
              <a:t>ETSI IoT Week</a:t>
            </a:r>
            <a:r>
              <a:rPr lang="en-IN" sz="1900" dirty="0">
                <a:solidFill>
                  <a:schemeClr val="tx1">
                    <a:lumMod val="50000"/>
                  </a:schemeClr>
                </a:solidFill>
                <a:highlight>
                  <a:srgbClr val="FFFF00"/>
                </a:highlight>
                <a:latin typeface="Myriad Pro" panose="020B0503030403020204" charset="0"/>
                <a:cs typeface="Times New Roman" panose="02020603050405020304" pitchFamily="18" charset="0"/>
              </a:rPr>
              <a:t> </a:t>
            </a:r>
          </a:p>
          <a:p>
            <a:r>
              <a:rPr lang="en-IN" sz="1900" dirty="0">
                <a:solidFill>
                  <a:schemeClr val="tx1">
                    <a:lumMod val="50000"/>
                  </a:schemeClr>
                </a:solidFill>
                <a:latin typeface="Myriad Pro" panose="020B0503030403020204" charset="0"/>
                <a:cs typeface="Times New Roman" panose="02020603050405020304" pitchFamily="18" charset="0"/>
              </a:rPr>
              <a:t>Engagement with Penn State University during TP62 || 14-18  Aug 23 || PSU</a:t>
            </a:r>
          </a:p>
          <a:p>
            <a:r>
              <a:rPr lang="en-IN" sz="1900" dirty="0">
                <a:solidFill>
                  <a:schemeClr val="tx1">
                    <a:lumMod val="50000"/>
                  </a:schemeClr>
                </a:solidFill>
                <a:latin typeface="Myriad Pro" panose="020B0503030403020204" charset="0"/>
                <a:cs typeface="Times New Roman" panose="02020603050405020304" pitchFamily="18" charset="0"/>
              </a:rPr>
              <a:t>IoT Tech Expo &amp; Edge Computing Expo - Europe  || 26-27 Sep 23 ||  Amsterdam </a:t>
            </a:r>
          </a:p>
          <a:p>
            <a:r>
              <a:rPr lang="en-US" sz="1800" b="0" i="0" u="sng" dirty="0">
                <a:solidFill>
                  <a:schemeClr val="tx1">
                    <a:lumMod val="50000"/>
                  </a:schemeClr>
                </a:solidFill>
                <a:effectLst/>
                <a:latin typeface="Roboto" panose="02000000000000000000" pitchFamily="2" charset="0"/>
                <a:hlinkClick r:id="rId3">
                  <a:extLst>
                    <a:ext uri="{A12FA001-AC4F-418D-AE19-62706E023703}">
                      <ahyp:hlinkClr xmlns:ahyp="http://schemas.microsoft.com/office/drawing/2018/hyperlinkcolor" val="tx"/>
                    </a:ext>
                  </a:extLst>
                </a:hlinkClick>
              </a:rPr>
              <a:t>Smart Nation Expo 2023</a:t>
            </a:r>
            <a:r>
              <a:rPr lang="en-US" sz="1800" b="0" i="0" u="sng" dirty="0">
                <a:solidFill>
                  <a:schemeClr val="tx1">
                    <a:lumMod val="50000"/>
                  </a:schemeClr>
                </a:solidFill>
                <a:effectLst/>
                <a:latin typeface="Roboto" panose="02000000000000000000" pitchFamily="2" charset="0"/>
              </a:rPr>
              <a:t> || 16 -21 Sep 23 ||  Kuala Lumpur (being explored)</a:t>
            </a:r>
          </a:p>
          <a:p>
            <a:r>
              <a:rPr lang="en-IN" sz="1900" dirty="0">
                <a:solidFill>
                  <a:schemeClr val="tx1">
                    <a:lumMod val="50000"/>
                  </a:schemeClr>
                </a:solidFill>
                <a:latin typeface="Myriad Pro" panose="020B0503030403020204" charset="0"/>
                <a:cs typeface="Times New Roman" panose="02020603050405020304" pitchFamily="18" charset="0"/>
              </a:rPr>
              <a:t>Korea IoT week (11-13 Oct’23)</a:t>
            </a:r>
          </a:p>
          <a:p>
            <a:r>
              <a:rPr lang="en-IN" sz="1900" dirty="0">
                <a:solidFill>
                  <a:schemeClr val="tx1">
                    <a:lumMod val="50000"/>
                  </a:schemeClr>
                </a:solidFill>
                <a:latin typeface="Myriad Pro" panose="020B0503030403020204" charset="0"/>
                <a:cs typeface="Times New Roman" panose="02020603050405020304" pitchFamily="18" charset="0"/>
              </a:rPr>
              <a:t>IMC 2023 (27-29 Oct’23)</a:t>
            </a:r>
          </a:p>
          <a:p>
            <a:r>
              <a:rPr lang="en-IN" sz="1900" dirty="0">
                <a:solidFill>
                  <a:schemeClr val="tx1">
                    <a:lumMod val="50000"/>
                  </a:schemeClr>
                </a:solidFill>
                <a:latin typeface="Myriad Pro" panose="020B0503030403020204" charset="0"/>
                <a:cs typeface="Times New Roman" panose="02020603050405020304" pitchFamily="18" charset="0"/>
              </a:rPr>
              <a:t>TTDD 2023 (Oct-Nov 23)</a:t>
            </a:r>
          </a:p>
          <a:p>
            <a:r>
              <a:rPr lang="en-IN" sz="1900" dirty="0">
                <a:solidFill>
                  <a:schemeClr val="tx1">
                    <a:lumMod val="50000"/>
                  </a:schemeClr>
                </a:solidFill>
                <a:latin typeface="Myriad Pro" panose="020B0503030403020204" charset="0"/>
                <a:cs typeface="Times New Roman" panose="02020603050405020304" pitchFamily="18" charset="0"/>
              </a:rPr>
              <a:t>9</a:t>
            </a:r>
            <a:r>
              <a:rPr lang="en-IN" sz="1900" baseline="30000" dirty="0">
                <a:solidFill>
                  <a:schemeClr val="tx1">
                    <a:lumMod val="50000"/>
                  </a:schemeClr>
                </a:solidFill>
                <a:latin typeface="Myriad Pro" panose="020B0503030403020204" charset="0"/>
                <a:cs typeface="Times New Roman" panose="02020603050405020304" pitchFamily="18" charset="0"/>
              </a:rPr>
              <a:t>th</a:t>
            </a:r>
            <a:r>
              <a:rPr lang="en-IN" sz="1900" dirty="0">
                <a:solidFill>
                  <a:schemeClr val="tx1">
                    <a:lumMod val="50000"/>
                  </a:schemeClr>
                </a:solidFill>
                <a:latin typeface="Myriad Pro" panose="020B0503030403020204" charset="0"/>
                <a:cs typeface="Times New Roman" panose="02020603050405020304" pitchFamily="18" charset="0"/>
              </a:rPr>
              <a:t> IEEE World Forum on IoT – 12 to 27 Oct’23 // Aveiro, Portugal (Hybrid)</a:t>
            </a:r>
          </a:p>
          <a:p>
            <a:r>
              <a:rPr lang="en-IN" sz="1900" dirty="0">
                <a:highlight>
                  <a:srgbClr val="FFFF00"/>
                </a:highlight>
                <a:latin typeface="Myriad Pro" panose="020B0503030403020204" charset="0"/>
                <a:cs typeface="Times New Roman" panose="02020603050405020304" pitchFamily="18" charset="0"/>
              </a:rPr>
              <a:t>IoT Tech Expo - Global (30th November – 1st December) – London: Rana </a:t>
            </a:r>
            <a:r>
              <a:rPr lang="en-IN" sz="1900" dirty="0" err="1">
                <a:highlight>
                  <a:srgbClr val="FFFF00"/>
                </a:highlight>
                <a:latin typeface="Myriad Pro" panose="020B0503030403020204" charset="0"/>
                <a:cs typeface="Times New Roman" panose="02020603050405020304" pitchFamily="18" charset="0"/>
              </a:rPr>
              <a:t>Kamill</a:t>
            </a:r>
            <a:endParaRPr lang="en-IN" sz="1900" dirty="0">
              <a:highlight>
                <a:srgbClr val="FFFF00"/>
              </a:highlight>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332656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Other CY’23 Activities</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1"/>
            <a:ext cx="10515600" cy="4351338"/>
          </a:xfrm>
        </p:spPr>
        <p:txBody>
          <a:bodyPr>
            <a:normAutofit fontScale="77500" lnSpcReduction="20000"/>
          </a:bodyPr>
          <a:lstStyle/>
          <a:p>
            <a:r>
              <a:rPr lang="en-IN" sz="2400" dirty="0">
                <a:latin typeface="Myriad Pro" panose="020B0503030403020204" charset="0"/>
                <a:ea typeface="Calibri" panose="020F0502020204030204" pitchFamily="34" charset="0"/>
                <a:cs typeface="Times New Roman" panose="02020603050405020304" pitchFamily="18" charset="0"/>
              </a:rPr>
              <a:t>oneM2M Tutorials – translate from Korean to English </a:t>
            </a:r>
          </a:p>
          <a:p>
            <a:r>
              <a:rPr lang="en-IN" sz="2400" dirty="0">
                <a:latin typeface="Myriad Pro" panose="020B0503030403020204" charset="0"/>
                <a:ea typeface="Calibri" panose="020F0502020204030204" pitchFamily="34" charset="0"/>
                <a:cs typeface="Times New Roman" panose="02020603050405020304" pitchFamily="18" charset="0"/>
              </a:rPr>
              <a:t>oneM2M icons library</a:t>
            </a:r>
          </a:p>
          <a:p>
            <a:pPr>
              <a:lnSpc>
                <a:spcPct val="105000"/>
              </a:lnSpc>
            </a:pPr>
            <a:r>
              <a:rPr lang="en-IN" sz="2400" dirty="0" err="1">
                <a:effectLst/>
                <a:latin typeface="Myriad Pro" panose="020B0503030403020204" charset="0"/>
                <a:ea typeface="Times New Roman" panose="02020603050405020304" pitchFamily="18" charset="0"/>
                <a:cs typeface="Times New Roman" panose="02020603050405020304" pitchFamily="18" charset="0"/>
              </a:rPr>
              <a:t>Microcertifications</a:t>
            </a:r>
            <a:r>
              <a:rPr lang="en-IN" sz="2400" dirty="0">
                <a:effectLst/>
                <a:latin typeface="Myriad Pro" panose="020B0503030403020204" charset="0"/>
                <a:ea typeface="Times New Roman" panose="02020603050405020304" pitchFamily="18" charset="0"/>
                <a:cs typeface="Times New Roman" panose="02020603050405020304" pitchFamily="18" charset="0"/>
              </a:rPr>
              <a:t> mechanism</a:t>
            </a: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Explore Regional engagements – Malaysia, others?</a:t>
            </a:r>
          </a:p>
          <a:p>
            <a:pPr>
              <a:lnSpc>
                <a:spcPct val="105000"/>
              </a:lnSpc>
            </a:pPr>
            <a:r>
              <a:rPr lang="en-IN" sz="2400" dirty="0">
                <a:latin typeface="Myriad Pro" panose="020B0503030403020204" charset="0"/>
                <a:ea typeface="Times New Roman" panose="02020603050405020304" pitchFamily="18" charset="0"/>
                <a:cs typeface="Times New Roman" panose="02020603050405020304" pitchFamily="18" charset="0"/>
              </a:rPr>
              <a:t>Capacity Building on oneM2M  -  In the wake of ITU-T SG20 endorsement?</a:t>
            </a: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a:lnSpc>
                <a:spcPct val="105000"/>
              </a:lnSpc>
            </a:pPr>
            <a:r>
              <a:rPr lang="en-IN" sz="2400" dirty="0">
                <a:effectLst/>
                <a:latin typeface="Myriad Pro" panose="020B0503030403020204" charset="0"/>
                <a:ea typeface="Times New Roman" panose="02020603050405020304" pitchFamily="18" charset="0"/>
                <a:cs typeface="Times New Roman" panose="02020603050405020304" pitchFamily="18" charset="0"/>
              </a:rPr>
              <a:t>University outreach :</a:t>
            </a:r>
            <a:endParaRPr lang="en-IN" sz="2400"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2023 International oneM2M hackathon (Mar – May’23 || Application Period - Mar 15 – 27 2023)</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pPr>
            <a:r>
              <a:rPr lang="en-IN" dirty="0">
                <a:effectLst/>
                <a:latin typeface="Myriad Pro" panose="020B0503030403020204" charset="0"/>
                <a:ea typeface="Times New Roman" panose="02020603050405020304" pitchFamily="18" charset="0"/>
                <a:cs typeface="Times New Roman" panose="02020603050405020304" pitchFamily="18" charset="0"/>
              </a:rPr>
              <a:t>Outreach at TP61 with Penn State university (Aug-Sep?</a:t>
            </a:r>
            <a:endParaRPr lang="en-IN" dirty="0">
              <a:effectLst/>
              <a:latin typeface="Myriad Pro" panose="020B0503030403020204" charset="0"/>
              <a:ea typeface="Calibri" panose="020F0502020204030204" pitchFamily="34" charset="0"/>
              <a:cs typeface="Times New Roman" panose="02020603050405020304" pitchFamily="18" charset="0"/>
            </a:endParaRPr>
          </a:p>
          <a:p>
            <a:pPr lvl="1">
              <a:lnSpc>
                <a:spcPct val="105000"/>
              </a:lnSpc>
              <a:spcAft>
                <a:spcPts val="800"/>
              </a:spcAft>
            </a:pPr>
            <a:r>
              <a:rPr lang="en-IN" dirty="0">
                <a:effectLst/>
                <a:latin typeface="Myriad Pro" panose="020B0503030403020204" charset="0"/>
                <a:ea typeface="Times New Roman" panose="02020603050405020304" pitchFamily="18" charset="0"/>
                <a:cs typeface="Times New Roman" panose="02020603050405020304" pitchFamily="18" charset="0"/>
              </a:rPr>
              <a:t>developer series? Q2-Q3 </a:t>
            </a:r>
            <a:endParaRPr lang="en-IN" dirty="0">
              <a:effectLst/>
              <a:latin typeface="Myriad Pro" panose="020B0503030403020204" charset="0"/>
              <a:ea typeface="Calibri" panose="020F0502020204030204" pitchFamily="34" charset="0"/>
              <a:cs typeface="Times New Roman" panose="02020603050405020304" pitchFamily="18" charset="0"/>
            </a:endParaRPr>
          </a:p>
          <a:p>
            <a:r>
              <a:rPr lang="en-IN" sz="2400" dirty="0">
                <a:effectLst/>
                <a:latin typeface="Myriad Pro" panose="020B0503030403020204" charset="0"/>
                <a:ea typeface="Times New Roman" panose="02020603050405020304" pitchFamily="18" charset="0"/>
                <a:cs typeface="Times New Roman" panose="02020603050405020304" pitchFamily="18" charset="0"/>
              </a:rPr>
              <a:t>oneM2M White paper on MEC (JaeSeung Song)- Q1 ‘CY 23</a:t>
            </a:r>
          </a:p>
          <a:p>
            <a:r>
              <a:rPr lang="en-IN" sz="2400" dirty="0">
                <a:effectLst/>
                <a:latin typeface="Myriad Pro" panose="020B0503030403020204" charset="0"/>
                <a:ea typeface="Times New Roman" panose="02020603050405020304" pitchFamily="18" charset="0"/>
                <a:cs typeface="Times New Roman" panose="02020603050405020304" pitchFamily="18" charset="0"/>
              </a:rPr>
              <a:t>Retain mindshare in the ecosystem and keep promoting new information around relevant oneM2M TP/SSC milestones through Regular features/media interactions/speaking opportunities  - Metaverse, </a:t>
            </a:r>
            <a:r>
              <a:rPr lang="en-IN" sz="2400" dirty="0" err="1">
                <a:effectLst/>
                <a:latin typeface="Myriad Pro" panose="020B0503030403020204" charset="0"/>
                <a:ea typeface="Times New Roman" panose="02020603050405020304" pitchFamily="18" charset="0"/>
                <a:cs typeface="Times New Roman" panose="02020603050405020304" pitchFamily="18" charset="0"/>
              </a:rPr>
              <a:t>Rel</a:t>
            </a:r>
            <a:r>
              <a:rPr lang="en-IN" sz="2400" dirty="0">
                <a:effectLst/>
                <a:latin typeface="Myriad Pro" panose="020B0503030403020204" charset="0"/>
                <a:ea typeface="Times New Roman" panose="02020603050405020304" pitchFamily="18" charset="0"/>
                <a:cs typeface="Times New Roman" panose="02020603050405020304" pitchFamily="18" charset="0"/>
              </a:rPr>
              <a:t> 5 etc. </a:t>
            </a:r>
            <a:endParaRPr lang="en-IN" sz="42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2022 oneM2M</a:t>
            </a:r>
          </a:p>
        </p:txBody>
      </p:sp>
    </p:spTree>
    <p:extLst>
      <p:ext uri="{BB962C8B-B14F-4D97-AF65-F5344CB8AC3E}">
        <p14:creationId xmlns:p14="http://schemas.microsoft.com/office/powerpoint/2010/main" val="1558543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Reference Slides</a:t>
            </a:r>
          </a:p>
        </p:txBody>
      </p:sp>
    </p:spTree>
    <p:extLst>
      <p:ext uri="{BB962C8B-B14F-4D97-AF65-F5344CB8AC3E}">
        <p14:creationId xmlns:p14="http://schemas.microsoft.com/office/powerpoint/2010/main" val="2734964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99CA6C-F769-FC19-7A5E-39BA9AF12206}"/>
              </a:ext>
            </a:extLst>
          </p:cNvPr>
          <p:cNvSpPr>
            <a:spLocks noGrp="1"/>
          </p:cNvSpPr>
          <p:nvPr>
            <p:ph type="subTitle" idx="1"/>
          </p:nvPr>
        </p:nvSpPr>
        <p:spPr/>
        <p:txBody>
          <a:bodyPr/>
          <a:lstStyle/>
          <a:p>
            <a:endParaRPr lang="en-IN"/>
          </a:p>
        </p:txBody>
      </p:sp>
      <p:pic>
        <p:nvPicPr>
          <p:cNvPr id="4" name="Graphic 1">
            <a:extLst>
              <a:ext uri="{FF2B5EF4-FFF2-40B4-BE49-F238E27FC236}">
                <a16:creationId xmlns:a16="http://schemas.microsoft.com/office/drawing/2014/main" id="{8A6EF813-A6BE-16CF-0374-CC4665D0CA5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3128"/>
            <a:ext cx="9726083" cy="5470922"/>
          </a:xfrm>
          <a:prstGeom prst="rect">
            <a:avLst/>
          </a:prstGeom>
          <a:noFill/>
          <a:ln>
            <a:noFill/>
          </a:ln>
        </p:spPr>
      </p:pic>
    </p:spTree>
    <p:extLst>
      <p:ext uri="{BB962C8B-B14F-4D97-AF65-F5344CB8AC3E}">
        <p14:creationId xmlns:p14="http://schemas.microsoft.com/office/powerpoint/2010/main" val="354576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68580"/>
            <a:ext cx="8866454" cy="1173570"/>
          </a:xfrm>
        </p:spPr>
        <p:txBody>
          <a:bodyPr>
            <a:normAutofit fontScale="90000"/>
          </a:bodyPr>
          <a:lstStyle/>
          <a:p>
            <a:r>
              <a:rPr lang="en-GB" dirty="0"/>
              <a:t>Thought Leadership – Articles CY’23</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dirty="0">
              <a:solidFill>
                <a:srgbClr val="1155CC"/>
              </a:solidFill>
              <a:latin typeface="Myriad Pro" panose="020B0503030403020204" charset="0"/>
            </a:endParaRPr>
          </a:p>
          <a:p>
            <a:pPr marL="800100" lvl="1" indent="-342900">
              <a:buAutoNum type="arabicPeriod"/>
            </a:pPr>
            <a:r>
              <a:rPr lang="en-IN" sz="1800" i="0" u="sng" dirty="0">
                <a:solidFill>
                  <a:srgbClr val="1155CC"/>
                </a:solidFill>
                <a:effectLst/>
                <a:latin typeface="Arial" panose="020B0604020202020204" pitchFamily="34" charset="0"/>
                <a:hlinkClick r:id="rId4"/>
              </a:rPr>
              <a:t>Pipeline Magazine (2023 predictions)</a:t>
            </a:r>
            <a:endParaRPr lang="en-IN" sz="1800" i="0" u="sng" dirty="0">
              <a:solidFill>
                <a:srgbClr val="1155CC"/>
              </a:solidFill>
              <a:effectLst/>
              <a:latin typeface="Arial" panose="020B0604020202020204" pitchFamily="3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5">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6"/>
              </a:rPr>
              <a:t>ETSI Enjoy Jan</a:t>
            </a:r>
            <a:endParaRPr lang="en-IN" sz="1800" i="0" dirty="0">
              <a:solidFill>
                <a:srgbClr val="1155CC"/>
              </a:solidFill>
              <a:effectLst/>
              <a:latin typeface="Myriad Pro" panose="020B0503030403020204" charset="0"/>
            </a:endParaRPr>
          </a:p>
          <a:p>
            <a:pPr marL="914400" lvl="1" indent="-457200">
              <a:buAutoNum type="arabicPeriod"/>
            </a:pPr>
            <a:endParaRPr lang="en-US" sz="2300" i="1" dirty="0">
              <a:latin typeface="Myriad Pro" panose="020B0503030403020204" charset="0"/>
              <a:hlinkClick r:id="rId7">
                <a:extLst>
                  <a:ext uri="{A12FA001-AC4F-418D-AE19-62706E023703}">
                    <ahyp:hlinkClr xmlns:ahyp="http://schemas.microsoft.com/office/drawing/2018/hyperlinkcolor" val="tx"/>
                  </a:ext>
                </a:extLst>
              </a:hlinkClick>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8">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(CY23):</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2308324"/>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 </a:t>
            </a:r>
          </a:p>
          <a:p>
            <a:pPr lvl="1"/>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GB" dirty="0">
                <a:latin typeface="Myriad Pro" panose="020B0503030403020204" charset="0"/>
                <a:hlinkClick r:id="rId3"/>
              </a:rPr>
              <a:t>Indian industry interest in training on CDOT’s oneM2M platform </a:t>
            </a:r>
            <a:r>
              <a:rPr lang="en-GB" dirty="0">
                <a:latin typeface="Myriad Pro" panose="020B0503030403020204" charset="0"/>
              </a:rPr>
              <a:t> (22 Feb’ 23</a:t>
            </a:r>
          </a:p>
          <a:p>
            <a:pPr marL="742950" lvl="1" indent="-285750">
              <a:buFont typeface="Arial" panose="020B0604020202020204" pitchFamily="34" charset="0"/>
              <a:buChar char="•"/>
            </a:pPr>
            <a:r>
              <a:rPr lang="en-US" b="0" i="0" dirty="0">
                <a:solidFill>
                  <a:srgbClr val="2E2E31"/>
                </a:solidFill>
                <a:effectLst/>
                <a:latin typeface="PT Sans" panose="020B0503020203020204" pitchFamily="34" charset="0"/>
                <a:hlinkClick r:id="rId4"/>
              </a:rPr>
              <a:t>IoT systems and the evolution of solution requirements by </a:t>
            </a:r>
            <a:r>
              <a:rPr lang="en-US" b="0" i="0" dirty="0" err="1">
                <a:solidFill>
                  <a:srgbClr val="2E2E31"/>
                </a:solidFill>
                <a:effectLst/>
                <a:latin typeface="PT Sans" panose="020B0503020203020204" pitchFamily="34" charset="0"/>
                <a:hlinkClick r:id="rId4"/>
              </a:rPr>
              <a:t>nTels</a:t>
            </a:r>
            <a:r>
              <a:rPr lang="en-US" b="0" i="0" dirty="0">
                <a:solidFill>
                  <a:srgbClr val="2E2E31"/>
                </a:solidFill>
                <a:effectLst/>
                <a:latin typeface="PT Sans" panose="020B0503020203020204" pitchFamily="34" charset="0"/>
                <a:hlinkClick r:id="rId4"/>
              </a:rPr>
              <a:t> – 9</a:t>
            </a:r>
            <a:r>
              <a:rPr lang="en-US" b="0" i="0" baseline="30000" dirty="0">
                <a:solidFill>
                  <a:srgbClr val="2E2E31"/>
                </a:solidFill>
                <a:effectLst/>
                <a:latin typeface="PT Sans" panose="020B0503020203020204" pitchFamily="34" charset="0"/>
                <a:hlinkClick r:id="rId4"/>
              </a:rPr>
              <a:t>th</a:t>
            </a:r>
            <a:r>
              <a:rPr lang="en-US" b="0" i="0" dirty="0">
                <a:solidFill>
                  <a:srgbClr val="2E2E31"/>
                </a:solidFill>
                <a:effectLst/>
                <a:latin typeface="PT Sans" panose="020B0503020203020204" pitchFamily="34" charset="0"/>
                <a:hlinkClick r:id="rId4"/>
              </a:rPr>
              <a:t> Jan’23</a:t>
            </a:r>
            <a:endParaRPr lang="en-IN" dirty="0">
              <a:latin typeface="Myriad Pro" panose="020B0503030403020204" charset="0"/>
              <a:hlinkClick r:id="rId5">
                <a:extLst>
                  <a:ext uri="{A12FA001-AC4F-418D-AE19-62706E023703}">
                    <ahyp:hlinkClr xmlns:ahyp="http://schemas.microsoft.com/office/drawing/2018/hyperlinkcolor" val="tx"/>
                  </a:ext>
                </a:extLst>
              </a:hlinkClick>
            </a:endParaRPr>
          </a:p>
          <a:p>
            <a:pPr marL="742950" lvl="1" indent="-285750">
              <a:buFont typeface="Arial" panose="020B0604020202020204" pitchFamily="34" charset="0"/>
              <a:buChar char="•"/>
            </a:pPr>
            <a:r>
              <a:rPr lang="en-US" dirty="0">
                <a:latin typeface="Myriad Pro" panose="020B0503030403020204" charset="0"/>
                <a:hlinkClick r:id="rId6"/>
              </a:rPr>
              <a:t>Standardization in Smart Elevator by Patrick Cox (TRE-E </a:t>
            </a:r>
            <a:r>
              <a:rPr lang="en-US" dirty="0" err="1">
                <a:latin typeface="Myriad Pro" panose="020B0503030403020204" charset="0"/>
                <a:hlinkClick r:id="rId6"/>
              </a:rPr>
              <a:t>scrl</a:t>
            </a:r>
            <a:r>
              <a:rPr lang="en-US" dirty="0">
                <a:latin typeface="Myriad Pro" panose="020B0503030403020204" charset="0"/>
                <a:hlinkClick r:id="rId6"/>
              </a:rPr>
              <a:t>)</a:t>
            </a:r>
            <a:endParaRPr lang="en-US"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7"/>
              </a:rPr>
              <a:t>Standardization in Smart Lift Sector by Marco </a:t>
            </a:r>
            <a:r>
              <a:rPr lang="en-US" dirty="0" err="1">
                <a:latin typeface="Myriad Pro" panose="020B0503030403020204" charset="0"/>
                <a:hlinkClick r:id="rId7"/>
              </a:rPr>
              <a:t>Cogliati</a:t>
            </a:r>
            <a:r>
              <a:rPr lang="en-US" dirty="0">
                <a:latin typeface="Myriad Pro" panose="020B0503030403020204" charset="0"/>
                <a:hlinkClick r:id="rId7"/>
              </a:rPr>
              <a:t> (TRE-E </a:t>
            </a:r>
            <a:r>
              <a:rPr lang="en-US" dirty="0" err="1">
                <a:latin typeface="Myriad Pro" panose="020B0503030403020204" charset="0"/>
                <a:hlinkClick r:id="rId7"/>
              </a:rPr>
              <a:t>scrl</a:t>
            </a:r>
            <a:r>
              <a:rPr lang="en-US" dirty="0">
                <a:latin typeface="Myriad Pro" panose="020B0503030403020204" charset="0"/>
                <a:hlinkClick r:id="rId7"/>
              </a:rPr>
              <a:t>)</a:t>
            </a: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8">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9"/>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42579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809304" cy="1173570"/>
          </a:xfrm>
        </p:spPr>
        <p:txBody>
          <a:bodyPr>
            <a:normAutofit fontScale="90000"/>
          </a:bodyPr>
          <a:lstStyle/>
          <a:p>
            <a:r>
              <a:rPr lang="en-GB" dirty="0"/>
              <a:t>Thought Leadership – Articles CY’22</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70000" lnSpcReduction="20000"/>
          </a:bodyPr>
          <a:lstStyle/>
          <a:p>
            <a:pPr marL="457200" lvl="1" indent="0">
              <a:buNone/>
            </a:pPr>
            <a:r>
              <a:rPr lang="en-GB" sz="2300" i="1" dirty="0">
                <a:latin typeface="Myriad Pro" panose="020B0503030403020204" charset="0"/>
              </a:rPr>
              <a:t>Global Journals</a:t>
            </a:r>
          </a:p>
          <a:p>
            <a:pPr marL="800100" lvl="1" indent="-342900">
              <a:buFont typeface="Arial" panose="020B0604020202020204" pitchFamily="34" charset="0"/>
              <a:buChar char="•"/>
            </a:pPr>
            <a:r>
              <a:rPr lang="en-US" sz="2300" i="0" u="sng" dirty="0">
                <a:effectLst/>
                <a:latin typeface="Myriad Pro" panose="020B0503030403020204" charset="0"/>
                <a:hlinkClick r:id="rId3">
                  <a:extLst>
                    <a:ext uri="{A12FA001-AC4F-418D-AE19-62706E023703}">
                      <ahyp:hlinkClr xmlns:ahyp="http://schemas.microsoft.com/office/drawing/2018/hyperlinkcolor" val="tx"/>
                    </a:ext>
                  </a:extLst>
                </a:hlinkClick>
              </a:rPr>
              <a:t>Paper in IEEE Internet of Things Journal</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1800" i="0" u="sng" dirty="0">
                <a:solidFill>
                  <a:srgbClr val="1155CC"/>
                </a:solidFill>
                <a:effectLst/>
                <a:latin typeface="Arial" panose="020B0604020202020204" pitchFamily="34" charset="0"/>
                <a:hlinkClick r:id="rId4"/>
              </a:rPr>
              <a:t>IEEE paper on CDAC's </a:t>
            </a:r>
            <a:r>
              <a:rPr lang="en-IN" sz="1800" i="0" u="sng" dirty="0" err="1">
                <a:solidFill>
                  <a:srgbClr val="1155CC"/>
                </a:solidFill>
                <a:effectLst/>
                <a:latin typeface="Arial" panose="020B0604020202020204" pitchFamily="34" charset="0"/>
                <a:hlinkClick r:id="rId4"/>
              </a:rPr>
              <a:t>CoSMiC</a:t>
            </a:r>
            <a:r>
              <a:rPr lang="en-IN" sz="1800" i="0" u="sng" dirty="0">
                <a:solidFill>
                  <a:srgbClr val="1155CC"/>
                </a:solidFill>
                <a:effectLst/>
                <a:latin typeface="Arial" panose="020B0604020202020204" pitchFamily="34" charset="0"/>
                <a:hlinkClick r:id="rId4"/>
              </a:rPr>
              <a:t> Platform for Intelligent Transportation System</a:t>
            </a:r>
            <a:endParaRPr lang="en-US" sz="2300" i="0" u="sng" dirty="0">
              <a:effectLst/>
              <a:latin typeface="Myriad Pro" panose="020B0503030403020204" charset="0"/>
            </a:endParaRPr>
          </a:p>
          <a:p>
            <a:pPr marL="457200" lvl="1" indent="0">
              <a:buNone/>
            </a:pPr>
            <a:endParaRPr lang="en-US" sz="2300" u="sng" dirty="0">
              <a:latin typeface="Myriad Pro" panose="020B0503030403020204" charset="0"/>
            </a:endParaRPr>
          </a:p>
          <a:p>
            <a:pPr marL="457200" lvl="1" indent="0">
              <a:buNone/>
            </a:pPr>
            <a:r>
              <a:rPr lang="en-US" sz="2300" i="1" dirty="0">
                <a:latin typeface="Myriad Pro" panose="020B0503030403020204" charset="0"/>
              </a:rPr>
              <a:t>Trade Journals</a:t>
            </a:r>
          </a:p>
          <a:p>
            <a:pPr marL="800100" lvl="1" indent="-342900">
              <a:buFont typeface="Arial" panose="020B0604020202020204" pitchFamily="34" charset="0"/>
              <a:buChar char="•"/>
            </a:pPr>
            <a:r>
              <a:rPr lang="en-US" sz="2300" i="0" u="sng" dirty="0">
                <a:effectLst/>
                <a:latin typeface="Myriad Pro" panose="020B0503030403020204" charset="0"/>
                <a:hlinkClick r:id="rId5">
                  <a:extLst>
                    <a:ext uri="{A12FA001-AC4F-418D-AE19-62706E023703}">
                      <ahyp:hlinkClr xmlns:ahyp="http://schemas.microsoft.com/office/drawing/2018/hyperlinkcolor" val="tx"/>
                    </a:ext>
                  </a:extLst>
                </a:hlinkClick>
              </a:rPr>
              <a:t>oneM2M and sustainability - IoT Business News</a:t>
            </a:r>
            <a:r>
              <a:rPr lang="en-US" sz="2300" u="sng" dirty="0">
                <a:latin typeface="Myriad Pro" panose="020B0503030403020204" charset="0"/>
              </a:rPr>
              <a:t>;</a:t>
            </a:r>
            <a:r>
              <a:rPr lang="en-US" sz="2300" i="0" u="sng" dirty="0">
                <a:effectLst/>
                <a:latin typeface="Myriad Pro" panose="020B0503030403020204" charset="0"/>
              </a:rPr>
              <a:t> </a:t>
            </a:r>
          </a:p>
          <a:p>
            <a:pPr marL="800100" lvl="1" indent="-342900">
              <a:buFont typeface="Arial" panose="020B0604020202020204" pitchFamily="34" charset="0"/>
              <a:buChar char="•"/>
            </a:pPr>
            <a:r>
              <a:rPr lang="en-US" sz="2300" i="0" u="sng" dirty="0">
                <a:effectLst/>
                <a:latin typeface="Myriad Pro" panose="020B0503030403020204" charset="0"/>
                <a:hlinkClick r:id="rId6">
                  <a:extLst>
                    <a:ext uri="{A12FA001-AC4F-418D-AE19-62706E023703}">
                      <ahyp:hlinkClr xmlns:ahyp="http://schemas.microsoft.com/office/drawing/2018/hyperlinkcolor" val="tx"/>
                    </a:ext>
                  </a:extLst>
                </a:hlinkClick>
              </a:rPr>
              <a:t>Open Standards article for Interoperability News EU</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dirty="0">
                <a:effectLst/>
                <a:latin typeface="Myriad Pro" panose="020B0503030403020204" charset="0"/>
                <a:ea typeface="Calibri" panose="020F0502020204030204" pitchFamily="34" charset="0"/>
                <a:hlinkClick r:id="rId7" action="ppaction://hlinkfile">
                  <a:extLst>
                    <a:ext uri="{A12FA001-AC4F-418D-AE19-62706E023703}">
                      <ahyp:hlinkClr xmlns:ahyp="http://schemas.microsoft.com/office/drawing/2018/hyperlinkcolor" val="tx"/>
                    </a:ext>
                  </a:extLst>
                </a:hlinkClick>
              </a:rPr>
              <a:t>ABI Research interview with oneM2M for their Smart Cities research program</a:t>
            </a:r>
            <a:endParaRPr lang="en-IN" sz="2300" dirty="0">
              <a:effectLst/>
              <a:latin typeface="Myriad Pro" panose="020B0503030403020204" charset="0"/>
              <a:ea typeface="Calibri" panose="020F0502020204030204" pitchFamily="3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Comments on Industrial IoT submitted to AI Magazine</a:t>
            </a:r>
            <a:endParaRPr lang="en-IN" sz="2300" b="0" i="0" u="none" strike="noStrike" dirty="0">
              <a:effectLst/>
              <a:latin typeface="Myriad Pro" panose="020B0503030403020204" charset="0"/>
            </a:endParaRPr>
          </a:p>
          <a:p>
            <a:pPr marL="800100" lvl="1" indent="-342900">
              <a:buFont typeface="Arial" panose="020B0604020202020204" pitchFamily="34" charset="0"/>
              <a:buChar char="•"/>
            </a:pPr>
            <a:r>
              <a:rPr lang="en-IN" sz="2300" dirty="0">
                <a:latin typeface="Myriad Pro" panose="020B0503030403020204" charset="0"/>
                <a:hlinkClick r:id="rId9">
                  <a:extLst>
                    <a:ext uri="{A12FA001-AC4F-418D-AE19-62706E023703}">
                      <ahyp:hlinkClr xmlns:ahyp="http://schemas.microsoft.com/office/drawing/2018/hyperlinkcolor" val="tx"/>
                    </a:ext>
                  </a:extLst>
                </a:hlinkClick>
              </a:rPr>
              <a:t>Pipeline Magazine - Making IoT Intelligent</a:t>
            </a:r>
            <a:endParaRPr lang="en-IN" sz="2300" dirty="0">
              <a:latin typeface="Myriad Pro" panose="020B0503030403020204" charset="0"/>
            </a:endParaRPr>
          </a:p>
          <a:p>
            <a:pPr marL="800100" lvl="1" indent="-342900">
              <a:buFont typeface="Arial" panose="020B0604020202020204" pitchFamily="34" charset="0"/>
              <a:buChar char="•"/>
            </a:pPr>
            <a:r>
              <a:rPr lang="en-IN" sz="2300" dirty="0" err="1">
                <a:latin typeface="Myriad Pro" panose="020B0503030403020204" charset="0"/>
                <a:hlinkClick r:id="rId10">
                  <a:extLst>
                    <a:ext uri="{A12FA001-AC4F-418D-AE19-62706E023703}">
                      <ahyp:hlinkClr xmlns:ahyp="http://schemas.microsoft.com/office/drawing/2018/hyperlinkcolor" val="tx"/>
                    </a:ext>
                  </a:extLst>
                </a:hlinkClick>
              </a:rPr>
              <a:t>IoTforAll</a:t>
            </a:r>
            <a:r>
              <a:rPr lang="en-IN" sz="2300" dirty="0">
                <a:latin typeface="Myriad Pro" panose="020B0503030403020204" charset="0"/>
                <a:hlinkClick r:id="rId10">
                  <a:extLst>
                    <a:ext uri="{A12FA001-AC4F-418D-AE19-62706E023703}">
                      <ahyp:hlinkClr xmlns:ahyp="http://schemas.microsoft.com/office/drawing/2018/hyperlinkcolor" val="tx"/>
                    </a:ext>
                  </a:extLst>
                </a:hlinkClick>
              </a:rPr>
              <a:t> - "efficient IoT messages"</a:t>
            </a:r>
            <a:endParaRPr lang="en-IN" sz="2300"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11">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1">
                  <a:extLst>
                    <a:ext uri="{A12FA001-AC4F-418D-AE19-62706E023703}">
                      <ahyp:hlinkClr xmlns:ahyp="http://schemas.microsoft.com/office/drawing/2018/hyperlinkcolor" val="tx"/>
                    </a:ext>
                  </a:extLst>
                </a:hlinkClick>
              </a:rPr>
              <a:t>Feature in National Post, Canada</a:t>
            </a:r>
            <a:r>
              <a:rPr lang="en-US" sz="2300" i="0" u="sng" dirty="0">
                <a:effectLst/>
                <a:latin typeface="Myriad Pro" panose="020B0503030403020204" charset="0"/>
              </a:rPr>
              <a:t>)</a:t>
            </a:r>
            <a:r>
              <a:rPr lang="en-GB" sz="2300" dirty="0">
                <a:latin typeface="Myriad Pro" panose="020B0503030403020204" charset="0"/>
              </a:rPr>
              <a:t> </a:t>
            </a:r>
          </a:p>
          <a:p>
            <a:pPr marL="800100" lvl="1" indent="-342900">
              <a:buFont typeface="Arial" panose="020B0604020202020204" pitchFamily="34" charset="0"/>
              <a:buChar char="•"/>
            </a:pPr>
            <a:r>
              <a:rPr lang="en-US" sz="2300" b="0" i="0" u="none" strike="noStrike" dirty="0">
                <a:effectLst/>
                <a:latin typeface="Myriad Pro" panose="020B0503030403020204" charset="0"/>
                <a:hlinkClick r:id="rId12">
                  <a:extLst>
                    <a:ext uri="{A12FA001-AC4F-418D-AE19-62706E023703}">
                      <ahyp:hlinkClr xmlns:ahyp="http://schemas.microsoft.com/office/drawing/2018/hyperlinkcolor" val="tx"/>
                    </a:ext>
                  </a:extLst>
                </a:hlinkClick>
              </a:rPr>
              <a:t>Voice &amp; Data, India Smart Cities Edition</a:t>
            </a:r>
            <a:endParaRPr lang="en-US" sz="2300" dirty="0">
              <a:latin typeface="Myriad Pro" panose="020B0503030403020204" charset="0"/>
            </a:endParaRPr>
          </a:p>
          <a:p>
            <a:pPr marL="800100" lvl="1" indent="-342900">
              <a:buFont typeface="Arial" panose="020B0604020202020204" pitchFamily="34" charset="0"/>
              <a:buChar char="•"/>
            </a:pPr>
            <a:r>
              <a:rPr lang="en-US" sz="2300" u="sng" dirty="0">
                <a:effectLst/>
                <a:latin typeface="Myriad Pro" panose="020B0503030403020204" charset="0"/>
                <a:hlinkClick r:id="rId13">
                  <a:extLst>
                    <a:ext uri="{A12FA001-AC4F-418D-AE19-62706E023703}">
                      <ahyp:hlinkClr xmlns:ahyp="http://schemas.microsoft.com/office/drawing/2018/hyperlinkcolor" val="tx"/>
                    </a:ext>
                  </a:extLst>
                </a:hlinkClick>
              </a:rPr>
              <a:t>oneM2M in context of smart cities for tele.net</a:t>
            </a:r>
            <a:r>
              <a:rPr lang="en-US" sz="2300" u="sng" dirty="0">
                <a:effectLst/>
                <a:latin typeface="Myriad Pro" panose="020B0503030403020204" charset="0"/>
              </a:rPr>
              <a:t>, India</a:t>
            </a: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endParaRPr lang="en-US" sz="2300" i="1" dirty="0">
              <a:latin typeface="Myriad Pro" panose="020B0503030403020204" charset="0"/>
              <a:hlinkClick r:id="rId14">
                <a:extLst>
                  <a:ext uri="{A12FA001-AC4F-418D-AE19-62706E023703}">
                    <ahyp:hlinkClr xmlns:ahyp="http://schemas.microsoft.com/office/drawing/2018/hyperlinkcolor" val="tx"/>
                  </a:ext>
                </a:extLst>
              </a:hlinkClick>
            </a:endParaRPr>
          </a:p>
          <a:p>
            <a:pPr marL="800100" lvl="1" indent="-342900">
              <a:buFont typeface="Arial" panose="020B0604020202020204" pitchFamily="34" charset="0"/>
              <a:buChar char="•"/>
            </a:pPr>
            <a:r>
              <a:rPr lang="en-US" sz="2300" i="0" u="sng" dirty="0">
                <a:effectLst/>
                <a:latin typeface="Myriad Pro" panose="020B0503030403020204" charset="0"/>
                <a:hlinkClick r:id="rId14">
                  <a:extLst>
                    <a:ext uri="{A12FA001-AC4F-418D-AE19-62706E023703}">
                      <ahyp:hlinkClr xmlns:ahyp="http://schemas.microsoft.com/office/drawing/2018/hyperlinkcolor" val="tx"/>
                    </a:ext>
                  </a:extLst>
                </a:hlinkClick>
              </a:rPr>
              <a:t>ETSI Enjoy - Addressing Societal Challenges with IoT</a:t>
            </a:r>
            <a:endParaRPr lang="en-US" sz="2300" i="0" u="sng" dirty="0">
              <a:effectLst/>
              <a:latin typeface="Myriad Pro" panose="020B0503030403020204" charset="0"/>
            </a:endParaRPr>
          </a:p>
          <a:p>
            <a:pPr marL="800100" lvl="1" indent="-342900">
              <a:buFont typeface="Arial" panose="020B0604020202020204" pitchFamily="34" charset="0"/>
              <a:buChar char="•"/>
            </a:pPr>
            <a:r>
              <a:rPr lang="en-IN" sz="2300" b="0" i="0" u="none" strike="noStrike" dirty="0">
                <a:effectLst/>
                <a:latin typeface="Myriad Pro" panose="020B0503030403020204" charset="0"/>
                <a:hlinkClick r:id="rId8">
                  <a:extLst>
                    <a:ext uri="{A12FA001-AC4F-418D-AE19-62706E023703}">
                      <ahyp:hlinkClr xmlns:ahyp="http://schemas.microsoft.com/office/drawing/2018/hyperlinkcolor" val="tx"/>
                    </a:ext>
                  </a:extLst>
                </a:hlinkClick>
              </a:rPr>
              <a:t>ETSI Enjoy - IoT data for industrial verticals</a:t>
            </a:r>
            <a:endParaRPr lang="en-GB" sz="2300" dirty="0">
              <a:latin typeface="Myriad Pro" panose="020B0503030403020204" charset="0"/>
            </a:endParaRPr>
          </a:p>
          <a:p>
            <a:pPr marL="800100" lvl="1" indent="-342900">
              <a:buFont typeface="Arial" panose="020B0604020202020204" pitchFamily="34" charset="0"/>
              <a:buChar char="•"/>
            </a:pPr>
            <a:r>
              <a:rPr lang="en-US" sz="2300" dirty="0">
                <a:latin typeface="Myriad Pro" panose="020B0503030403020204" charset="0"/>
                <a:hlinkClick r:id="rId15"/>
              </a:rPr>
              <a:t>ETSI Enjoy: Standards to Support AI/ML Services</a:t>
            </a:r>
            <a:endParaRPr lang="en-US" sz="2300" dirty="0">
              <a:latin typeface="Myriad Pro" panose="020B0503030403020204" charset="0"/>
            </a:endParaRPr>
          </a:p>
          <a:p>
            <a:pPr marL="800100" lvl="1" indent="-342900">
              <a:buFont typeface="Arial" panose="020B0604020202020204" pitchFamily="34" charset="0"/>
              <a:buChar char="•"/>
            </a:pPr>
            <a:r>
              <a:rPr lang="en-US" sz="2300" i="0" u="sng" dirty="0">
                <a:solidFill>
                  <a:srgbClr val="1155CC"/>
                </a:solidFill>
                <a:effectLst/>
                <a:latin typeface="Myriad Pro" panose="020B0503030403020204" charset="0"/>
                <a:hlinkClick r:id="rId16"/>
              </a:rPr>
              <a:t>SDO Interviews</a:t>
            </a:r>
            <a:r>
              <a:rPr lang="en-US" sz="2300" i="0" dirty="0">
                <a:solidFill>
                  <a:srgbClr val="1155CC"/>
                </a:solidFill>
                <a:effectLst/>
                <a:latin typeface="Myriad Pro" panose="020B0503030403020204" charset="0"/>
              </a:rPr>
              <a:t>, </a:t>
            </a:r>
            <a:r>
              <a:rPr lang="en-IN" sz="2300" u="sng" dirty="0">
                <a:solidFill>
                  <a:srgbClr val="1155CC"/>
                </a:solidFill>
                <a:latin typeface="Myriad Pro" panose="020B0503030403020204" charset="0"/>
                <a:hlinkClick r:id="rId17"/>
              </a:rPr>
              <a:t>10-year celebration</a:t>
            </a:r>
            <a:r>
              <a:rPr lang="en-IN" sz="2300" dirty="0">
                <a:latin typeface="Myriad Pro" panose="020B0503030403020204" charset="0"/>
              </a:rPr>
              <a:t>, </a:t>
            </a:r>
            <a:r>
              <a:rPr lang="en-US" sz="2300" i="0" u="sng" dirty="0">
                <a:solidFill>
                  <a:srgbClr val="1155CC"/>
                </a:solidFill>
                <a:effectLst/>
                <a:latin typeface="Myriad Pro" panose="020B0503030403020204" charset="0"/>
                <a:hlinkClick r:id="rId18"/>
              </a:rPr>
              <a:t>oneM2M deployments and Market Impact for ETSI Enjoy!</a:t>
            </a:r>
            <a:endParaRPr lang="en-IN" sz="2300" b="0" i="0" u="none" strike="noStrike" dirty="0">
              <a:solidFill>
                <a:srgbClr val="000000"/>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9">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51358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D487-583A-4514-9E44-AF625A279D75}"/>
              </a:ext>
            </a:extLst>
          </p:cNvPr>
          <p:cNvSpPr>
            <a:spLocks noGrp="1"/>
          </p:cNvSpPr>
          <p:nvPr>
            <p:ph type="title"/>
          </p:nvPr>
        </p:nvSpPr>
        <p:spPr>
          <a:xfrm>
            <a:off x="334696" y="58994"/>
            <a:ext cx="8902294" cy="1173570"/>
          </a:xfrm>
        </p:spPr>
        <p:txBody>
          <a:bodyPr>
            <a:noAutofit/>
          </a:bodyPr>
          <a:lstStyle/>
          <a:p>
            <a:r>
              <a:rPr lang="en-GB" sz="3200" dirty="0">
                <a:latin typeface="Myriad Pro" panose="020B0503030403020204" charset="0"/>
              </a:rPr>
              <a:t>Engagement – Executive Insights (CY22):</a:t>
            </a:r>
            <a:endParaRPr lang="en-GB" sz="2400" dirty="0">
              <a:highlight>
                <a:srgbClr val="FFFF00"/>
              </a:highlight>
              <a:latin typeface="Myriad Pro" panose="020B0503030403020204" charset="0"/>
            </a:endParaRPr>
          </a:p>
        </p:txBody>
      </p:sp>
      <p:sp>
        <p:nvSpPr>
          <p:cNvPr id="6" name="Rectangle 5">
            <a:extLst>
              <a:ext uri="{FF2B5EF4-FFF2-40B4-BE49-F238E27FC236}">
                <a16:creationId xmlns:a16="http://schemas.microsoft.com/office/drawing/2014/main" id="{7C269A2E-D440-4F4D-BD1A-6A7913D760FE}"/>
              </a:ext>
            </a:extLst>
          </p:cNvPr>
          <p:cNvSpPr/>
          <p:nvPr/>
        </p:nvSpPr>
        <p:spPr>
          <a:xfrm>
            <a:off x="334696" y="1805164"/>
            <a:ext cx="7427765" cy="4247317"/>
          </a:xfrm>
          <a:prstGeom prst="rect">
            <a:avLst/>
          </a:prstGeom>
          <a:ln>
            <a:noFill/>
          </a:ln>
          <a:effectLst>
            <a:outerShdw blurRad="76200" dir="13500000" sy="23000" kx="1200000" algn="br" rotWithShape="0">
              <a:prstClr val="black">
                <a:alpha val="20000"/>
              </a:prstClr>
            </a:outerShdw>
          </a:effectLst>
        </p:spPr>
        <p:txBody>
          <a:bodyPr wrap="square">
            <a:spAutoFit/>
          </a:bodyPr>
          <a:lstStyle/>
          <a:p>
            <a:pPr lvl="1"/>
            <a:r>
              <a:rPr lang="en-GB" b="1" dirty="0">
                <a:latin typeface="Myriad Pro" panose="020B0503030403020204" charset="0"/>
              </a:rPr>
              <a:t>Executive Insights</a:t>
            </a:r>
            <a:endParaRPr lang="en-GB" b="1" dirty="0">
              <a:highlight>
                <a:srgbClr val="00FF00"/>
              </a:highlight>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3">
                  <a:extLst>
                    <a:ext uri="{A12FA001-AC4F-418D-AE19-62706E023703}">
                      <ahyp:hlinkClr xmlns:ahyp="http://schemas.microsoft.com/office/drawing/2018/hyperlinkcolor" val="tx"/>
                    </a:ext>
                  </a:extLst>
                </a:hlinkClick>
              </a:rPr>
              <a:t>Roland on TP#52</a:t>
            </a:r>
            <a:r>
              <a:rPr lang="en-IN" dirty="0">
                <a:latin typeface="Myriad Pro" panose="020B0503030403020204" charset="0"/>
              </a:rPr>
              <a:t> – 5</a:t>
            </a:r>
            <a:r>
              <a:rPr lang="en-IN" baseline="30000" dirty="0">
                <a:latin typeface="Myriad Pro" panose="020B0503030403020204" charset="0"/>
              </a:rPr>
              <a:t>th</a:t>
            </a:r>
            <a:r>
              <a:rPr lang="en-IN" dirty="0">
                <a:latin typeface="Myriad Pro" panose="020B0503030403020204" charset="0"/>
              </a:rPr>
              <a:t> Jan’22</a:t>
            </a:r>
          </a:p>
          <a:p>
            <a:pPr marL="742950" lvl="1" indent="-285750">
              <a:buFont typeface="Arial" panose="020B0604020202020204" pitchFamily="34" charset="0"/>
              <a:buChar char="•"/>
            </a:pPr>
            <a:r>
              <a:rPr lang="en-IN" dirty="0">
                <a:latin typeface="Myriad Pro" panose="020B0503030403020204" charset="0"/>
                <a:hlinkClick r:id="rId4">
                  <a:extLst>
                    <a:ext uri="{A12FA001-AC4F-418D-AE19-62706E023703}">
                      <ahyp:hlinkClr xmlns:ahyp="http://schemas.microsoft.com/office/drawing/2018/hyperlinkcolor" val="tx"/>
                    </a:ext>
                  </a:extLst>
                </a:hlinkClick>
              </a:rPr>
              <a:t>Roland on TP#53</a:t>
            </a:r>
            <a:r>
              <a:rPr lang="en-IN" b="0" i="0" u="none" strike="noStrike" dirty="0">
                <a:solidFill>
                  <a:srgbClr val="000000"/>
                </a:solidFill>
                <a:effectLst/>
                <a:latin typeface="Myriad Pro" panose="020B0503030403020204" charset="0"/>
              </a:rPr>
              <a:t>  - </a:t>
            </a:r>
            <a:r>
              <a:rPr lang="en-IN" dirty="0">
                <a:latin typeface="Myriad Pro" panose="020B0503030403020204" charset="0"/>
              </a:rPr>
              <a:t>9</a:t>
            </a:r>
            <a:r>
              <a:rPr lang="en-IN" baseline="30000" dirty="0">
                <a:latin typeface="Myriad Pro" panose="020B0503030403020204" charset="0"/>
              </a:rPr>
              <a:t>th</a:t>
            </a:r>
            <a:r>
              <a:rPr lang="en-IN" dirty="0">
                <a:latin typeface="Myriad Pro" panose="020B0503030403020204" charset="0"/>
              </a:rPr>
              <a:t> Mar’22</a:t>
            </a:r>
          </a:p>
          <a:p>
            <a:pPr marL="742950" lvl="1" indent="-285750">
              <a:buFont typeface="Arial" panose="020B0604020202020204" pitchFamily="34" charset="0"/>
              <a:buChar char="•"/>
            </a:pPr>
            <a:r>
              <a:rPr lang="en-US" dirty="0">
                <a:latin typeface="Myriad Pro" panose="020B0503030403020204" charset="0"/>
                <a:hlinkClick r:id="rId5">
                  <a:extLst>
                    <a:ext uri="{A12FA001-AC4F-418D-AE19-62706E023703}">
                      <ahyp:hlinkClr xmlns:ahyp="http://schemas.microsoft.com/office/drawing/2018/hyperlinkcolor" val="tx"/>
                    </a:ext>
                  </a:extLst>
                </a:hlinkClick>
              </a:rPr>
              <a:t>IoT and 6G interview with </a:t>
            </a:r>
            <a:r>
              <a:rPr lang="en-US" dirty="0" err="1">
                <a:latin typeface="Myriad Pro" panose="020B0503030403020204" charset="0"/>
                <a:hlinkClick r:id="rId5">
                  <a:extLst>
                    <a:ext uri="{A12FA001-AC4F-418D-AE19-62706E023703}">
                      <ahyp:hlinkClr xmlns:ahyp="http://schemas.microsoft.com/office/drawing/2018/hyperlinkcolor" val="tx"/>
                    </a:ext>
                  </a:extLst>
                </a:hlinkClick>
              </a:rPr>
              <a:t>Onel</a:t>
            </a:r>
            <a:r>
              <a:rPr lang="en-US" dirty="0">
                <a:latin typeface="Myriad Pro" panose="020B0503030403020204" charset="0"/>
                <a:hlinkClick r:id="rId5">
                  <a:extLst>
                    <a:ext uri="{A12FA001-AC4F-418D-AE19-62706E023703}">
                      <ahyp:hlinkClr xmlns:ahyp="http://schemas.microsoft.com/office/drawing/2018/hyperlinkcolor" val="tx"/>
                    </a:ext>
                  </a:extLst>
                </a:hlinkClick>
              </a:rPr>
              <a:t> Alcaraz López (Finland)</a:t>
            </a:r>
            <a:r>
              <a:rPr lang="en-US" dirty="0">
                <a:latin typeface="Myriad Pro" panose="020B0503030403020204" charset="0"/>
              </a:rPr>
              <a:t> 16</a:t>
            </a:r>
            <a:r>
              <a:rPr lang="en-US" baseline="30000" dirty="0">
                <a:latin typeface="Myriad Pro" panose="020B0503030403020204" charset="0"/>
              </a:rPr>
              <a:t>th</a:t>
            </a:r>
            <a:r>
              <a:rPr lang="en-US" dirty="0">
                <a:latin typeface="Myriad Pro" panose="020B0503030403020204" charset="0"/>
              </a:rPr>
              <a:t> Mar’22</a:t>
            </a:r>
            <a:endParaRPr lang="en-IN" dirty="0">
              <a:latin typeface="Myriad Pro" panose="020B0503030403020204" charset="0"/>
            </a:endParaRPr>
          </a:p>
          <a:p>
            <a:pPr marL="742950" lvl="1" indent="-285750">
              <a:buFont typeface="Arial" panose="020B0604020202020204" pitchFamily="34" charset="0"/>
              <a:buChar char="•"/>
            </a:pPr>
            <a:r>
              <a:rPr lang="en-US" dirty="0">
                <a:latin typeface="Myriad Pro" panose="020B0503030403020204" charset="0"/>
                <a:hlinkClick r:id="rId6">
                  <a:extLst>
                    <a:ext uri="{A12FA001-AC4F-418D-AE19-62706E023703}">
                      <ahyp:hlinkClr xmlns:ahyp="http://schemas.microsoft.com/office/drawing/2018/hyperlinkcolor" val="tx"/>
                    </a:ext>
                  </a:extLst>
                </a:hlinkClick>
              </a:rPr>
              <a:t>Interview about UCL standardization study</a:t>
            </a:r>
            <a:r>
              <a:rPr lang="en-US" dirty="0">
                <a:latin typeface="Myriad Pro" panose="020B0503030403020204" charset="0"/>
              </a:rPr>
              <a:t> 7</a:t>
            </a:r>
            <a:r>
              <a:rPr lang="en-US" baseline="30000" dirty="0">
                <a:latin typeface="Myriad Pro" panose="020B0503030403020204" charset="0"/>
              </a:rPr>
              <a:t>th</a:t>
            </a:r>
            <a:r>
              <a:rPr lang="en-US" dirty="0">
                <a:latin typeface="Myriad Pro" panose="020B0503030403020204" charset="0"/>
              </a:rPr>
              <a:t> Apr’22</a:t>
            </a:r>
          </a:p>
          <a:p>
            <a:pPr marL="742950" lvl="1" indent="-285750">
              <a:buFont typeface="Arial" panose="020B0604020202020204" pitchFamily="34" charset="0"/>
              <a:buChar char="•"/>
            </a:pPr>
            <a:r>
              <a:rPr lang="en-US" dirty="0">
                <a:latin typeface="Myriad Pro" panose="020B0503030403020204" charset="0"/>
                <a:hlinkClick r:id="rId7">
                  <a:extLst>
                    <a:ext uri="{A12FA001-AC4F-418D-AE19-62706E023703}">
                      <ahyp:hlinkClr xmlns:ahyp="http://schemas.microsoft.com/office/drawing/2018/hyperlinkcolor" val="tx"/>
                    </a:ext>
                  </a:extLst>
                </a:hlinkClick>
              </a:rPr>
              <a:t>SMARTM2M study on IoT data for AI - Michelle W</a:t>
            </a:r>
            <a:r>
              <a:rPr lang="en-US" dirty="0">
                <a:latin typeface="Myriad Pro" panose="020B0503030403020204" charset="0"/>
              </a:rPr>
              <a:t> 25</a:t>
            </a:r>
            <a:r>
              <a:rPr lang="en-US" baseline="30000" dirty="0">
                <a:latin typeface="Myriad Pro" panose="020B0503030403020204" charset="0"/>
              </a:rPr>
              <a:t>th</a:t>
            </a:r>
            <a:r>
              <a:rPr lang="en-US" dirty="0">
                <a:latin typeface="Myriad Pro" panose="020B0503030403020204" charset="0"/>
              </a:rPr>
              <a:t> May’22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3</a:t>
            </a:r>
            <a:r>
              <a:rPr lang="en-IN" baseline="30000" dirty="0">
                <a:latin typeface="Myriad Pro" panose="020B0503030403020204" charset="0"/>
              </a:rPr>
              <a:t>rd</a:t>
            </a:r>
            <a:r>
              <a:rPr lang="en-IN" dirty="0">
                <a:latin typeface="Myriad Pro" panose="020B0503030403020204" charset="0"/>
              </a:rPr>
              <a:t> Jun’22</a:t>
            </a:r>
            <a:endParaRPr lang="en-US" dirty="0">
              <a:latin typeface="Myriad Pro" panose="020B0503030403020204" charset="0"/>
            </a:endParaRPr>
          </a:p>
          <a:p>
            <a:pPr marL="742950" lvl="1" indent="-285750">
              <a:buFont typeface="Arial" panose="020B0604020202020204" pitchFamily="34" charset="0"/>
              <a:buChar char="•"/>
            </a:pPr>
            <a:r>
              <a:rPr lang="en-IN" dirty="0">
                <a:latin typeface="Myriad Pro" panose="020B0503030403020204" charset="0"/>
                <a:hlinkClick r:id="rId9">
                  <a:extLst>
                    <a:ext uri="{A12FA001-AC4F-418D-AE19-62706E023703}">
                      <ahyp:hlinkClr xmlns:ahyp="http://schemas.microsoft.com/office/drawing/2018/hyperlinkcolor" val="tx"/>
                    </a:ext>
                  </a:extLst>
                </a:hlinkClick>
              </a:rPr>
              <a:t>Interview with TCS (</a:t>
            </a:r>
            <a:r>
              <a:rPr lang="en-IN" dirty="0" err="1">
                <a:latin typeface="Myriad Pro" panose="020B0503030403020204" charset="0"/>
                <a:hlinkClick r:id="rId9">
                  <a:extLst>
                    <a:ext uri="{A12FA001-AC4F-418D-AE19-62706E023703}">
                      <ahyp:hlinkClr xmlns:ahyp="http://schemas.microsoft.com/office/drawing/2018/hyperlinkcolor" val="tx"/>
                    </a:ext>
                  </a:extLst>
                </a:hlinkClick>
              </a:rPr>
              <a:t>DigiFleet</a:t>
            </a:r>
            <a:r>
              <a:rPr lang="en-IN" dirty="0">
                <a:latin typeface="Myriad Pro" panose="020B0503030403020204" charset="0"/>
                <a:hlinkClick r:id="rId9">
                  <a:extLst>
                    <a:ext uri="{A12FA001-AC4F-418D-AE19-62706E023703}">
                      <ahyp:hlinkClr xmlns:ahyp="http://schemas.microsoft.com/office/drawing/2018/hyperlinkcolor" val="tx"/>
                    </a:ext>
                  </a:extLst>
                </a:hlinkClick>
              </a:rPr>
              <a:t>)</a:t>
            </a:r>
            <a:r>
              <a:rPr lang="en-IN" dirty="0">
                <a:latin typeface="Myriad Pro" panose="020B0503030403020204" charset="0"/>
              </a:rPr>
              <a:t> </a:t>
            </a:r>
            <a:r>
              <a:rPr lang="en-IN" dirty="0">
                <a:latin typeface="Myriad Pro" panose="020B0503030403020204" charset="0"/>
                <a:hlinkClick r:id="rId6">
                  <a:extLst>
                    <a:ext uri="{A12FA001-AC4F-418D-AE19-62706E023703}">
                      <ahyp:hlinkClr xmlns:ahyp="http://schemas.microsoft.com/office/drawing/2018/hyperlinkcolor" val="tx"/>
                    </a:ext>
                  </a:extLst>
                </a:hlinkClick>
              </a:rPr>
              <a:t>–</a:t>
            </a:r>
            <a:r>
              <a:rPr lang="en-IN" dirty="0">
                <a:latin typeface="Myriad Pro" panose="020B0503030403020204" charset="0"/>
              </a:rPr>
              <a:t> 23</a:t>
            </a:r>
            <a:r>
              <a:rPr lang="en-IN" baseline="30000" dirty="0">
                <a:latin typeface="Myriad Pro" panose="020B0503030403020204" charset="0"/>
              </a:rPr>
              <a:t>rd</a:t>
            </a:r>
            <a:r>
              <a:rPr lang="en-IN" dirty="0">
                <a:latin typeface="Myriad Pro" panose="020B0503030403020204" charset="0"/>
              </a:rPr>
              <a:t> Jun</a:t>
            </a:r>
            <a:r>
              <a:rPr lang="en-IN" dirty="0">
                <a:latin typeface="Myriad Pro" panose="020B0503030403020204" charset="0"/>
                <a:hlinkClick r:id="rId6">
                  <a:extLst>
                    <a:ext uri="{A12FA001-AC4F-418D-AE19-62706E023703}">
                      <ahyp:hlinkClr xmlns:ahyp="http://schemas.microsoft.com/office/drawing/2018/hyperlinkcolor" val="tx"/>
                    </a:ext>
                  </a:extLst>
                </a:hlinkClick>
              </a:rPr>
              <a:t>’22</a:t>
            </a:r>
          </a:p>
          <a:p>
            <a:pPr marL="742950" lvl="1" indent="-285750">
              <a:buFont typeface="Arial" panose="020B0604020202020204" pitchFamily="34" charset="0"/>
              <a:buChar char="•"/>
            </a:pPr>
            <a:r>
              <a:rPr lang="en-US" dirty="0">
                <a:latin typeface="Myriad Pro" panose="020B0503030403020204" charset="0"/>
                <a:hlinkClick r:id="rId10"/>
              </a:rPr>
              <a:t>Mauro </a:t>
            </a:r>
            <a:r>
              <a:rPr lang="en-US" dirty="0" err="1">
                <a:latin typeface="Myriad Pro" panose="020B0503030403020204" charset="0"/>
                <a:hlinkClick r:id="rId10"/>
              </a:rPr>
              <a:t>Dragoni</a:t>
            </a:r>
            <a:r>
              <a:rPr lang="en-US" dirty="0">
                <a:latin typeface="Myriad Pro" panose="020B0503030403020204" charset="0"/>
                <a:hlinkClick r:id="rId10"/>
              </a:rPr>
              <a:t> – his activities in IoT industry and his project related to SAREF – </a:t>
            </a:r>
            <a:r>
              <a:rPr lang="en-US" dirty="0">
                <a:latin typeface="Myriad Pro" panose="020B0503030403020204" charset="0"/>
              </a:rPr>
              <a:t>27</a:t>
            </a:r>
            <a:r>
              <a:rPr lang="en-US" baseline="30000" dirty="0">
                <a:latin typeface="Myriad Pro" panose="020B0503030403020204" charset="0"/>
              </a:rPr>
              <a:t>th</a:t>
            </a:r>
            <a:r>
              <a:rPr lang="en-US" dirty="0">
                <a:latin typeface="Myriad Pro" panose="020B0503030403020204" charset="0"/>
              </a:rPr>
              <a:t> Jul’22</a:t>
            </a:r>
          </a:p>
          <a:p>
            <a:pPr marL="742950" lvl="1" indent="-285750">
              <a:buFont typeface="Arial" panose="020B0604020202020204" pitchFamily="34" charset="0"/>
              <a:buChar char="•"/>
            </a:pPr>
            <a:r>
              <a:rPr lang="en-IN" dirty="0">
                <a:latin typeface="Myriad Pro" panose="020B0503030403020204" charset="0"/>
                <a:hlinkClick r:id="rId8">
                  <a:extLst>
                    <a:ext uri="{A12FA001-AC4F-418D-AE19-62706E023703}">
                      <ahyp:hlinkClr xmlns:ahyp="http://schemas.microsoft.com/office/drawing/2018/hyperlinkcolor" val="tx"/>
                    </a:ext>
                  </a:extLst>
                </a:hlinkClick>
              </a:rPr>
              <a:t>Roland on TP#54</a:t>
            </a:r>
            <a:r>
              <a:rPr lang="en-IN" dirty="0">
                <a:latin typeface="Myriad Pro" panose="020B0503030403020204" charset="0"/>
              </a:rPr>
              <a:t> – 7</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1"/>
              </a:rPr>
              <a:t>IUDX-oneM2M pilot </a:t>
            </a:r>
            <a:r>
              <a:rPr lang="en-IN" dirty="0">
                <a:latin typeface="Myriad Pro" panose="020B0503030403020204" charset="0"/>
              </a:rPr>
              <a:t>– 12</a:t>
            </a:r>
            <a:r>
              <a:rPr lang="en-IN" baseline="30000" dirty="0">
                <a:latin typeface="Myriad Pro" panose="020B0503030403020204" charset="0"/>
              </a:rPr>
              <a:t>th</a:t>
            </a:r>
            <a:r>
              <a:rPr lang="en-IN" dirty="0">
                <a:latin typeface="Myriad Pro" panose="020B0503030403020204" charset="0"/>
              </a:rPr>
              <a:t> Sep’22</a:t>
            </a:r>
          </a:p>
          <a:p>
            <a:pPr marL="742950" lvl="1" indent="-285750">
              <a:buFont typeface="Arial" panose="020B0604020202020204" pitchFamily="34" charset="0"/>
              <a:buChar char="•"/>
            </a:pPr>
            <a:r>
              <a:rPr lang="en-IN" dirty="0">
                <a:latin typeface="Myriad Pro" panose="020B0503030403020204" charset="0"/>
                <a:hlinkClick r:id="rId12"/>
              </a:rPr>
              <a:t>Roland on TP#56 </a:t>
            </a:r>
            <a:r>
              <a:rPr lang="en-IN" dirty="0">
                <a:latin typeface="Myriad Pro" panose="020B0503030403020204" charset="0"/>
              </a:rPr>
              <a:t>– 25</a:t>
            </a:r>
            <a:r>
              <a:rPr lang="en-IN" baseline="30000" dirty="0">
                <a:latin typeface="Myriad Pro" panose="020B0503030403020204" charset="0"/>
              </a:rPr>
              <a:t>th</a:t>
            </a:r>
            <a:r>
              <a:rPr lang="en-IN" dirty="0">
                <a:latin typeface="Myriad Pro" panose="020B0503030403020204" charset="0"/>
              </a:rPr>
              <a:t> Oct’22</a:t>
            </a:r>
          </a:p>
          <a:p>
            <a:pPr marL="742950" lvl="1" indent="-285750">
              <a:buFont typeface="Arial" panose="020B0604020202020204" pitchFamily="34" charset="0"/>
              <a:buChar char="•"/>
            </a:pPr>
            <a:r>
              <a:rPr lang="en-IN" dirty="0">
                <a:latin typeface="Myriad Pro" panose="020B0503030403020204" charset="0"/>
                <a:hlinkClick r:id="rId13"/>
              </a:rPr>
              <a:t>Roland on TP#57</a:t>
            </a:r>
            <a:r>
              <a:rPr lang="en-IN" dirty="0">
                <a:latin typeface="Myriad Pro" panose="020B0503030403020204" charset="0"/>
              </a:rPr>
              <a:t> – 14</a:t>
            </a:r>
            <a:r>
              <a:rPr lang="en-IN" baseline="30000" dirty="0">
                <a:latin typeface="Myriad Pro" panose="020B0503030403020204" charset="0"/>
              </a:rPr>
              <a:t>th</a:t>
            </a:r>
            <a:r>
              <a:rPr lang="en-IN" dirty="0">
                <a:latin typeface="Myriad Pro" panose="020B0503030403020204" charset="0"/>
              </a:rPr>
              <a:t> Dec’22</a:t>
            </a:r>
          </a:p>
          <a:p>
            <a:pPr marL="742950" lvl="1" indent="-285750">
              <a:buFont typeface="Arial" panose="020B0604020202020204" pitchFamily="34" charset="0"/>
              <a:buChar char="•"/>
            </a:pPr>
            <a:endParaRPr lang="en-US" dirty="0">
              <a:latin typeface="Myriad Pro" panose="020B0503030403020204" charset="0"/>
            </a:endParaRPr>
          </a:p>
        </p:txBody>
      </p:sp>
      <p:sp>
        <p:nvSpPr>
          <p:cNvPr id="7" name="Rectangle 6">
            <a:extLst>
              <a:ext uri="{FF2B5EF4-FFF2-40B4-BE49-F238E27FC236}">
                <a16:creationId xmlns:a16="http://schemas.microsoft.com/office/drawing/2014/main" id="{DB0B3F7A-F6C4-4344-8CC9-AD4BD1874638}"/>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Myriad Pro" panose="020B0503030403020204" charset="0"/>
                <a:hlinkClick r:id="rId14">
                  <a:extLst>
                    <a:ext uri="{A12FA001-AC4F-418D-AE19-62706E023703}">
                      <ahyp:hlinkClr xmlns:ahyp="http://schemas.microsoft.com/office/drawing/2018/hyperlinkcolor" val="tx"/>
                    </a:ext>
                  </a:extLst>
                </a:hlinkClick>
              </a:rPr>
              <a:t>Activities Tracker link</a:t>
            </a:r>
            <a:r>
              <a:rPr lang="en-IN" dirty="0">
                <a:solidFill>
                  <a:schemeClr val="bg1"/>
                </a:solidFill>
                <a:latin typeface="Myriad Pro" panose="020B0503030403020204" charset="0"/>
              </a:rPr>
              <a:t> </a:t>
            </a:r>
          </a:p>
        </p:txBody>
      </p:sp>
      <p:sp>
        <p:nvSpPr>
          <p:cNvPr id="8" name="Rectangle 7">
            <a:extLst>
              <a:ext uri="{FF2B5EF4-FFF2-40B4-BE49-F238E27FC236}">
                <a16:creationId xmlns:a16="http://schemas.microsoft.com/office/drawing/2014/main" id="{03672308-3192-4679-B659-B4F60A271F1A}"/>
              </a:ext>
            </a:extLst>
          </p:cNvPr>
          <p:cNvSpPr/>
          <p:nvPr/>
        </p:nvSpPr>
        <p:spPr>
          <a:xfrm>
            <a:off x="7890526" y="1658102"/>
            <a:ext cx="4120659" cy="2339102"/>
          </a:xfrm>
          <a:prstGeom prst="rect">
            <a:avLst/>
          </a:prstGeom>
          <a:effectLst>
            <a:outerShdw blurRad="76200" dir="18900000" sy="23000" kx="-1200000" algn="bl" rotWithShape="0">
              <a:prstClr val="black">
                <a:alpha val="20000"/>
              </a:prstClr>
            </a:outerShdw>
          </a:effectLst>
        </p:spPr>
        <p:txBody>
          <a:bodyPr wrap="square">
            <a:spAutoFit/>
          </a:bodyPr>
          <a:lstStyle/>
          <a:p>
            <a:r>
              <a:rPr lang="en-GB" dirty="0">
                <a:latin typeface="Myriad Pro" panose="020B0503030403020204" charset="0"/>
              </a:rPr>
              <a:t>oneM2M in the News – 1206 Subscribers</a:t>
            </a:r>
          </a:p>
          <a:p>
            <a:endParaRPr lang="en-GB" dirty="0">
              <a:latin typeface="Myriad Pro" panose="020B0503030403020204" charset="0"/>
            </a:endParaRPr>
          </a:p>
          <a:p>
            <a:r>
              <a:rPr lang="en-GB" dirty="0">
                <a:latin typeface="Myriad Pro" panose="020B0503030403020204" charset="0"/>
              </a:rPr>
              <a:t>Press Releases – 2</a:t>
            </a:r>
          </a:p>
          <a:p>
            <a:endParaRPr lang="en-GB" sz="2000" dirty="0">
              <a:solidFill>
                <a:schemeClr val="tx2"/>
              </a:solidFill>
              <a:latin typeface="Myriad Pro" panose="020B0503030403020204" charset="0"/>
              <a:cs typeface="Times New Roman" panose="02020603050405020304" pitchFamily="18" charset="0"/>
            </a:endParaRPr>
          </a:p>
          <a:p>
            <a:r>
              <a:rPr lang="en-GB" sz="1800" b="0" kern="1600" dirty="0">
                <a:effectLst/>
                <a:latin typeface="Myriad Pro" panose="020B0503030403020204" charset="0"/>
                <a:ea typeface="Times New Roman" panose="02020603050405020304" pitchFamily="18" charset="0"/>
              </a:rPr>
              <a:t>Media queries  to  </a:t>
            </a:r>
            <a:r>
              <a:rPr lang="en-GB" sz="1800" b="0" u="sng" kern="1600" dirty="0">
                <a:solidFill>
                  <a:srgbClr val="0000FF"/>
                </a:solidFill>
                <a:effectLst/>
                <a:latin typeface="Myriad Pro" panose="020B0503030403020204" charset="0"/>
                <a:ea typeface="Times New Roman" panose="02020603050405020304" pitchFamily="18" charset="0"/>
                <a:hlinkClick r:id="rId15"/>
              </a:rPr>
              <a:t>oneM2M_PressMedia@list.onem2m.org</a:t>
            </a:r>
            <a:r>
              <a:rPr lang="x-none" sz="1800" b="0" kern="1600" dirty="0">
                <a:effectLst/>
                <a:latin typeface="Myriad Pro" panose="020B0503030403020204" charset="0"/>
                <a:ea typeface="Times New Roman" panose="02020603050405020304" pitchFamily="18" charset="0"/>
              </a:rPr>
              <a:t> </a:t>
            </a:r>
            <a:r>
              <a:rPr lang="en-US" sz="1800" b="0" kern="1600" dirty="0">
                <a:effectLst/>
                <a:latin typeface="Myriad Pro" panose="020B0503030403020204" charset="0"/>
                <a:ea typeface="Times New Roman" panose="02020603050405020304" pitchFamily="18" charset="0"/>
              </a:rPr>
              <a:t>being forwarded to </a:t>
            </a:r>
            <a:r>
              <a:rPr lang="en-GB" sz="1800" b="0" kern="1600" dirty="0">
                <a:effectLst/>
                <a:latin typeface="Myriad Pro" panose="020B0503030403020204" charset="0"/>
                <a:ea typeface="Times New Roman" panose="02020603050405020304" pitchFamily="18" charset="0"/>
              </a:rPr>
              <a:t>Bindoo, Aurindam, Ken, Akash</a:t>
            </a:r>
            <a:endParaRPr lang="en-IN" sz="1800" b="1" kern="1600" dirty="0">
              <a:effectLst/>
              <a:latin typeface="Myriad Pro" panose="020B0503030403020204" charset="0"/>
              <a:ea typeface="Times New Roman" panose="02020603050405020304" pitchFamily="18" charset="0"/>
            </a:endParaRPr>
          </a:p>
        </p:txBody>
      </p:sp>
      <p:cxnSp>
        <p:nvCxnSpPr>
          <p:cNvPr id="5" name="Straight Connector 4">
            <a:extLst>
              <a:ext uri="{FF2B5EF4-FFF2-40B4-BE49-F238E27FC236}">
                <a16:creationId xmlns:a16="http://schemas.microsoft.com/office/drawing/2014/main" id="{F12D2563-9169-08FE-1FDE-C3BA60CAF819}"/>
              </a:ext>
            </a:extLst>
          </p:cNvPr>
          <p:cNvCxnSpPr>
            <a:cxnSpLocks/>
          </p:cNvCxnSpPr>
          <p:nvPr/>
        </p:nvCxnSpPr>
        <p:spPr>
          <a:xfrm>
            <a:off x="7890526" y="1658102"/>
            <a:ext cx="0" cy="3223864"/>
          </a:xfrm>
          <a:prstGeom prst="line">
            <a:avLst/>
          </a:prstGeom>
        </p:spPr>
        <p:style>
          <a:lnRef idx="1">
            <a:schemeClr val="accent1"/>
          </a:lnRef>
          <a:fillRef idx="0">
            <a:schemeClr val="accent1"/>
          </a:fillRef>
          <a:effectRef idx="0">
            <a:schemeClr val="accent1"/>
          </a:effectRef>
          <a:fontRef idx="minor">
            <a:schemeClr val="tx1"/>
          </a:fontRef>
        </p:style>
      </p:cxnSp>
      <p:sp>
        <p:nvSpPr>
          <p:cNvPr id="9" name="Footer Placeholder 38">
            <a:extLst>
              <a:ext uri="{FF2B5EF4-FFF2-40B4-BE49-F238E27FC236}">
                <a16:creationId xmlns:a16="http://schemas.microsoft.com/office/drawing/2014/main" id="{E048F4EB-2D9C-8A01-0818-222948E479EB}"/>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Tree>
    <p:extLst>
      <p:ext uri="{BB962C8B-B14F-4D97-AF65-F5344CB8AC3E}">
        <p14:creationId xmlns:p14="http://schemas.microsoft.com/office/powerpoint/2010/main" val="63799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9575357931_0_30"/>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Press</a:t>
            </a:r>
            <a:endParaRPr dirty="0"/>
          </a:p>
        </p:txBody>
      </p:sp>
      <p:graphicFrame>
        <p:nvGraphicFramePr>
          <p:cNvPr id="124" name="Google Shape;124;g19575357931_0_30"/>
          <p:cNvGraphicFramePr/>
          <p:nvPr/>
        </p:nvGraphicFramePr>
        <p:xfrm>
          <a:off x="586301" y="1493838"/>
          <a:ext cx="9823800" cy="2560390"/>
        </p:xfrm>
        <a:graphic>
          <a:graphicData uri="http://schemas.openxmlformats.org/drawingml/2006/table">
            <a:tbl>
              <a:tblPr firstRow="1" bandRow="1">
                <a:noFill/>
              </a:tblPr>
              <a:tblGrid>
                <a:gridCol w="2145875">
                  <a:extLst>
                    <a:ext uri="{9D8B030D-6E8A-4147-A177-3AD203B41FA5}">
                      <a16:colId xmlns:a16="http://schemas.microsoft.com/office/drawing/2014/main" val="20000"/>
                    </a:ext>
                  </a:extLst>
                </a:gridCol>
                <a:gridCol w="1627725">
                  <a:extLst>
                    <a:ext uri="{9D8B030D-6E8A-4147-A177-3AD203B41FA5}">
                      <a16:colId xmlns:a16="http://schemas.microsoft.com/office/drawing/2014/main" val="20001"/>
                    </a:ext>
                  </a:extLst>
                </a:gridCol>
                <a:gridCol w="6050200">
                  <a:extLst>
                    <a:ext uri="{9D8B030D-6E8A-4147-A177-3AD203B41FA5}">
                      <a16:colId xmlns:a16="http://schemas.microsoft.com/office/drawing/2014/main" val="20002"/>
                    </a:ext>
                  </a:extLst>
                </a:gridCol>
              </a:tblGrid>
              <a:tr h="2047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expectations in 2023</a:t>
                      </a:r>
                      <a:endParaRPr sz="1200" dirty="0">
                        <a:latin typeface="Open Sans"/>
                        <a:ea typeface="Open Sans"/>
                        <a:cs typeface="Open Sans"/>
                        <a:sym typeface="Open Sans"/>
                      </a:endParaRPr>
                    </a:p>
                  </a:txBody>
                  <a:tcPr marL="91450" marR="91450" marT="45725" marB="45725"/>
                </a:tc>
                <a:tc>
                  <a:txBody>
                    <a:bodyPr/>
                    <a:lstStyle/>
                    <a:p>
                      <a:pPr marL="0" lvl="0" indent="0" algn="l" rtl="0">
                        <a:lnSpc>
                          <a:spcPct val="90000"/>
                        </a:lnSpc>
                        <a:spcBef>
                          <a:spcPts val="0"/>
                        </a:spcBef>
                        <a:spcAft>
                          <a:spcPts val="0"/>
                        </a:spcAft>
                        <a:buNone/>
                      </a:pPr>
                      <a:r>
                        <a:rPr lang="en-US" sz="1200" kern="1200" dirty="0">
                          <a:solidFill>
                            <a:schemeClr val="tx1"/>
                          </a:solidFill>
                          <a:latin typeface="Open Sans"/>
                          <a:ea typeface="Open Sans"/>
                          <a:cs typeface="Open Sans"/>
                          <a:sym typeface="Arial"/>
                        </a:rPr>
                        <a:t>November 2022</a:t>
                      </a:r>
                      <a:endParaRPr sz="1200" kern="1200" dirty="0">
                        <a:solidFill>
                          <a:schemeClr val="tx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What to Expect with IoT in 2023 - Architecture &amp; Governance</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ETSI Enjoy! </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October 2022</a:t>
                      </a:r>
                      <a:endParaRPr sz="1200" dirty="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The latest ETSI Enjoy! publication devotes three articles to IoT and the impact of oneM2M standardization, ten years after the launch of oneM2M</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200" dirty="0">
                          <a:latin typeface="Open Sans"/>
                          <a:ea typeface="Open Sans"/>
                          <a:cs typeface="Open Sans"/>
                          <a:sym typeface="Open Sans"/>
                        </a:rPr>
                        <a:t>IoT for all</a:t>
                      </a:r>
                      <a:endParaRPr sz="1200" dirty="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October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The IoT for All community recently published an article on the need for efficient message payload techniques to improve the performance of constrained IoT devices and sensors. It presents the benefits of common service functions (CSFs)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devices &amp; cyber threats</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August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This is how enterprises can protect their IoT devices from cyber threats - BizzBuzz</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Making IoT Intelligent</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July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a:solidFill>
                            <a:srgbClr val="B42025"/>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Internet of Things (IoT) systems involve combinations of connected devices and sensors.</a:t>
                      </a:r>
                      <a:endParaRPr sz="1800" b="0" i="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IoT and Sustainability</a:t>
                      </a:r>
                      <a:endParaRPr sz="1200">
                        <a:latin typeface="Open Sans"/>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None/>
                      </a:pPr>
                      <a:r>
                        <a:rPr lang="en-US" sz="1200">
                          <a:latin typeface="Open Sans"/>
                          <a:ea typeface="Open Sans"/>
                          <a:cs typeface="Open Sans"/>
                          <a:sym typeface="Open Sans"/>
                        </a:rPr>
                        <a:t>April 2022</a:t>
                      </a:r>
                      <a:endParaRPr sz="1200">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200" dirty="0">
                          <a:solidFill>
                            <a:srgbClr val="B42025"/>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IoT technologies provide the building blocks to address sustainability goals</a:t>
                      </a:r>
                      <a:endParaRPr sz="1800" b="0" i="0" dirty="0">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511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Outline</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GB" sz="2400" b="1" kern="0" dirty="0">
                <a:solidFill>
                  <a:schemeClr val="bg2">
                    <a:lumMod val="25000"/>
                  </a:schemeClr>
                </a:solidFill>
                <a:uFill>
                  <a:solidFill>
                    <a:srgbClr val="000000"/>
                  </a:solidFill>
                </a:uFill>
                <a:latin typeface="Myriad Pro" panose="020B0503030403020204" charset="0"/>
              </a:rPr>
              <a:t>Update on oneM2M Stakeholders Day</a:t>
            </a:r>
          </a:p>
          <a:p>
            <a:pPr fontAlgn="base"/>
            <a:r>
              <a:rPr lang="en-GB" sz="2400" b="1" kern="0" dirty="0">
                <a:solidFill>
                  <a:schemeClr val="bg2">
                    <a:lumMod val="25000"/>
                  </a:schemeClr>
                </a:solidFill>
                <a:uFill>
                  <a:solidFill>
                    <a:srgbClr val="000000"/>
                  </a:solidFill>
                </a:uFill>
                <a:latin typeface="Myriad Pro" panose="020B0503030403020204" charset="0"/>
              </a:rPr>
              <a:t>Update on IIITH workshop on oneM2M </a:t>
            </a:r>
            <a:endParaRPr lang="en-US" sz="2400" b="1" kern="0" dirty="0">
              <a:solidFill>
                <a:schemeClr val="bg2">
                  <a:lumMod val="25000"/>
                </a:schemeClr>
              </a:solidFill>
              <a:uFill>
                <a:solidFill>
                  <a:srgbClr val="000000"/>
                </a:solidFill>
              </a:uFill>
              <a:latin typeface="Myriad Pro" panose="020B0503030403020204" charset="0"/>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oneM2M Hackathon – details /</a:t>
            </a:r>
            <a:r>
              <a:rPr lang="en-US" sz="2400" b="1" kern="0" dirty="0" err="1">
                <a:solidFill>
                  <a:schemeClr val="bg2">
                    <a:lumMod val="25000"/>
                  </a:schemeClr>
                </a:solidFill>
                <a:uFill>
                  <a:solidFill>
                    <a:srgbClr val="000000"/>
                  </a:solidFill>
                </a:uFill>
                <a:latin typeface="Myriad Pro" panose="020B0503030403020204" charset="0"/>
                <a:ea typeface="Arial Unicode MS"/>
                <a:cs typeface="Arial Unicode MS"/>
              </a:rPr>
              <a:t>timeplan</a:t>
            </a:r>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/list of participating teams</a:t>
            </a:r>
          </a:p>
          <a:p>
            <a:pPr lvl="1" fontAlgn="base"/>
            <a:r>
              <a:rPr lang="en-US" sz="2000" b="1" kern="0" dirty="0">
                <a:solidFill>
                  <a:schemeClr val="bg2">
                    <a:lumMod val="25000"/>
                  </a:schemeClr>
                </a:solidFill>
                <a:uFill>
                  <a:solidFill>
                    <a:srgbClr val="000000"/>
                  </a:solidFill>
                </a:uFill>
                <a:latin typeface="Myriad Pro" panose="020B0503030403020204" charset="0"/>
                <a:ea typeface="Arial Unicode MS"/>
                <a:cs typeface="Arial Unicode MS"/>
              </a:rPr>
              <a:t>Outcome of the promoted post on LinkedIn –stats from PPR</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Summary oneM2M Stakeholders Day</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Potential Speaking Opportunities</a:t>
            </a: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Activities</a:t>
            </a:r>
            <a:endParaRPr lang="en-US" sz="1800"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endParaRP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19575357931_0_12"/>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oneM2M in News</a:t>
            </a:r>
            <a:endParaRPr dirty="0"/>
          </a:p>
        </p:txBody>
      </p:sp>
      <p:graphicFrame>
        <p:nvGraphicFramePr>
          <p:cNvPr id="144" name="Google Shape;144;g19575357931_0_12"/>
          <p:cNvGraphicFramePr/>
          <p:nvPr/>
        </p:nvGraphicFramePr>
        <p:xfrm>
          <a:off x="586301" y="1493838"/>
          <a:ext cx="7677925" cy="3092035"/>
        </p:xfrm>
        <a:graphic>
          <a:graphicData uri="http://schemas.openxmlformats.org/drawingml/2006/table">
            <a:tbl>
              <a:tblPr firstRow="1" bandRow="1">
                <a:noFill/>
              </a:tblPr>
              <a:tblGrid>
                <a:gridCol w="1627725">
                  <a:extLst>
                    <a:ext uri="{9D8B030D-6E8A-4147-A177-3AD203B41FA5}">
                      <a16:colId xmlns:a16="http://schemas.microsoft.com/office/drawing/2014/main" val="20000"/>
                    </a:ext>
                  </a:extLst>
                </a:gridCol>
                <a:gridCol w="605020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None/>
                      </a:pPr>
                      <a:r>
                        <a:rPr lang="en-IN" sz="1400" kern="1200" dirty="0">
                          <a:solidFill>
                            <a:schemeClr val="tx1"/>
                          </a:solidFill>
                          <a:latin typeface="Myriad Pro" panose="020B0503030403020204" charset="0"/>
                          <a:ea typeface="Open Sans"/>
                          <a:cs typeface="Open Sans"/>
                          <a:sym typeface="Open Sans"/>
                        </a:rPr>
                        <a:t>17 December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kern="1200" dirty="0">
                          <a:solidFill>
                            <a:srgbClr val="B42025"/>
                          </a:solidFill>
                          <a:latin typeface="Myriad Pro" panose="020B0503030403020204" charset="0"/>
                          <a:ea typeface="+mn-ea"/>
                          <a:cs typeface="Arial"/>
                          <a:hlinkClick r:id="rId3">
                            <a:extLst>
                              <a:ext uri="{A12FA001-AC4F-418D-AE19-62706E023703}">
                                <ahyp:hlinkClr xmlns:ahyp="http://schemas.microsoft.com/office/drawing/2018/hyperlinkcolor" val="tx"/>
                              </a:ext>
                            </a:extLst>
                          </a:hlinkClick>
                        </a:rPr>
                        <a:t>oneM2M Ends 2022 on a High in Korea</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lvl="0" indent="0" algn="l" rtl="0">
                        <a:lnSpc>
                          <a:spcPct val="90000"/>
                        </a:lnSpc>
                        <a:spcBef>
                          <a:spcPts val="0"/>
                        </a:spcBef>
                        <a:spcAft>
                          <a:spcPts val="0"/>
                        </a:spcAft>
                        <a:buClr>
                          <a:schemeClr val="dk2"/>
                        </a:buClr>
                        <a:buSzPts val="1100"/>
                        <a:buFont typeface="Arial"/>
                        <a:buNone/>
                      </a:pPr>
                      <a:r>
                        <a:rPr lang="en-US" sz="1400" kern="1200" dirty="0">
                          <a:solidFill>
                            <a:schemeClr val="tx1"/>
                          </a:solidFill>
                          <a:latin typeface="Myriad Pro" panose="020B0503030403020204" charset="0"/>
                          <a:ea typeface="Open Sans"/>
                          <a:cs typeface="Open Sans"/>
                          <a:sym typeface="Arial"/>
                        </a:rPr>
                        <a:t>18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400" dirty="0">
                          <a:solidFill>
                            <a:srgbClr val="B42025"/>
                          </a:solidFill>
                          <a:latin typeface="Myriad Pro" panose="020B0503030403020204" charset="0"/>
                          <a:ea typeface="Arial"/>
                          <a:cs typeface="Arial"/>
                          <a:sym typeface="Arial"/>
                        </a:rPr>
                        <a:t>IOT STANDARDIZATION FOR DIGITAL AND GREEN TRANSFORMATION: SPEAKER PRESENTATIONS FROM ETSI IOT WEEK 2022</a:t>
                      </a:r>
                      <a:endParaRPr sz="14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17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INVITATION FOR oneM2M 8TH INTEROPERABILITY EVENT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None/>
                      </a:pPr>
                      <a:r>
                        <a:rPr lang="en-US" sz="1400" kern="1200" dirty="0">
                          <a:solidFill>
                            <a:schemeClr val="tx1"/>
                          </a:solidFill>
                          <a:latin typeface="Myriad Pro" panose="020B0503030403020204" charset="0"/>
                          <a:ea typeface="Open Sans"/>
                          <a:cs typeface="Open Sans"/>
                          <a:sym typeface="Arial"/>
                        </a:rPr>
                        <a:t>10 October 2022</a:t>
                      </a:r>
                      <a:endParaRPr sz="1400" kern="1200" dirty="0">
                        <a:solidFill>
                          <a:schemeClr val="tx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SzPts val="1100"/>
                        <a:buFont typeface="Arial"/>
                        <a:buNone/>
                      </a:pPr>
                      <a:r>
                        <a:rPr lang="en-US" sz="1400" kern="1200" dirty="0">
                          <a:solidFill>
                            <a:srgbClr val="B42025"/>
                          </a:solidFill>
                          <a:latin typeface="Myriad Pro" panose="020B0503030403020204" charset="0"/>
                          <a:ea typeface="Arial"/>
                          <a:cs typeface="Arial"/>
                          <a:sym typeface="Arial"/>
                        </a:rPr>
                        <a:t>oneM2M OUTLINES 8 TECHNIQUES FOR SUSTAINABLE IOT</a:t>
                      </a:r>
                      <a:endParaRPr sz="1400" kern="1200" dirty="0">
                        <a:solidFill>
                          <a:srgbClr val="B42025"/>
                        </a:solidFill>
                        <a:latin typeface="Myriad Pro" panose="020B0503030403020204" charset="0"/>
                        <a:ea typeface="Arial"/>
                        <a:cs typeface="Arial"/>
                        <a:sym typeface="Arial"/>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August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defTabSz="914400" rtl="0" eaLnBrk="1" latinLnBrk="0" hangingPunct="1">
                        <a:lnSpc>
                          <a:spcPct val="100000"/>
                        </a:lnSpc>
                        <a:spcBef>
                          <a:spcPts val="0"/>
                        </a:spcBef>
                        <a:spcAft>
                          <a:spcPts val="0"/>
                        </a:spcAft>
                        <a:buClr>
                          <a:srgbClr val="000000"/>
                        </a:buClr>
                        <a:buFont typeface="Arial"/>
                        <a:buNone/>
                      </a:pPr>
                      <a:r>
                        <a:rPr lang="en-US" sz="1400" kern="1200" dirty="0">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This is how enterprises can protect their IoT devices from cyber threats – </a:t>
                      </a:r>
                      <a:r>
                        <a:rPr lang="en-US" sz="1400" kern="1200" dirty="0" err="1">
                          <a:solidFill>
                            <a:srgbClr val="B42025"/>
                          </a:solidFill>
                          <a:latin typeface="Myriad Pro" panose="020B0503030403020204" charset="0"/>
                          <a:ea typeface="Arial"/>
                          <a:cs typeface="Arial"/>
                          <a:sym typeface="Arial"/>
                          <a:hlinkClick r:id="rId4">
                            <a:extLst>
                              <a:ext uri="{A12FA001-AC4F-418D-AE19-62706E023703}">
                                <ahyp:hlinkClr xmlns:ahyp="http://schemas.microsoft.com/office/drawing/2018/hyperlinkcolor" val="tx"/>
                              </a:ext>
                            </a:extLst>
                          </a:hlinkClick>
                        </a:rPr>
                        <a:t>BizzBuzz</a:t>
                      </a:r>
                      <a:endParaRPr sz="1400" kern="1200" dirty="0">
                        <a:solidFill>
                          <a:srgbClr val="B42025"/>
                        </a:solidFill>
                        <a:latin typeface="Myriad Pro" panose="020B0503030403020204" charset="0"/>
                        <a:ea typeface="Open Sans"/>
                        <a:cs typeface="Arial"/>
                        <a:sym typeface="Open Sans"/>
                      </a:endParaRPr>
                    </a:p>
                  </a:txBody>
                  <a:tcPr marL="91450" marR="91450" marT="45725" marB="45725"/>
                </a:tc>
                <a:extLst>
                  <a:ext uri="{0D108BD9-81ED-4DB2-BD59-A6C34878D82A}">
                    <a16:rowId xmlns:a16="http://schemas.microsoft.com/office/drawing/2014/main" val="10004"/>
                  </a:ext>
                </a:extLst>
              </a:tr>
              <a:tr h="365775">
                <a:tc>
                  <a:txBody>
                    <a:bodyPr/>
                    <a:lstStyle/>
                    <a:p>
                      <a:pPr marL="0" marR="0" lvl="0" indent="0" algn="l" rtl="0">
                        <a:lnSpc>
                          <a:spcPct val="90000"/>
                        </a:lnSpc>
                        <a:spcBef>
                          <a:spcPts val="0"/>
                        </a:spcBef>
                        <a:spcAft>
                          <a:spcPts val="0"/>
                        </a:spcAft>
                        <a:buNone/>
                      </a:pPr>
                      <a:r>
                        <a:rPr lang="en-US" sz="1400" dirty="0">
                          <a:latin typeface="Myriad Pro" panose="020B0503030403020204" charset="0"/>
                          <a:ea typeface="Open Sans"/>
                          <a:cs typeface="Open Sans"/>
                          <a:sym typeface="Open Sans"/>
                        </a:rPr>
                        <a:t>July 2022</a:t>
                      </a:r>
                      <a:endParaRPr sz="1400" dirty="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5">
                            <a:extLst>
                              <a:ext uri="{A12FA001-AC4F-418D-AE19-62706E023703}">
                                <ahyp:hlinkClr xmlns:ahyp="http://schemas.microsoft.com/office/drawing/2018/hyperlinkcolor" val="tx"/>
                              </a:ext>
                            </a:extLst>
                          </a:hlinkClick>
                        </a:rPr>
                        <a:t>Internet of Things (IoT) systems involve combinations of connected devices and sensors.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5"/>
                  </a:ext>
                </a:extLst>
              </a:tr>
              <a:tr h="365775">
                <a:tc>
                  <a:txBody>
                    <a:bodyPr/>
                    <a:lstStyle/>
                    <a:p>
                      <a:pPr marL="0" marR="0" lvl="0" indent="0" algn="l" rtl="0">
                        <a:lnSpc>
                          <a:spcPct val="90000"/>
                        </a:lnSpc>
                        <a:spcBef>
                          <a:spcPts val="0"/>
                        </a:spcBef>
                        <a:spcAft>
                          <a:spcPts val="0"/>
                        </a:spcAft>
                        <a:buNone/>
                      </a:pPr>
                      <a:r>
                        <a:rPr lang="en-US" sz="1400">
                          <a:latin typeface="Myriad Pro" panose="020B0503030403020204" charset="0"/>
                          <a:ea typeface="Open Sans"/>
                          <a:cs typeface="Open Sans"/>
                          <a:sym typeface="Open Sans"/>
                        </a:rPr>
                        <a:t>April 2022</a:t>
                      </a:r>
                      <a:endParaRPr sz="1400">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None/>
                      </a:pPr>
                      <a:r>
                        <a:rPr lang="en-US" sz="1400" dirty="0">
                          <a:solidFill>
                            <a:srgbClr val="B42025"/>
                          </a:solidFill>
                          <a:uFill>
                            <a:noFill/>
                          </a:uFill>
                          <a:latin typeface="Myriad Pro" panose="020B0503030403020204" charset="0"/>
                          <a:ea typeface="Arial"/>
                          <a:cs typeface="Arial"/>
                          <a:sym typeface="Arial"/>
                          <a:hlinkClick r:id="rId6">
                            <a:extLst>
                              <a:ext uri="{A12FA001-AC4F-418D-AE19-62706E023703}">
                                <ahyp:hlinkClr xmlns:ahyp="http://schemas.microsoft.com/office/drawing/2018/hyperlinkcolor" val="tx"/>
                              </a:ext>
                            </a:extLst>
                          </a:hlinkClick>
                        </a:rPr>
                        <a:t>IoT technologies provide the building blocks to address sustainability goals</a:t>
                      </a:r>
                      <a:endParaRPr sz="1400" b="0" i="0" dirty="0">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4736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p:txBody>
          <a:bodyPr>
            <a:normAutofit fontScale="90000"/>
          </a:bodyPr>
          <a:lstStyle/>
          <a:p>
            <a:r>
              <a:rPr lang="en-IN" dirty="0"/>
              <a:t>GCF – oneM2M </a:t>
            </a:r>
            <a:r>
              <a:rPr lang="en-IN" dirty="0" err="1"/>
              <a:t>Rel</a:t>
            </a:r>
            <a:r>
              <a:rPr lang="en-IN" dirty="0"/>
              <a:t> 2 Certification</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marL="342900" lvl="0" indent="-342900" algn="just">
              <a:lnSpc>
                <a:spcPct val="120000"/>
              </a:lnSpc>
              <a:buFont typeface="Symbol" panose="05050102010706020507" pitchFamily="18" charset="2"/>
              <a:buChar char=""/>
            </a:pPr>
            <a:r>
              <a:rPr lang="en-US" sz="1400" b="0" i="0" dirty="0">
                <a:solidFill>
                  <a:schemeClr val="bg2">
                    <a:lumMod val="25000"/>
                  </a:schemeClr>
                </a:solidFill>
                <a:effectLst/>
                <a:latin typeface="Myriad Pro" panose="020B0503030403020204" charset="0"/>
              </a:rPr>
              <a:t>Global Certification Forum (GCF) and Telecommunications Technology Association (TTA) announced  activation of oneM2M Release 2 within GCF’s certification programme for oneM2M</a:t>
            </a:r>
          </a:p>
          <a:p>
            <a:pPr marL="342900" lvl="0" indent="-342900" algn="just">
              <a:lnSpc>
                <a:spcPct val="120000"/>
              </a:lnSpc>
              <a:buFont typeface="Symbol" panose="05050102010706020507" pitchFamily="18" charset="2"/>
              <a:buChar char=""/>
            </a:pPr>
            <a:r>
              <a:rPr lang="en-US" sz="1400" dirty="0">
                <a:solidFill>
                  <a:schemeClr val="bg2">
                    <a:lumMod val="25000"/>
                  </a:schemeClr>
                </a:solidFill>
                <a:latin typeface="Myriad Pro" panose="020B0503030403020204" charset="0"/>
              </a:rPr>
              <a:t>“By starting the certification programme for the oneM2M Release 2 standard, which has already been adopted as an ITU-T recommended standard for IoT platforms, we hope that many countries and companies around the world will participate to create an environment where the IoT market expands and technology spreads. And as the first authorized test lab, TTA will provide reliable testing and certification services to ensure interoperability between oneM2M products.“ - </a:t>
            </a:r>
            <a:r>
              <a:rPr lang="en-US" sz="1400" dirty="0" err="1">
                <a:solidFill>
                  <a:schemeClr val="bg2">
                    <a:lumMod val="25000"/>
                  </a:schemeClr>
                </a:solidFill>
                <a:latin typeface="Myriad Pro" panose="020B0503030403020204" charset="0"/>
              </a:rPr>
              <a:t>Younghae</a:t>
            </a:r>
            <a:r>
              <a:rPr lang="en-US" sz="1400" dirty="0">
                <a:solidFill>
                  <a:schemeClr val="bg2">
                    <a:lumMod val="25000"/>
                  </a:schemeClr>
                </a:solidFill>
                <a:latin typeface="Myriad Pro" panose="020B0503030403020204" charset="0"/>
              </a:rPr>
              <a:t> Choi, president of TTA</a:t>
            </a:r>
            <a:endParaRPr lang="en-IN" sz="1400"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a:p>
          <a:p>
            <a:r>
              <a:rPr lang="en-US"/>
              <a:t>© 2022 oneM2M</a:t>
            </a:r>
            <a:endParaRPr lang="en-US" dirty="0"/>
          </a:p>
        </p:txBody>
      </p:sp>
      <p:pic>
        <p:nvPicPr>
          <p:cNvPr id="9" name="Picture 8">
            <a:extLst>
              <a:ext uri="{FF2B5EF4-FFF2-40B4-BE49-F238E27FC236}">
                <a16:creationId xmlns:a16="http://schemas.microsoft.com/office/drawing/2014/main" id="{32DFA70A-350D-F10F-912D-724AF76346F8}"/>
              </a:ext>
            </a:extLst>
          </p:cNvPr>
          <p:cNvPicPr>
            <a:picLocks noChangeAspect="1"/>
          </p:cNvPicPr>
          <p:nvPr/>
        </p:nvPicPr>
        <p:blipFill>
          <a:blip r:embed="rId3"/>
          <a:stretch>
            <a:fillRect/>
          </a:stretch>
        </p:blipFill>
        <p:spPr>
          <a:xfrm>
            <a:off x="0" y="3247524"/>
            <a:ext cx="12192000" cy="3204523"/>
          </a:xfrm>
          <a:prstGeom prst="rect">
            <a:avLst/>
          </a:prstGeom>
        </p:spPr>
      </p:pic>
    </p:spTree>
    <p:extLst>
      <p:ext uri="{BB962C8B-B14F-4D97-AF65-F5344CB8AC3E}">
        <p14:creationId xmlns:p14="http://schemas.microsoft.com/office/powerpoint/2010/main" val="781857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0"/>
            <a:ext cx="8715519" cy="1173570"/>
          </a:xfrm>
        </p:spPr>
        <p:txBody>
          <a:bodyPr>
            <a:normAutofit/>
          </a:bodyPr>
          <a:lstStyle/>
          <a:p>
            <a:r>
              <a:rPr lang="en-IN" dirty="0"/>
              <a:t>oneM2M Stakeholders Day@ TP58</a:t>
            </a:r>
            <a:endParaRPr lang="fr-FR" dirty="0"/>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a:xfrm>
            <a:off x="4038600" y="6356350"/>
            <a:ext cx="4114800" cy="365125"/>
          </a:xfrm>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2022 oneM2M</a:t>
            </a:r>
          </a:p>
        </p:txBody>
      </p:sp>
      <p:sp>
        <p:nvSpPr>
          <p:cNvPr id="6" name="Title 6">
            <a:extLst>
              <a:ext uri="{FF2B5EF4-FFF2-40B4-BE49-F238E27FC236}">
                <a16:creationId xmlns:a16="http://schemas.microsoft.com/office/drawing/2014/main" id="{AD11ECD5-1286-E72D-A9D6-5C718F4442EC}"/>
              </a:ext>
            </a:extLst>
          </p:cNvPr>
          <p:cNvSpPr txBox="1">
            <a:spLocks/>
          </p:cNvSpPr>
          <p:nvPr/>
        </p:nvSpPr>
        <p:spPr>
          <a:xfrm>
            <a:off x="113451" y="4616453"/>
            <a:ext cx="6499786" cy="19321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rgbClr val="273D78"/>
                </a:solidFill>
                <a:latin typeface="Futura Std Book" panose="020B0502020204020303" pitchFamily="34" charset="0"/>
                <a:ea typeface="+mj-ea"/>
                <a:cs typeface="+mj-cs"/>
              </a:defRPr>
            </a:lvl1pPr>
          </a:lstStyle>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oneM2M TP 58 and Stakeholders Day hosted by TSDSI from 20</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 23</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rd</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 and  24</a:t>
            </a:r>
            <a:r>
              <a:rPr lang="en-US" sz="1800" baseline="300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th</a:t>
            </a: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 Feb’23 respectively in New Delhi.</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In addition to keynotes and panel discussion, event also had demonstrations by domestic IoT/M2M players.</a:t>
            </a:r>
          </a:p>
          <a:p>
            <a:pPr marL="285750" indent="-285750" algn="just">
              <a:buFont typeface="Arial" panose="020B0604020202020204" pitchFamily="34" charset="0"/>
              <a:buChar char="•"/>
            </a:pPr>
            <a:r>
              <a:rPr lang="en-US" sz="1800" dirty="0">
                <a:solidFill>
                  <a:schemeClr val="bg2">
                    <a:lumMod val="25000"/>
                  </a:schemeClr>
                </a:solidFill>
                <a:latin typeface="Myriad Pro" panose="020B0503030403020204" charset="0"/>
                <a:ea typeface="Calibri" panose="020F0502020204030204" pitchFamily="34" charset="0"/>
                <a:cs typeface="Calibri" panose="020F0502020204030204" pitchFamily="34" charset="0"/>
              </a:rPr>
              <a:t>16 participants in person + 77 online</a:t>
            </a:r>
          </a:p>
        </p:txBody>
      </p:sp>
      <p:pic>
        <p:nvPicPr>
          <p:cNvPr id="11" name="Picture 10">
            <a:extLst>
              <a:ext uri="{FF2B5EF4-FFF2-40B4-BE49-F238E27FC236}">
                <a16:creationId xmlns:a16="http://schemas.microsoft.com/office/drawing/2014/main" id="{B7A737B4-4064-73BB-30C3-E7A3D06F9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954" y="1205251"/>
            <a:ext cx="3940847" cy="2625589"/>
          </a:xfrm>
          <a:prstGeom prst="rect">
            <a:avLst/>
          </a:prstGeom>
        </p:spPr>
      </p:pic>
      <p:pic>
        <p:nvPicPr>
          <p:cNvPr id="15" name="Picture 14" descr="A picture containing text, indoor, person, posing&#10;&#10;Description automatically generated">
            <a:extLst>
              <a:ext uri="{FF2B5EF4-FFF2-40B4-BE49-F238E27FC236}">
                <a16:creationId xmlns:a16="http://schemas.microsoft.com/office/drawing/2014/main" id="{6AC3ECEF-5D44-FA6F-8C50-86E3FD6E2B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954" y="3852688"/>
            <a:ext cx="3757841" cy="2503662"/>
          </a:xfrm>
          <a:prstGeom prst="rect">
            <a:avLst/>
          </a:prstGeom>
        </p:spPr>
      </p:pic>
      <p:pic>
        <p:nvPicPr>
          <p:cNvPr id="18" name="Picture 17">
            <a:extLst>
              <a:ext uri="{FF2B5EF4-FFF2-40B4-BE49-F238E27FC236}">
                <a16:creationId xmlns:a16="http://schemas.microsoft.com/office/drawing/2014/main" id="{BBECFA32-8980-798C-B804-872E58009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639" y="1188307"/>
            <a:ext cx="5123315" cy="3413409"/>
          </a:xfrm>
          <a:prstGeom prst="rect">
            <a:avLst/>
          </a:prstGeom>
        </p:spPr>
      </p:pic>
      <p:pic>
        <p:nvPicPr>
          <p:cNvPr id="21" name="Picture 20" descr="Text&#10;&#10;Description automatically generated">
            <a:extLst>
              <a:ext uri="{FF2B5EF4-FFF2-40B4-BE49-F238E27FC236}">
                <a16:creationId xmlns:a16="http://schemas.microsoft.com/office/drawing/2014/main" id="{5A817572-5FB8-CB46-D376-22F1E19A64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5170" y="2205239"/>
            <a:ext cx="1910348" cy="2865523"/>
          </a:xfrm>
          <a:prstGeom prst="rect">
            <a:avLst/>
          </a:prstGeom>
        </p:spPr>
      </p:pic>
      <p:pic>
        <p:nvPicPr>
          <p:cNvPr id="23" name="Picture 22" descr="A picture containing text, indoor&#10;&#10;Description automatically generated">
            <a:extLst>
              <a:ext uri="{FF2B5EF4-FFF2-40B4-BE49-F238E27FC236}">
                <a16:creationId xmlns:a16="http://schemas.microsoft.com/office/drawing/2014/main" id="{E67B3567-69AF-FF26-DA68-576636C40F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 y="1158266"/>
            <a:ext cx="2305457" cy="3458187"/>
          </a:xfrm>
          <a:prstGeom prst="rect">
            <a:avLst/>
          </a:prstGeom>
        </p:spPr>
      </p:pic>
    </p:spTree>
    <p:extLst>
      <p:ext uri="{BB962C8B-B14F-4D97-AF65-F5344CB8AC3E}">
        <p14:creationId xmlns:p14="http://schemas.microsoft.com/office/powerpoint/2010/main" val="42159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9616-2F59-416F-88D5-F20FDD500382}"/>
              </a:ext>
            </a:extLst>
          </p:cNvPr>
          <p:cNvSpPr>
            <a:spLocks noGrp="1"/>
          </p:cNvSpPr>
          <p:nvPr>
            <p:ph type="title"/>
          </p:nvPr>
        </p:nvSpPr>
        <p:spPr>
          <a:xfrm>
            <a:off x="334696" y="0"/>
            <a:ext cx="8895029" cy="1173570"/>
          </a:xfrm>
        </p:spPr>
        <p:txBody>
          <a:bodyPr>
            <a:normAutofit fontScale="90000"/>
          </a:bodyPr>
          <a:lstStyle/>
          <a:p>
            <a:r>
              <a:rPr lang="en-IN" dirty="0"/>
              <a:t>Key Takeaways from the Stakeholders’ Day</a:t>
            </a:r>
          </a:p>
        </p:txBody>
      </p:sp>
      <p:sp>
        <p:nvSpPr>
          <p:cNvPr id="3" name="Content Placeholder 2">
            <a:extLst>
              <a:ext uri="{FF2B5EF4-FFF2-40B4-BE49-F238E27FC236}">
                <a16:creationId xmlns:a16="http://schemas.microsoft.com/office/drawing/2014/main" id="{7E006B81-91FB-2E1E-A4E8-240460B82604}"/>
              </a:ext>
            </a:extLst>
          </p:cNvPr>
          <p:cNvSpPr>
            <a:spLocks noGrp="1"/>
          </p:cNvSpPr>
          <p:nvPr>
            <p:ph idx="1"/>
          </p:nvPr>
        </p:nvSpPr>
        <p:spPr/>
        <p:txBody>
          <a:bodyPr/>
          <a:lstStyle/>
          <a:p>
            <a:r>
              <a:rPr lang="en-IN" dirty="0"/>
              <a:t>TEC’s recommendations on M2M/IoT Security. Released 18 TRs with the outcome intended to be used in policy/ standards.</a:t>
            </a:r>
          </a:p>
          <a:p>
            <a:r>
              <a:rPr lang="en-IN" dirty="0"/>
              <a:t>Significant progress in adoption of oneM2M based platforms in India. </a:t>
            </a:r>
          </a:p>
          <a:p>
            <a:r>
              <a:rPr lang="en-IN" dirty="0"/>
              <a:t>CDACs initiatives in making interoperable ITS solutions</a:t>
            </a:r>
          </a:p>
          <a:p>
            <a:r>
              <a:rPr lang="en-IN" dirty="0"/>
              <a:t>Invitation to CDOT’s team working on PAN-India CAP based Integrated Alert System for Disaster Management for contributing in oneM2M</a:t>
            </a:r>
          </a:p>
          <a:p>
            <a:r>
              <a:rPr lang="en-IN" dirty="0"/>
              <a:t>Efforts by Indian Universities to proliferate oneM2M in academics</a:t>
            </a:r>
          </a:p>
          <a:p>
            <a:endParaRPr lang="en-IN" dirty="0"/>
          </a:p>
          <a:p>
            <a:endParaRPr lang="en-IN" dirty="0"/>
          </a:p>
        </p:txBody>
      </p:sp>
      <p:sp>
        <p:nvSpPr>
          <p:cNvPr id="4" name="Footer Placeholder 3">
            <a:extLst>
              <a:ext uri="{FF2B5EF4-FFF2-40B4-BE49-F238E27FC236}">
                <a16:creationId xmlns:a16="http://schemas.microsoft.com/office/drawing/2014/main" id="{5F48CC7D-337F-89F3-EA08-08F709280AEC}"/>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379045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7866-0BFB-2B33-3CC6-A64FD60F8236}"/>
              </a:ext>
            </a:extLst>
          </p:cNvPr>
          <p:cNvSpPr>
            <a:spLocks noGrp="1"/>
          </p:cNvSpPr>
          <p:nvPr>
            <p:ph type="title"/>
          </p:nvPr>
        </p:nvSpPr>
        <p:spPr/>
        <p:txBody>
          <a:bodyPr>
            <a:normAutofit fontScale="90000"/>
          </a:bodyPr>
          <a:lstStyle/>
          <a:p>
            <a:r>
              <a:rPr lang="en-IN" dirty="0"/>
              <a:t>IoT &amp; </a:t>
            </a:r>
            <a:r>
              <a:rPr lang="en-US" dirty="0"/>
              <a:t>IoT &amp; oneM2M Workshop for Smart Cities (by IIIT-H)</a:t>
            </a:r>
            <a:endParaRPr lang="en-IN" dirty="0"/>
          </a:p>
        </p:txBody>
      </p:sp>
      <p:sp>
        <p:nvSpPr>
          <p:cNvPr id="3" name="Content Placeholder 2">
            <a:extLst>
              <a:ext uri="{FF2B5EF4-FFF2-40B4-BE49-F238E27FC236}">
                <a16:creationId xmlns:a16="http://schemas.microsoft.com/office/drawing/2014/main" id="{40F87F58-29E5-280A-F4E7-CD47C7AE0487}"/>
              </a:ext>
            </a:extLst>
          </p:cNvPr>
          <p:cNvSpPr>
            <a:spLocks noGrp="1"/>
          </p:cNvSpPr>
          <p:nvPr>
            <p:ph idx="1"/>
          </p:nvPr>
        </p:nvSpPr>
        <p:spPr>
          <a:xfrm>
            <a:off x="8116938" y="1620113"/>
            <a:ext cx="3930060" cy="4307450"/>
          </a:xfrm>
        </p:spPr>
        <p:txBody>
          <a:bodyPr>
            <a:normAutofit lnSpcReduction="10000"/>
          </a:bodyPr>
          <a:lstStyle/>
          <a:p>
            <a:r>
              <a:rPr lang="en-US" sz="2000" b="0" i="0" dirty="0">
                <a:solidFill>
                  <a:srgbClr val="404040"/>
                </a:solidFill>
                <a:effectLst/>
                <a:latin typeface="Myriad Pro" panose="020B0503030403020204" charset="0"/>
              </a:rPr>
              <a:t>IIITH organized a </a:t>
            </a:r>
            <a:r>
              <a:rPr lang="en-US" sz="2000" b="1" i="1" dirty="0">
                <a:solidFill>
                  <a:srgbClr val="404040"/>
                </a:solidFill>
                <a:effectLst/>
                <a:latin typeface="Myriad Pro" panose="020B0503030403020204" charset="0"/>
              </a:rPr>
              <a:t>Hands-on Workshop on IoT and oneM2M for Smart Cities</a:t>
            </a:r>
            <a:r>
              <a:rPr lang="en-US" sz="2000" b="0" i="0" dirty="0">
                <a:solidFill>
                  <a:srgbClr val="404040"/>
                </a:solidFill>
                <a:effectLst/>
                <a:latin typeface="Myriad Pro" panose="020B0503030403020204" charset="0"/>
              </a:rPr>
              <a:t> on 18 and 19 March under its College Research Affiliate Program</a:t>
            </a:r>
          </a:p>
          <a:p>
            <a:r>
              <a:rPr lang="en-US" sz="2000" b="1" dirty="0">
                <a:solidFill>
                  <a:srgbClr val="404040"/>
                </a:solidFill>
                <a:latin typeface="Myriad Pro" panose="020B0503030403020204" charset="0"/>
              </a:rPr>
              <a:t>Objective of workshop -</a:t>
            </a:r>
            <a:r>
              <a:rPr lang="en-US" sz="2000" dirty="0">
                <a:solidFill>
                  <a:srgbClr val="404040"/>
                </a:solidFill>
                <a:latin typeface="Myriad Pro" panose="020B0503030403020204" charset="0"/>
              </a:rPr>
              <a:t> to train the students and faculty of the affiliated colleges on the topics of IoT, Smart Cities, Plug Load Monitoring, and oneM2M &amp; encouraging them to deploy standard-based solutions in their campuses for energy-efficient smart buildings.</a:t>
            </a:r>
          </a:p>
          <a:p>
            <a:r>
              <a:rPr lang="en-US" sz="2000" dirty="0">
                <a:solidFill>
                  <a:srgbClr val="404040"/>
                </a:solidFill>
                <a:latin typeface="Myriad Pro" panose="020B0503030403020204" charset="0"/>
                <a:hlinkClick r:id="rId2"/>
              </a:rPr>
              <a:t>More information</a:t>
            </a:r>
            <a:endParaRPr lang="en-IN" sz="2000" dirty="0">
              <a:solidFill>
                <a:srgbClr val="404040"/>
              </a:solidFill>
              <a:latin typeface="Myriad Pro" panose="020B0503030403020204" charset="0"/>
            </a:endParaRPr>
          </a:p>
        </p:txBody>
      </p:sp>
      <p:sp>
        <p:nvSpPr>
          <p:cNvPr id="4" name="Footer Placeholder 3">
            <a:extLst>
              <a:ext uri="{FF2B5EF4-FFF2-40B4-BE49-F238E27FC236}">
                <a16:creationId xmlns:a16="http://schemas.microsoft.com/office/drawing/2014/main" id="{F7EE54C1-19EA-4D73-6CE2-8A75B540E253}"/>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B89D8B8C-B0E2-10D9-1778-D58583866318}"/>
              </a:ext>
            </a:extLst>
          </p:cNvPr>
          <p:cNvPicPr>
            <a:picLocks noChangeAspect="1"/>
          </p:cNvPicPr>
          <p:nvPr/>
        </p:nvPicPr>
        <p:blipFill>
          <a:blip r:embed="rId3"/>
          <a:stretch>
            <a:fillRect/>
          </a:stretch>
        </p:blipFill>
        <p:spPr>
          <a:xfrm>
            <a:off x="402752" y="1173570"/>
            <a:ext cx="7714186" cy="4745115"/>
          </a:xfrm>
          <a:prstGeom prst="rect">
            <a:avLst/>
          </a:prstGeom>
        </p:spPr>
      </p:pic>
    </p:spTree>
    <p:extLst>
      <p:ext uri="{BB962C8B-B14F-4D97-AF65-F5344CB8AC3E}">
        <p14:creationId xmlns:p14="http://schemas.microsoft.com/office/powerpoint/2010/main" val="117089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15AC-B188-5FA2-3B77-1F0BEB320B3C}"/>
              </a:ext>
            </a:extLst>
          </p:cNvPr>
          <p:cNvSpPr>
            <a:spLocks noGrp="1"/>
          </p:cNvSpPr>
          <p:nvPr>
            <p:ph type="title"/>
          </p:nvPr>
        </p:nvSpPr>
        <p:spPr/>
        <p:txBody>
          <a:bodyPr/>
          <a:lstStyle/>
          <a:p>
            <a:r>
              <a:rPr lang="en-IN" dirty="0"/>
              <a:t>Hackathon</a:t>
            </a:r>
          </a:p>
        </p:txBody>
      </p:sp>
      <p:sp>
        <p:nvSpPr>
          <p:cNvPr id="3" name="Content Placeholder 2">
            <a:extLst>
              <a:ext uri="{FF2B5EF4-FFF2-40B4-BE49-F238E27FC236}">
                <a16:creationId xmlns:a16="http://schemas.microsoft.com/office/drawing/2014/main" id="{0F3E3E88-1598-0DD4-6240-615B32F827AD}"/>
              </a:ext>
            </a:extLst>
          </p:cNvPr>
          <p:cNvSpPr>
            <a:spLocks noGrp="1"/>
          </p:cNvSpPr>
          <p:nvPr>
            <p:ph sz="half" idx="1"/>
          </p:nvPr>
        </p:nvSpPr>
        <p:spPr>
          <a:xfrm>
            <a:off x="838200" y="1257454"/>
            <a:ext cx="5181600" cy="4351338"/>
          </a:xfrm>
        </p:spPr>
        <p:txBody>
          <a:bodyPr>
            <a:normAutofit/>
          </a:bodyPr>
          <a:lstStyle/>
          <a:p>
            <a:r>
              <a:rPr lang="en-IN" sz="2000" dirty="0"/>
              <a:t>Kicked off with meeting on 3</a:t>
            </a:r>
            <a:r>
              <a:rPr lang="en-IN" sz="2000" baseline="30000" dirty="0"/>
              <a:t>rd</a:t>
            </a:r>
            <a:r>
              <a:rPr lang="en-IN" sz="2000" dirty="0"/>
              <a:t> April’23 with a meeting (https://www.mobius-contest.co.kr/en/) </a:t>
            </a:r>
          </a:p>
          <a:p>
            <a:r>
              <a:rPr lang="en-IN" sz="2000" dirty="0"/>
              <a:t>Schedule Overview – </a:t>
            </a:r>
          </a:p>
          <a:p>
            <a:endParaRPr lang="en-IN" sz="2000" dirty="0"/>
          </a:p>
          <a:p>
            <a:pPr marL="0" indent="0">
              <a:buNone/>
            </a:pPr>
            <a:endParaRPr lang="en-IN" sz="2400" dirty="0"/>
          </a:p>
          <a:p>
            <a:pPr marL="0" indent="0">
              <a:buNone/>
            </a:pPr>
            <a:endParaRPr lang="en-IN" sz="2400" dirty="0"/>
          </a:p>
          <a:p>
            <a:pPr marL="0" indent="0">
              <a:buNone/>
            </a:pPr>
            <a:endParaRPr lang="en-IN" sz="2000" dirty="0"/>
          </a:p>
          <a:p>
            <a:pPr marL="0" indent="0">
              <a:buNone/>
            </a:pPr>
            <a:endParaRPr lang="en-IN" sz="2000" dirty="0"/>
          </a:p>
          <a:p>
            <a:pPr marL="0" indent="0">
              <a:buNone/>
            </a:pPr>
            <a:endParaRPr lang="en-IN" sz="2000" dirty="0"/>
          </a:p>
        </p:txBody>
      </p:sp>
      <p:sp>
        <p:nvSpPr>
          <p:cNvPr id="15" name="Content Placeholder 14">
            <a:extLst>
              <a:ext uri="{FF2B5EF4-FFF2-40B4-BE49-F238E27FC236}">
                <a16:creationId xmlns:a16="http://schemas.microsoft.com/office/drawing/2014/main" id="{0875A78D-F01E-7B10-5883-CF588CB378AD}"/>
              </a:ext>
            </a:extLst>
          </p:cNvPr>
          <p:cNvSpPr>
            <a:spLocks noGrp="1"/>
          </p:cNvSpPr>
          <p:nvPr>
            <p:ph sz="half" idx="2"/>
          </p:nvPr>
        </p:nvSpPr>
        <p:spPr>
          <a:xfrm>
            <a:off x="6172200" y="1257454"/>
            <a:ext cx="5181600" cy="731144"/>
          </a:xfrm>
        </p:spPr>
        <p:txBody>
          <a:bodyPr>
            <a:normAutofit/>
          </a:bodyPr>
          <a:lstStyle/>
          <a:p>
            <a:r>
              <a:rPr lang="en-IN" sz="2000" dirty="0"/>
              <a:t>oneM2M sponsored LinkedIn campaign conducted by PPR - </a:t>
            </a:r>
          </a:p>
        </p:txBody>
      </p:sp>
      <p:sp>
        <p:nvSpPr>
          <p:cNvPr id="4" name="Footer Placeholder 3">
            <a:extLst>
              <a:ext uri="{FF2B5EF4-FFF2-40B4-BE49-F238E27FC236}">
                <a16:creationId xmlns:a16="http://schemas.microsoft.com/office/drawing/2014/main" id="{590E5861-DA42-E3D4-867B-DF32B939E8EA}"/>
              </a:ext>
            </a:extLst>
          </p:cNvPr>
          <p:cNvSpPr>
            <a:spLocks noGrp="1"/>
          </p:cNvSpPr>
          <p:nvPr>
            <p:ph type="ftr" sz="quarter" idx="11"/>
          </p:nvPr>
        </p:nvSpPr>
        <p:spPr/>
        <p:txBody>
          <a:bodyPr/>
          <a:lstStyle/>
          <a:p>
            <a:endParaRPr lang="en-US"/>
          </a:p>
          <a:p>
            <a:r>
              <a:rPr lang="en-US"/>
              <a:t>© 2022 oneM2M</a:t>
            </a:r>
            <a:endParaRPr lang="en-US" dirty="0"/>
          </a:p>
        </p:txBody>
      </p:sp>
      <p:graphicFrame>
        <p:nvGraphicFramePr>
          <p:cNvPr id="14" name="Object 13">
            <a:extLst>
              <a:ext uri="{FF2B5EF4-FFF2-40B4-BE49-F238E27FC236}">
                <a16:creationId xmlns:a16="http://schemas.microsoft.com/office/drawing/2014/main" id="{D3A66E61-3FE4-C6AA-FBE0-9F1E8E9160D5}"/>
              </a:ext>
            </a:extLst>
          </p:cNvPr>
          <p:cNvGraphicFramePr>
            <a:graphicFrameLocks noChangeAspect="1"/>
          </p:cNvGraphicFramePr>
          <p:nvPr>
            <p:extLst>
              <p:ext uri="{D42A27DB-BD31-4B8C-83A1-F6EECF244321}">
                <p14:modId xmlns:p14="http://schemas.microsoft.com/office/powerpoint/2010/main" val="3477394638"/>
              </p:ext>
            </p:extLst>
          </p:nvPr>
        </p:nvGraphicFramePr>
        <p:xfrm>
          <a:off x="6498454" y="1815917"/>
          <a:ext cx="4705165" cy="4540434"/>
        </p:xfrm>
        <a:graphic>
          <a:graphicData uri="http://schemas.openxmlformats.org/presentationml/2006/ole">
            <mc:AlternateContent xmlns:mc="http://schemas.openxmlformats.org/markup-compatibility/2006">
              <mc:Choice xmlns:v="urn:schemas-microsoft-com:vml" Requires="v">
                <p:oleObj name="Acrobat Document" r:id="rId2" imgW="4533530" imgH="6415777" progId="AcroExch.Document.11">
                  <p:embed/>
                </p:oleObj>
              </mc:Choice>
              <mc:Fallback>
                <p:oleObj name="Acrobat Document" r:id="rId2" imgW="4533530" imgH="6415777" progId="AcroExch.Document.11">
                  <p:embed/>
                  <p:pic>
                    <p:nvPicPr>
                      <p:cNvPr id="0" name=""/>
                      <p:cNvPicPr/>
                      <p:nvPr/>
                    </p:nvPicPr>
                    <p:blipFill>
                      <a:blip r:embed="rId3"/>
                      <a:stretch>
                        <a:fillRect/>
                      </a:stretch>
                    </p:blipFill>
                    <p:spPr>
                      <a:xfrm>
                        <a:off x="6498454" y="1815917"/>
                        <a:ext cx="4705165" cy="4540434"/>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4E839C24-D733-47E1-E01B-6EBBA0592F42}"/>
              </a:ext>
            </a:extLst>
          </p:cNvPr>
          <p:cNvPicPr>
            <a:picLocks noChangeAspect="1"/>
          </p:cNvPicPr>
          <p:nvPr/>
        </p:nvPicPr>
        <p:blipFill>
          <a:blip r:embed="rId4"/>
          <a:stretch>
            <a:fillRect/>
          </a:stretch>
        </p:blipFill>
        <p:spPr>
          <a:xfrm>
            <a:off x="1127530" y="2629424"/>
            <a:ext cx="3629025" cy="1028700"/>
          </a:xfrm>
          <a:prstGeom prst="rect">
            <a:avLst/>
          </a:prstGeom>
        </p:spPr>
      </p:pic>
      <p:pic>
        <p:nvPicPr>
          <p:cNvPr id="19" name="Picture 18">
            <a:extLst>
              <a:ext uri="{FF2B5EF4-FFF2-40B4-BE49-F238E27FC236}">
                <a16:creationId xmlns:a16="http://schemas.microsoft.com/office/drawing/2014/main" id="{9A2988CC-45BD-9737-5243-E062740C8081}"/>
              </a:ext>
            </a:extLst>
          </p:cNvPr>
          <p:cNvPicPr>
            <a:picLocks noChangeAspect="1"/>
          </p:cNvPicPr>
          <p:nvPr/>
        </p:nvPicPr>
        <p:blipFill>
          <a:blip r:embed="rId5"/>
          <a:stretch>
            <a:fillRect/>
          </a:stretch>
        </p:blipFill>
        <p:spPr>
          <a:xfrm>
            <a:off x="1127530" y="3886569"/>
            <a:ext cx="3667125" cy="1038225"/>
          </a:xfrm>
          <a:prstGeom prst="rect">
            <a:avLst/>
          </a:prstGeom>
        </p:spPr>
      </p:pic>
    </p:spTree>
    <p:extLst>
      <p:ext uri="{BB962C8B-B14F-4D97-AF65-F5344CB8AC3E}">
        <p14:creationId xmlns:p14="http://schemas.microsoft.com/office/powerpoint/2010/main" val="18404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BE059-B69A-7899-0BDC-502901E1C0A1}"/>
              </a:ext>
            </a:extLst>
          </p:cNvPr>
          <p:cNvSpPr>
            <a:spLocks noGrp="1"/>
          </p:cNvSpPr>
          <p:nvPr>
            <p:ph type="title"/>
          </p:nvPr>
        </p:nvSpPr>
        <p:spPr/>
        <p:txBody>
          <a:bodyPr>
            <a:normAutofit/>
          </a:bodyPr>
          <a:lstStyle/>
          <a:p>
            <a:r>
              <a:rPr lang="en-IN" dirty="0"/>
              <a:t>ATIS Blog related to oneM2M</a:t>
            </a:r>
          </a:p>
        </p:txBody>
      </p:sp>
      <p:pic>
        <p:nvPicPr>
          <p:cNvPr id="6" name="Content Placeholder 5">
            <a:extLst>
              <a:ext uri="{FF2B5EF4-FFF2-40B4-BE49-F238E27FC236}">
                <a16:creationId xmlns:a16="http://schemas.microsoft.com/office/drawing/2014/main" id="{8C5073F5-7967-F781-280B-EA24A9F4C0EE}"/>
              </a:ext>
            </a:extLst>
          </p:cNvPr>
          <p:cNvPicPr>
            <a:picLocks noGrp="1" noChangeAspect="1"/>
          </p:cNvPicPr>
          <p:nvPr>
            <p:ph idx="1"/>
          </p:nvPr>
        </p:nvPicPr>
        <p:blipFill rotWithShape="1">
          <a:blip r:embed="rId2"/>
          <a:srcRect l="8704" t="8651" r="7313" b="7313"/>
          <a:stretch/>
        </p:blipFill>
        <p:spPr>
          <a:xfrm>
            <a:off x="428625" y="1173570"/>
            <a:ext cx="9239800" cy="5200650"/>
          </a:xfrm>
        </p:spPr>
      </p:pic>
      <p:sp>
        <p:nvSpPr>
          <p:cNvPr id="4" name="Footer Placeholder 3">
            <a:extLst>
              <a:ext uri="{FF2B5EF4-FFF2-40B4-BE49-F238E27FC236}">
                <a16:creationId xmlns:a16="http://schemas.microsoft.com/office/drawing/2014/main" id="{36BE434F-71C7-1AC1-335C-DF06A7DA50F9}"/>
              </a:ext>
            </a:extLst>
          </p:cNvPr>
          <p:cNvSpPr>
            <a:spLocks noGrp="1"/>
          </p:cNvSpPr>
          <p:nvPr>
            <p:ph type="ftr" sz="quarter" idx="11"/>
          </p:nvPr>
        </p:nvSpPr>
        <p:spPr/>
        <p:txBody>
          <a:bodyPr/>
          <a:lstStyle/>
          <a:p>
            <a:endParaRPr lang="en-US"/>
          </a:p>
          <a:p>
            <a:r>
              <a:rPr lang="en-US"/>
              <a:t>© 2022 oneM2M</a:t>
            </a:r>
            <a:endParaRPr lang="en-US" dirty="0"/>
          </a:p>
        </p:txBody>
      </p:sp>
    </p:spTree>
    <p:extLst>
      <p:ext uri="{BB962C8B-B14F-4D97-AF65-F5344CB8AC3E}">
        <p14:creationId xmlns:p14="http://schemas.microsoft.com/office/powerpoint/2010/main" val="4236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AEE-BB14-AAC8-10D4-C8E13040EB90}"/>
              </a:ext>
            </a:extLst>
          </p:cNvPr>
          <p:cNvSpPr>
            <a:spLocks noGrp="1"/>
          </p:cNvSpPr>
          <p:nvPr>
            <p:ph type="title"/>
          </p:nvPr>
        </p:nvSpPr>
        <p:spPr>
          <a:xfrm>
            <a:off x="334696" y="0"/>
            <a:ext cx="9133154" cy="1173570"/>
          </a:xfrm>
        </p:spPr>
        <p:txBody>
          <a:bodyPr>
            <a:normAutofit fontScale="90000"/>
          </a:bodyPr>
          <a:lstStyle/>
          <a:p>
            <a:r>
              <a:rPr lang="en-IN" dirty="0"/>
              <a:t>Dale Seed interview with </a:t>
            </a:r>
            <a:r>
              <a:rPr lang="en-IN" dirty="0" err="1"/>
              <a:t>JournalDuNet</a:t>
            </a:r>
            <a:endParaRPr lang="en-IN" dirty="0"/>
          </a:p>
        </p:txBody>
      </p:sp>
      <p:sp>
        <p:nvSpPr>
          <p:cNvPr id="4" name="Footer Placeholder 3">
            <a:extLst>
              <a:ext uri="{FF2B5EF4-FFF2-40B4-BE49-F238E27FC236}">
                <a16:creationId xmlns:a16="http://schemas.microsoft.com/office/drawing/2014/main" id="{151D9D0F-ECFF-4ABC-40B0-1AFE2C05F4D7}"/>
              </a:ext>
            </a:extLst>
          </p:cNvPr>
          <p:cNvSpPr>
            <a:spLocks noGrp="1"/>
          </p:cNvSpPr>
          <p:nvPr>
            <p:ph type="ftr" sz="quarter" idx="11"/>
          </p:nvPr>
        </p:nvSpPr>
        <p:spPr/>
        <p:txBody>
          <a:bodyPr/>
          <a:lstStyle/>
          <a:p>
            <a:endParaRPr lang="en-US"/>
          </a:p>
          <a:p>
            <a:r>
              <a:rPr lang="en-US"/>
              <a:t>© 2022 oneM2M</a:t>
            </a:r>
            <a:endParaRPr lang="en-US" dirty="0"/>
          </a:p>
        </p:txBody>
      </p:sp>
      <p:pic>
        <p:nvPicPr>
          <p:cNvPr id="6" name="Picture 5">
            <a:extLst>
              <a:ext uri="{FF2B5EF4-FFF2-40B4-BE49-F238E27FC236}">
                <a16:creationId xmlns:a16="http://schemas.microsoft.com/office/drawing/2014/main" id="{37081D51-4A62-D77D-5865-81A3C04B7BFC}"/>
              </a:ext>
            </a:extLst>
          </p:cNvPr>
          <p:cNvPicPr>
            <a:picLocks noChangeAspect="1"/>
          </p:cNvPicPr>
          <p:nvPr/>
        </p:nvPicPr>
        <p:blipFill rotWithShape="1">
          <a:blip r:embed="rId2"/>
          <a:srcRect l="18125" t="11806" r="39765" b="14768"/>
          <a:stretch/>
        </p:blipFill>
        <p:spPr>
          <a:xfrm>
            <a:off x="2259275" y="1173570"/>
            <a:ext cx="5283996" cy="5182780"/>
          </a:xfrm>
          <a:prstGeom prst="rect">
            <a:avLst/>
          </a:prstGeom>
        </p:spPr>
      </p:pic>
    </p:spTree>
    <p:extLst>
      <p:ext uri="{BB962C8B-B14F-4D97-AF65-F5344CB8AC3E}">
        <p14:creationId xmlns:p14="http://schemas.microsoft.com/office/powerpoint/2010/main" val="266728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6" y="0"/>
            <a:ext cx="7850400"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Key Highlights - Mar’23</a:t>
            </a:r>
            <a:endParaRPr dirty="0"/>
          </a:p>
        </p:txBody>
      </p:sp>
      <p:sp>
        <p:nvSpPr>
          <p:cNvPr id="91" name="Google Shape;91;g19bea0c9e96_0_1"/>
          <p:cNvSpPr txBox="1"/>
          <p:nvPr/>
        </p:nvSpPr>
        <p:spPr>
          <a:xfrm>
            <a:off x="142275" y="1145826"/>
            <a:ext cx="11306775" cy="456634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External Publications:</a:t>
            </a:r>
            <a:r>
              <a:rPr lang="en-US" sz="1400" dirty="0">
                <a:solidFill>
                  <a:schemeClr val="dk1"/>
                </a:solidFill>
                <a:latin typeface="Myriad Pro" panose="020B0503030403020204" charset="0"/>
              </a:rPr>
              <a:t> </a:t>
            </a:r>
            <a:endParaRPr lang="en-US" sz="1400" b="1" dirty="0">
              <a:solidFill>
                <a:schemeClr val="dk1"/>
              </a:solidFill>
              <a:highlight>
                <a:srgbClr val="FFFF00"/>
              </a:highlight>
              <a:latin typeface="Myriad Pro" panose="020B0503030403020204" charset="0"/>
            </a:endParaRPr>
          </a:p>
          <a:p>
            <a:pPr marL="285750" lvl="0" indent="-285750" algn="l" rtl="0">
              <a:lnSpc>
                <a:spcPct val="90000"/>
              </a:lnSpc>
              <a:spcBef>
                <a:spcPts val="1000"/>
              </a:spcBef>
              <a:spcAft>
                <a:spcPts val="0"/>
              </a:spcAft>
              <a:buFontTx/>
              <a:buChar char="-"/>
            </a:pPr>
            <a:r>
              <a:rPr lang="en-IN" sz="1400" i="0" dirty="0">
                <a:solidFill>
                  <a:srgbClr val="1155CC"/>
                </a:solidFill>
                <a:effectLst/>
                <a:latin typeface="Myriad Pro" panose="020B0503030403020204" charset="0"/>
                <a:hlinkClick r:id="rId3"/>
              </a:rPr>
              <a:t>Pipeline Magazine (2023 predictions)</a:t>
            </a:r>
            <a:r>
              <a:rPr lang="en-IN" sz="1400" i="0" dirty="0">
                <a:solidFill>
                  <a:srgbClr val="1155CC"/>
                </a:solidFill>
                <a:effectLst/>
                <a:latin typeface="Myriad Pro" panose="020B0503030403020204" charset="0"/>
              </a:rPr>
              <a:t> (Feb’23)</a:t>
            </a:r>
          </a:p>
          <a:p>
            <a:pPr marL="285750" lvl="0" indent="-285750" algn="l" rtl="0">
              <a:lnSpc>
                <a:spcPct val="90000"/>
              </a:lnSpc>
              <a:spcBef>
                <a:spcPts val="1000"/>
              </a:spcBef>
              <a:spcAft>
                <a:spcPts val="0"/>
              </a:spcAft>
              <a:buFontTx/>
              <a:buChar char="-"/>
            </a:pPr>
            <a:r>
              <a:rPr lang="en-US" sz="1400" dirty="0">
                <a:latin typeface="Calibri" panose="020F0502020204030204" pitchFamily="34" charset="0"/>
              </a:rPr>
              <a:t>(Dale Seed) ETSI sustainability Summit + Interview with </a:t>
            </a:r>
            <a:r>
              <a:rPr lang="en-GB" sz="1400" dirty="0">
                <a:effectLst/>
                <a:latin typeface="Calibri" panose="020F0502020204030204" pitchFamily="34" charset="0"/>
                <a:ea typeface="Calibri" panose="020F0502020204030204" pitchFamily="34" charset="0"/>
              </a:rPr>
              <a:t>Journal du Net.</a:t>
            </a:r>
            <a:r>
              <a:rPr lang="en-GB" sz="1400" dirty="0">
                <a:latin typeface="Calibri" panose="020F0502020204030204" pitchFamily="34" charset="0"/>
              </a:rPr>
              <a:t>it on IoT Sustainability </a:t>
            </a:r>
            <a:r>
              <a:rPr lang="en-US" sz="1400" dirty="0">
                <a:latin typeface="Calibri" panose="020F0502020204030204" pitchFamily="34" charset="0"/>
              </a:rPr>
              <a:t>- </a:t>
            </a:r>
            <a:r>
              <a:rPr lang="en-GB" sz="1400" u="sng" dirty="0">
                <a:solidFill>
                  <a:srgbClr val="0563C1"/>
                </a:solidFill>
                <a:effectLst/>
                <a:latin typeface="Calibri" panose="020F0502020204030204" pitchFamily="34" charset="0"/>
                <a:ea typeface="Calibri" panose="020F0502020204030204" pitchFamily="34" charset="0"/>
                <a:hlinkClick r:id="rId4"/>
              </a:rPr>
              <a:t>https://www.journaldunet.com/ebusiness/internet-mobile/1520841-l-iot-barriere-aux-catastrophes-naturelles/</a:t>
            </a:r>
            <a:endParaRPr lang="en-US" sz="1400" u="sng" dirty="0">
              <a:solidFill>
                <a:srgbClr val="0563C1"/>
              </a:solidFill>
              <a:effectLst/>
              <a:latin typeface="Calibri" panose="020F0502020204030204" pitchFamily="34" charset="0"/>
              <a:ea typeface="Calibri" panose="020F0502020204030204" pitchFamily="34" charset="0"/>
            </a:endParaRPr>
          </a:p>
          <a:p>
            <a:pPr marL="285750" lvl="0" indent="-285750" algn="l" rtl="0">
              <a:lnSpc>
                <a:spcPct val="90000"/>
              </a:lnSpc>
              <a:spcBef>
                <a:spcPts val="1000"/>
              </a:spcBef>
              <a:spcAft>
                <a:spcPts val="0"/>
              </a:spcAft>
              <a:buFontTx/>
              <a:buChar char="-"/>
            </a:pPr>
            <a:r>
              <a:rPr lang="en-US" sz="1400" u="sng" dirty="0">
                <a:solidFill>
                  <a:srgbClr val="0563C1"/>
                </a:solidFill>
                <a:effectLst/>
                <a:latin typeface="Calibri" panose="020F0502020204030204" pitchFamily="34" charset="0"/>
                <a:hlinkClick r:id="rId5"/>
              </a:rPr>
              <a:t>IoT &amp; oneM</a:t>
            </a:r>
            <a:r>
              <a:rPr lang="en-US" sz="1400" u="sng" dirty="0">
                <a:solidFill>
                  <a:srgbClr val="0563C1"/>
                </a:solidFill>
                <a:latin typeface="Calibri" panose="020F0502020204030204" pitchFamily="34" charset="0"/>
                <a:hlinkClick r:id="rId5"/>
              </a:rPr>
              <a:t>2M workshop for Smart Cities – organized by IIIT Hyderabad</a:t>
            </a:r>
            <a:endParaRPr lang="en-US" sz="1400" u="sng" dirty="0">
              <a:solidFill>
                <a:srgbClr val="0563C1"/>
              </a:solidFill>
              <a:latin typeface="Calibri" panose="020F050202020403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6"/>
              </a:rPr>
              <a:t>ATIS blog (Metaverse standardization)</a:t>
            </a:r>
            <a:endParaRPr lang="en-IN" sz="1400" i="0" u="sng" dirty="0">
              <a:solidFill>
                <a:srgbClr val="1155CC"/>
              </a:solidFill>
              <a:effectLst/>
              <a:latin typeface="Arial" panose="020B0604020202020204" pitchFamily="34" charset="0"/>
            </a:endParaRPr>
          </a:p>
          <a:p>
            <a:pPr marL="285750" lvl="0" indent="-285750" algn="l" rtl="0">
              <a:lnSpc>
                <a:spcPct val="90000"/>
              </a:lnSpc>
              <a:spcBef>
                <a:spcPts val="1000"/>
              </a:spcBef>
              <a:spcAft>
                <a:spcPts val="0"/>
              </a:spcAft>
              <a:buFontTx/>
              <a:buChar char="-"/>
            </a:pPr>
            <a:r>
              <a:rPr lang="en-IN" sz="1400" i="0" u="sng" dirty="0">
                <a:solidFill>
                  <a:srgbClr val="1155CC"/>
                </a:solidFill>
                <a:effectLst/>
                <a:latin typeface="Arial" panose="020B0604020202020204" pitchFamily="34" charset="0"/>
                <a:hlinkClick r:id="rId7"/>
              </a:rPr>
              <a:t>ETSI Enjoy Mar (Sustainability)</a:t>
            </a:r>
            <a:endParaRPr lang="en-IN" sz="1400" i="0" dirty="0">
              <a:solidFill>
                <a:srgbClr val="1155CC"/>
              </a:solidFill>
              <a:effectLs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Articles: </a:t>
            </a:r>
            <a:r>
              <a:rPr lang="en-IN" sz="1400" i="0" u="sng" dirty="0">
                <a:solidFill>
                  <a:srgbClr val="1155CC"/>
                </a:solidFill>
                <a:effectLst/>
                <a:latin typeface="Myriad Pro" panose="020B0503030403020204" charset="0"/>
                <a:hlinkClick r:id="rId8"/>
              </a:rPr>
              <a:t>2023 IoT trends for A&amp;G via PPR</a:t>
            </a:r>
            <a:r>
              <a:rPr lang="en-IN" sz="1400" i="0" u="sng" dirty="0">
                <a:solidFill>
                  <a:srgbClr val="1155CC"/>
                </a:solidFill>
                <a:effectLst/>
                <a:latin typeface="Myriad Pro" panose="020B0503030403020204" charset="0"/>
              </a:rPr>
              <a:t>;</a:t>
            </a:r>
            <a:endParaRPr lang="en-IN" sz="1400" u="sng" dirty="0">
              <a:solidFill>
                <a:srgbClr val="1155CC"/>
              </a:solidFill>
              <a:highlight>
                <a:srgbClr val="FF0000"/>
              </a:highlight>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Engagement: </a:t>
            </a:r>
            <a:r>
              <a:rPr lang="en-US" sz="1400" dirty="0">
                <a:solidFill>
                  <a:schemeClr val="dk1"/>
                </a:solidFill>
                <a:latin typeface="Myriad Pro" panose="020B0503030403020204" charset="0"/>
              </a:rPr>
              <a:t>Executive insights – 3  in Feb’23 + 1 in Mar’23</a:t>
            </a: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MWC 2023 Engagement  - Luis covered  oneM2M Sustainability @ GIO Round Table</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Visibility:</a:t>
            </a:r>
            <a:endParaRPr sz="1400" b="1"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dirty="0">
                <a:solidFill>
                  <a:schemeClr val="dk1"/>
                </a:solidFill>
                <a:latin typeface="Myriad Pro" panose="020B0503030403020204" charset="0"/>
              </a:rPr>
              <a:t>Total Events organized (0</a:t>
            </a:r>
            <a:r>
              <a:rPr lang="en-US" sz="1400" b="1" dirty="0">
                <a:solidFill>
                  <a:schemeClr val="dk1"/>
                </a:solidFill>
                <a:latin typeface="Myriad Pro" panose="020B0503030403020204" charset="0"/>
              </a:rPr>
              <a:t>@oneM2M, </a:t>
            </a:r>
            <a:r>
              <a:rPr lang="en-US" sz="1400" dirty="0">
                <a:solidFill>
                  <a:schemeClr val="dk1"/>
                </a:solidFill>
                <a:latin typeface="Myriad Pro" panose="020B0503030403020204" charset="0"/>
              </a:rPr>
              <a:t>2</a:t>
            </a:r>
            <a:r>
              <a:rPr lang="en-US" sz="1400" b="1" dirty="0">
                <a:solidFill>
                  <a:schemeClr val="dk1"/>
                </a:solidFill>
                <a:latin typeface="Myriad Pro" panose="020B0503030403020204" charset="0"/>
              </a:rPr>
              <a:t>@Partner, </a:t>
            </a:r>
            <a:r>
              <a:rPr lang="en-US" sz="1400" dirty="0">
                <a:solidFill>
                  <a:schemeClr val="dk1"/>
                </a:solidFill>
                <a:latin typeface="Myriad Pro" panose="020B0503030403020204" charset="0"/>
              </a:rPr>
              <a:t>0</a:t>
            </a:r>
            <a:r>
              <a:rPr lang="en-US" sz="1400" b="1" dirty="0">
                <a:solidFill>
                  <a:schemeClr val="dk1"/>
                </a:solidFill>
                <a:latin typeface="Myriad Pro" panose="020B0503030403020204" charset="0"/>
              </a:rPr>
              <a:t>@Regional</a:t>
            </a:r>
            <a:r>
              <a:rPr lang="en-US" sz="1400" dirty="0">
                <a:solidFill>
                  <a:schemeClr val="dk1"/>
                </a:solidFill>
                <a:latin typeface="Myriad Pro" panose="020B0503030403020204" charset="0"/>
              </a:rPr>
              <a:t>):: ETSI Sustainable Event (30</a:t>
            </a:r>
            <a:r>
              <a:rPr lang="en-US" sz="1400" baseline="30000" dirty="0">
                <a:solidFill>
                  <a:schemeClr val="dk1"/>
                </a:solidFill>
                <a:latin typeface="Myriad Pro" panose="020B0503030403020204" charset="0"/>
              </a:rPr>
              <a:t>th</a:t>
            </a:r>
            <a:r>
              <a:rPr lang="en-US" sz="1400" dirty="0">
                <a:solidFill>
                  <a:schemeClr val="dk1"/>
                </a:solidFill>
                <a:latin typeface="Myriad Pro" panose="020B0503030403020204" charset="0"/>
              </a:rPr>
              <a:t> Mar) + TTA Int. oneM2M Hackathon</a:t>
            </a:r>
            <a:endParaRPr sz="1400" dirty="0">
              <a:solidFill>
                <a:schemeClr val="dk1"/>
              </a:solidFill>
              <a:latin typeface="Myriad Pro" panose="020B0503030403020204" charset="0"/>
            </a:endParaRP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Speaking Opportunities: </a:t>
            </a:r>
            <a:r>
              <a:rPr lang="en-US" sz="1400" dirty="0">
                <a:solidFill>
                  <a:schemeClr val="dk1"/>
                </a:solidFill>
                <a:latin typeface="Myriad Pro" panose="020B0503030403020204" charset="0"/>
                <a:hlinkClick r:id="rId9"/>
              </a:rPr>
              <a:t>Refer oneM2M Promotions Tracker</a:t>
            </a:r>
            <a:r>
              <a:rPr lang="en-US" sz="1400" b="1" dirty="0">
                <a:solidFill>
                  <a:schemeClr val="dk1"/>
                </a:solidFill>
                <a:latin typeface="Myriad Pro" panose="020B0503030403020204" charset="0"/>
              </a:rPr>
              <a:t> </a:t>
            </a:r>
          </a:p>
          <a:p>
            <a:pPr marL="0" lvl="0" indent="0" algn="l" rtl="0">
              <a:lnSpc>
                <a:spcPct val="90000"/>
              </a:lnSpc>
              <a:spcBef>
                <a:spcPts val="1000"/>
              </a:spcBef>
              <a:spcAft>
                <a:spcPts val="0"/>
              </a:spcAft>
              <a:buNone/>
            </a:pPr>
            <a:r>
              <a:rPr lang="en-US" sz="1400" b="1" dirty="0">
                <a:solidFill>
                  <a:schemeClr val="dk1"/>
                </a:solidFill>
                <a:latin typeface="Myriad Pro" panose="020B0503030403020204" charset="0"/>
              </a:rPr>
              <a:t>Social Media: </a:t>
            </a:r>
            <a:r>
              <a:rPr lang="en-US" sz="1400" dirty="0">
                <a:solidFill>
                  <a:schemeClr val="dk1"/>
                </a:solidFill>
                <a:latin typeface="Myriad Pro" panose="020B0503030403020204" charset="0"/>
              </a:rPr>
              <a:t>1452 Twitter followers, 127 posts (+38 in Mar’23); 1331 LinkedIn followers, 20 posts (+ 5 in Mar’23)</a:t>
            </a:r>
            <a:endParaRPr sz="1400" b="1" dirty="0">
              <a:solidFill>
                <a:schemeClr val="dk1"/>
              </a:solidFill>
              <a:highlight>
                <a:srgbClr val="FFFF00"/>
              </a:highlight>
              <a:latin typeface="Myriad Pro" panose="020B0503030403020204" charset="0"/>
            </a:endParaRPr>
          </a:p>
        </p:txBody>
      </p:sp>
    </p:spTree>
    <p:extLst>
      <p:ext uri="{BB962C8B-B14F-4D97-AF65-F5344CB8AC3E}">
        <p14:creationId xmlns:p14="http://schemas.microsoft.com/office/powerpoint/2010/main" val="528555528"/>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6656</TotalTime>
  <Words>2006</Words>
  <Application>Microsoft Office PowerPoint</Application>
  <PresentationFormat>Widescreen</PresentationFormat>
  <Paragraphs>251</Paragraphs>
  <Slides>22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Roboto</vt:lpstr>
      <vt:lpstr>Open Sans</vt:lpstr>
      <vt:lpstr>Myriad Pro</vt:lpstr>
      <vt:lpstr>PT Sans</vt:lpstr>
      <vt:lpstr>Calibri</vt:lpstr>
      <vt:lpstr>Arial</vt:lpstr>
      <vt:lpstr>Symbol</vt:lpstr>
      <vt:lpstr>Office Theme</vt:lpstr>
      <vt:lpstr>Acrobat Document</vt:lpstr>
      <vt:lpstr>Marcom Report</vt:lpstr>
      <vt:lpstr>Outline</vt:lpstr>
      <vt:lpstr>oneM2M Stakeholders Day@ TP58</vt:lpstr>
      <vt:lpstr>Key Takeaways from the Stakeholders’ Day</vt:lpstr>
      <vt:lpstr>IoT &amp; IoT &amp; oneM2M Workshop for Smart Cities (by IIIT-H)</vt:lpstr>
      <vt:lpstr>Hackathon</vt:lpstr>
      <vt:lpstr>ATIS Blog related to oneM2M</vt:lpstr>
      <vt:lpstr>Dale Seed interview with JournalDuNet</vt:lpstr>
      <vt:lpstr>Key Highlights - Mar’23</vt:lpstr>
      <vt:lpstr>World IoT Day – 9 April 2023</vt:lpstr>
      <vt:lpstr>Opportunities</vt:lpstr>
      <vt:lpstr>Other CY’23 Activities</vt:lpstr>
      <vt:lpstr>Reference Slides</vt:lpstr>
      <vt:lpstr>PowerPoint Presentation</vt:lpstr>
      <vt:lpstr>Thought Leadership – Articles CY’23</vt:lpstr>
      <vt:lpstr>Engagement – Executive Insights (CY23):</vt:lpstr>
      <vt:lpstr>Thought Leadership – Articles CY’22</vt:lpstr>
      <vt:lpstr>Engagement – Executive Insights (CY22):</vt:lpstr>
      <vt:lpstr>oneM2M in Press</vt:lpstr>
      <vt:lpstr>oneM2M in News</vt:lpstr>
      <vt:lpstr>GCF – oneM2M Rel 2 Certification</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Bindoo Srivastava</cp:lastModifiedBy>
  <cp:revision>111</cp:revision>
  <dcterms:created xsi:type="dcterms:W3CDTF">2017-09-21T15:46:31Z</dcterms:created>
  <dcterms:modified xsi:type="dcterms:W3CDTF">2023-04-12T07:40:18Z</dcterms:modified>
</cp:coreProperties>
</file>