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526" r:id="rId3"/>
    <p:sldId id="554" r:id="rId4"/>
    <p:sldId id="553" r:id="rId5"/>
    <p:sldId id="27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C78F2-06B4-41EC-A38A-3A9F6B60DC0F}" type="datetimeFigureOut">
              <a:rPr lang="en-IN" smtClean="0"/>
              <a:t>08-06-2023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56F2E-C161-4DE5-B7D2-7DA888AB24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29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5934-9E10-4F0A-88EF-5F62E8EA335B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346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5934-9E10-4F0A-88EF-5F62E8EA335B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1662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A05934-9E10-4F0A-88EF-5F62E8EA335B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2722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6860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47372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9132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9ED413-F4CF-B8E5-2478-B84ACAD3E9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47372" y="194184"/>
            <a:ext cx="2478783" cy="185635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6C446F8F-0643-AA00-47BF-1176BD6397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6860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000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68" y="305687"/>
            <a:ext cx="2478783" cy="185635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3F3BAF-0AD8-A86A-13BB-C04FB9B341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51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7DA7CA9-0FBF-4DD5-A12B-7FDEFF16A645}" type="datetime1">
              <a:rPr lang="en-US" smtClean="0"/>
              <a:t>6/8/2023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000" b="0" i="0">
                <a:solidFill>
                  <a:schemeClr val="bg2"/>
                </a:solidFill>
                <a:latin typeface="Myriad Pro" panose="020B0503030403020204" pitchFamily="34" charset="0"/>
              </a:defRPr>
            </a:lvl1pPr>
          </a:lstStyle>
          <a:p>
            <a:endParaRPr lang="en-US" dirty="0"/>
          </a:p>
          <a:p>
            <a:r>
              <a:rPr lang="en-US" dirty="0"/>
              <a:t>© 2022 oneM2M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85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1738B92-EBAB-4376-A4D6-46E98DB1FCED}" type="datetime1">
              <a:rPr lang="en-US" smtClean="0"/>
              <a:t>6/8/2023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000" b="0" i="0">
                <a:solidFill>
                  <a:schemeClr val="bg2"/>
                </a:solidFill>
                <a:latin typeface="Myriad Pro" panose="020B0503030403020204" pitchFamily="34" charset="0"/>
              </a:defRPr>
            </a:lvl1pPr>
          </a:lstStyle>
          <a:p>
            <a:endParaRPr lang="en-US" dirty="0"/>
          </a:p>
          <a:p>
            <a:r>
              <a:rPr lang="en-US" dirty="0"/>
              <a:t>© 2022 oneM2M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9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ED40E329-EB75-4329-8E9B-482394AD3546}" type="datetime1">
              <a:rPr lang="en-US" smtClean="0"/>
              <a:t>6/8/2023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000" b="0" i="0">
                <a:solidFill>
                  <a:schemeClr val="bg2"/>
                </a:solidFill>
                <a:latin typeface="Myriad Pro" panose="020B0503030403020204" pitchFamily="34" charset="0"/>
              </a:defRPr>
            </a:lvl1pPr>
          </a:lstStyle>
          <a:p>
            <a:endParaRPr lang="en-US" dirty="0"/>
          </a:p>
          <a:p>
            <a:r>
              <a:rPr lang="en-US" dirty="0"/>
              <a:t>© 2022 oneM2M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3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8A7DC580-FE31-437C-AD4D-AF9CCD14B753}" type="datetime1">
              <a:rPr lang="en-US" smtClean="0"/>
              <a:t>6/8/2023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000" b="0" i="0">
                <a:solidFill>
                  <a:schemeClr val="bg2"/>
                </a:solidFill>
                <a:latin typeface="Myriad Pro" panose="020B0503030403020204" pitchFamily="34" charset="0"/>
              </a:defRPr>
            </a:lvl1pPr>
          </a:lstStyle>
          <a:p>
            <a:endParaRPr lang="en-US" dirty="0"/>
          </a:p>
          <a:p>
            <a:r>
              <a:rPr lang="en-US" dirty="0"/>
              <a:t>© 2022 oneM2M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6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F6D1CA92-5A82-4F40-857B-5D89174F17A2}" type="datetime1">
              <a:rPr lang="en-US" smtClean="0"/>
              <a:t>6/8/2023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000" b="0" i="0">
                <a:solidFill>
                  <a:schemeClr val="bg2"/>
                </a:solidFill>
                <a:latin typeface="Myriad Pro" panose="020B0503030403020204" pitchFamily="34" charset="0"/>
              </a:defRPr>
            </a:lvl1pPr>
          </a:lstStyle>
          <a:p>
            <a:endParaRPr lang="en-US" dirty="0"/>
          </a:p>
          <a:p>
            <a:r>
              <a:rPr lang="en-US" dirty="0"/>
              <a:t>© 2022 oneM2M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16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79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07572" y="105845"/>
            <a:ext cx="1207227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9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chabl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business-support.udemy.com/hc/articles/115006844788-How-to-Approve-and-Publish-a-Course" TargetMode="External"/><Relationship Id="rId4" Type="http://schemas.openxmlformats.org/officeDocument/2006/relationships/hyperlink" Target="https://courses.thinkific.com/clients/new?deal=support-cu-30-day-free-trial-start&amp;email=jaskiratsingh1096@gmail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.credly.com/solutions/employee-learning-and-developme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s://www.vyond.com/solutions/training-and-elearning-videos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onem2m.org/" TargetMode="External"/><Relationship Id="rId3" Type="http://schemas.openxmlformats.org/officeDocument/2006/relationships/hyperlink" Target="https://twitter.com/oneM2M" TargetMode="External"/><Relationship Id="rId7" Type="http://schemas.openxmlformats.org/officeDocument/2006/relationships/hyperlink" Target="https://www.linkedin.com/company/onem2m/" TargetMode="External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hyperlink" Target="https://wiki.onem2m.org/index.php?title=Main_Page" TargetMode="External"/><Relationship Id="rId5" Type="http://schemas.openxmlformats.org/officeDocument/2006/relationships/hyperlink" Target="https://www.youtube.com/c/Onem2mOrg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s://github.com/oneM2M-Tutorials" TargetMode="External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"/>
          <p:cNvSpPr txBox="1">
            <a:spLocks noGrp="1"/>
          </p:cNvSpPr>
          <p:nvPr>
            <p:ph type="ctrTitle"/>
          </p:nvPr>
        </p:nvSpPr>
        <p:spPr>
          <a:xfrm>
            <a:off x="447908" y="1598613"/>
            <a:ext cx="11296184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63133"/>
              </a:buClr>
              <a:buSzPts val="6000"/>
              <a:buFont typeface="Open Sans"/>
              <a:buNone/>
            </a:pPr>
            <a:r>
              <a:rPr lang="en-US" dirty="0"/>
              <a:t>Micro-certifications</a:t>
            </a:r>
            <a:br>
              <a:rPr lang="en-US" dirty="0"/>
            </a:br>
            <a:r>
              <a:rPr lang="en-US" dirty="0"/>
              <a:t>Findings</a:t>
            </a:r>
            <a:endParaRPr dirty="0"/>
          </a:p>
        </p:txBody>
      </p:sp>
      <p:sp>
        <p:nvSpPr>
          <p:cNvPr id="74" name="Google Shape;74;p1"/>
          <p:cNvSpPr txBox="1">
            <a:spLocks noGrp="1"/>
          </p:cNvSpPr>
          <p:nvPr>
            <p:ph type="subTitle" idx="1"/>
          </p:nvPr>
        </p:nvSpPr>
        <p:spPr>
          <a:xfrm>
            <a:off x="1532952" y="4653915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Jaskirat Singh, TSDSI Marcom Team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8 June 2023</a:t>
            </a:r>
            <a:endParaRPr dirty="0"/>
          </a:p>
        </p:txBody>
      </p:sp>
      <p:sp>
        <p:nvSpPr>
          <p:cNvPr id="75" name="Google Shape;75;p1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 dirty="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© 2023 oneM2M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1C11-B334-E595-F09A-02162CDEE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568672" cy="117357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Microcertifications</a:t>
            </a:r>
            <a:r>
              <a:rPr lang="en-US" dirty="0"/>
              <a:t> Mechanism  (Findings)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C76F2-BC92-6868-5396-49D1AE2B6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783171"/>
            <a:ext cx="5218379" cy="4112804"/>
          </a:xfrm>
        </p:spPr>
        <p:txBody>
          <a:bodyPr>
            <a:normAutofit fontScale="3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5600" b="1" dirty="0" err="1"/>
              <a:t>Microcertifications</a:t>
            </a:r>
            <a:r>
              <a:rPr lang="en-US" sz="5600" b="1" dirty="0"/>
              <a:t>: 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Tx/>
              <a:tabLst/>
              <a:defRPr/>
            </a:pPr>
            <a:r>
              <a:rPr lang="en-US" sz="4900" dirty="0"/>
              <a:t>Smaller set of courses/modules designed to provide learners with knowledge, skills, and competencies in the area of study.  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Tx/>
              <a:tabLst/>
              <a:defRPr/>
            </a:pPr>
            <a:r>
              <a:rPr lang="en-US" sz="4900" dirty="0"/>
              <a:t>More flexible, </a:t>
            </a:r>
            <a:r>
              <a:rPr lang="en-US" sz="4900" dirty="0" err="1"/>
              <a:t>focussed</a:t>
            </a:r>
            <a:r>
              <a:rPr lang="en-US" sz="4900" dirty="0"/>
              <a:t>, more targeted learning.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Tx/>
              <a:tabLst/>
              <a:defRPr/>
            </a:pPr>
            <a:r>
              <a:rPr lang="en-US" sz="4900" dirty="0"/>
              <a:t>Helps to fill the gaps and provide upskilling in short duration. 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Tx/>
              <a:tabLst/>
              <a:defRPr/>
            </a:pPr>
            <a:r>
              <a:rPr lang="en-US" sz="4900" dirty="0"/>
              <a:t>Provide Industry relevant professional growth.</a:t>
            </a:r>
          </a:p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Tx/>
              <a:tabLst/>
              <a:defRPr/>
            </a:pPr>
            <a:r>
              <a:rPr lang="en-US" sz="4900" b="1" dirty="0"/>
              <a:t>More the No. of learners &amp; certificates issued, more will be the visibility of the organization.</a:t>
            </a:r>
            <a:endParaRPr lang="en-US" sz="2200" b="1" kern="0" dirty="0">
              <a:uFill>
                <a:solidFill>
                  <a:srgbClr val="000000"/>
                </a:solidFill>
              </a:uFill>
              <a:latin typeface="Myriad Pro" panose="020B0503030403020204" charset="0"/>
              <a:ea typeface="Arial Unicode MS"/>
              <a:cs typeface="Arial Unicode MS"/>
            </a:endParaRPr>
          </a:p>
        </p:txBody>
      </p:sp>
      <p:sp>
        <p:nvSpPr>
          <p:cNvPr id="5" name="Footer Placeholder 38">
            <a:extLst>
              <a:ext uri="{FF2B5EF4-FFF2-40B4-BE49-F238E27FC236}">
                <a16:creationId xmlns:a16="http://schemas.microsoft.com/office/drawing/2014/main" id="{009C107C-3F07-6683-7899-721FF4C66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Myriad Pro" panose="020B050303040302020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Myriad Pro" panose="020B0503030403020204" charset="0"/>
                <a:ea typeface="+mn-ea"/>
                <a:cs typeface="+mn-cs"/>
              </a:rPr>
              <a:t>© 2023 oneM2M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F8CD4A3-0F36-BF19-D056-77995F9852A3}"/>
              </a:ext>
            </a:extLst>
          </p:cNvPr>
          <p:cNvCxnSpPr>
            <a:cxnSpLocks/>
          </p:cNvCxnSpPr>
          <p:nvPr/>
        </p:nvCxnSpPr>
        <p:spPr>
          <a:xfrm>
            <a:off x="5676900" y="1287871"/>
            <a:ext cx="0" cy="50419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F14E2E7-58DA-5A1A-0220-D9E42501FC49}"/>
              </a:ext>
            </a:extLst>
          </p:cNvPr>
          <p:cNvSpPr txBox="1">
            <a:spLocks/>
          </p:cNvSpPr>
          <p:nvPr/>
        </p:nvSpPr>
        <p:spPr>
          <a:xfrm>
            <a:off x="5867401" y="1802221"/>
            <a:ext cx="5218379" cy="411280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Font typeface="Arial" panose="020B0604020202020204" pitchFamily="34" charset="0"/>
              <a:buNone/>
              <a:defRPr/>
            </a:pPr>
            <a:endParaRPr lang="en-US" sz="18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ClrTx/>
              <a:buFont typeface="Arial" panose="020B0604020202020204" pitchFamily="34" charset="0"/>
              <a:buNone/>
              <a:defRPr/>
            </a:pPr>
            <a:r>
              <a:rPr lang="en-US" sz="7200" b="1" dirty="0"/>
              <a:t>Examples:</a:t>
            </a:r>
          </a:p>
          <a:p>
            <a:pPr>
              <a:lnSpc>
                <a:spcPct val="120000"/>
              </a:lnSpc>
              <a:defRPr/>
            </a:pPr>
            <a:r>
              <a:rPr lang="en-IN" sz="6400" b="1" dirty="0"/>
              <a:t>Microsoft, IBM, Google etc.</a:t>
            </a:r>
            <a:r>
              <a:rPr lang="en-US" sz="6400" b="1" dirty="0"/>
              <a:t> </a:t>
            </a:r>
            <a:r>
              <a:rPr lang="en-IN" sz="6400" b="1" dirty="0"/>
              <a:t>offer some free online courses and learners get certificate of completion/digital credentials. </a:t>
            </a:r>
            <a:endParaRPr lang="en-US" sz="6400" dirty="0"/>
          </a:p>
          <a:p>
            <a:pPr>
              <a:lnSpc>
                <a:spcPct val="120000"/>
              </a:lnSpc>
              <a:defRPr/>
            </a:pPr>
            <a:r>
              <a:rPr lang="en-US" sz="6400" dirty="0"/>
              <a:t>The ITU Academy (for ITU’s capacity development activities) offers a wide range of  training courses like ITU A.1 with different delivery  modes (online self-paced, online instructor-led, face-to-face, and blended)</a:t>
            </a:r>
          </a:p>
          <a:p>
            <a:pPr>
              <a:lnSpc>
                <a:spcPct val="120000"/>
              </a:lnSpc>
              <a:defRPr/>
            </a:pPr>
            <a:r>
              <a:rPr lang="en-US" sz="6400" dirty="0"/>
              <a:t>IIIT-H has been running a oneM2M MOOC course prepared under the India-EU PP.</a:t>
            </a:r>
          </a:p>
          <a:p>
            <a:pPr>
              <a:lnSpc>
                <a:spcPct val="120000"/>
              </a:lnSpc>
              <a:buClrTx/>
              <a:defRPr/>
            </a:pPr>
            <a:endParaRPr lang="en-IN" sz="5600" dirty="0"/>
          </a:p>
          <a:p>
            <a:pPr marL="0" indent="0">
              <a:buClrTx/>
              <a:buFont typeface="Arial" panose="020B0604020202020204" pitchFamily="34" charset="0"/>
              <a:buNone/>
              <a:defRPr/>
            </a:pPr>
            <a:br>
              <a:rPr lang="en-US" sz="4800" dirty="0"/>
            </a:br>
            <a:r>
              <a:rPr lang="en-US" sz="1400" dirty="0">
                <a:solidFill>
                  <a:schemeClr val="tx2"/>
                </a:solidFill>
                <a:latin typeface="Noto Sans Symbols"/>
              </a:rPr>
              <a:t>                                                                                                                                                                                         </a:t>
            </a:r>
            <a:br>
              <a:rPr lang="en-US" sz="1400" dirty="0">
                <a:solidFill>
                  <a:schemeClr val="tx2"/>
                </a:solidFill>
                <a:latin typeface="Noto Sans Symbols"/>
              </a:rPr>
            </a:br>
            <a:endParaRPr lang="en-US" sz="2400" kern="0" dirty="0">
              <a:uFill>
                <a:solidFill>
                  <a:srgbClr val="000000"/>
                </a:solidFill>
              </a:uFill>
              <a:latin typeface="Myriad Pro" panose="020B0503030403020204" charset="0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54247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1C11-B334-E595-F09A-02162CDEE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568672" cy="1173570"/>
          </a:xfrm>
        </p:spPr>
        <p:txBody>
          <a:bodyPr>
            <a:normAutofit/>
          </a:bodyPr>
          <a:lstStyle/>
          <a:p>
            <a:r>
              <a:rPr lang="en-US" dirty="0"/>
              <a:t>Platforms to start online course</a:t>
            </a:r>
            <a:endParaRPr lang="en-IN" dirty="0"/>
          </a:p>
        </p:txBody>
      </p:sp>
      <p:sp>
        <p:nvSpPr>
          <p:cNvPr id="5" name="Footer Placeholder 38">
            <a:extLst>
              <a:ext uri="{FF2B5EF4-FFF2-40B4-BE49-F238E27FC236}">
                <a16:creationId xmlns:a16="http://schemas.microsoft.com/office/drawing/2014/main" id="{009C107C-3F07-6683-7899-721FF4C66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Myriad Pro" panose="020B050303040302020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Myriad Pro" panose="020B0503030403020204" charset="0"/>
                <a:ea typeface="+mn-ea"/>
                <a:cs typeface="+mn-cs"/>
              </a:rPr>
              <a:t>© 2023 oneM2M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EAF210F-FD93-FBD5-D79F-E5D826FC1543}"/>
              </a:ext>
            </a:extLst>
          </p:cNvPr>
          <p:cNvSpPr txBox="1">
            <a:spLocks/>
          </p:cNvSpPr>
          <p:nvPr/>
        </p:nvSpPr>
        <p:spPr>
          <a:xfrm>
            <a:off x="143301" y="1924417"/>
            <a:ext cx="4762500" cy="38382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FontTx/>
              <a:buNone/>
              <a:defRPr/>
            </a:pPr>
            <a:r>
              <a:rPr lang="en-US" sz="1400" b="1" u="sng" dirty="0">
                <a:solidFill>
                  <a:srgbClr val="C00000"/>
                </a:solidFill>
              </a:rPr>
              <a:t> </a:t>
            </a:r>
            <a:r>
              <a:rPr lang="en-US" sz="1700" b="1" u="sng" dirty="0">
                <a:solidFill>
                  <a:srgbClr val="C00000"/>
                </a:solidFill>
              </a:rPr>
              <a:t>Self Hosting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Tx/>
              <a:buFontTx/>
              <a:buNone/>
              <a:defRPr/>
            </a:pPr>
            <a:r>
              <a:rPr lang="en-IN" sz="1700" dirty="0">
                <a:ea typeface="Calibri" panose="020F0502020204030204" pitchFamily="34" charset="0"/>
              </a:rPr>
              <a:t>Need to set up everything to host on website- domain name, LMS, place to host the course, email automation etc. This option takes a significant amount of time and technical knowledge. There are many </a:t>
            </a:r>
            <a:r>
              <a:rPr lang="en-IN" sz="1700" dirty="0" err="1">
                <a:ea typeface="Calibri" panose="020F0502020204030204" pitchFamily="34" charset="0"/>
              </a:rPr>
              <a:t>softwares</a:t>
            </a:r>
            <a:r>
              <a:rPr lang="en-IN" sz="1700" dirty="0">
                <a:ea typeface="Calibri" panose="020F0502020204030204" pitchFamily="34" charset="0"/>
              </a:rPr>
              <a:t> available for that e.g.</a:t>
            </a:r>
            <a:endParaRPr lang="en-US" sz="17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None/>
              <a:defRPr/>
            </a:pPr>
            <a:endParaRPr lang="en-US" sz="1700" b="1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sz="1700" b="1" dirty="0">
                <a:solidFill>
                  <a:srgbClr val="000000"/>
                </a:solidFill>
              </a:rPr>
              <a:t>a) Teachable:</a:t>
            </a:r>
            <a:endParaRPr lang="en-US" sz="1700" dirty="0">
              <a:solidFill>
                <a:prstClr val="black"/>
              </a:solidFill>
            </a:endParaRPr>
          </a:p>
          <a:p>
            <a:pPr lvl="1" fontAlgn="base"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500" u="sng" dirty="0">
                <a:solidFill>
                  <a:srgbClr val="0563C1"/>
                </a:solidFill>
                <a:hlinkClick r:id="rId3"/>
              </a:rPr>
              <a:t>Teachable</a:t>
            </a:r>
            <a:r>
              <a:rPr lang="en-US" sz="1500" dirty="0">
                <a:solidFill>
                  <a:srgbClr val="000000"/>
                </a:solidFill>
              </a:rPr>
              <a:t> - upload text, presentations, videos,  audios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ClrTx/>
              <a:buFont typeface="Arial" panose="020B0604020202020204" pitchFamily="34" charset="0"/>
              <a:buNone/>
              <a:defRPr/>
            </a:pPr>
            <a:r>
              <a:rPr lang="en-US" sz="1700" b="1" dirty="0">
                <a:solidFill>
                  <a:srgbClr val="000000"/>
                </a:solidFill>
              </a:rPr>
              <a:t>b) </a:t>
            </a:r>
            <a:r>
              <a:rPr lang="en-US" sz="1700" b="1" dirty="0" err="1">
                <a:solidFill>
                  <a:srgbClr val="000000"/>
                </a:solidFill>
              </a:rPr>
              <a:t>Thinkific</a:t>
            </a:r>
            <a:r>
              <a:rPr lang="en-US" sz="1700" b="1" dirty="0">
                <a:solidFill>
                  <a:srgbClr val="000000"/>
                </a:solidFill>
              </a:rPr>
              <a:t> </a:t>
            </a:r>
            <a:endParaRPr lang="en-US" sz="1700" dirty="0">
              <a:solidFill>
                <a:prstClr val="black"/>
              </a:solidFill>
            </a:endParaRPr>
          </a:p>
          <a:p>
            <a:pPr lvl="1" fontAlgn="base"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500" dirty="0">
                <a:solidFill>
                  <a:srgbClr val="000000"/>
                </a:solidFill>
              </a:rPr>
              <a:t>Free  Trial Plan:  </a:t>
            </a:r>
            <a:r>
              <a:rPr lang="en-US" sz="1500" u="sng" dirty="0">
                <a:solidFill>
                  <a:srgbClr val="0563C1"/>
                </a:solidFill>
                <a:hlinkClick r:id="rId4"/>
              </a:rPr>
              <a:t>free 30-day trial of our Start Plan</a:t>
            </a:r>
            <a:r>
              <a:rPr lang="en-US" sz="1500" dirty="0">
                <a:solidFill>
                  <a:srgbClr val="000000"/>
                </a:solidFill>
              </a:rPr>
              <a:t>. </a:t>
            </a:r>
          </a:p>
          <a:p>
            <a:pPr marL="457200" lvl="1" indent="0">
              <a:spcBef>
                <a:spcPts val="0"/>
              </a:spcBef>
              <a:spcAft>
                <a:spcPts val="800"/>
              </a:spcAft>
              <a:buNone/>
              <a:defRPr/>
            </a:pPr>
            <a:r>
              <a:rPr lang="en-US" sz="1500" b="1" dirty="0">
                <a:solidFill>
                  <a:srgbClr val="000000"/>
                </a:solidFill>
              </a:rPr>
              <a:t>     Some Features:</a:t>
            </a:r>
            <a:endParaRPr lang="en-US" sz="1500" dirty="0">
              <a:solidFill>
                <a:prstClr val="black"/>
              </a:solidFill>
            </a:endParaRPr>
          </a:p>
          <a:p>
            <a:pPr lvl="1" fontAlgn="base"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500" dirty="0">
                <a:solidFill>
                  <a:srgbClr val="000000"/>
                </a:solidFill>
              </a:rPr>
              <a:t>Drag and drop course builder/Full video &amp; content hosting</a:t>
            </a:r>
          </a:p>
          <a:p>
            <a:pPr lvl="1" fontAlgn="base"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1500" dirty="0">
                <a:solidFill>
                  <a:srgbClr val="000000"/>
                </a:solidFill>
              </a:rPr>
              <a:t>Digital downloads</a:t>
            </a:r>
            <a:r>
              <a:rPr lang="en-US" sz="1500" dirty="0">
                <a:solidFill>
                  <a:prstClr val="black"/>
                </a:solidFill>
              </a:rPr>
              <a:t>/</a:t>
            </a:r>
            <a:r>
              <a:rPr lang="en-US" sz="1500" dirty="0">
                <a:solidFill>
                  <a:srgbClr val="000000"/>
                </a:solidFill>
              </a:rPr>
              <a:t>Certificates are automatically issued after completion of the course.</a:t>
            </a:r>
          </a:p>
          <a:p>
            <a:pPr fontAlgn="base">
              <a:spcBef>
                <a:spcPts val="0"/>
              </a:spcBef>
              <a:spcAft>
                <a:spcPts val="800"/>
              </a:spcAft>
              <a:buClrTx/>
              <a:defRPr/>
            </a:pPr>
            <a:endParaRPr lang="en-US" sz="2400" kern="0" dirty="0">
              <a:uFill>
                <a:solidFill>
                  <a:srgbClr val="000000"/>
                </a:solidFill>
              </a:uFill>
              <a:ea typeface="Arial Unicode MS"/>
              <a:cs typeface="Arial Unicode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6D2729-2C5C-710B-5951-51B485C02CF8}"/>
              </a:ext>
            </a:extLst>
          </p:cNvPr>
          <p:cNvSpPr txBox="1"/>
          <p:nvPr/>
        </p:nvSpPr>
        <p:spPr>
          <a:xfrm>
            <a:off x="5618096" y="1836265"/>
            <a:ext cx="60976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Pro" panose="020B0503030403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0D9E37-0877-5D7D-ACC9-3DB77F213712}"/>
              </a:ext>
            </a:extLst>
          </p:cNvPr>
          <p:cNvSpPr txBox="1"/>
          <p:nvPr/>
        </p:nvSpPr>
        <p:spPr>
          <a:xfrm>
            <a:off x="5665721" y="1924417"/>
            <a:ext cx="6097656" cy="3403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yriad Pro" panose="020B0503030403020204" pitchFamily="34" charset="0"/>
              </a:rPr>
              <a:t>Market Place platforms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545054"/>
              </a:solidFill>
              <a:effectLst/>
              <a:uLnTx/>
              <a:uFillTx/>
              <a:latin typeface="Myriad Pro" panose="020B0503030403020204" pitchFamily="34" charset="0"/>
            </a:endParaRPr>
          </a:p>
          <a:p>
            <a:pPr fontAlgn="base">
              <a:spcAft>
                <a:spcPts val="800"/>
              </a:spcAf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</a:rPr>
              <a:t>LinkedIn Learning, Udemy, Coursera</a:t>
            </a:r>
            <a:r>
              <a:rPr lang="en-US" sz="1600" dirty="0">
                <a:solidFill>
                  <a:srgbClr val="000000"/>
                </a:solidFill>
                <a:latin typeface="Myriad Pro" panose="020B0503030403020204" pitchFamily="34" charset="0"/>
              </a:rPr>
              <a:t> etc.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Pro" panose="020B0503030403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For </a:t>
            </a:r>
            <a:r>
              <a:rPr kumimoji="0" lang="en-IN" sz="16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Linkedin</a:t>
            </a:r>
            <a:r>
              <a:rPr kumimoji="0" lang="en-IN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 Learning</a:t>
            </a: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, once the form is submitted  to become an instructor , they will reach out to us for further process. We can upload course materials that can include a brochure about course, PowerPoint presentations, course handouts (PDFs), videos or graphics etc.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IN" sz="1600" b="1" u="sng" dirty="0">
                <a:solidFill>
                  <a:prstClr val="black"/>
                </a:solidFill>
                <a:latin typeface="Myriad Pro" panose="020B0503030403020204" pitchFamily="34" charset="0"/>
                <a:ea typeface="Noto Sans Symbols"/>
                <a:cs typeface="Noto Sans Symbols"/>
              </a:rPr>
              <a:t>H</a:t>
            </a:r>
            <a:r>
              <a:rPr kumimoji="0" lang="en-IN" sz="1600" b="1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osting</a:t>
            </a:r>
            <a:r>
              <a:rPr kumimoji="0" lang="en-IN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 Custom Course on Udemy Platform</a:t>
            </a:r>
            <a:r>
              <a:rPr lang="en-IN" sz="1600" dirty="0">
                <a:solidFill>
                  <a:prstClr val="black"/>
                </a:solidFill>
                <a:latin typeface="Myriad Pro" panose="020B0503030403020204" pitchFamily="34" charset="0"/>
                <a:ea typeface="Noto Sans Symbols"/>
                <a:cs typeface="Noto Sans Symbols"/>
              </a:rPr>
              <a:t>- </a:t>
            </a: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+mn-cs"/>
              </a:rPr>
              <a:t>Anyone can create a custom course for their Udemy Business account , however, will need to submit the custom course for review and an admin will need to </a:t>
            </a:r>
            <a:r>
              <a:rPr kumimoji="0" lang="en-IN" sz="16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+mn-cs"/>
                <a:hlinkClick r:id="rId5"/>
              </a:rPr>
              <a:t>approve it before it’s published</a:t>
            </a: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+mn-cs"/>
              </a:rPr>
              <a:t>. 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E59157-0D2E-3950-4261-343803946971}"/>
              </a:ext>
            </a:extLst>
          </p:cNvPr>
          <p:cNvCxnSpPr>
            <a:cxnSpLocks/>
          </p:cNvCxnSpPr>
          <p:nvPr/>
        </p:nvCxnSpPr>
        <p:spPr>
          <a:xfrm>
            <a:off x="5356876" y="1623517"/>
            <a:ext cx="0" cy="4296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74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1C11-B334-E595-F09A-02162CDEE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8568672" cy="1173570"/>
          </a:xfrm>
        </p:spPr>
        <p:txBody>
          <a:bodyPr>
            <a:normAutofit/>
          </a:bodyPr>
          <a:lstStyle/>
          <a:p>
            <a:r>
              <a:rPr lang="en-US" dirty="0"/>
              <a:t>Key considerations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C76F2-BC92-6868-5396-49D1AE2B6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0" y="1362075"/>
            <a:ext cx="5200650" cy="2257240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IN" sz="14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Issuing Digital Badges </a:t>
            </a: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+mn-cs"/>
              </a:rPr>
              <a:t> 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A digital badge contains all the information required to verify the credential: name of the issuing organization, date, holder’s name and proof of acquisition. There are many platforms to issue digital badges .one such example is </a:t>
            </a:r>
            <a:r>
              <a:rPr kumimoji="0" lang="en-IN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Credly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.  These badges  are being used by PSU Engineering School (shared by Bob Flynn) </a:t>
            </a:r>
            <a:r>
              <a:rPr kumimoji="0" lang="en-IN" sz="1400" b="1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+mn-cs"/>
                <a:hlinkClick r:id="rId3"/>
              </a:rPr>
              <a:t>https://info.credly.com/solutions/employee-learning-and-development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5" name="Footer Placeholder 38">
            <a:extLst>
              <a:ext uri="{FF2B5EF4-FFF2-40B4-BE49-F238E27FC236}">
                <a16:creationId xmlns:a16="http://schemas.microsoft.com/office/drawing/2014/main" id="{009C107C-3F07-6683-7899-721FF4C66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Myriad Pro" panose="020B050303040302020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Myriad Pro" panose="020B0503030403020204" charset="0"/>
                <a:ea typeface="+mn-ea"/>
                <a:cs typeface="+mn-cs"/>
              </a:rPr>
              <a:t>© 2023 oneM2M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7E687C-85D6-2EC4-83C4-98D71C8E997C}"/>
              </a:ext>
            </a:extLst>
          </p:cNvPr>
          <p:cNvSpPr txBox="1"/>
          <p:nvPr/>
        </p:nvSpPr>
        <p:spPr>
          <a:xfrm>
            <a:off x="209551" y="1360106"/>
            <a:ext cx="4991100" cy="2568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IN" sz="1400" b="1" u="sng" dirty="0">
                <a:solidFill>
                  <a:srgbClr val="C00000"/>
                </a:solidFill>
                <a:latin typeface="Myriad Pro" panose="020B0503030403020204" pitchFamily="34" charset="0"/>
                <a:ea typeface="Calibri" panose="020F0502020204030204" pitchFamily="34" charset="0"/>
              </a:rPr>
              <a:t>Features for online course</a:t>
            </a:r>
            <a:r>
              <a:rPr kumimoji="0" lang="en-IN" sz="14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+mn-cs"/>
              </a:rPr>
              <a:t>: 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+mn-cs"/>
              </a:rPr>
              <a:t>Type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Calibri" panose="020F0502020204030204" pitchFamily="34" charset="0"/>
                <a:cs typeface="+mn-cs"/>
              </a:rPr>
              <a:t>- course to be webinar/text-based/ video-based 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Times New Roman" panose="02020603050405020304" pitchFamily="18" charset="0"/>
                <a:cs typeface="Noto Sans Symbols"/>
              </a:rPr>
              <a:t>Assessment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Times New Roman" panose="02020603050405020304" pitchFamily="18" charset="0"/>
                <a:cs typeface="Noto Sans Symbols"/>
              </a:rPr>
              <a:t>- can be through quizzes/Self-assessment questions/Exercises etc. 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Pro" panose="020B0503030403020204" pitchFamily="34" charset="0"/>
              <a:ea typeface="Noto Sans Symbols"/>
              <a:cs typeface="Noto Sans Symbol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Times New Roman" panose="02020603050405020304" pitchFamily="18" charset="0"/>
                <a:cs typeface="Noto Sans Symbols"/>
              </a:rPr>
              <a:t>Flexibility- 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Times New Roman" panose="02020603050405020304" pitchFamily="18" charset="0"/>
                <a:cs typeface="Noto Sans Symbols"/>
              </a:rPr>
              <a:t>can be provided by offering a variety of delivery methods, such as online, in-person, or self-paced .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Pro" panose="020B0503030403020204" pitchFamily="34" charset="0"/>
              <a:ea typeface="Calibri" panose="020F0502020204030204" pitchFamily="34" charset="0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Times New Roman" panose="02020603050405020304" pitchFamily="18" charset="0"/>
                <a:cs typeface="Noto Sans Symbols"/>
              </a:rPr>
              <a:t>Mentoring--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Times New Roman" panose="02020603050405020304" pitchFamily="18" charset="0"/>
                <a:cs typeface="Noto Sans Symbols"/>
              </a:rPr>
              <a:t> it gives online learners the opportunity to benefit from more experienced peers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yriad Pro" panose="020B0503030403020204" pitchFamily="34" charset="0"/>
              <a:ea typeface="Noto Sans Symbols"/>
              <a:cs typeface="Noto Sans Symbol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8C676D-20C1-C0C1-0C70-F83EF32DCC98}"/>
              </a:ext>
            </a:extLst>
          </p:cNvPr>
          <p:cNvSpPr txBox="1"/>
          <p:nvPr/>
        </p:nvSpPr>
        <p:spPr>
          <a:xfrm>
            <a:off x="209551" y="4206589"/>
            <a:ext cx="49148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spcBef>
                <a:spcPts val="120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Pathways to get Micro Certification Accredited:</a:t>
            </a:r>
            <a:b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Partnering with University-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The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Organisation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 can set the course content &amp; collaborate with universities to deliver the course and issue certificates. 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Partnering with Professional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Organisation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-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 can partner with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organisation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 like Microsoft, IBM, Cisco, Apple, Intel etc. for content creation and issuing certificates.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F79444-7E47-2405-431A-5DD0B9B06D79}"/>
              </a:ext>
            </a:extLst>
          </p:cNvPr>
          <p:cNvSpPr txBox="1"/>
          <p:nvPr/>
        </p:nvSpPr>
        <p:spPr>
          <a:xfrm>
            <a:off x="5200651" y="4031035"/>
            <a:ext cx="641984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spcAft>
                <a:spcPts val="600"/>
              </a:spcAft>
              <a:buClrTx/>
              <a:buSzTx/>
              <a:tabLst/>
              <a:defRPr/>
            </a:pPr>
            <a:r>
              <a:rPr kumimoji="0" lang="en-IN" sz="15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Different ways to deliver course material:</a:t>
            </a:r>
            <a:endParaRPr kumimoji="0" lang="en-IN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Noto Sans Symbols"/>
              <a:cs typeface="Noto Sans Symbols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6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By Creating  articles, videos, and other materials that can be stored online .</a:t>
            </a:r>
          </a:p>
          <a:p>
            <a:pPr marL="228600" marR="0" lvl="0" indent="-228600" algn="l" defTabSz="914400" rtl="0" eaLnBrk="1" fontAlgn="auto" latinLnBrk="0" hangingPunct="1">
              <a:spcAft>
                <a:spcPts val="6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Through </a:t>
            </a:r>
            <a:r>
              <a:rPr kumimoji="0" lang="en-IN" sz="15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Powerpoint</a:t>
            </a:r>
            <a:r>
              <a:rPr kumimoji="0" lang="en-IN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 Slideshows</a:t>
            </a:r>
          </a:p>
          <a:p>
            <a:pPr marL="228600" marR="0" lvl="0" indent="-228600" algn="l" defTabSz="914400" rtl="0" eaLnBrk="1" fontAlgn="auto" latinLnBrk="0" hangingPunct="1">
              <a:spcAft>
                <a:spcPts val="6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Recordings of a webinar or training seminar can be added to collection of permanent training material. Having a store of permanent training materials makes self-paced learning easier </a:t>
            </a:r>
          </a:p>
          <a:p>
            <a:pPr marL="228600" marR="0" lvl="0" indent="-228600" algn="l" defTabSz="914400" rtl="0" eaLnBrk="1" fontAlgn="auto" latinLnBrk="0" hangingPunct="1">
              <a:spcAft>
                <a:spcPts val="60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IN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</a:rPr>
              <a:t>By </a:t>
            </a:r>
            <a:r>
              <a:rPr kumimoji="0" lang="en-IN" sz="15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Myriad Pro" panose="020B0503030403020204" pitchFamily="34" charset="0"/>
                <a:ea typeface="Noto Sans Symbols"/>
                <a:cs typeface="Noto Sans Symbols"/>
                <a:hlinkClick r:id="rId4"/>
              </a:rPr>
              <a:t>Animated training videos</a:t>
            </a:r>
            <a:endParaRPr kumimoji="0" lang="en-IN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yriad Pro" panose="020B0503030403020204" pitchFamily="34" charset="0"/>
              <a:ea typeface="Noto Sans Symbols"/>
              <a:cs typeface="Noto Sans Symbols"/>
            </a:endParaRPr>
          </a:p>
        </p:txBody>
      </p:sp>
      <p:pic>
        <p:nvPicPr>
          <p:cNvPr id="8" name="Picture 7" descr="A picture containing text, screenshot, logo, font&#10;&#10;Description automatically generated">
            <a:extLst>
              <a:ext uri="{FF2B5EF4-FFF2-40B4-BE49-F238E27FC236}">
                <a16:creationId xmlns:a16="http://schemas.microsoft.com/office/drawing/2014/main" id="{567C3BB5-1BE7-BD3F-23B4-02CAF2FD41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29" y="1400174"/>
            <a:ext cx="1214971" cy="202495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1ACB11C-D3DF-3541-2E80-C6E6B548E3FB}"/>
              </a:ext>
            </a:extLst>
          </p:cNvPr>
          <p:cNvCxnSpPr>
            <a:cxnSpLocks/>
          </p:cNvCxnSpPr>
          <p:nvPr/>
        </p:nvCxnSpPr>
        <p:spPr>
          <a:xfrm>
            <a:off x="5071126" y="1360106"/>
            <a:ext cx="0" cy="49220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164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1"/>
          <p:cNvSpPr txBox="1">
            <a:spLocks noGrp="1"/>
          </p:cNvSpPr>
          <p:nvPr>
            <p:ph type="ctrTitle"/>
          </p:nvPr>
        </p:nvSpPr>
        <p:spPr>
          <a:xfrm>
            <a:off x="825688" y="3137069"/>
            <a:ext cx="10540621" cy="962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63133"/>
              </a:buClr>
              <a:buSzPts val="5400"/>
              <a:buFont typeface="Open Sans"/>
              <a:buNone/>
            </a:pPr>
            <a:r>
              <a:rPr lang="en-US" sz="5400"/>
              <a:t>Thank You</a:t>
            </a:r>
            <a:endParaRPr/>
          </a:p>
        </p:txBody>
      </p:sp>
      <p:pic>
        <p:nvPicPr>
          <p:cNvPr id="264" name="Google Shape;264;p21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13058" y="4121766"/>
            <a:ext cx="314632" cy="314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21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144225" y="4121409"/>
            <a:ext cx="314632" cy="314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21">
            <a:hlinkClick r:id="rId7"/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731451" y="4127028"/>
            <a:ext cx="309013" cy="3090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21">
            <a:hlinkClick r:id="rId9"/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562618" y="4121409"/>
            <a:ext cx="314632" cy="314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21">
            <a:hlinkClick r:id="rId11"/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981011" y="4121766"/>
            <a:ext cx="314632" cy="314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21">
            <a:hlinkClick r:id="rId13"/>
          </p:cNvPr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4896072" y="4121944"/>
            <a:ext cx="313200" cy="313200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21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lt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© 2023 oneM2M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652</Words>
  <Application>Microsoft Office PowerPoint</Application>
  <PresentationFormat>Widescreen</PresentationFormat>
  <Paragraphs>62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Myriad Pro</vt:lpstr>
      <vt:lpstr>Noto Sans Symbols</vt:lpstr>
      <vt:lpstr>Open Sans</vt:lpstr>
      <vt:lpstr>1_Office Theme</vt:lpstr>
      <vt:lpstr>Micro-certifications Findings</vt:lpstr>
      <vt:lpstr>Microcertifications Mechanism  (Findings)</vt:lpstr>
      <vt:lpstr>Platforms to start online course</vt:lpstr>
      <vt:lpstr>Key considerations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TSDSI India</dc:creator>
  <cp:lastModifiedBy>TSDSI India</cp:lastModifiedBy>
  <cp:revision>18</cp:revision>
  <dcterms:created xsi:type="dcterms:W3CDTF">2023-06-06T11:32:38Z</dcterms:created>
  <dcterms:modified xsi:type="dcterms:W3CDTF">2023-06-08T10:00:10Z</dcterms:modified>
</cp:coreProperties>
</file>