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24"/>
  </p:notesMasterIdLst>
  <p:sldIdLst>
    <p:sldId id="256" r:id="rId3"/>
    <p:sldId id="257" r:id="rId4"/>
    <p:sldId id="526" r:id="rId5"/>
    <p:sldId id="278" r:id="rId6"/>
    <p:sldId id="527" r:id="rId7"/>
    <p:sldId id="264" r:id="rId8"/>
    <p:sldId id="258" r:id="rId9"/>
    <p:sldId id="280" r:id="rId10"/>
    <p:sldId id="262" r:id="rId11"/>
    <p:sldId id="282" r:id="rId12"/>
    <p:sldId id="281" r:id="rId13"/>
    <p:sldId id="265" r:id="rId14"/>
    <p:sldId id="266" r:id="rId15"/>
    <p:sldId id="267" r:id="rId16"/>
    <p:sldId id="268" r:id="rId17"/>
    <p:sldId id="272" r:id="rId18"/>
    <p:sldId id="273" r:id="rId19"/>
    <p:sldId id="274" r:id="rId20"/>
    <p:sldId id="275"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Myriad Pro" panose="020B050303040302020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725ooHOdUsCURXvt2IGjzAsD+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68F728-27B1-475E-A1F0-F389A986B5F5}">
  <a:tblStyle styleId="{E668F728-27B1-475E-A1F0-F389A986B5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oleObject" Target="file:///D:\D%20drive\oneM2M\oneM2M%20meetings\Marcom%20114\January-monthly-metrics-for-oneM2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D%20drive\oneM2M\oneM2M%20meetings\Marcom%20114\January-monthly-metrics-for-oneM2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'[1]Website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'[1]Website oneM2M'!$C$4</c:f>
              <c:strCache>
                <c:ptCount val="1"/>
                <c:pt idx="0">
                  <c:v>2023</c:v>
                </c:pt>
              </c:strCache>
            </c:strRef>
          </c:tx>
          <c:spPr>
            <a:solidFill>
              <a:srgbClr val="ED1C24"/>
            </a:solidFill>
            <a:ln>
              <a:noFill/>
            </a:ln>
            <a:effectLst/>
          </c:spPr>
          <c:invertIfNegative val="0"/>
          <c:dLbls>
            <c:dLbl>
              <c:idx val="0"/>
              <c:layout>
                <c:manualLayout>
                  <c:x val="2.7777777777777779E-3"/>
                  <c:y val="0.107929060950714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EA-4C8A-B672-2E78546BD185}"/>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EA-4C8A-B672-2E78546BD185}"/>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EA-4C8A-B672-2E78546BD185}"/>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EA-4C8A-B672-2E78546BD18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2300</c:v>
                </c:pt>
              </c:numCache>
            </c:numRef>
          </c:val>
          <c:extLst>
            <c:ext xmlns:c16="http://schemas.microsoft.com/office/drawing/2014/chart" uri="{C3380CC4-5D6E-409C-BE32-E72D297353CC}">
              <c16:uniqueId val="{00000004-26EA-4C8A-B672-2E78546BD185}"/>
            </c:ext>
          </c:extLst>
        </c:ser>
        <c:ser>
          <c:idx val="0"/>
          <c:order val="1"/>
          <c:tx>
            <c:strRef>
              <c:f>'[1]Website oneM2M'!$D$4</c:f>
              <c:strCache>
                <c:ptCount val="1"/>
                <c:pt idx="0">
                  <c:v>2022</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1547</c:v>
                </c:pt>
                <c:pt idx="1">
                  <c:v>1529</c:v>
                </c:pt>
                <c:pt idx="2">
                  <c:v>1684</c:v>
                </c:pt>
                <c:pt idx="3">
                  <c:v>1783</c:v>
                </c:pt>
                <c:pt idx="4">
                  <c:v>2188</c:v>
                </c:pt>
                <c:pt idx="5">
                  <c:v>1943</c:v>
                </c:pt>
                <c:pt idx="6">
                  <c:v>721</c:v>
                </c:pt>
                <c:pt idx="7">
                  <c:v>1900</c:v>
                </c:pt>
                <c:pt idx="8">
                  <c:v>1700</c:v>
                </c:pt>
                <c:pt idx="9">
                  <c:v>1700</c:v>
                </c:pt>
                <c:pt idx="10">
                  <c:v>2000</c:v>
                </c:pt>
                <c:pt idx="11">
                  <c:v>1800</c:v>
                </c:pt>
              </c:numCache>
            </c:numRef>
          </c:val>
          <c:extLst>
            <c:ext xmlns:c16="http://schemas.microsoft.com/office/drawing/2014/chart" uri="{C3380CC4-5D6E-409C-BE32-E72D297353CC}">
              <c16:uniqueId val="{00000005-26EA-4C8A-B672-2E78546BD185}"/>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strRef>
          <c:f>'[1]Website oneM2M'!$E$27</c:f>
          <c:strCache>
            <c:ptCount val="1"/>
            <c:pt idx="0">
              <c:v>Top ten countries from which people visit the oneM2M website</c:v>
            </c:pt>
          </c:strCache>
        </c:strRef>
      </c:tx>
      <c:layout>
        <c:manualLayout>
          <c:xMode val="edge"/>
          <c:yMode val="edge"/>
          <c:x val="0.16615966754155731"/>
          <c:y val="3.277153558052434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'[1]Website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Russia</c:v>
                  </c:pt>
                  <c:pt idx="1">
                    <c:v>India</c:v>
                  </c:pt>
                  <c:pt idx="2">
                    <c:v>China</c:v>
                  </c:pt>
                  <c:pt idx="3">
                    <c:v>United States</c:v>
                  </c:pt>
                  <c:pt idx="4">
                    <c:v>South Korea</c:v>
                  </c:pt>
                  <c:pt idx="5">
                    <c:v>France</c:v>
                  </c:pt>
                  <c:pt idx="6">
                    <c:v>Italy</c:v>
                  </c:pt>
                  <c:pt idx="7">
                    <c:v>Germany</c:v>
                  </c:pt>
                  <c:pt idx="8">
                    <c:v>United Kingdom</c:v>
                  </c:pt>
                  <c:pt idx="9">
                    <c:v>Japan</c:v>
                  </c:pt>
                </c:lvl>
              </c:multiLvlStrCache>
            </c:multiLvlStrRef>
          </c:cat>
          <c:val>
            <c:numRef>
              <c:f>'[1]Website oneM2M'!$H$29:$H$38</c:f>
              <c:numCache>
                <c:formatCode>General</c:formatCode>
                <c:ptCount val="10"/>
                <c:pt idx="0">
                  <c:v>493</c:v>
                </c:pt>
                <c:pt idx="1">
                  <c:v>427</c:v>
                </c:pt>
                <c:pt idx="2">
                  <c:v>322</c:v>
                </c:pt>
                <c:pt idx="3">
                  <c:v>246</c:v>
                </c:pt>
                <c:pt idx="4">
                  <c:v>179</c:v>
                </c:pt>
                <c:pt idx="5">
                  <c:v>70</c:v>
                </c:pt>
                <c:pt idx="6">
                  <c:v>70</c:v>
                </c:pt>
                <c:pt idx="7">
                  <c:v>51</c:v>
                </c:pt>
                <c:pt idx="8">
                  <c:v>46</c:v>
                </c:pt>
                <c:pt idx="9">
                  <c:v>44</c:v>
                </c:pt>
              </c:numCache>
            </c:numRef>
          </c:val>
          <c:extLst xmlns:c15="http://schemas.microsoft.com/office/drawing/2012/chart">
            <c:ext xmlns:c16="http://schemas.microsoft.com/office/drawing/2014/chart" uri="{C3380CC4-5D6E-409C-BE32-E72D297353CC}">
              <c16:uniqueId val="{00000000-95A2-416D-BF21-CFDFEC08B6CB}"/>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em2m.org/membership/executive-viewpoints/853-tp58-india" TargetMode="External"/><Relationship Id="rId7" Type="http://schemas.openxmlformats.org/officeDocument/2006/relationships/hyperlink" Target="https://edgecomputing-expo.com/northameric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iottechexpo.com/northamerica" TargetMode="External"/><Relationship Id="rId5" Type="http://schemas.openxmlformats.org/officeDocument/2006/relationships/hyperlink" Target="https://www.telesemana.com/seguridad-5g/" TargetMode="External"/><Relationship Id="rId4" Type="http://schemas.openxmlformats.org/officeDocument/2006/relationships/hyperlink" Target="https://www.onem2m.org/membership/executive-viewpoints/856-andre-dutra-apr-202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1F1F1F"/>
                </a:solidFill>
                <a:latin typeface="Arial"/>
                <a:ea typeface="Arial"/>
                <a:cs typeface="Arial"/>
                <a:sym typeface="Arial"/>
              </a:rPr>
              <a:t>Smart Nation Expo 2023, 16 -21 September 2023 : </a:t>
            </a:r>
            <a:r>
              <a:rPr lang="en-US" b="0" i="0" u="none" strike="noStrike">
                <a:solidFill>
                  <a:srgbClr val="000000"/>
                </a:solidFill>
                <a:latin typeface="Arial"/>
                <a:ea typeface="Arial"/>
                <a:cs typeface="Arial"/>
                <a:sym typeface="Arial"/>
              </a:rPr>
              <a:t>https://smartnationexpo.org/</a:t>
            </a:r>
            <a:r>
              <a:rPr lang="en-US" b="0" i="0">
                <a:solidFill>
                  <a:srgbClr val="1F1F1F"/>
                </a:solidFill>
                <a:latin typeface="Arial"/>
                <a:ea typeface="Arial"/>
                <a:cs typeface="Arial"/>
                <a:sym typeface="Arial"/>
              </a:rPr>
              <a:t> - (BEING EXPLORED)</a:t>
            </a: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i="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2023 IoT trends for A&amp;G via PrPR</a:t>
            </a: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Myriad Pro" panose="020B0503030403020204" charset="0"/>
              </a:rPr>
              <a:t>External Publications:</a:t>
            </a:r>
          </a:p>
          <a:p>
            <a:pPr marL="0" lvl="0" indent="0" algn="l" rtl="0">
              <a:spcBef>
                <a:spcPts val="0"/>
              </a:spcBef>
              <a:spcAft>
                <a:spcPts val="0"/>
              </a:spcAft>
              <a:buNone/>
            </a:pPr>
            <a:r>
              <a:rPr lang="en-US" sz="1200" b="0" i="0" u="none" dirty="0">
                <a:solidFill>
                  <a:schemeClr val="dk1"/>
                </a:solidFill>
                <a:effectLst/>
                <a:latin typeface="+mn-lt"/>
              </a:rPr>
              <a:t>ETSI Enjoy! (Ken submitted article in June 2023) </a:t>
            </a:r>
          </a:p>
          <a:p>
            <a:pPr marL="0" lvl="0" indent="0" algn="l" rtl="0">
              <a:spcBef>
                <a:spcPts val="0"/>
              </a:spcBef>
              <a:spcAft>
                <a:spcPts val="0"/>
              </a:spcAft>
              <a:buNone/>
            </a:pPr>
            <a:endParaRPr lang="en-US" sz="1200" b="0" i="0" u="none" dirty="0">
              <a:solidFill>
                <a:schemeClr val="dk1"/>
              </a:solidFill>
              <a:effectLst/>
              <a:latin typeface="+mn-lt"/>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US" dirty="0">
                <a:solidFill>
                  <a:srgbClr val="0563C1"/>
                </a:solidFill>
                <a:latin typeface="Myriad Pro" panose="020B0503030403020204" charset="0"/>
                <a:hlinkClick r:id="rId3">
                  <a:extLst>
                    <a:ext uri="{A12FA001-AC4F-418D-AE19-62706E023703}">
                      <ahyp:hlinkClr xmlns:ahyp="http://schemas.microsoft.com/office/drawing/2018/hyperlinkcolor" val="tx"/>
                    </a:ext>
                  </a:extLst>
                </a:hlinkClick>
              </a:rPr>
              <a:t>TP#58 and Release 5 Standardization Activities – 22</a:t>
            </a:r>
            <a:r>
              <a:rPr lang="en-US" baseline="30000" dirty="0">
                <a:solidFill>
                  <a:srgbClr val="0563C1"/>
                </a:solidFill>
                <a:latin typeface="Myriad Pro" panose="020B0503030403020204" charset="0"/>
                <a:hlinkClick r:id="rId3">
                  <a:extLst>
                    <a:ext uri="{A12FA001-AC4F-418D-AE19-62706E023703}">
                      <ahyp:hlinkClr xmlns:ahyp="http://schemas.microsoft.com/office/drawing/2018/hyperlinkcolor" val="tx"/>
                    </a:ext>
                  </a:extLst>
                </a:hlinkClick>
              </a:rPr>
              <a:t>nd</a:t>
            </a:r>
            <a:r>
              <a:rPr lang="en-US" dirty="0">
                <a:solidFill>
                  <a:schemeClr val="bg1"/>
                </a:solidFill>
                <a:latin typeface="Myriad Pro" panose="020B0503030403020204" charset="0"/>
                <a:hlinkClick r:id="rId3">
                  <a:extLst>
                    <a:ext uri="{A12FA001-AC4F-418D-AE19-62706E023703}">
                      <ahyp:hlinkClr xmlns:ahyp="http://schemas.microsoft.com/office/drawing/2018/hyperlinkcolor" val="tx"/>
                    </a:ext>
                  </a:extLst>
                </a:hlinkClick>
              </a:rPr>
              <a:t> Mar’23</a:t>
            </a:r>
            <a:r>
              <a:rPr lang="en-US" dirty="0">
                <a:solidFill>
                  <a:schemeClr val="bg1"/>
                </a:solidFill>
                <a:latin typeface="Myriad Pro" panose="020B0503030403020204" charset="0"/>
              </a:rPr>
              <a:t> by Roland Hechwartner (oneM2M TP Chair)</a:t>
            </a:r>
          </a:p>
          <a:p>
            <a:pPr marL="228600" lvl="0" indent="-228600" algn="l" rtl="0">
              <a:spcBef>
                <a:spcPts val="0"/>
              </a:spcBef>
              <a:spcAft>
                <a:spcPts val="0"/>
              </a:spcAft>
              <a:buAutoNum type="arabicPeriod"/>
            </a:pPr>
            <a:r>
              <a:rPr lang="en-US" dirty="0">
                <a:solidFill>
                  <a:srgbClr val="0563C1"/>
                </a:solidFill>
                <a:latin typeface="Myriad Pro" panose="020B0503030403020204" charset="0"/>
                <a:hlinkClick r:id="rId4">
                  <a:extLst>
                    <a:ext uri="{A12FA001-AC4F-418D-AE19-62706E023703}">
                      <ahyp:hlinkClr xmlns:ahyp="http://schemas.microsoft.com/office/drawing/2018/hyperlinkcolor" val="tx"/>
                    </a:ext>
                  </a:extLst>
                </a:hlinkClick>
              </a:rPr>
              <a:t>DT IoT Hub – 4</a:t>
            </a:r>
            <a:r>
              <a:rPr lang="en-US" baseline="30000" dirty="0">
                <a:solidFill>
                  <a:srgbClr val="0563C1"/>
                </a:solidFill>
                <a:latin typeface="Myriad Pro" panose="020B0503030403020204" charset="0"/>
                <a:hlinkClick r:id="rId4">
                  <a:extLst>
                    <a:ext uri="{A12FA001-AC4F-418D-AE19-62706E023703}">
                      <ahyp:hlinkClr xmlns:ahyp="http://schemas.microsoft.com/office/drawing/2018/hyperlinkcolor" val="tx"/>
                    </a:ext>
                  </a:extLst>
                </a:hlinkClick>
              </a:rPr>
              <a:t>th</a:t>
            </a:r>
            <a:r>
              <a:rPr lang="en-US" dirty="0">
                <a:solidFill>
                  <a:schemeClr val="bg1"/>
                </a:solidFill>
                <a:latin typeface="Myriad Pro" panose="020B0503030403020204" charset="0"/>
                <a:hlinkClick r:id="rId4">
                  <a:extLst>
                    <a:ext uri="{A12FA001-AC4F-418D-AE19-62706E023703}">
                      <ahyp:hlinkClr xmlns:ahyp="http://schemas.microsoft.com/office/drawing/2018/hyperlinkcolor" val="tx"/>
                    </a:ext>
                  </a:extLst>
                </a:hlinkClick>
              </a:rPr>
              <a:t> May’23</a:t>
            </a:r>
            <a:r>
              <a:rPr lang="en-US" dirty="0">
                <a:solidFill>
                  <a:schemeClr val="bg1"/>
                </a:solidFill>
                <a:latin typeface="Myriad Pro" panose="020B0503030403020204" charset="0"/>
              </a:rPr>
              <a:t> – By Andre Dutra (DT)</a:t>
            </a:r>
          </a:p>
          <a:p>
            <a:pPr marL="228600" lvl="0" indent="-228600" algn="l" rtl="0">
              <a:spcBef>
                <a:spcPts val="0"/>
              </a:spcBef>
              <a:spcAft>
                <a:spcPts val="0"/>
              </a:spcAft>
              <a:buAutoNum type="arabicPeriod"/>
            </a:pPr>
            <a:r>
              <a:rPr lang="en-US" dirty="0">
                <a:latin typeface="Myriad Pro" panose="020B0503030403020204" charset="0"/>
              </a:rPr>
              <a:t>oneM2M in Utilities by Atheros – 5</a:t>
            </a:r>
            <a:r>
              <a:rPr lang="en-US" baseline="30000" dirty="0">
                <a:latin typeface="Myriad Pro" panose="020B0503030403020204" charset="0"/>
              </a:rPr>
              <a:t>th</a:t>
            </a:r>
            <a:r>
              <a:rPr lang="en-US" dirty="0">
                <a:latin typeface="Myriad Pro" panose="020B0503030403020204" charset="0"/>
              </a:rPr>
              <a:t> Jun’23 Ray Bell  </a:t>
            </a: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228600" lvl="0" indent="-228600" algn="l" rtl="0">
              <a:spcBef>
                <a:spcPts val="0"/>
              </a:spcBef>
              <a:spcAft>
                <a:spcPts val="0"/>
              </a:spcAft>
              <a:buAutoNum type="arabicPeriod"/>
            </a:pPr>
            <a:r>
              <a:rPr lang="en-US" dirty="0"/>
              <a:t>TTA – oneM2M International Hackathon</a:t>
            </a:r>
          </a:p>
          <a:p>
            <a:pPr marL="228600" lvl="0" indent="-228600" algn="l" rtl="0">
              <a:spcBef>
                <a:spcPts val="0"/>
              </a:spcBef>
              <a:spcAft>
                <a:spcPts val="0"/>
              </a:spcAft>
              <a:buAutoNum type="arabicPeriod"/>
            </a:pPr>
            <a:r>
              <a:rPr lang="en-US" dirty="0"/>
              <a:t>TTA - oneM2M Global seminar - 13 June 2023</a:t>
            </a:r>
          </a:p>
          <a:p>
            <a:pPr marL="228600" lvl="0" indent="-228600" algn="l" rtl="0">
              <a:spcBef>
                <a:spcPts val="0"/>
              </a:spcBef>
              <a:spcAft>
                <a:spcPts val="0"/>
              </a:spcAft>
              <a:buAutoNum type="arabicPeriod"/>
            </a:pPr>
            <a:endParaRPr lang="en-US" dirty="0"/>
          </a:p>
          <a:p>
            <a:pPr marL="0" lvl="0" indent="0" algn="l" rtl="0">
              <a:spcBef>
                <a:spcPts val="0"/>
              </a:spcBef>
              <a:spcAft>
                <a:spcPts val="0"/>
              </a:spcAft>
              <a:buNone/>
            </a:pPr>
            <a:r>
              <a:rPr lang="en-US" b="1" dirty="0">
                <a:solidFill>
                  <a:schemeClr val="dk1"/>
                </a:solidFill>
              </a:rPr>
              <a:t>Regional level</a:t>
            </a:r>
          </a:p>
          <a:p>
            <a:pPr marL="228600" lvl="0" indent="-228600" algn="l" rtl="0">
              <a:spcBef>
                <a:spcPts val="0"/>
              </a:spcBef>
              <a:spcAft>
                <a:spcPts val="0"/>
              </a:spcAft>
              <a:buAutoNum type="arabicPeriod"/>
            </a:pPr>
            <a:r>
              <a:rPr lang="en-US" b="0" dirty="0">
                <a:solidFill>
                  <a:schemeClr val="dk1"/>
                </a:solidFill>
              </a:rPr>
              <a:t>WTISD celebration (Speaking Opportunity)- 8 June 2023</a:t>
            </a:r>
          </a:p>
          <a:p>
            <a:pPr marL="228600" lvl="0" indent="-228600" algn="l" rtl="0">
              <a:spcBef>
                <a:spcPts val="0"/>
              </a:spcBef>
              <a:spcAft>
                <a:spcPts val="0"/>
              </a:spcAft>
              <a:buAutoNum type="arabicPeriod"/>
            </a:pPr>
            <a:r>
              <a:rPr lang="nl-NL" b="0" dirty="0">
                <a:solidFill>
                  <a:schemeClr val="dk1"/>
                </a:solidFill>
              </a:rPr>
              <a:t>IoT week Berlin- (19-22 Jun23)</a:t>
            </a:r>
            <a:endParaRPr lang="en-US" b="0" dirty="0">
              <a:solidFill>
                <a:schemeClr val="dk1"/>
              </a:solidFill>
            </a:endParaRP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lvl="0" indent="-228600" algn="l" rtl="0">
              <a:spcBef>
                <a:spcPts val="0"/>
              </a:spcBef>
              <a:spcAft>
                <a:spcPts val="0"/>
              </a:spcAft>
              <a:buAutoNum type="arabicPeriod"/>
            </a:pPr>
            <a:r>
              <a:rPr lang="en-US" b="0" dirty="0"/>
              <a:t>Rana </a:t>
            </a:r>
            <a:r>
              <a:rPr lang="en-US" b="0" dirty="0" err="1"/>
              <a:t>Kamill</a:t>
            </a:r>
            <a:r>
              <a:rPr lang="en-US" b="0" dirty="0"/>
              <a:t> in </a:t>
            </a:r>
            <a:r>
              <a:rPr lang="en-IN" sz="1800" i="0" u="sng" dirty="0" err="1">
                <a:solidFill>
                  <a:srgbClr val="1155CC"/>
                </a:solidFill>
                <a:effectLst/>
                <a:latin typeface="Arial" panose="020B0604020202020204" pitchFamily="34" charset="0"/>
                <a:hlinkClick r:id="rId5"/>
              </a:rPr>
              <a:t>Telesemana</a:t>
            </a:r>
            <a:r>
              <a:rPr lang="en-IN" sz="1800" i="0" u="sng" dirty="0">
                <a:solidFill>
                  <a:srgbClr val="1155CC"/>
                </a:solidFill>
                <a:effectLst/>
                <a:latin typeface="Arial" panose="020B0604020202020204" pitchFamily="34" charset="0"/>
                <a:hlinkClick r:id="rId5"/>
              </a:rPr>
              <a:t> webinar (17 May)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dirty="0">
                <a:effectLst/>
                <a:latin typeface="Arial" panose="020B0604020202020204" pitchFamily="34" charset="0"/>
              </a:rPr>
              <a:t>Bob Flynn speaking in </a:t>
            </a:r>
            <a:r>
              <a:rPr lang="en-US" sz="1800" i="0" dirty="0">
                <a:solidFill>
                  <a:srgbClr val="FF0000"/>
                </a:solidFill>
                <a:effectLst/>
                <a:latin typeface="Arial" panose="020B0604020202020204" pitchFamily="34" charset="0"/>
                <a:hlinkClick r:id="rId6"/>
              </a:rPr>
              <a:t>IoT Tech Expo</a:t>
            </a:r>
            <a:r>
              <a:rPr lang="en-US" sz="1800" i="0" dirty="0">
                <a:effectLst/>
                <a:latin typeface="Arial" panose="020B0604020202020204" pitchFamily="34" charset="0"/>
              </a:rPr>
              <a:t> &amp; </a:t>
            </a:r>
            <a:r>
              <a:rPr lang="en-US" sz="1800" i="0" dirty="0">
                <a:solidFill>
                  <a:srgbClr val="FF0000"/>
                </a:solidFill>
                <a:effectLst/>
                <a:latin typeface="Arial" panose="020B0604020202020204" pitchFamily="34" charset="0"/>
                <a:hlinkClick r:id="rId7"/>
              </a:rPr>
              <a:t>Edge Computing Expo</a:t>
            </a:r>
            <a:r>
              <a:rPr lang="en-US" sz="1800" i="0" dirty="0">
                <a:effectLst/>
                <a:latin typeface="Arial" panose="020B0604020202020204" pitchFamily="34" charset="0"/>
              </a:rPr>
              <a:t> - North America | 18</a:t>
            </a:r>
            <a:r>
              <a:rPr lang="en-US" sz="1800" i="0" baseline="30000" dirty="0">
                <a:effectLst/>
                <a:latin typeface="Arial" panose="020B0604020202020204" pitchFamily="34" charset="0"/>
              </a:rPr>
              <a:t>th</a:t>
            </a:r>
            <a:r>
              <a:rPr lang="en-US" sz="1800" i="0" dirty="0">
                <a:effectLst/>
                <a:latin typeface="Arial" panose="020B0604020202020204" pitchFamily="34" charset="0"/>
              </a:rPr>
              <a:t> May ‘23) | Santa Clara, CA</a:t>
            </a:r>
          </a:p>
          <a:p>
            <a:pPr marL="228600" lvl="0" indent="-228600" algn="l" rtl="0">
              <a:spcBef>
                <a:spcPts val="0"/>
              </a:spcBef>
              <a:spcAft>
                <a:spcPts val="0"/>
              </a:spcAft>
              <a:buAutoNum type="arabicPeriod"/>
            </a:pPr>
            <a:endParaRPr lang="en-US" sz="1800" b="0" i="0" dirty="0">
              <a:effectLst/>
              <a:latin typeface="Arial" panose="020B0604020202020204" pitchFamily="34" charset="0"/>
            </a:endParaRPr>
          </a:p>
          <a:p>
            <a:pPr marL="0" lvl="0" indent="0" algn="l" rtl="0">
              <a:spcBef>
                <a:spcPts val="0"/>
              </a:spcBef>
              <a:spcAft>
                <a:spcPts val="0"/>
              </a:spcAft>
              <a:buNone/>
            </a:pPr>
            <a:endParaRPr lang="en-US" sz="18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Media Queries - 2</a:t>
            </a:r>
          </a:p>
          <a:p>
            <a:pPr marL="228600" lvl="0" indent="-228600" algn="l" rtl="0">
              <a:spcBef>
                <a:spcPts val="0"/>
              </a:spcBef>
              <a:spcAft>
                <a:spcPts val="0"/>
              </a:spcAft>
              <a:buAutoNum type="arabicPeriod"/>
            </a:pPr>
            <a:r>
              <a:rPr lang="en-US" b="0" dirty="0"/>
              <a:t>CSO</a:t>
            </a:r>
          </a:p>
          <a:p>
            <a:pPr marL="228600" lvl="0" indent="-228600" algn="l" rtl="0">
              <a:spcBef>
                <a:spcPts val="0"/>
              </a:spcBef>
              <a:spcAft>
                <a:spcPts val="0"/>
              </a:spcAft>
              <a:buAutoNum type="arabicPeriod"/>
            </a:pPr>
            <a:r>
              <a:rPr lang="en-US" b="0" dirty="0"/>
              <a:t>Security Boulevard</a:t>
            </a:r>
          </a:p>
          <a:p>
            <a:pPr marL="228600" lvl="0" indent="-228600" algn="l" rtl="0">
              <a:spcBef>
                <a:spcPts val="0"/>
              </a:spcBef>
              <a:spcAft>
                <a:spcPts val="0"/>
              </a:spcAft>
              <a:buAutoNum type="arabicPeriod"/>
            </a:pPr>
            <a:endParaRPr lang="en-US" b="0" dirty="0"/>
          </a:p>
          <a:p>
            <a:pPr marL="0" lvl="0" indent="0" algn="l" rtl="0">
              <a:spcBef>
                <a:spcPts val="0"/>
              </a:spcBef>
              <a:spcAft>
                <a:spcPts val="0"/>
              </a:spcAft>
              <a:buNone/>
            </a:pPr>
            <a:r>
              <a:rPr lang="en-US" b="0" dirty="0"/>
              <a:t>*** </a:t>
            </a:r>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95963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39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6cf85331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26cf85331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26cf85331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3"/>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0" y="4285397"/>
            <a:ext cx="12192000" cy="2572603"/>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3"/>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22" name="Google Shape;22;p23"/>
          <p:cNvSpPr txBox="1">
            <a:spLocks noGrp="1"/>
          </p:cNvSpPr>
          <p:nvPr>
            <p:ph type="subTitle" idx="1"/>
          </p:nvPr>
        </p:nvSpPr>
        <p:spPr>
          <a:xfrm>
            <a:off x="1524000" y="50196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180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3897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6/8/2023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95576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6/8/2023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71788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6/8/2023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56062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6/8/2023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00124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6/8/2023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92550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45074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4"/>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979597"/>
                </a:solidFill>
                <a:latin typeface="Open Sans"/>
                <a:ea typeface="Open Sans"/>
                <a:cs typeface="Open Sans"/>
                <a:sym typeface="Open Sans"/>
              </a:defRPr>
            </a:lvl1pPr>
            <a:lvl2pPr marL="0" lvl="1" indent="0" algn="r">
              <a:spcBef>
                <a:spcPts val="0"/>
              </a:spcBef>
              <a:buNone/>
              <a:defRPr sz="1200" b="0" i="0" u="none" strike="noStrike" cap="none">
                <a:solidFill>
                  <a:srgbClr val="979597"/>
                </a:solidFill>
                <a:latin typeface="Open Sans"/>
                <a:ea typeface="Open Sans"/>
                <a:cs typeface="Open Sans"/>
                <a:sym typeface="Open Sans"/>
              </a:defRPr>
            </a:lvl2pPr>
            <a:lvl3pPr marL="0" lvl="2" indent="0" algn="r">
              <a:spcBef>
                <a:spcPts val="0"/>
              </a:spcBef>
              <a:buNone/>
              <a:defRPr sz="1200" b="0" i="0" u="none" strike="noStrike" cap="none">
                <a:solidFill>
                  <a:srgbClr val="979597"/>
                </a:solidFill>
                <a:latin typeface="Open Sans"/>
                <a:ea typeface="Open Sans"/>
                <a:cs typeface="Open Sans"/>
                <a:sym typeface="Open Sans"/>
              </a:defRPr>
            </a:lvl3pPr>
            <a:lvl4pPr marL="0" lvl="3" indent="0" algn="r">
              <a:spcBef>
                <a:spcPts val="0"/>
              </a:spcBef>
              <a:buNone/>
              <a:defRPr sz="1200" b="0" i="0" u="none" strike="noStrike" cap="none">
                <a:solidFill>
                  <a:srgbClr val="979597"/>
                </a:solidFill>
                <a:latin typeface="Open Sans"/>
                <a:ea typeface="Open Sans"/>
                <a:cs typeface="Open Sans"/>
                <a:sym typeface="Open Sans"/>
              </a:defRPr>
            </a:lvl4pPr>
            <a:lvl5pPr marL="0" lvl="4" indent="0" algn="r">
              <a:spcBef>
                <a:spcPts val="0"/>
              </a:spcBef>
              <a:buNone/>
              <a:defRPr sz="1200" b="0" i="0" u="none" strike="noStrike" cap="none">
                <a:solidFill>
                  <a:srgbClr val="979597"/>
                </a:solidFill>
                <a:latin typeface="Open Sans"/>
                <a:ea typeface="Open Sans"/>
                <a:cs typeface="Open Sans"/>
                <a:sym typeface="Open Sans"/>
              </a:defRPr>
            </a:lvl5pPr>
            <a:lvl6pPr marL="0" lvl="5" indent="0" algn="r">
              <a:spcBef>
                <a:spcPts val="0"/>
              </a:spcBef>
              <a:buNone/>
              <a:defRPr sz="1200" b="0" i="0" u="none" strike="noStrike" cap="none">
                <a:solidFill>
                  <a:srgbClr val="979597"/>
                </a:solidFill>
                <a:latin typeface="Open Sans"/>
                <a:ea typeface="Open Sans"/>
                <a:cs typeface="Open Sans"/>
                <a:sym typeface="Open Sans"/>
              </a:defRPr>
            </a:lvl6pPr>
            <a:lvl7pPr marL="0" lvl="6" indent="0" algn="r">
              <a:spcBef>
                <a:spcPts val="0"/>
              </a:spcBef>
              <a:buNone/>
              <a:defRPr sz="1200" b="0" i="0" u="none" strike="noStrike" cap="none">
                <a:solidFill>
                  <a:srgbClr val="979597"/>
                </a:solidFill>
                <a:latin typeface="Open Sans"/>
                <a:ea typeface="Open Sans"/>
                <a:cs typeface="Open Sans"/>
                <a:sym typeface="Open Sans"/>
              </a:defRPr>
            </a:lvl7pPr>
            <a:lvl8pPr marL="0" lvl="7" indent="0" algn="r">
              <a:spcBef>
                <a:spcPts val="0"/>
              </a:spcBef>
              <a:buNone/>
              <a:defRPr sz="1200" b="0" i="0" u="none" strike="noStrike" cap="none">
                <a:solidFill>
                  <a:srgbClr val="979597"/>
                </a:solidFill>
                <a:latin typeface="Open Sans"/>
                <a:ea typeface="Open Sans"/>
                <a:cs typeface="Open Sans"/>
                <a:sym typeface="Open Sans"/>
              </a:defRPr>
            </a:lvl8pPr>
            <a:lvl9pPr marL="0" lvl="8" indent="0" algn="r">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26"/>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6"/>
          <p:cNvSpPr/>
          <p:nvPr/>
        </p:nvSpPr>
        <p:spPr>
          <a:xfrm>
            <a:off x="0" y="5341434"/>
            <a:ext cx="12192000" cy="1516566"/>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6"/>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6"/>
          <p:cNvSpPr txBox="1">
            <a:spLocks noGrp="1"/>
          </p:cNvSpPr>
          <p:nvPr>
            <p:ph type="subTitle" idx="1"/>
          </p:nvPr>
        </p:nvSpPr>
        <p:spPr>
          <a:xfrm>
            <a:off x="1524000" y="5847556"/>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 name="Google Shape;41;p26"/>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42" name="Google Shape;42;p26"/>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27"/>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27"/>
          <p:cNvPicPr preferRelativeResize="0"/>
          <p:nvPr/>
        </p:nvPicPr>
        <p:blipFill rotWithShape="1">
          <a:blip r:embed="rId2">
            <a:alphaModFix/>
          </a:blip>
          <a:srcRect/>
          <a:stretch/>
        </p:blipFill>
        <p:spPr>
          <a:xfrm>
            <a:off x="523268" y="305687"/>
            <a:ext cx="2478783" cy="1856358"/>
          </a:xfrm>
          <a:prstGeom prst="rect">
            <a:avLst/>
          </a:prstGeom>
          <a:noFill/>
          <a:ln>
            <a:noFill/>
          </a:ln>
        </p:spPr>
      </p:pic>
      <p:sp>
        <p:nvSpPr>
          <p:cNvPr id="46" name="Google Shape;46;p27"/>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979597"/>
                </a:solidFill>
              </a:defRPr>
            </a:lvl1pPr>
            <a:lvl2pPr marL="914400" lvl="1" indent="-228600" algn="l">
              <a:lnSpc>
                <a:spcPct val="90000"/>
              </a:lnSpc>
              <a:spcBef>
                <a:spcPts val="500"/>
              </a:spcBef>
              <a:spcAft>
                <a:spcPts val="0"/>
              </a:spcAft>
              <a:buSzPts val="2000"/>
              <a:buNone/>
              <a:defRPr sz="2000">
                <a:solidFill>
                  <a:srgbClr val="979597"/>
                </a:solidFill>
              </a:defRPr>
            </a:lvl2pPr>
            <a:lvl3pPr marL="1371600" lvl="2" indent="-228600" algn="l">
              <a:lnSpc>
                <a:spcPct val="90000"/>
              </a:lnSpc>
              <a:spcBef>
                <a:spcPts val="500"/>
              </a:spcBef>
              <a:spcAft>
                <a:spcPts val="0"/>
              </a:spcAft>
              <a:buSzPts val="1800"/>
              <a:buNone/>
              <a:defRPr sz="1800">
                <a:solidFill>
                  <a:srgbClr val="979597"/>
                </a:solidFill>
              </a:defRPr>
            </a:lvl3pPr>
            <a:lvl4pPr marL="1828800" lvl="3" indent="-228600" algn="l">
              <a:lnSpc>
                <a:spcPct val="90000"/>
              </a:lnSpc>
              <a:spcBef>
                <a:spcPts val="500"/>
              </a:spcBef>
              <a:spcAft>
                <a:spcPts val="0"/>
              </a:spcAft>
              <a:buSzPts val="1600"/>
              <a:buNone/>
              <a:defRPr sz="1600">
                <a:solidFill>
                  <a:srgbClr val="979597"/>
                </a:solidFill>
              </a:defRPr>
            </a:lvl4pPr>
            <a:lvl5pPr marL="2286000" lvl="4" indent="-228600" algn="l">
              <a:lnSpc>
                <a:spcPct val="90000"/>
              </a:lnSpc>
              <a:spcBef>
                <a:spcPts val="500"/>
              </a:spcBef>
              <a:spcAft>
                <a:spcPts val="0"/>
              </a:spcAft>
              <a:buSzPts val="1600"/>
              <a:buNone/>
              <a:defRPr sz="1600">
                <a:solidFill>
                  <a:srgbClr val="979597"/>
                </a:solidFill>
              </a:defRPr>
            </a:lvl5pPr>
            <a:lvl6pPr marL="2743200" lvl="5" indent="-228600" algn="l">
              <a:lnSpc>
                <a:spcPct val="90000"/>
              </a:lnSpc>
              <a:spcBef>
                <a:spcPts val="500"/>
              </a:spcBef>
              <a:spcAft>
                <a:spcPts val="0"/>
              </a:spcAft>
              <a:buClr>
                <a:srgbClr val="979597"/>
              </a:buClr>
              <a:buSzPts val="1600"/>
              <a:buNone/>
              <a:defRPr sz="1600">
                <a:solidFill>
                  <a:srgbClr val="979597"/>
                </a:solidFill>
              </a:defRPr>
            </a:lvl6pPr>
            <a:lvl7pPr marL="3200400" lvl="6" indent="-228600" algn="l">
              <a:lnSpc>
                <a:spcPct val="90000"/>
              </a:lnSpc>
              <a:spcBef>
                <a:spcPts val="500"/>
              </a:spcBef>
              <a:spcAft>
                <a:spcPts val="0"/>
              </a:spcAft>
              <a:buClr>
                <a:srgbClr val="979597"/>
              </a:buClr>
              <a:buSzPts val="1600"/>
              <a:buNone/>
              <a:defRPr sz="1600">
                <a:solidFill>
                  <a:srgbClr val="979597"/>
                </a:solidFill>
              </a:defRPr>
            </a:lvl7pPr>
            <a:lvl8pPr marL="3657600" lvl="7" indent="-228600" algn="l">
              <a:lnSpc>
                <a:spcPct val="90000"/>
              </a:lnSpc>
              <a:spcBef>
                <a:spcPts val="500"/>
              </a:spcBef>
              <a:spcAft>
                <a:spcPts val="0"/>
              </a:spcAft>
              <a:buClr>
                <a:srgbClr val="979597"/>
              </a:buClr>
              <a:buSzPts val="1600"/>
              <a:buNone/>
              <a:defRPr sz="1600">
                <a:solidFill>
                  <a:srgbClr val="979597"/>
                </a:solidFill>
              </a:defRPr>
            </a:lvl8pPr>
            <a:lvl9pPr marL="4114800" lvl="8" indent="-228600" algn="l">
              <a:lnSpc>
                <a:spcPct val="90000"/>
              </a:lnSpc>
              <a:spcBef>
                <a:spcPts val="500"/>
              </a:spcBef>
              <a:spcAft>
                <a:spcPts val="0"/>
              </a:spcAft>
              <a:buClr>
                <a:srgbClr val="979597"/>
              </a:buClr>
              <a:buSzPts val="1600"/>
              <a:buNone/>
              <a:defRPr sz="1600">
                <a:solidFill>
                  <a:srgbClr val="979597"/>
                </a:solidFill>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8"/>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0"/>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31"/>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63133"/>
              </a:buClr>
              <a:buSzPts val="4400"/>
              <a:buFont typeface="Open Sans"/>
              <a:buNone/>
              <a:defRPr sz="4400" b="1" i="0" u="none" strike="noStrike" cap="none">
                <a:solidFill>
                  <a:srgbClr val="C6313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00000"/>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C000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C000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79597"/>
                </a:solidFill>
                <a:latin typeface="Open Sans"/>
                <a:ea typeface="Open Sans"/>
                <a:cs typeface="Open Sans"/>
                <a:sym typeface="Open Sans"/>
              </a:defRPr>
            </a:lvl1pPr>
            <a:lvl2pPr marL="0" marR="0" lvl="1" indent="0" algn="r" rtl="0">
              <a:spcBef>
                <a:spcPts val="0"/>
              </a:spcBef>
              <a:buNone/>
              <a:defRPr sz="1200" b="0" i="0" u="none" strike="noStrike" cap="none">
                <a:solidFill>
                  <a:srgbClr val="979597"/>
                </a:solidFill>
                <a:latin typeface="Open Sans"/>
                <a:ea typeface="Open Sans"/>
                <a:cs typeface="Open Sans"/>
                <a:sym typeface="Open Sans"/>
              </a:defRPr>
            </a:lvl2pPr>
            <a:lvl3pPr marL="0" marR="0" lvl="2" indent="0" algn="r" rtl="0">
              <a:spcBef>
                <a:spcPts val="0"/>
              </a:spcBef>
              <a:buNone/>
              <a:defRPr sz="1200" b="0" i="0" u="none" strike="noStrike" cap="none">
                <a:solidFill>
                  <a:srgbClr val="979597"/>
                </a:solidFill>
                <a:latin typeface="Open Sans"/>
                <a:ea typeface="Open Sans"/>
                <a:cs typeface="Open Sans"/>
                <a:sym typeface="Open Sans"/>
              </a:defRPr>
            </a:lvl3pPr>
            <a:lvl4pPr marL="0" marR="0" lvl="3" indent="0" algn="r" rtl="0">
              <a:spcBef>
                <a:spcPts val="0"/>
              </a:spcBef>
              <a:buNone/>
              <a:defRPr sz="1200" b="0" i="0" u="none" strike="noStrike" cap="none">
                <a:solidFill>
                  <a:srgbClr val="979597"/>
                </a:solidFill>
                <a:latin typeface="Open Sans"/>
                <a:ea typeface="Open Sans"/>
                <a:cs typeface="Open Sans"/>
                <a:sym typeface="Open Sans"/>
              </a:defRPr>
            </a:lvl4pPr>
            <a:lvl5pPr marL="0" marR="0" lvl="4" indent="0" algn="r" rtl="0">
              <a:spcBef>
                <a:spcPts val="0"/>
              </a:spcBef>
              <a:buNone/>
              <a:defRPr sz="1200" b="0" i="0" u="none" strike="noStrike" cap="none">
                <a:solidFill>
                  <a:srgbClr val="979597"/>
                </a:solidFill>
                <a:latin typeface="Open Sans"/>
                <a:ea typeface="Open Sans"/>
                <a:cs typeface="Open Sans"/>
                <a:sym typeface="Open Sans"/>
              </a:defRPr>
            </a:lvl5pPr>
            <a:lvl6pPr marL="0" marR="0" lvl="5" indent="0" algn="r" rtl="0">
              <a:spcBef>
                <a:spcPts val="0"/>
              </a:spcBef>
              <a:buNone/>
              <a:defRPr sz="1200" b="0" i="0" u="none" strike="noStrike" cap="none">
                <a:solidFill>
                  <a:srgbClr val="979597"/>
                </a:solidFill>
                <a:latin typeface="Open Sans"/>
                <a:ea typeface="Open Sans"/>
                <a:cs typeface="Open Sans"/>
                <a:sym typeface="Open Sans"/>
              </a:defRPr>
            </a:lvl6pPr>
            <a:lvl7pPr marL="0" marR="0" lvl="6" indent="0" algn="r" rtl="0">
              <a:spcBef>
                <a:spcPts val="0"/>
              </a:spcBef>
              <a:buNone/>
              <a:defRPr sz="1200" b="0" i="0" u="none" strike="noStrike" cap="none">
                <a:solidFill>
                  <a:srgbClr val="979597"/>
                </a:solidFill>
                <a:latin typeface="Open Sans"/>
                <a:ea typeface="Open Sans"/>
                <a:cs typeface="Open Sans"/>
                <a:sym typeface="Open Sans"/>
              </a:defRPr>
            </a:lvl7pPr>
            <a:lvl8pPr marL="0" marR="0" lvl="7" indent="0" algn="r" rtl="0">
              <a:spcBef>
                <a:spcPts val="0"/>
              </a:spcBef>
              <a:buNone/>
              <a:defRPr sz="1200" b="0" i="0" u="none" strike="noStrike" cap="none">
                <a:solidFill>
                  <a:srgbClr val="979597"/>
                </a:solidFill>
                <a:latin typeface="Open Sans"/>
                <a:ea typeface="Open Sans"/>
                <a:cs typeface="Open Sans"/>
                <a:sym typeface="Open Sans"/>
              </a:defRPr>
            </a:lvl8pPr>
            <a:lvl9pPr marL="0" marR="0" lvl="8" indent="0" algn="r" rtl="0">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2"/>
          <p:cNvSpPr/>
          <p:nvPr/>
        </p:nvSpPr>
        <p:spPr>
          <a:xfrm>
            <a:off x="0" y="1155282"/>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2"/>
          <p:cNvPicPr preferRelativeResize="0"/>
          <p:nvPr/>
        </p:nvPicPr>
        <p:blipFill rotWithShape="1">
          <a:blip r:embed="rId10">
            <a:alphaModFix/>
          </a:blip>
          <a:srcRect/>
          <a:stretch/>
        </p:blipFill>
        <p:spPr>
          <a:xfrm>
            <a:off x="10807572" y="105845"/>
            <a:ext cx="1207227" cy="904091"/>
          </a:xfrm>
          <a:prstGeom prst="rect">
            <a:avLst/>
          </a:prstGeom>
          <a:noFill/>
          <a:ln>
            <a:noFill/>
          </a:ln>
        </p:spPr>
      </p:pic>
      <p:sp>
        <p:nvSpPr>
          <p:cNvPr id="15" name="Google Shape;15;p22"/>
          <p:cNvSpPr/>
          <p:nvPr/>
        </p:nvSpPr>
        <p:spPr>
          <a:xfrm>
            <a:off x="0" y="6497638"/>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7007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ordin@ieee.org" TargetMode="External"/><Relationship Id="rId2" Type="http://schemas.openxmlformats.org/officeDocument/2006/relationships/hyperlink" Target="https://globecom2023.ieee-globecom.org/authors/information-industry-presenta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architectureandgovernanc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onem2m.org/home/working-docum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thefastmode.com/expert-opinion/30064-standardization-is-key-for-metaverse-success" TargetMode="External"/><Relationship Id="rId3" Type="http://schemas.openxmlformats.org/officeDocument/2006/relationships/hyperlink" Target="https://www.onem2m.org/iot-news/859-onem2m-specifications-approved-by-more-than-190-itu-member-countries-as-itu-standard-to-simplify-iot-adoption" TargetMode="External"/><Relationship Id="rId7"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logs.iiit.ac.in/keti/" TargetMode="External"/><Relationship Id="rId5" Type="http://schemas.openxmlformats.org/officeDocument/2006/relationships/hyperlink" Target="https://www.journaldunet.com/ebusiness/internet-mobile/1520841-l-iot-barriere-aux-catastrophes-naturelles/" TargetMode="External"/><Relationship Id="rId4" Type="http://schemas.openxmlformats.org/officeDocument/2006/relationships/hyperlink" Target="https://www.eenewseurope.com/en/horizontal-iot-implementation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nem2m.org/iot-news/851-in-anticipation-of-metaverse-standardiz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onem2m.org/iot-news/835-the-journey-to-massive-iot-through-interoperable-and-open-standards" TargetMode="External"/><Relationship Id="rId4" Type="http://schemas.openxmlformats.org/officeDocument/2006/relationships/hyperlink" Target="https://www.onem2m.org/iot-news/836-security-for-onem2m-based-smart-city-network"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mailto:oneM2M_PressMedia@list.onem2m.org"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etsi.org/e-brochure/Magazine/2304/enjoy-2304.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etsi.org/e-brochure/Magazine/April-2022/mobile/index.html#p=21" TargetMode="External"/><Relationship Id="rId5" Type="http://schemas.openxmlformats.org/officeDocument/2006/relationships/hyperlink" Target="https://www.innovatingcanada.ca/technology/internet-of-things/iot-standardisation-for-long-term-innovation/" TargetMode="External"/><Relationship Id="rId10"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atis.org/in-anticipation-of-metaverse-standardiz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hyperlink" Target="https://www.linkedin.com/company/onem2m/" TargetMode="External"/><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hyperlink" Target="https://wiki.onem2m.org/index.php?title=Main_Page" TargetMode="External"/><Relationship Id="rId5" Type="http://schemas.openxmlformats.org/officeDocument/2006/relationships/hyperlink" Target="https://www.youtube.com/c/Onem2mOrg"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github.com/oneM2M-Tutorials" TargetMode="External"/><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nem2m.org/membership/executive-viewpoints/861-aetheros-ceo-ray-bell" TargetMode="External"/><Relationship Id="rId7" Type="http://schemas.openxmlformats.org/officeDocument/2006/relationships/hyperlink" Target="https://thingspace.verizon.com/solutions/end-to-end-solutions/grid-wid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ithub.com/Aetheros" TargetMode="External"/><Relationship Id="rId5" Type="http://schemas.openxmlformats.org/officeDocument/2006/relationships/image" Target="../media/image4.png"/><Relationship Id="rId4" Type="http://schemas.openxmlformats.org/officeDocument/2006/relationships/hyperlink" Target="https://www.iotm2mcouncil.org/iot-library/news/smart-energy-news/aetheros-to-power-us-smart-meter-deployme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6000"/>
              <a:buFont typeface="Open Sans"/>
              <a:buNone/>
            </a:pPr>
            <a:r>
              <a:rPr lang="en-US"/>
              <a:t>Marcom Report </a:t>
            </a:r>
            <a:endParaRPr/>
          </a:p>
        </p:txBody>
      </p:sp>
      <p:sp>
        <p:nvSpPr>
          <p:cNvPr id="74" name="Google Shape;74;p1"/>
          <p:cNvSpPr txBox="1">
            <a:spLocks noGrp="1"/>
          </p:cNvSpPr>
          <p:nvPr>
            <p:ph type="subTitle" idx="1"/>
          </p:nvPr>
        </p:nvSpPr>
        <p:spPr>
          <a:xfrm>
            <a:off x="1532952" y="465391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a:t>Bindoo Srivastava, Marcom Chair</a:t>
            </a:r>
            <a:endParaRPr/>
          </a:p>
          <a:p>
            <a:pPr marL="0" lvl="0" indent="0" algn="ctr" rtl="0">
              <a:lnSpc>
                <a:spcPct val="90000"/>
              </a:lnSpc>
              <a:spcBef>
                <a:spcPts val="1000"/>
              </a:spcBef>
              <a:spcAft>
                <a:spcPts val="0"/>
              </a:spcAft>
              <a:buSzPts val="2400"/>
              <a:buNone/>
            </a:pPr>
            <a:r>
              <a:rPr lang="en-US"/>
              <a:t>8 June 2023</a:t>
            </a:r>
            <a:endParaRPr/>
          </a:p>
        </p:txBody>
      </p:sp>
      <p:sp>
        <p:nvSpPr>
          <p:cNvPr id="75" name="Google Shape;75;p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0"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b="0" i="0" u="none" strike="noStrike" cap="none">
                <a:solidFill>
                  <a:schemeClr val="lt2"/>
                </a:solidFill>
                <a:latin typeface="Open Sans"/>
                <a:ea typeface="Open Sans"/>
                <a:cs typeface="Open Sans"/>
                <a:sym typeface="Open Sans"/>
              </a:rPr>
              <a:t>© 2023 oneM2M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5824-377E-74CF-15FA-170A298FAC23}"/>
              </a:ext>
            </a:extLst>
          </p:cNvPr>
          <p:cNvSpPr>
            <a:spLocks noGrp="1"/>
          </p:cNvSpPr>
          <p:nvPr>
            <p:ph type="title"/>
          </p:nvPr>
        </p:nvSpPr>
        <p:spPr>
          <a:xfrm>
            <a:off x="195904" y="10633"/>
            <a:ext cx="7459537" cy="1173570"/>
          </a:xfrm>
        </p:spPr>
        <p:txBody>
          <a:bodyPr>
            <a:normAutofit/>
          </a:bodyPr>
          <a:lstStyle/>
          <a:p>
            <a:r>
              <a:rPr lang="en-US" sz="2400" dirty="0">
                <a:latin typeface="Myriad Pro" panose="020B0503030403020204" pitchFamily="34" charset="0"/>
              </a:rPr>
              <a:t>IEEE </a:t>
            </a:r>
            <a:r>
              <a:rPr lang="en-US" sz="2400" dirty="0" err="1">
                <a:latin typeface="Myriad Pro" panose="020B0503030403020204" pitchFamily="34" charset="0"/>
              </a:rPr>
              <a:t>Globecomm</a:t>
            </a:r>
            <a:r>
              <a:rPr lang="en-US" sz="2400" dirty="0">
                <a:latin typeface="Myriad Pro" panose="020B0503030403020204" pitchFamily="34" charset="0"/>
              </a:rPr>
              <a:t> </a:t>
            </a:r>
            <a:r>
              <a:rPr lang="en-US" sz="2400" dirty="0">
                <a:latin typeface="Myriad Pro" panose="020B0503030403020204" pitchFamily="34" charset="0"/>
                <a:sym typeface="Open Sans"/>
              </a:rPr>
              <a:t>IEEE Global Communications Conference | 4–8 Dec’23 | Kuala Lumpur, </a:t>
            </a:r>
            <a:r>
              <a:rPr lang="en-US" sz="2400" dirty="0" err="1">
                <a:latin typeface="Myriad Pro" panose="020B0503030403020204" pitchFamily="34" charset="0"/>
                <a:sym typeface="Open Sans"/>
              </a:rPr>
              <a:t>Malaysias</a:t>
            </a:r>
            <a:endParaRPr lang="en-IN" sz="2400" dirty="0">
              <a:latin typeface="Myriad Pro" panose="020B0503030403020204" pitchFamily="34" charset="0"/>
            </a:endParaRPr>
          </a:p>
        </p:txBody>
      </p:sp>
      <p:sp>
        <p:nvSpPr>
          <p:cNvPr id="4" name="Rectangle 1">
            <a:extLst>
              <a:ext uri="{FF2B5EF4-FFF2-40B4-BE49-F238E27FC236}">
                <a16:creationId xmlns:a16="http://schemas.microsoft.com/office/drawing/2014/main" id="{9373C4DC-FD3E-11EB-23CD-7A0918772D19}"/>
              </a:ext>
            </a:extLst>
          </p:cNvPr>
          <p:cNvSpPr>
            <a:spLocks noGrp="1" noChangeArrowheads="1"/>
          </p:cNvSpPr>
          <p:nvPr>
            <p:ph type="body" idx="1"/>
          </p:nvPr>
        </p:nvSpPr>
        <p:spPr bwMode="auto">
          <a:xfrm>
            <a:off x="195905" y="1385961"/>
            <a:ext cx="10835640"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indent="-285750">
              <a:lnSpc>
                <a:spcPct val="100000"/>
              </a:lnSpc>
              <a:buClrTx/>
              <a:buSzTx/>
            </a:pPr>
            <a:r>
              <a:rPr kumimoji="0" lang="en-US" altLang="en-US" sz="1400" b="0" i="0" u="none" strike="noStrike" cap="none" normalizeH="0" baseline="0" dirty="0">
                <a:ln>
                  <a:noFill/>
                </a:ln>
                <a:effectLst/>
                <a:latin typeface="Myriad Pro" panose="020B0503030403020204" charset="0"/>
                <a:cs typeface="Arial" panose="020B0604020202020204" pitchFamily="34" charset="0"/>
              </a:rPr>
              <a:t> </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IEEE </a:t>
            </a:r>
            <a:r>
              <a:rPr kumimoji="0" lang="en-US" altLang="en-US" sz="1800" b="0" i="0" u="none" strike="noStrike" cap="none" normalizeH="0" baseline="0" dirty="0" err="1">
                <a:ln>
                  <a:noFill/>
                </a:ln>
                <a:effectLst/>
                <a:latin typeface="Myriad Pro" panose="020B0503030403020204" charset="0"/>
                <a:cs typeface="Arial" panose="020B0604020202020204" pitchFamily="34" charset="0"/>
              </a:rPr>
              <a:t>GlobeComm</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Conference in Dec 2023 | Malaysia</a:t>
            </a:r>
            <a:endParaRPr kumimoji="0" lang="en-US" altLang="en-US" sz="1800" b="0" i="0" u="none" strike="noStrike" cap="none" normalizeH="0" baseline="0" dirty="0">
              <a:ln>
                <a:noFill/>
              </a:ln>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Myriad Pro" panose="020B0503030403020204" charset="0"/>
            </a:endParaRPr>
          </a:p>
          <a:p>
            <a:pPr marL="285750" indent="-285750">
              <a:lnSpc>
                <a:spcPct val="100000"/>
              </a:lnSpc>
              <a:buClrTx/>
              <a:buSzTx/>
            </a:pPr>
            <a:r>
              <a:rPr lang="en-US" altLang="en-US" sz="1800" dirty="0">
                <a:latin typeface="Myriad Pro" panose="020B0503030403020204" charset="0"/>
                <a:cs typeface="Arial" panose="020B0604020202020204" pitchFamily="34" charset="0"/>
              </a:rPr>
              <a:t>An</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industry program, podium pitches and executive forum that will be run along the conference duration.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For industry presentation, you may view it at:  </a:t>
            </a:r>
            <a:r>
              <a:rPr kumimoji="0" lang="en-US" altLang="en-US" sz="1800" b="0" i="0" u="none" strike="noStrike" cap="none" normalizeH="0" baseline="0" dirty="0">
                <a:ln>
                  <a:noFill/>
                </a:ln>
                <a:effectLst/>
                <a:latin typeface="Myriad Pro" panose="020B0503030403020204" charset="0"/>
                <a:cs typeface="Arial" panose="020B0604020202020204" pitchFamily="34" charset="0"/>
                <a:hlinkClick r:id="rId2">
                  <a:extLst>
                    <a:ext uri="{A12FA001-AC4F-418D-AE19-62706E023703}">
                      <ahyp:hlinkClr xmlns:ahyp="http://schemas.microsoft.com/office/drawing/2018/hyperlinkcolor" val="tx"/>
                    </a:ext>
                  </a:extLst>
                </a:hlinkClick>
              </a:rPr>
              <a:t>https://globecom2023.ieee-globecom.org/authors/information-industry-presentations</a:t>
            </a: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You may submit your proposal via email for industry presentation to Dr </a:t>
            </a:r>
            <a:r>
              <a:rPr kumimoji="0" lang="en-US" altLang="en-US" sz="1800" b="0" i="0" u="none" strike="noStrike" cap="none" normalizeH="0" baseline="0" dirty="0" err="1">
                <a:ln>
                  <a:noFill/>
                </a:ln>
                <a:effectLst/>
                <a:latin typeface="Myriad Pro" panose="020B0503030403020204" charset="0"/>
                <a:cs typeface="Arial" panose="020B0604020202020204" pitchFamily="34" charset="0"/>
              </a:rPr>
              <a:t>Nordin</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a:t>
            </a:r>
            <a:r>
              <a:rPr kumimoji="0" lang="en-US" altLang="en-US" sz="1800" b="0" i="0" u="none" strike="noStrike" cap="none" normalizeH="0" baseline="0" dirty="0">
                <a:ln>
                  <a:noFill/>
                </a:ln>
                <a:effectLst/>
                <a:latin typeface="Myriad Pro" panose="020B0503030403020204" charset="0"/>
                <a:cs typeface="Arial" panose="020B0604020202020204" pitchFamily="34" charset="0"/>
                <a:hlinkClick r:id="rId3">
                  <a:extLst>
                    <a:ext uri="{A12FA001-AC4F-418D-AE19-62706E023703}">
                      <ahyp:hlinkClr xmlns:ahyp="http://schemas.microsoft.com/office/drawing/2018/hyperlinkcolor" val="tx"/>
                    </a:ext>
                  </a:extLst>
                </a:hlinkClick>
              </a:rPr>
              <a:t>nordin@ieee.org</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our IF&amp;E co-chairs for review and discussion among the OC committee for suitability of the topics etc. Kindly copy us for our reference, should you decide to submit your proposal to IEEE.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For podium pitches, it’s a 5 minutes talk about anything related to communication at the exhibition booths. This can be arranged for MTSFB.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 </a:t>
            </a: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For the executive forum, you can submit the experts' CV to us for nomination, however, this depends on the availability of seats for the speakers.</a:t>
            </a:r>
            <a:endParaRPr kumimoji="0" lang="en-US" altLang="en-US" sz="1800" b="0" i="0" u="none" strike="noStrike" cap="none" normalizeH="0" baseline="0" dirty="0">
              <a:ln>
                <a:noFill/>
              </a:ln>
              <a:effectLst/>
              <a:latin typeface="Myriad Pro" panose="020B0503030403020204" charset="0"/>
            </a:endParaRPr>
          </a:p>
        </p:txBody>
      </p:sp>
    </p:spTree>
    <p:extLst>
      <p:ext uri="{BB962C8B-B14F-4D97-AF65-F5344CB8AC3E}">
        <p14:creationId xmlns:p14="http://schemas.microsoft.com/office/powerpoint/2010/main" val="160376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Upcoming Events/Opportunities</a:t>
            </a:r>
            <a:endParaRPr dirty="0">
              <a:latin typeface="Myriad Pro" panose="020B0503030403020204" charset="0"/>
            </a:endParaRPr>
          </a:p>
        </p:txBody>
      </p:sp>
      <p:sp>
        <p:nvSpPr>
          <p:cNvPr id="127" name="Google Shape;127;p7"/>
          <p:cNvSpPr txBox="1">
            <a:spLocks noGrp="1"/>
          </p:cNvSpPr>
          <p:nvPr>
            <p:ph type="body" idx="1"/>
          </p:nvPr>
        </p:nvSpPr>
        <p:spPr>
          <a:xfrm>
            <a:off x="334696" y="1253331"/>
            <a:ext cx="11609654" cy="4489923"/>
          </a:xfrm>
          <a:prstGeom prst="rect">
            <a:avLst/>
          </a:prstGeom>
          <a:noFill/>
          <a:ln>
            <a:noFill/>
          </a:ln>
        </p:spPr>
        <p:txBody>
          <a:bodyPr spcFirstLastPara="1" wrap="square" lIns="91425" tIns="45700" rIns="91425" bIns="45700" anchor="t" anchorCtr="0">
            <a:normAutofit fontScale="92500" lnSpcReduction="10000"/>
          </a:bodyPr>
          <a:lstStyle/>
          <a:p>
            <a:pPr marL="228600" lvl="0" indent="-219583" algn="l" rtl="0">
              <a:lnSpc>
                <a:spcPct val="90000"/>
              </a:lnSpc>
              <a:spcBef>
                <a:spcPts val="0"/>
              </a:spcBef>
              <a:spcAft>
                <a:spcPts val="0"/>
              </a:spcAft>
              <a:buSzPct val="100000"/>
              <a:buChar char="•"/>
            </a:pPr>
            <a:r>
              <a:rPr lang="en-US" sz="1900" dirty="0">
                <a:solidFill>
                  <a:schemeClr val="tx1"/>
                </a:solidFill>
                <a:latin typeface="Myriad Pro" panose="020B0503030403020204" charset="0"/>
                <a:sym typeface="Open Sans"/>
              </a:rPr>
              <a:t>WTISD celebration -8 June 2023- Bindoo Srivastava (Courtesy Dr Hideyuki Iwata San)</a:t>
            </a:r>
            <a:endParaRPr sz="1900" dirty="0">
              <a:solidFill>
                <a:schemeClr val="tx1"/>
              </a:solidFill>
              <a:latin typeface="Myriad Pro" panose="020B0503030403020204" charset="0"/>
              <a:sym typeface="Open Sans"/>
            </a:endParaRPr>
          </a:p>
          <a:p>
            <a:pPr marL="228600" indent="-219583">
              <a:buSzPct val="100000"/>
            </a:pPr>
            <a:r>
              <a:rPr lang="en-US" sz="2000" dirty="0">
                <a:solidFill>
                  <a:schemeClr val="tx1"/>
                </a:solidFill>
                <a:latin typeface="Myriad Pro" panose="020B0503030403020204" charset="0"/>
                <a:ea typeface="Calibri"/>
                <a:cs typeface="Calibri"/>
                <a:sym typeface="Calibri"/>
              </a:rPr>
              <a:t>The global oneM2M event and hackathon awards ceremony in Seoul 13 Jun’23 </a:t>
            </a:r>
          </a:p>
          <a:p>
            <a:pPr marL="228600" indent="-219583">
              <a:buSzPct val="100000"/>
            </a:pPr>
            <a:r>
              <a:rPr lang="en-US" sz="1900" dirty="0">
                <a:solidFill>
                  <a:schemeClr val="tx1"/>
                </a:solidFill>
                <a:latin typeface="Myriad Pro" panose="020B0503030403020204" charset="0"/>
                <a:sym typeface="Open Sans"/>
              </a:rPr>
              <a:t>ETSI IoT Week || 4-6 July 2023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Engagement with Penn State University during TP62 || 14-18  Aug’23 || PSU</a:t>
            </a:r>
            <a:endParaRPr dirty="0">
              <a:solidFill>
                <a:schemeClr val="tx1"/>
              </a:solidFill>
              <a:highlight>
                <a:srgbClr val="FFFF00"/>
              </a:highlight>
              <a:latin typeface="Myriad Pro" panose="020B0503030403020204" charset="0"/>
            </a:endParaRPr>
          </a:p>
          <a:p>
            <a:pPr marL="228600" lvl="0" indent="-220027" algn="l" rtl="0">
              <a:lnSpc>
                <a:spcPct val="90000"/>
              </a:lnSpc>
              <a:spcBef>
                <a:spcPts val="1000"/>
              </a:spcBef>
              <a:spcAft>
                <a:spcPts val="0"/>
              </a:spcAft>
              <a:buSzPct val="100000"/>
              <a:buChar char="•"/>
            </a:pPr>
            <a:r>
              <a:rPr lang="en-US" sz="1800" b="0" i="0" u="sng" dirty="0">
                <a:solidFill>
                  <a:schemeClr val="tx1"/>
                </a:solidFill>
                <a:highlight>
                  <a:srgbClr val="FFFF00"/>
                </a:highlight>
                <a:latin typeface="Myriad Pro" panose="020B0503030403020204" charset="0"/>
                <a:ea typeface="Roboto"/>
                <a:cs typeface="Roboto"/>
                <a:sym typeface="Roboto"/>
                <a:hlinkClick r:id="rId3">
                  <a:extLst>
                    <a:ext uri="{A12FA001-AC4F-418D-AE19-62706E023703}">
                      <ahyp:hlinkClr xmlns:ahyp="http://schemas.microsoft.com/office/drawing/2018/hyperlinkcolor" val="tx"/>
                    </a:ext>
                  </a:extLst>
                </a:hlinkClick>
              </a:rPr>
              <a:t>Smart Nation Expo 2023</a:t>
            </a:r>
            <a:r>
              <a:rPr lang="en-US" sz="1800" b="0" i="0" dirty="0">
                <a:solidFill>
                  <a:schemeClr val="tx1"/>
                </a:solidFill>
                <a:highlight>
                  <a:srgbClr val="FFFF00"/>
                </a:highlight>
                <a:latin typeface="Myriad Pro" panose="020B0503030403020204" charset="0"/>
                <a:ea typeface="Roboto"/>
                <a:cs typeface="Roboto"/>
                <a:sym typeface="Roboto"/>
              </a:rPr>
              <a:t> || 16 -21 Sep’23 ||  Kuala Lumpur (being explored)</a:t>
            </a:r>
          </a:p>
          <a:p>
            <a:pPr marL="228600" lvl="0" indent="-220027"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IoT security &amp; </a:t>
            </a:r>
            <a:r>
              <a:rPr lang="en-US" sz="1900" dirty="0" err="1">
                <a:solidFill>
                  <a:schemeClr val="tx1"/>
                </a:solidFill>
                <a:latin typeface="Myriad Pro" panose="020B0503030403020204" charset="0"/>
              </a:rPr>
              <a:t>Stds</a:t>
            </a:r>
            <a:r>
              <a:rPr lang="en-US" sz="1900" dirty="0">
                <a:solidFill>
                  <a:schemeClr val="tx1"/>
                </a:solidFill>
                <a:latin typeface="Myriad Pro" panose="020B0503030403020204" charset="0"/>
              </a:rPr>
              <a:t> based IoT/M2M practical implementations of solutions | 25-26 sep’23 | New Delhi</a:t>
            </a:r>
            <a:endParaRPr sz="1900"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Korea IoT week (11-13 Oct’23)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IMC 2023 (27-29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TTDD 2023 || 3-6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IoT Tech Expo - Global (30th November – 1st December) – London: Rana </a:t>
            </a:r>
            <a:r>
              <a:rPr lang="en-US" sz="1900" dirty="0" err="1">
                <a:solidFill>
                  <a:schemeClr val="tx1"/>
                </a:solidFill>
                <a:latin typeface="Myriad Pro" panose="020B0503030403020204" charset="0"/>
                <a:sym typeface="Open Sans"/>
              </a:rPr>
              <a:t>Kamill</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endParaRPr lang="en-US" sz="1900" dirty="0">
              <a:solidFill>
                <a:schemeClr val="tx1"/>
              </a:solidFill>
              <a:latin typeface="Myriad Pro" panose="020B0503030403020204" charset="0"/>
            </a:endParaRPr>
          </a:p>
          <a:p>
            <a:pPr marL="9017" lvl="0" indent="0" algn="l" rtl="0">
              <a:lnSpc>
                <a:spcPct val="90000"/>
              </a:lnSpc>
              <a:spcBef>
                <a:spcPts val="1000"/>
              </a:spcBef>
              <a:spcAft>
                <a:spcPts val="0"/>
              </a:spcAft>
              <a:buSzPct val="100000"/>
              <a:buNone/>
            </a:pPr>
            <a:r>
              <a:rPr lang="en-US" sz="1900" b="0" i="0" dirty="0">
                <a:solidFill>
                  <a:schemeClr val="tx1"/>
                </a:solidFill>
                <a:effectLst/>
                <a:latin typeface="Myriad Pro" panose="020B0503030403020204" charset="0"/>
              </a:rPr>
              <a:t>Opportunity to contribute an article to </a:t>
            </a:r>
            <a:r>
              <a:rPr lang="en-US" sz="1900" b="0" i="0" dirty="0">
                <a:solidFill>
                  <a:schemeClr val="tx1"/>
                </a:solidFill>
                <a:effectLst/>
                <a:latin typeface="Myriad Pro" panose="020B0503030403020204" charset="0"/>
                <a:hlinkClick r:id="rId4">
                  <a:extLst>
                    <a:ext uri="{A12FA001-AC4F-418D-AE19-62706E023703}">
                      <ahyp:hlinkClr xmlns:ahyp="http://schemas.microsoft.com/office/drawing/2018/hyperlinkcolor" val="tx"/>
                    </a:ext>
                  </a:extLst>
                </a:hlinkClick>
              </a:rPr>
              <a:t>Architecture &amp; Governance</a:t>
            </a:r>
            <a:r>
              <a:rPr lang="en-US" sz="1900" b="0" i="0" dirty="0">
                <a:solidFill>
                  <a:schemeClr val="tx1"/>
                </a:solidFill>
                <a:effectLst/>
                <a:latin typeface="Myriad Pro" panose="020B0503030403020204" charset="0"/>
              </a:rPr>
              <a:t> magazine. We have contributed articles in the past, most recently </a:t>
            </a:r>
            <a:r>
              <a:rPr lang="en-US" sz="1900" b="0" i="0" dirty="0">
                <a:solidFill>
                  <a:schemeClr val="tx1"/>
                </a:solidFill>
                <a:effectLst/>
                <a:latin typeface="Myriad Pro" panose="020B0503030403020204" charset="0"/>
                <a:hlinkClick r:id="rId5">
                  <a:extLst>
                    <a:ext uri="{A12FA001-AC4F-418D-AE19-62706E023703}">
                      <ahyp:hlinkClr xmlns:ahyp="http://schemas.microsoft.com/office/drawing/2018/hyperlinkcolor" val="tx"/>
                    </a:ext>
                  </a:extLst>
                </a:hlinkClick>
              </a:rPr>
              <a:t>last year</a:t>
            </a:r>
            <a:r>
              <a:rPr lang="en-US" sz="1900" b="0" i="0" dirty="0">
                <a:solidFill>
                  <a:schemeClr val="tx1"/>
                </a:solidFill>
                <a:effectLst/>
                <a:latin typeface="Myriad Pro" panose="020B0503030403020204" charset="0"/>
              </a:rPr>
              <a:t>. </a:t>
            </a:r>
            <a:endParaRPr sz="1900" dirty="0">
              <a:solidFill>
                <a:schemeClr val="tx1"/>
              </a:solidFill>
              <a:highlight>
                <a:srgbClr val="FFFF00"/>
              </a:highlight>
              <a:latin typeface="Myriad Pro" panose="020B0503030403020204" charset="0"/>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Open Sans"/>
              <a:ea typeface="Open Sans"/>
              <a:cs typeface="Open Sans"/>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Open Sans"/>
                <a:ea typeface="Open Sans"/>
                <a:cs typeface="Open Sans"/>
                <a:sym typeface="Open Sans"/>
              </a:rPr>
              <a:t>© 2022 oneM2M</a:t>
            </a:r>
            <a:endParaRPr/>
          </a:p>
        </p:txBody>
      </p:sp>
    </p:spTree>
    <p:extLst>
      <p:ext uri="{BB962C8B-B14F-4D97-AF65-F5344CB8AC3E}">
        <p14:creationId xmlns:p14="http://schemas.microsoft.com/office/powerpoint/2010/main" val="309113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26cf853315_0_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pic>
        <p:nvPicPr>
          <p:cNvPr id="154" name="Google Shape;154;g226cf853315_0_6" descr="A screenshot of a website&#10;&#10;Description automatically generated with low confidence"/>
          <p:cNvPicPr preferRelativeResize="0"/>
          <p:nvPr/>
        </p:nvPicPr>
        <p:blipFill rotWithShape="1">
          <a:blip r:embed="rId3">
            <a:alphaModFix/>
          </a:blip>
          <a:srcRect/>
          <a:stretch/>
        </p:blipFill>
        <p:spPr>
          <a:xfrm>
            <a:off x="5363110" y="1304818"/>
            <a:ext cx="5356390" cy="5051532"/>
          </a:xfrm>
          <a:prstGeom prst="rect">
            <a:avLst/>
          </a:prstGeom>
          <a:noFill/>
          <a:ln>
            <a:noFill/>
          </a:ln>
        </p:spPr>
      </p:pic>
      <p:sp>
        <p:nvSpPr>
          <p:cNvPr id="156" name="Google Shape;156;g226cf853315_0_6"/>
          <p:cNvSpPr txBox="1"/>
          <p:nvPr/>
        </p:nvSpPr>
        <p:spPr>
          <a:xfrm>
            <a:off x="287525" y="279983"/>
            <a:ext cx="10280100" cy="738633"/>
          </a:xfrm>
          <a:prstGeom prst="rect">
            <a:avLst/>
          </a:prstGeom>
          <a:noFill/>
          <a:ln>
            <a:noFill/>
          </a:ln>
        </p:spPr>
        <p:txBody>
          <a:bodyPr spcFirstLastPara="1" wrap="square" lIns="91425" tIns="91425" rIns="91425" bIns="91425" anchor="t" anchorCtr="0">
            <a:spAutoFit/>
          </a:bodyPr>
          <a:lstStyle/>
          <a:p>
            <a:pPr marL="0" lvl="0" indent="0" rtl="0">
              <a:lnSpc>
                <a:spcPct val="90000"/>
              </a:lnSpc>
              <a:spcBef>
                <a:spcPts val="0"/>
              </a:spcBef>
              <a:spcAft>
                <a:spcPts val="0"/>
              </a:spcAft>
              <a:buClr>
                <a:schemeClr val="accent1"/>
              </a:buClr>
              <a:buSzPts val="2400"/>
              <a:buFont typeface="Arial"/>
              <a:buNone/>
            </a:pPr>
            <a:r>
              <a:rPr lang="en-US" sz="4000" b="1" dirty="0">
                <a:solidFill>
                  <a:srgbClr val="C63133"/>
                </a:solidFill>
                <a:latin typeface="Myriad Pro" panose="020B0503030403020204" charset="0"/>
                <a:ea typeface="Open Sans"/>
                <a:cs typeface="Open Sans"/>
                <a:sym typeface="Open Sans"/>
              </a:rPr>
              <a:t>Webpage giving List of oneM2M Resources</a:t>
            </a:r>
            <a:endParaRPr sz="4000" b="1" dirty="0">
              <a:solidFill>
                <a:srgbClr val="C63133"/>
              </a:solidFill>
              <a:latin typeface="Myriad Pro" panose="020B0503030403020204" charset="0"/>
              <a:ea typeface="Open Sans"/>
              <a:cs typeface="Open Sans"/>
              <a:sym typeface="Open Sans"/>
            </a:endParaRPr>
          </a:p>
        </p:txBody>
      </p:sp>
      <p:sp>
        <p:nvSpPr>
          <p:cNvPr id="2" name="TextBox 1">
            <a:extLst>
              <a:ext uri="{FF2B5EF4-FFF2-40B4-BE49-F238E27FC236}">
                <a16:creationId xmlns:a16="http://schemas.microsoft.com/office/drawing/2014/main" id="{58394BA1-D273-F819-F4C6-8E4579B7C6CB}"/>
              </a:ext>
            </a:extLst>
          </p:cNvPr>
          <p:cNvSpPr txBox="1"/>
          <p:nvPr/>
        </p:nvSpPr>
        <p:spPr>
          <a:xfrm>
            <a:off x="287525" y="1728482"/>
            <a:ext cx="4650235" cy="1231106"/>
          </a:xfrm>
          <a:prstGeom prst="rect">
            <a:avLst/>
          </a:prstGeom>
          <a:noFill/>
        </p:spPr>
        <p:txBody>
          <a:bodyPr wrap="square" rtlCol="0">
            <a:spAutoFit/>
          </a:bodyPr>
          <a:lstStyle/>
          <a:p>
            <a:pPr algn="ctr"/>
            <a:r>
              <a:rPr lang="en-IN" sz="2400" dirty="0">
                <a:solidFill>
                  <a:schemeClr val="tx1"/>
                </a:solidFill>
                <a:latin typeface="Myriad Pro" panose="020B0503030403020204" charset="0"/>
              </a:rPr>
              <a:t>Link to the “List of Resources”</a:t>
            </a:r>
          </a:p>
          <a:p>
            <a:pPr algn="ctr"/>
            <a:endParaRPr lang="en-IN" dirty="0">
              <a:latin typeface="Myriad Pro" panose="020B0503030403020204" charset="0"/>
            </a:endParaRPr>
          </a:p>
          <a:p>
            <a:r>
              <a:rPr lang="en-IN" sz="1800" dirty="0">
                <a:latin typeface="Myriad Pro" panose="020B0503030403020204" charset="0"/>
                <a:hlinkClick r:id="rId4"/>
              </a:rPr>
              <a:t>https://www.onem2m.org/home/working-documents</a:t>
            </a:r>
            <a:endParaRPr lang="en-IN" sz="1800" dirty="0">
              <a:latin typeface="Myriad Pro" panose="020B0503030403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0"/>
          <p:cNvSpPr txBox="1">
            <a:spLocks noGrp="1"/>
          </p:cNvSpPr>
          <p:nvPr>
            <p:ph type="title"/>
          </p:nvPr>
        </p:nvSpPr>
        <p:spPr>
          <a:xfrm>
            <a:off x="300520" y="-49440"/>
            <a:ext cx="8568672"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Developer Resources - Updates</a:t>
            </a:r>
            <a:endParaRPr dirty="0">
              <a:highlight>
                <a:srgbClr val="FFFF00"/>
              </a:highlight>
              <a:latin typeface="Myriad Pro" panose="020B0503030403020204" charset="0"/>
            </a:endParaRPr>
          </a:p>
        </p:txBody>
      </p:sp>
      <p:sp>
        <p:nvSpPr>
          <p:cNvPr id="169" name="Google Shape;1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pic>
        <p:nvPicPr>
          <p:cNvPr id="3" name="Picture 2">
            <a:extLst>
              <a:ext uri="{FF2B5EF4-FFF2-40B4-BE49-F238E27FC236}">
                <a16:creationId xmlns:a16="http://schemas.microsoft.com/office/drawing/2014/main" id="{8D55AB63-5936-85A9-2DFD-B4D6E4CE61F7}"/>
              </a:ext>
            </a:extLst>
          </p:cNvPr>
          <p:cNvPicPr>
            <a:picLocks noChangeAspect="1"/>
          </p:cNvPicPr>
          <p:nvPr/>
        </p:nvPicPr>
        <p:blipFill rotWithShape="1">
          <a:blip r:embed="rId3"/>
          <a:srcRect l="10028" t="5844" r="20955" b="9663"/>
          <a:stretch/>
        </p:blipFill>
        <p:spPr>
          <a:xfrm>
            <a:off x="123289" y="1124130"/>
            <a:ext cx="7523439" cy="51809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334696" y="0"/>
            <a:ext cx="8568672"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Other activities</a:t>
            </a:r>
            <a:endParaRPr dirty="0">
              <a:latin typeface="Myriad Pro" panose="020B0503030403020204" charset="0"/>
            </a:endParaRPr>
          </a:p>
        </p:txBody>
      </p:sp>
      <p:sp>
        <p:nvSpPr>
          <p:cNvPr id="177" name="Google Shape;177;p11"/>
          <p:cNvSpPr txBox="1">
            <a:spLocks noGrp="1"/>
          </p:cNvSpPr>
          <p:nvPr>
            <p:ph type="body" idx="1"/>
          </p:nvPr>
        </p:nvSpPr>
        <p:spPr>
          <a:xfrm>
            <a:off x="334700" y="1262202"/>
            <a:ext cx="10515600" cy="5310600"/>
          </a:xfrm>
          <a:prstGeom prst="rect">
            <a:avLst/>
          </a:prstGeom>
          <a:noFill/>
          <a:ln>
            <a:noFill/>
          </a:ln>
        </p:spPr>
        <p:txBody>
          <a:bodyPr spcFirstLastPara="1" wrap="square" lIns="91425" tIns="45700" rIns="91425" bIns="45700" anchor="t" anchorCtr="0">
            <a:normAutofit/>
          </a:bodyPr>
          <a:lstStyle/>
          <a:p>
            <a:pPr marL="228600" lvl="0" indent="-240030" algn="l" rtl="0">
              <a:lnSpc>
                <a:spcPct val="105000"/>
              </a:lnSpc>
              <a:spcBef>
                <a:spcPts val="1000"/>
              </a:spcBef>
              <a:spcAft>
                <a:spcPts val="0"/>
              </a:spcAft>
              <a:buSzPct val="100000"/>
              <a:buChar char="•"/>
            </a:pPr>
            <a:r>
              <a:rPr lang="en-US" sz="2400" dirty="0">
                <a:solidFill>
                  <a:schemeClr val="tx1"/>
                </a:solidFill>
                <a:latin typeface="Myriad Pro" panose="020B0503030403020204" charset="0"/>
                <a:sym typeface="Open Sans"/>
              </a:rPr>
              <a:t>University outreach :</a:t>
            </a:r>
            <a:endParaRPr sz="2400" dirty="0">
              <a:solidFill>
                <a:schemeClr val="tx1"/>
              </a:solidFill>
              <a:latin typeface="Myriad Pro" panose="020B0503030403020204" charset="0"/>
              <a:sym typeface="Open Sans"/>
            </a:endParaRPr>
          </a:p>
          <a:p>
            <a:pPr marL="685800" lvl="1" indent="-240030" algn="l" rtl="0">
              <a:lnSpc>
                <a:spcPct val="105000"/>
              </a:lnSpc>
              <a:spcBef>
                <a:spcPts val="500"/>
              </a:spcBef>
              <a:spcAft>
                <a:spcPts val="0"/>
              </a:spcAft>
              <a:buSzPct val="100000"/>
              <a:buFont typeface="Courier New"/>
              <a:buChar char="o"/>
            </a:pPr>
            <a:r>
              <a:rPr lang="en-US" dirty="0">
                <a:solidFill>
                  <a:schemeClr val="tx1"/>
                </a:solidFill>
                <a:latin typeface="Myriad Pro" panose="020B0503030403020204" charset="0"/>
                <a:sym typeface="Open Sans"/>
              </a:rPr>
              <a:t>Hackathons Aug ‘23? </a:t>
            </a:r>
            <a:endParaRPr dirty="0">
              <a:solidFill>
                <a:schemeClr val="tx1"/>
              </a:solidFill>
              <a:latin typeface="Myriad Pro" panose="020B0503030403020204" charset="0"/>
              <a:sym typeface="Open Sans"/>
            </a:endParaRPr>
          </a:p>
          <a:p>
            <a:pPr marL="685800" lvl="1" indent="-240030" algn="l" rtl="0">
              <a:lnSpc>
                <a:spcPct val="105000"/>
              </a:lnSpc>
              <a:spcBef>
                <a:spcPts val="500"/>
              </a:spcBef>
              <a:spcAft>
                <a:spcPts val="0"/>
              </a:spcAft>
              <a:buSzPct val="100000"/>
              <a:buFont typeface="Courier New"/>
              <a:buChar char="o"/>
            </a:pPr>
            <a:r>
              <a:rPr lang="en-US" dirty="0">
                <a:solidFill>
                  <a:schemeClr val="tx1"/>
                </a:solidFill>
                <a:latin typeface="Myriad Pro" panose="020B0503030403020204" charset="0"/>
                <a:sym typeface="Open Sans"/>
              </a:rPr>
              <a:t>Outreach at TP61 with Penn State university (Aug-Sep?</a:t>
            </a:r>
            <a:endParaRPr dirty="0">
              <a:solidFill>
                <a:schemeClr val="tx1"/>
              </a:solidFill>
              <a:latin typeface="Myriad Pro" panose="020B0503030403020204" charset="0"/>
              <a:sym typeface="Open Sans"/>
            </a:endParaRPr>
          </a:p>
          <a:p>
            <a:pPr marL="685800" lvl="1" indent="-240030" algn="l" rtl="0">
              <a:lnSpc>
                <a:spcPct val="105000"/>
              </a:lnSpc>
              <a:spcBef>
                <a:spcPts val="500"/>
              </a:spcBef>
              <a:spcAft>
                <a:spcPts val="0"/>
              </a:spcAft>
              <a:buSzPct val="100000"/>
              <a:buFont typeface="Courier New"/>
              <a:buChar char="o"/>
            </a:pPr>
            <a:r>
              <a:rPr lang="en-US" dirty="0">
                <a:solidFill>
                  <a:schemeClr val="tx1"/>
                </a:solidFill>
                <a:latin typeface="Myriad Pro" panose="020B0503030403020204" charset="0"/>
                <a:sym typeface="Open Sans"/>
              </a:rPr>
              <a:t>developer series? Q2-Q3 </a:t>
            </a:r>
            <a:endParaRPr dirty="0">
              <a:solidFill>
                <a:schemeClr val="tx1"/>
              </a:solidFill>
              <a:latin typeface="Myriad Pro" panose="020B0503030403020204" charset="0"/>
              <a:sym typeface="Open Sans"/>
            </a:endParaRPr>
          </a:p>
          <a:p>
            <a:pPr marL="228600" lvl="0" indent="-240030" algn="l" rtl="0">
              <a:lnSpc>
                <a:spcPct val="90000"/>
              </a:lnSpc>
              <a:spcBef>
                <a:spcPts val="1000"/>
              </a:spcBef>
              <a:spcAft>
                <a:spcPts val="0"/>
              </a:spcAft>
              <a:buSzPct val="100000"/>
              <a:buChar char="•"/>
            </a:pPr>
            <a:r>
              <a:rPr lang="en-US" sz="2400" dirty="0">
                <a:solidFill>
                  <a:schemeClr val="tx1"/>
                </a:solidFill>
                <a:latin typeface="Myriad Pro" panose="020B0503030403020204" charset="0"/>
                <a:sym typeface="Open Sans"/>
              </a:rPr>
              <a:t>Retain mindshare in the ecosystem and keep promoting new information around relevant</a:t>
            </a:r>
            <a:r>
              <a:rPr lang="en-US" dirty="0">
                <a:solidFill>
                  <a:schemeClr val="tx1"/>
                </a:solidFill>
                <a:latin typeface="Myriad Pro" panose="020B0503030403020204" charset="0"/>
              </a:rPr>
              <a:t> </a:t>
            </a:r>
            <a:r>
              <a:rPr lang="en-US" sz="2400" dirty="0">
                <a:solidFill>
                  <a:schemeClr val="tx1"/>
                </a:solidFill>
                <a:latin typeface="Myriad Pro" panose="020B0503030403020204" charset="0"/>
                <a:sym typeface="Open Sans"/>
              </a:rPr>
              <a:t>oneM2M TP/SSC milestones through Regular features/media interactions/speaking</a:t>
            </a:r>
            <a:r>
              <a:rPr lang="en-US" dirty="0">
                <a:solidFill>
                  <a:schemeClr val="tx1"/>
                </a:solidFill>
                <a:latin typeface="Myriad Pro" panose="020B0503030403020204" charset="0"/>
              </a:rPr>
              <a:t> </a:t>
            </a:r>
            <a:r>
              <a:rPr lang="en-US" sz="2400" dirty="0">
                <a:solidFill>
                  <a:schemeClr val="tx1"/>
                </a:solidFill>
                <a:latin typeface="Myriad Pro" panose="020B0503030403020204" charset="0"/>
                <a:sym typeface="Open Sans"/>
              </a:rPr>
              <a:t>opportunities, Metaverse, Rel 5 etc. </a:t>
            </a:r>
            <a:endParaRPr dirty="0">
              <a:solidFill>
                <a:schemeClr val="tx1"/>
              </a:solidFill>
              <a:latin typeface="Myriad Pro" panose="020B0503030403020204" charset="0"/>
            </a:endParaRPr>
          </a:p>
        </p:txBody>
      </p:sp>
      <p:sp>
        <p:nvSpPr>
          <p:cNvPr id="178" name="Google Shape;17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Reference Slides</a:t>
            </a:r>
            <a:endParaRPr/>
          </a:p>
        </p:txBody>
      </p:sp>
      <p:sp>
        <p:nvSpPr>
          <p:cNvPr id="184" name="Google Shape;184;p12"/>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sz="1000">
              <a:solidFill>
                <a:schemeClr val="lt2"/>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highlight>
                  <a:srgbClr val="00FFFF"/>
                </a:highlight>
              </a:rPr>
              <a:t>oneM2M in Press: TBU</a:t>
            </a:r>
            <a:endParaRPr dirty="0">
              <a:highlight>
                <a:srgbClr val="00FFFF"/>
              </a:highlight>
            </a:endParaRPr>
          </a:p>
        </p:txBody>
      </p:sp>
      <p:graphicFrame>
        <p:nvGraphicFramePr>
          <p:cNvPr id="219" name="Google Shape;219;p16"/>
          <p:cNvGraphicFramePr/>
          <p:nvPr>
            <p:extLst>
              <p:ext uri="{D42A27DB-BD31-4B8C-83A1-F6EECF244321}">
                <p14:modId xmlns:p14="http://schemas.microsoft.com/office/powerpoint/2010/main" val="3109539724"/>
              </p:ext>
            </p:extLst>
          </p:nvPr>
        </p:nvGraphicFramePr>
        <p:xfrm>
          <a:off x="586301" y="1493838"/>
          <a:ext cx="9823800" cy="3284049"/>
        </p:xfrm>
        <a:graphic>
          <a:graphicData uri="http://schemas.openxmlformats.org/drawingml/2006/table">
            <a:tbl>
              <a:tblPr>
                <a:noFill/>
                <a:tableStyleId>{E668F728-27B1-475E-A1F0-F389A986B5F5}</a:tableStyleId>
              </a:tblPr>
              <a:tblGrid>
                <a:gridCol w="3028775">
                  <a:extLst>
                    <a:ext uri="{9D8B030D-6E8A-4147-A177-3AD203B41FA5}">
                      <a16:colId xmlns:a16="http://schemas.microsoft.com/office/drawing/2014/main" val="20000"/>
                    </a:ext>
                  </a:extLst>
                </a:gridCol>
                <a:gridCol w="1584250">
                  <a:extLst>
                    <a:ext uri="{9D8B030D-6E8A-4147-A177-3AD203B41FA5}">
                      <a16:colId xmlns:a16="http://schemas.microsoft.com/office/drawing/2014/main" val="20001"/>
                    </a:ext>
                  </a:extLst>
                </a:gridCol>
                <a:gridCol w="5210775">
                  <a:extLst>
                    <a:ext uri="{9D8B030D-6E8A-4147-A177-3AD203B41FA5}">
                      <a16:colId xmlns:a16="http://schemas.microsoft.com/office/drawing/2014/main" val="20002"/>
                    </a:ext>
                  </a:extLst>
                </a:gridCol>
              </a:tblGrid>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oneM2M</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May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none" strike="noStrike" cap="none" dirty="0">
                          <a:solidFill>
                            <a:srgbClr val="C00000"/>
                          </a:solidFill>
                          <a:latin typeface="Open Sans"/>
                          <a:ea typeface="Open Sans"/>
                          <a:cs typeface="Open Sans"/>
                          <a:sym typeface="Open Sans"/>
                          <a:hlinkClick r:id="rId3"/>
                        </a:rPr>
                        <a:t>oneM2M SPECIFICATIONS APPROVED BY MORE THAN 190 ITU MEMBER COUNTRIES AS ITU STANDARD TO SIMPLIFY IOT ADOPTION</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EE News Europe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April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'Horizontal' IoT Implementations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Journal du Net</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March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L'IoT, barrière aux catastrophes naturelles</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International Institute of Information Technology (Hyderabad)</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January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IITH's Smart City team wins Best Technology award in Korean hackathon</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ETSI Enjoy!</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Research and Innovation in IoT Standardization</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The Fast Mode</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Standardization is Key for Metaverse Success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a:t>
            </a:r>
            <a:endParaRPr dirty="0"/>
          </a:p>
        </p:txBody>
      </p:sp>
      <p:graphicFrame>
        <p:nvGraphicFramePr>
          <p:cNvPr id="227" name="Google Shape;227;p17"/>
          <p:cNvGraphicFramePr/>
          <p:nvPr>
            <p:extLst>
              <p:ext uri="{D42A27DB-BD31-4B8C-83A1-F6EECF244321}">
                <p14:modId xmlns:p14="http://schemas.microsoft.com/office/powerpoint/2010/main" val="4006534488"/>
              </p:ext>
            </p:extLst>
          </p:nvPr>
        </p:nvGraphicFramePr>
        <p:xfrm>
          <a:off x="586301" y="1493838"/>
          <a:ext cx="8695925" cy="1371635"/>
        </p:xfrm>
        <a:graphic>
          <a:graphicData uri="http://schemas.openxmlformats.org/drawingml/2006/table">
            <a:tbl>
              <a:tblPr>
                <a:noFill/>
                <a:tableStyleId>{E668F728-27B1-475E-A1F0-F389A986B5F5}</a:tableStyleId>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highlight>
                  <a:srgbClr val="00FFFF"/>
                </a:highlight>
                <a:latin typeface="Open Sans"/>
                <a:ea typeface="Open Sans"/>
                <a:cs typeface="Open Sans"/>
                <a:sym typeface="Open Sans"/>
              </a:rPr>
              <a:t>Engagement – Executive Insights (CY23</a:t>
            </a:r>
            <a:r>
              <a:rPr lang="en-US" sz="3200" dirty="0">
                <a:latin typeface="Open Sans"/>
                <a:ea typeface="Open Sans"/>
                <a:cs typeface="Open Sans"/>
                <a:sym typeface="Open Sans"/>
              </a:rPr>
              <a:t>) </a:t>
            </a:r>
            <a:endParaRPr sz="2400" dirty="0">
              <a:highlight>
                <a:srgbClr val="FFFF00"/>
              </a:highlight>
              <a:latin typeface="Open Sans"/>
              <a:ea typeface="Open Sans"/>
              <a:cs typeface="Open Sans"/>
              <a:sym typeface="Open Sans"/>
            </a:endParaRPr>
          </a:p>
        </p:txBody>
      </p:sp>
      <p:sp>
        <p:nvSpPr>
          <p:cNvPr id="235" name="Google Shape;235;p18"/>
          <p:cNvSpPr/>
          <p:nvPr/>
        </p:nvSpPr>
        <p:spPr>
          <a:xfrm>
            <a:off x="334696" y="1805164"/>
            <a:ext cx="7427765" cy="3416320"/>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a:solidFill>
                  <a:schemeClr val="dk1"/>
                </a:solidFill>
                <a:latin typeface="Open Sans"/>
                <a:ea typeface="Open Sans"/>
                <a:cs typeface="Open Sans"/>
                <a:sym typeface="Open Sans"/>
              </a:rPr>
              <a:t>Executive Insights</a:t>
            </a:r>
            <a:endParaRPr sz="1800" b="1" i="0" u="none" strike="noStrike" cap="none">
              <a:solidFill>
                <a:schemeClr val="dk1"/>
              </a:solidFill>
              <a:highlight>
                <a:srgbClr val="00FF00"/>
              </a:highlight>
              <a:latin typeface="Open Sans"/>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800" b="0" i="0" u="sng" strike="noStrike" cap="none">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nTels – 9</a:t>
            </a:r>
            <a:r>
              <a:rPr lang="en-US" sz="1800" b="0" i="0" u="sng" strike="noStrike" cap="none" baseline="30000">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800" b="0" i="0" u="sng" strike="noStrike" cap="none">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Jan’23</a:t>
            </a:r>
            <a:endParaRPr sz="18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scrl)</a:t>
            </a:r>
            <a:r>
              <a:rPr lang="en-US" sz="1800" b="0" i="0" u="none" strike="noStrike" cap="none">
                <a:solidFill>
                  <a:schemeClr val="dk1"/>
                </a:solidFill>
                <a:latin typeface="Open Sans"/>
                <a:ea typeface="Open Sans"/>
                <a:cs typeface="Open Sans"/>
                <a:sym typeface="Open Sans"/>
              </a:rPr>
              <a:t> – 16</a:t>
            </a:r>
            <a:r>
              <a:rPr lang="en-US" sz="1800" b="0" i="0" u="none" strike="noStrike" cap="none" baseline="30000">
                <a:solidFill>
                  <a:schemeClr val="dk1"/>
                </a:solidFill>
                <a:latin typeface="Open Sans"/>
                <a:ea typeface="Open Sans"/>
                <a:cs typeface="Open Sans"/>
                <a:sym typeface="Open Sans"/>
              </a:rPr>
              <a:t>th</a:t>
            </a:r>
            <a:r>
              <a:rPr lang="en-US" sz="1800" b="0" i="0" u="none" strike="noStrike" cap="none">
                <a:solidFill>
                  <a:schemeClr val="dk1"/>
                </a:solidFill>
                <a:latin typeface="Open Sans"/>
                <a:ea typeface="Open Sans"/>
                <a:cs typeface="Open Sans"/>
                <a:sym typeface="Open Sans"/>
              </a:rPr>
              <a:t> Jan’23</a:t>
            </a:r>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Cogliati (TRE-E scrl)</a:t>
            </a:r>
            <a:r>
              <a:rPr lang="en-US" sz="1800" b="0" i="0" u="none" strike="noStrike" cap="none">
                <a:solidFill>
                  <a:schemeClr val="dk1"/>
                </a:solidFill>
                <a:latin typeface="Open Sans"/>
                <a:ea typeface="Open Sans"/>
                <a:cs typeface="Open Sans"/>
                <a:sym typeface="Open Sans"/>
              </a:rPr>
              <a:t> – 1</a:t>
            </a:r>
            <a:r>
              <a:rPr lang="en-US" sz="1800" b="0" i="0" u="none" strike="noStrike" cap="none" baseline="30000">
                <a:solidFill>
                  <a:schemeClr val="dk1"/>
                </a:solidFill>
                <a:latin typeface="Open Sans"/>
                <a:ea typeface="Open Sans"/>
                <a:cs typeface="Open Sans"/>
                <a:sym typeface="Open Sans"/>
              </a:rPr>
              <a:t>st</a:t>
            </a:r>
            <a:r>
              <a:rPr lang="en-US" sz="1800" b="0" i="0" u="none" strike="noStrike" cap="none">
                <a:solidFill>
                  <a:schemeClr val="dk1"/>
                </a:solidFill>
                <a:latin typeface="Open Sans"/>
                <a:ea typeface="Open Sans"/>
                <a:cs typeface="Open Sans"/>
                <a:sym typeface="Open Sans"/>
              </a:rPr>
              <a:t> Feb’23</a:t>
            </a:r>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800" b="0" i="0" u="sng" strike="noStrike" cap="none" baseline="3000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8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 Feb’23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800" b="0" i="0" u="sng" strike="noStrike" cap="none" baseline="30000">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8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 Feb’23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800" b="0" i="0" u="sng" strike="noStrike" cap="none" baseline="30000">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8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 Mar’23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800" b="0" i="0" u="sng" strike="noStrike" cap="none" baseline="30000">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800" b="0" i="0" u="sng" strike="noStrike" cap="none">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800" b="0" i="0" u="sng" strike="noStrike" cap="none" baseline="30000">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800" b="0" i="0" u="sng" strike="noStrike" cap="none">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 May’23</a:t>
            </a:r>
            <a:endParaRPr sz="1800" b="0" i="0" u="none" strike="noStrike" cap="none">
              <a:solidFill>
                <a:schemeClr val="dk1"/>
              </a:solidFill>
              <a:latin typeface="Open Sans"/>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rPr>
              <a:t>Activities Tracker link</a:t>
            </a:r>
            <a:r>
              <a:rPr lang="en-US" sz="1800">
                <a:solidFill>
                  <a:schemeClr val="lt1"/>
                </a:solidFill>
                <a:latin typeface="Open Sans"/>
                <a:ea typeface="Open Sans"/>
                <a:cs typeface="Open Sans"/>
                <a:sym typeface="Open Sans"/>
              </a:rPr>
              <a:t> </a:t>
            </a:r>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oneM2M in the News – 1210 Subscribers</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800">
                <a:solidFill>
                  <a:schemeClr val="dk1"/>
                </a:solidFill>
                <a:latin typeface="Open Sans"/>
                <a:ea typeface="Open Sans"/>
                <a:cs typeface="Open Sans"/>
                <a:sym typeface="Open Sans"/>
              </a:rPr>
              <a:t>Press Releases – 1</a:t>
            </a:r>
            <a:endParaRPr/>
          </a:p>
          <a:p>
            <a:pPr marL="0" marR="0" lvl="0" indent="0" algn="l" rtl="0">
              <a:spcBef>
                <a:spcPts val="0"/>
              </a:spcBef>
              <a:spcAft>
                <a:spcPts val="0"/>
              </a:spcAft>
              <a:buNone/>
            </a:pPr>
            <a:endParaRPr sz="2000">
              <a:solidFill>
                <a:schemeClr val="dk2"/>
              </a:solidFill>
              <a:latin typeface="Open Sans"/>
              <a:ea typeface="Open Sans"/>
              <a:cs typeface="Open Sans"/>
              <a:sym typeface="Open Sans"/>
            </a:endParaRPr>
          </a:p>
          <a:p>
            <a:pPr marL="0" marR="0" lvl="0" indent="0" algn="l" rtl="0">
              <a:spcBef>
                <a:spcPts val="0"/>
              </a:spcBef>
              <a:spcAft>
                <a:spcPts val="0"/>
              </a:spcAft>
              <a:buNone/>
            </a:pPr>
            <a:r>
              <a:rPr lang="en-US" sz="1800" b="0">
                <a:solidFill>
                  <a:schemeClr val="dk1"/>
                </a:solidFill>
                <a:latin typeface="Open Sans"/>
                <a:ea typeface="Open Sans"/>
                <a:cs typeface="Open Sans"/>
                <a:sym typeface="Open Sans"/>
              </a:rPr>
              <a:t>Media queries  to  </a:t>
            </a:r>
            <a:r>
              <a:rPr lang="en-US" sz="1800" b="0" u="sng">
                <a:solidFill>
                  <a:srgbClr val="0000FF"/>
                </a:solidFill>
                <a:latin typeface="Open Sans"/>
                <a:ea typeface="Open Sans"/>
                <a:cs typeface="Open Sans"/>
                <a:sym typeface="Open Sans"/>
                <a:hlinkClick r:id="rId13">
                  <a:extLst>
                    <a:ext uri="{A12FA001-AC4F-418D-AE19-62706E023703}">
                      <ahyp:hlinkClr xmlns:ahyp="http://schemas.microsoft.com/office/drawing/2018/hyperlinkcolor" val="tx"/>
                    </a:ext>
                  </a:extLst>
                </a:hlinkClick>
              </a:rPr>
              <a:t>oneM2M_PressMedia@list.onem2m.org</a:t>
            </a:r>
            <a:r>
              <a:rPr lang="en-US" sz="1800" b="0">
                <a:solidFill>
                  <a:schemeClr val="dk1"/>
                </a:solidFill>
                <a:latin typeface="Open Sans"/>
                <a:ea typeface="Open Sans"/>
                <a:cs typeface="Open Sans"/>
                <a:sym typeface="Open Sans"/>
              </a:rPr>
              <a:t> being forwarded to Bindoo, Aurindam, Ken, Akash</a:t>
            </a:r>
            <a:endParaRPr sz="1800" b="1">
              <a:solidFill>
                <a:schemeClr val="dk1"/>
              </a:solidFill>
              <a:latin typeface="Open Sans"/>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34696" y="0"/>
            <a:ext cx="8809304" cy="1173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ct val="100000"/>
              <a:buFont typeface="Open Sans"/>
              <a:buNone/>
            </a:pPr>
            <a:r>
              <a:rPr lang="en-US" dirty="0">
                <a:highlight>
                  <a:srgbClr val="00FFFF"/>
                </a:highlight>
              </a:rPr>
              <a:t>Thought Leadership – Articles CY’23</a:t>
            </a:r>
            <a:endParaRPr dirty="0">
              <a:highlight>
                <a:srgbClr val="00FFFF"/>
              </a:highlight>
            </a:endParaRPr>
          </a:p>
        </p:txBody>
      </p:sp>
      <p:sp>
        <p:nvSpPr>
          <p:cNvPr id="246" name="Google Shape;246;p19"/>
          <p:cNvSpPr txBox="1">
            <a:spLocks noGrp="1"/>
          </p:cNvSpPr>
          <p:nvPr>
            <p:ph type="body" idx="1"/>
          </p:nvPr>
        </p:nvSpPr>
        <p:spPr>
          <a:xfrm>
            <a:off x="334696" y="1173570"/>
            <a:ext cx="10515600" cy="5350798"/>
          </a:xfrm>
          <a:prstGeom prst="rect">
            <a:avLst/>
          </a:prstGeom>
          <a:noFill/>
          <a:ln>
            <a:noFill/>
          </a:ln>
        </p:spPr>
        <p:txBody>
          <a:bodyPr spcFirstLastPara="1" wrap="square" lIns="91425" tIns="45700" rIns="91425" bIns="45700" anchor="t" anchorCtr="0">
            <a:normAutofit lnSpcReduction="10000"/>
          </a:bodyPr>
          <a:lstStyle/>
          <a:p>
            <a:pPr marL="457200" lvl="1" indent="0" algn="l" rtl="0">
              <a:lnSpc>
                <a:spcPct val="90000"/>
              </a:lnSpc>
              <a:spcBef>
                <a:spcPts val="0"/>
              </a:spcBef>
              <a:spcAft>
                <a:spcPts val="0"/>
              </a:spcAft>
              <a:buSzPts val="2300"/>
              <a:buNone/>
            </a:pPr>
            <a:r>
              <a:rPr lang="en-US" sz="2300" i="1">
                <a:latin typeface="Open Sans"/>
                <a:ea typeface="Open Sans"/>
                <a:cs typeface="Open Sans"/>
                <a:sym typeface="Open Sans"/>
              </a:rPr>
              <a:t>Global Journals</a:t>
            </a:r>
            <a:endParaRPr/>
          </a:p>
          <a:p>
            <a:pPr marL="800100" lvl="1" indent="-342900" algn="l" rtl="0">
              <a:lnSpc>
                <a:spcPct val="90000"/>
              </a:lnSpc>
              <a:spcBef>
                <a:spcPts val="500"/>
              </a:spcBef>
              <a:spcAft>
                <a:spcPts val="0"/>
              </a:spcAft>
              <a:buSzPts val="1800"/>
              <a:buFont typeface="Arial"/>
              <a:buChar char="•"/>
            </a:pPr>
            <a:r>
              <a:rPr lang="en-US" sz="1800" u="sng">
                <a:solidFill>
                  <a:srgbClr val="1155CC"/>
                </a:solidFill>
                <a:latin typeface="Open Sans"/>
                <a:ea typeface="Open Sans"/>
                <a:cs typeface="Open Sans"/>
                <a:sym typeface="Open Sans"/>
              </a:rPr>
              <a:t>None</a:t>
            </a:r>
            <a:endParaRPr sz="2300" i="0" u="sng">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a:latin typeface="Open Sans"/>
                <a:ea typeface="Open Sans"/>
                <a:cs typeface="Open Sans"/>
                <a:sym typeface="Open Sans"/>
              </a:rPr>
              <a:t>Trade Journals</a:t>
            </a:r>
            <a:endParaRPr/>
          </a:p>
          <a:p>
            <a:pPr marL="800100" lvl="1" indent="-342900" algn="l" rtl="0">
              <a:lnSpc>
                <a:spcPct val="90000"/>
              </a:lnSpc>
              <a:spcBef>
                <a:spcPts val="500"/>
              </a:spcBef>
              <a:spcAft>
                <a:spcPts val="0"/>
              </a:spcAft>
              <a:buSzPts val="2300"/>
              <a:buFont typeface="Arial"/>
              <a:buChar char="•"/>
            </a:pPr>
            <a:r>
              <a:rPr lang="en-US" sz="2300" u="sng">
                <a:solidFill>
                  <a:schemeClr val="hlink"/>
                </a:solidFill>
                <a:latin typeface="Open Sans"/>
                <a:ea typeface="Open Sans"/>
                <a:cs typeface="Open Sans"/>
                <a:sym typeface="Open Sans"/>
                <a:hlinkClick r:id="rId3"/>
              </a:rPr>
              <a:t>The Fast Mode – Standardization for Metaverse</a:t>
            </a:r>
            <a:endParaRPr sz="230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a:solidFill>
                  <a:schemeClr val="hlink"/>
                </a:solidFill>
                <a:latin typeface="Open Sans"/>
                <a:ea typeface="Open Sans"/>
                <a:cs typeface="Open Sans"/>
                <a:sym typeface="Open Sans"/>
                <a:hlinkClick r:id="rId4"/>
              </a:rPr>
              <a:t>Pipeline Magazine – IoT Trends for 2023</a:t>
            </a:r>
            <a:endParaRPr sz="230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a:latin typeface="Open Sans"/>
                <a:ea typeface="Open Sans"/>
                <a:cs typeface="Open Sans"/>
                <a:sym typeface="Open Sans"/>
              </a:rPr>
              <a:t>Regional</a:t>
            </a:r>
            <a:endParaRPr sz="2300" i="1" u="sng">
              <a:solidFill>
                <a:schemeClr val="hlink"/>
              </a:solidFill>
              <a:latin typeface="Open Sans"/>
              <a:ea typeface="Open Sans"/>
              <a:cs typeface="Open Sans"/>
              <a:sym typeface="Open Sans"/>
              <a:hlinkClick r:id="rId5"/>
            </a:endParaRPr>
          </a:p>
          <a:p>
            <a:pPr marL="800100" lvl="1" indent="-342900" algn="l" rtl="0">
              <a:lnSpc>
                <a:spcPct val="90000"/>
              </a:lnSpc>
              <a:spcBef>
                <a:spcPts val="500"/>
              </a:spcBef>
              <a:spcAft>
                <a:spcPts val="0"/>
              </a:spcAft>
              <a:buSzPts val="2300"/>
              <a:buFont typeface="Arial"/>
              <a:buChar char="•"/>
            </a:pPr>
            <a:r>
              <a:rPr lang="en-US" sz="2300" b="0" i="0" u="none" strike="noStrike">
                <a:latin typeface="Open Sans"/>
                <a:ea typeface="Open Sans"/>
                <a:cs typeface="Open Sans"/>
                <a:sym typeface="Open Sans"/>
              </a:rPr>
              <a:t>None</a:t>
            </a:r>
            <a:endParaRPr sz="230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a:latin typeface="Open Sans"/>
                <a:ea typeface="Open Sans"/>
                <a:cs typeface="Open Sans"/>
                <a:sym typeface="Open Sans"/>
              </a:rPr>
              <a:t>Partner Communiques</a:t>
            </a:r>
            <a:endParaRPr sz="2300" i="1" u="sng">
              <a:solidFill>
                <a:schemeClr val="hlink"/>
              </a:solidFill>
              <a:latin typeface="Open Sans"/>
              <a:ea typeface="Open Sans"/>
              <a:cs typeface="Open Sans"/>
              <a:sym typeface="Open Sans"/>
              <a:hlinkClick r:id="rId6"/>
            </a:endParaRPr>
          </a:p>
          <a:p>
            <a:pPr marL="800100" lvl="1" indent="-342900" algn="l" rtl="0">
              <a:lnSpc>
                <a:spcPct val="90000"/>
              </a:lnSpc>
              <a:spcBef>
                <a:spcPts val="500"/>
              </a:spcBef>
              <a:spcAft>
                <a:spcPts val="0"/>
              </a:spcAft>
              <a:buSzPts val="2300"/>
              <a:buFont typeface="Arial"/>
              <a:buChar char="•"/>
            </a:pPr>
            <a:r>
              <a:rPr lang="en-US" sz="2300" i="0" u="sng">
                <a:solidFill>
                  <a:schemeClr val="hlink"/>
                </a:solidFill>
                <a:latin typeface="Open Sans"/>
                <a:ea typeface="Open Sans"/>
                <a:cs typeface="Open Sans"/>
                <a:sym typeface="Open Sans"/>
                <a:hlinkClick r:id="rId7"/>
              </a:rPr>
              <a:t>ETSI Enjoy – Research &amp; Innovation in IoT Standardization</a:t>
            </a:r>
            <a:r>
              <a:rPr lang="en-US" sz="2300" i="0" u="sng">
                <a:latin typeface="Open Sans"/>
                <a:ea typeface="Open Sans"/>
                <a:cs typeface="Open Sans"/>
                <a:sym typeface="Open Sans"/>
              </a:rPr>
              <a:t> (Jan’23 edition)</a:t>
            </a:r>
            <a:endParaRPr/>
          </a:p>
          <a:p>
            <a:pPr marL="800100" lvl="1" indent="-342900" algn="l" rtl="0">
              <a:lnSpc>
                <a:spcPct val="90000"/>
              </a:lnSpc>
              <a:spcBef>
                <a:spcPts val="500"/>
              </a:spcBef>
              <a:spcAft>
                <a:spcPts val="0"/>
              </a:spcAft>
              <a:buSzPts val="2300"/>
              <a:buFont typeface="Arial"/>
              <a:buChar char="•"/>
            </a:pPr>
            <a:r>
              <a:rPr lang="en-US" sz="2300" b="0" i="0" u="sng" strike="noStrike">
                <a:solidFill>
                  <a:schemeClr val="hlink"/>
                </a:solidFill>
                <a:latin typeface="Open Sans"/>
                <a:ea typeface="Open Sans"/>
                <a:cs typeface="Open Sans"/>
                <a:sym typeface="Open Sans"/>
                <a:hlinkClick r:id="rId8"/>
              </a:rPr>
              <a:t>ETSI Enjoy – IoT and Sustainability (Apr’23 edition)</a:t>
            </a:r>
            <a:endParaRPr sz="2300" b="0" i="0" u="none" strike="noStrike">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a:solidFill>
                  <a:schemeClr val="hlink"/>
                </a:solidFill>
                <a:latin typeface="Open Sans"/>
                <a:ea typeface="Open Sans"/>
                <a:cs typeface="Open Sans"/>
                <a:sym typeface="Open Sans"/>
                <a:hlinkClick r:id="rId9"/>
              </a:rPr>
              <a:t>ATIS on Metaverse Standardization (Mar’23)</a:t>
            </a:r>
            <a:endParaRPr sz="2300">
              <a:latin typeface="Open Sans"/>
              <a:ea typeface="Open Sans"/>
              <a:cs typeface="Open Sans"/>
              <a:sym typeface="Open Sans"/>
            </a:endParaRPr>
          </a:p>
        </p:txBody>
      </p:sp>
      <p:sp>
        <p:nvSpPr>
          <p:cNvPr id="247" name="Google Shape;2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
        <p:nvSpPr>
          <p:cNvPr id="248" name="Google Shape;248;p19"/>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Activities Tracker link</a:t>
            </a:r>
            <a:r>
              <a:rPr lang="en-US" sz="1800">
                <a:solidFill>
                  <a:schemeClr val="lt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title"/>
          </p:nvPr>
        </p:nvSpPr>
        <p:spPr>
          <a:xfrm>
            <a:off x="334696" y="0"/>
            <a:ext cx="8568672"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Outline</a:t>
            </a:r>
            <a:endParaRPr dirty="0">
              <a:latin typeface="Myriad Pro" panose="020B0503030403020204" charset="0"/>
            </a:endParaRPr>
          </a:p>
        </p:txBody>
      </p:sp>
      <p:sp>
        <p:nvSpPr>
          <p:cNvPr id="82" name="Google Shape;82;p2"/>
          <p:cNvSpPr txBox="1">
            <a:spLocks noGrp="1"/>
          </p:cNvSpPr>
          <p:nvPr>
            <p:ph type="body" idx="1"/>
          </p:nvPr>
        </p:nvSpPr>
        <p:spPr>
          <a:xfrm>
            <a:off x="314148" y="1481682"/>
            <a:ext cx="11940130" cy="4471855"/>
          </a:xfrm>
          <a:prstGeom prst="rect">
            <a:avLst/>
          </a:prstGeom>
          <a:noFill/>
          <a:ln>
            <a:noFill/>
          </a:ln>
        </p:spPr>
        <p:txBody>
          <a:bodyPr spcFirstLastPara="1" wrap="square" lIns="91425" tIns="45700" rIns="91425" bIns="45700" anchor="t" anchorCtr="0">
            <a:normAutofit fontScale="62500" lnSpcReduction="20000"/>
          </a:bodyPr>
          <a:lstStyle/>
          <a:p>
            <a:pPr marL="228600" lvl="0" indent="-235547" algn="l" rtl="0">
              <a:lnSpc>
                <a:spcPct val="90000"/>
              </a:lnSpc>
              <a:spcBef>
                <a:spcPts val="1000"/>
              </a:spcBef>
              <a:spcAft>
                <a:spcPts val="0"/>
              </a:spcAft>
              <a:buSzPct val="100000"/>
              <a:buChar char="•"/>
            </a:pPr>
            <a:r>
              <a:rPr lang="en-US" sz="2889" dirty="0">
                <a:solidFill>
                  <a:schemeClr val="tx1"/>
                </a:solidFill>
                <a:latin typeface="Myriad Pro" panose="020B0503030403020204" charset="0"/>
                <a:sym typeface="Open Sans"/>
              </a:rPr>
              <a:t>Campaign proposal by PPR – showcasing oneM2M Champions</a:t>
            </a:r>
          </a:p>
          <a:p>
            <a:pPr marL="228600" lvl="0" indent="-235547" algn="l" rtl="0">
              <a:lnSpc>
                <a:spcPct val="90000"/>
              </a:lnSpc>
              <a:spcBef>
                <a:spcPts val="1000"/>
              </a:spcBef>
              <a:spcAft>
                <a:spcPts val="0"/>
              </a:spcAft>
              <a:buSzPct val="100000"/>
              <a:buChar char="•"/>
            </a:pPr>
            <a:r>
              <a:rPr lang="en-US" dirty="0">
                <a:solidFill>
                  <a:schemeClr val="tx1"/>
                </a:solidFill>
                <a:latin typeface="Myriad Pro" panose="020B0503030403020204" charset="0"/>
              </a:rPr>
              <a:t>ETSI-oneM2M joint white paper on MEC: promotion campaign</a:t>
            </a:r>
          </a:p>
          <a:p>
            <a:pPr marL="228600" indent="-235547">
              <a:buSzPct val="100000"/>
            </a:pPr>
            <a:r>
              <a:rPr lang="en-US" sz="2900" dirty="0">
                <a:solidFill>
                  <a:schemeClr val="tx1"/>
                </a:solidFill>
                <a:latin typeface="Myriad Pro" panose="020B0503030403020204" charset="0"/>
              </a:rPr>
              <a:t>Discussion on a white paper proposal amplifying message of depth of oneM2M?</a:t>
            </a:r>
          </a:p>
          <a:p>
            <a:pPr marL="228600" lvl="0" indent="-235547" algn="l" rtl="0">
              <a:lnSpc>
                <a:spcPct val="90000"/>
              </a:lnSpc>
              <a:spcBef>
                <a:spcPts val="1000"/>
              </a:spcBef>
              <a:spcAft>
                <a:spcPts val="0"/>
              </a:spcAft>
              <a:buSzPct val="100000"/>
              <a:buChar char="•"/>
            </a:pPr>
            <a:r>
              <a:rPr lang="en-US" dirty="0">
                <a:solidFill>
                  <a:schemeClr val="tx1"/>
                </a:solidFill>
                <a:latin typeface="Myriad Pro" panose="020B0503030403020204" charset="0"/>
              </a:rPr>
              <a:t>Executive Interview with </a:t>
            </a:r>
            <a:r>
              <a:rPr lang="en-US" dirty="0" err="1">
                <a:solidFill>
                  <a:schemeClr val="tx1"/>
                </a:solidFill>
                <a:latin typeface="Myriad Pro" panose="020B0503030403020204" charset="0"/>
              </a:rPr>
              <a:t>Aetheros</a:t>
            </a:r>
            <a:r>
              <a:rPr lang="en-US" dirty="0">
                <a:solidFill>
                  <a:schemeClr val="tx1"/>
                </a:solidFill>
                <a:latin typeface="Myriad Pro" panose="020B0503030403020204" charset="0"/>
              </a:rPr>
              <a:t>’ Ray Bell on their oneM2M based solution</a:t>
            </a:r>
          </a:p>
          <a:p>
            <a:pPr marL="228600" lvl="0" indent="-235547" algn="l" rtl="0">
              <a:lnSpc>
                <a:spcPct val="90000"/>
              </a:lnSpc>
              <a:spcBef>
                <a:spcPts val="1000"/>
              </a:spcBef>
              <a:spcAft>
                <a:spcPts val="0"/>
              </a:spcAft>
              <a:buSzPct val="100000"/>
              <a:buChar char="•"/>
            </a:pPr>
            <a:r>
              <a:rPr lang="en-US" dirty="0">
                <a:solidFill>
                  <a:schemeClr val="tx1"/>
                </a:solidFill>
                <a:latin typeface="Myriad Pro" panose="020B0503030403020204" charset="0"/>
              </a:rPr>
              <a:t>Reactions to the PR issued on oneM2M Security Specs  approval @ ITU</a:t>
            </a:r>
          </a:p>
          <a:p>
            <a:pPr marL="228600" lvl="0" indent="-235547" algn="l" rtl="0">
              <a:lnSpc>
                <a:spcPct val="90000"/>
              </a:lnSpc>
              <a:spcBef>
                <a:spcPts val="1000"/>
              </a:spcBef>
              <a:spcAft>
                <a:spcPts val="0"/>
              </a:spcAft>
              <a:buSzPct val="100000"/>
              <a:buChar char="•"/>
            </a:pPr>
            <a:r>
              <a:rPr lang="sv-SE" dirty="0">
                <a:solidFill>
                  <a:schemeClr val="tx1"/>
                </a:solidFill>
                <a:latin typeface="Myriad Pro" panose="020B0503030403020204" charset="0"/>
              </a:rPr>
              <a:t>oneM2M Webinars under India EU PP</a:t>
            </a:r>
          </a:p>
          <a:p>
            <a:pPr marL="228600" lvl="0" indent="-235547" algn="l" rtl="0">
              <a:lnSpc>
                <a:spcPct val="90000"/>
              </a:lnSpc>
              <a:spcBef>
                <a:spcPts val="1000"/>
              </a:spcBef>
              <a:spcAft>
                <a:spcPts val="0"/>
              </a:spcAft>
              <a:buSzPct val="100000"/>
              <a:buChar char="•"/>
            </a:pPr>
            <a:r>
              <a:rPr lang="en-IN" dirty="0">
                <a:solidFill>
                  <a:schemeClr val="tx1"/>
                </a:solidFill>
                <a:latin typeface="Myriad Pro" panose="020B0503030403020204" charset="0"/>
              </a:rPr>
              <a:t>Recent Events/Speak </a:t>
            </a:r>
            <a:r>
              <a:rPr lang="en-IN" dirty="0" err="1">
                <a:solidFill>
                  <a:schemeClr val="tx1"/>
                </a:solidFill>
                <a:latin typeface="Myriad Pro" panose="020B0503030403020204" charset="0"/>
              </a:rPr>
              <a:t>Opps</a:t>
            </a:r>
            <a:r>
              <a:rPr lang="en-IN" dirty="0">
                <a:solidFill>
                  <a:schemeClr val="tx1"/>
                </a:solidFill>
                <a:latin typeface="Myriad Pro" panose="020B0503030403020204" charset="0"/>
              </a:rPr>
              <a:t>.</a:t>
            </a:r>
          </a:p>
          <a:p>
            <a:pPr marL="228600" lvl="0" indent="-235547" algn="l" rtl="0">
              <a:lnSpc>
                <a:spcPct val="90000"/>
              </a:lnSpc>
              <a:spcBef>
                <a:spcPts val="1000"/>
              </a:spcBef>
              <a:spcAft>
                <a:spcPts val="0"/>
              </a:spcAft>
              <a:buSzPct val="100000"/>
              <a:buChar char="•"/>
            </a:pPr>
            <a:r>
              <a:rPr lang="en-IN" dirty="0">
                <a:solidFill>
                  <a:schemeClr val="tx1"/>
                </a:solidFill>
                <a:latin typeface="Myriad Pro" panose="020B0503030403020204" charset="0"/>
              </a:rPr>
              <a:t>IEEE </a:t>
            </a:r>
            <a:r>
              <a:rPr lang="en-IN" dirty="0" err="1">
                <a:solidFill>
                  <a:schemeClr val="tx1"/>
                </a:solidFill>
                <a:latin typeface="Myriad Pro" panose="020B0503030403020204" charset="0"/>
              </a:rPr>
              <a:t>Globecomm</a:t>
            </a:r>
            <a:r>
              <a:rPr lang="en-IN" dirty="0">
                <a:solidFill>
                  <a:schemeClr val="tx1"/>
                </a:solidFill>
                <a:latin typeface="Myriad Pro" panose="020B0503030403020204" charset="0"/>
              </a:rPr>
              <a:t> IEEE Global Communications Conference 4–8 December 2023 // Kuala Lumpur, </a:t>
            </a:r>
            <a:r>
              <a:rPr lang="en-US" dirty="0">
                <a:solidFill>
                  <a:schemeClr val="tx1"/>
                </a:solidFill>
                <a:latin typeface="Myriad Pro" panose="020B0503030403020204" charset="0"/>
              </a:rPr>
              <a:t>Malaysia</a:t>
            </a:r>
          </a:p>
          <a:p>
            <a:pPr marL="228600" lvl="0" indent="-235547" algn="l" rtl="0">
              <a:lnSpc>
                <a:spcPct val="90000"/>
              </a:lnSpc>
              <a:spcBef>
                <a:spcPts val="1000"/>
              </a:spcBef>
              <a:spcAft>
                <a:spcPts val="0"/>
              </a:spcAft>
              <a:buSzPct val="100000"/>
              <a:buChar char="•"/>
            </a:pPr>
            <a:r>
              <a:rPr lang="en-US" dirty="0">
                <a:solidFill>
                  <a:schemeClr val="tx1"/>
                </a:solidFill>
                <a:latin typeface="Myriad Pro" panose="020B0503030403020204" charset="0"/>
              </a:rPr>
              <a:t>Upcoming Events/Opportunities</a:t>
            </a:r>
          </a:p>
          <a:p>
            <a:pPr marL="228600" lvl="0" indent="-235547" algn="l" rtl="0">
              <a:lnSpc>
                <a:spcPct val="90000"/>
              </a:lnSpc>
              <a:spcBef>
                <a:spcPts val="1000"/>
              </a:spcBef>
              <a:spcAft>
                <a:spcPts val="0"/>
              </a:spcAft>
              <a:buSzPct val="100000"/>
              <a:buChar char="•"/>
            </a:pPr>
            <a:r>
              <a:rPr lang="en-US" dirty="0">
                <a:solidFill>
                  <a:schemeClr val="tx1"/>
                </a:solidFill>
                <a:latin typeface="Myriad Pro" panose="020B0503030403020204" charset="0"/>
              </a:rPr>
              <a:t>Webpage giving List of oneM2M Resources</a:t>
            </a:r>
          </a:p>
          <a:p>
            <a:pPr marL="228600" lvl="0" indent="-235547" algn="l" rtl="0">
              <a:lnSpc>
                <a:spcPct val="90000"/>
              </a:lnSpc>
              <a:spcBef>
                <a:spcPts val="1000"/>
              </a:spcBef>
              <a:spcAft>
                <a:spcPts val="0"/>
              </a:spcAft>
              <a:buSzPct val="100000"/>
              <a:buChar char="•"/>
            </a:pPr>
            <a:r>
              <a:rPr lang="en-US" dirty="0">
                <a:solidFill>
                  <a:schemeClr val="tx1"/>
                </a:solidFill>
                <a:latin typeface="Myriad Pro" panose="020B0503030403020204" charset="0"/>
              </a:rPr>
              <a:t>Developer Resources – Updates</a:t>
            </a:r>
          </a:p>
          <a:p>
            <a:pPr marL="228600" lvl="0" indent="-235547" algn="l" rtl="0">
              <a:lnSpc>
                <a:spcPct val="90000"/>
              </a:lnSpc>
              <a:spcBef>
                <a:spcPts val="1000"/>
              </a:spcBef>
              <a:spcAft>
                <a:spcPts val="0"/>
              </a:spcAft>
              <a:buSzPct val="100000"/>
              <a:buChar char="•"/>
            </a:pPr>
            <a:r>
              <a:rPr lang="en-US" dirty="0">
                <a:solidFill>
                  <a:schemeClr val="tx1"/>
                </a:solidFill>
                <a:latin typeface="Myriad Pro" panose="020B0503030403020204" charset="0"/>
              </a:rPr>
              <a:t>Other activities</a:t>
            </a:r>
            <a:r>
              <a:rPr lang="en-US" sz="2889" dirty="0">
                <a:solidFill>
                  <a:schemeClr val="tx1"/>
                </a:solidFill>
                <a:latin typeface="Myriad Pro" panose="020B0503030403020204" charset="0"/>
                <a:sym typeface="Open Sans"/>
              </a:rPr>
              <a:t> </a:t>
            </a:r>
            <a:endParaRPr sz="4089" dirty="0">
              <a:solidFill>
                <a:schemeClr val="tx1"/>
              </a:solidFill>
              <a:latin typeface="Myriad Pro" panose="020B0503030403020204" charset="0"/>
            </a:endParaRPr>
          </a:p>
          <a:p>
            <a:pPr marL="228600" lvl="0" indent="-235547" algn="l" rtl="0">
              <a:lnSpc>
                <a:spcPct val="90000"/>
              </a:lnSpc>
              <a:spcBef>
                <a:spcPts val="1000"/>
              </a:spcBef>
              <a:spcAft>
                <a:spcPts val="0"/>
              </a:spcAft>
              <a:buSzPct val="100000"/>
              <a:buChar char="•"/>
            </a:pPr>
            <a:r>
              <a:rPr lang="en-US" sz="2889" dirty="0">
                <a:solidFill>
                  <a:schemeClr val="tx1"/>
                </a:solidFill>
                <a:latin typeface="Myriad Pro" panose="020B0503030403020204" charset="0"/>
                <a:sym typeface="Open Sans"/>
              </a:rPr>
              <a:t>Review of Bimonthly bulletin – Jun’23 issue.</a:t>
            </a:r>
            <a:endParaRPr sz="4089" dirty="0">
              <a:solidFill>
                <a:schemeClr val="tx1"/>
              </a:solidFill>
              <a:latin typeface="Myriad Pro" panose="020B0503030403020204" charset="0"/>
            </a:endParaRPr>
          </a:p>
        </p:txBody>
      </p:sp>
      <p:sp>
        <p:nvSpPr>
          <p:cNvPr id="83" name="Google Shape;8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sz="4400">
                <a:latin typeface="Open Sans"/>
                <a:ea typeface="Open Sans"/>
                <a:cs typeface="Open Sans"/>
                <a:sym typeface="Open Sans"/>
              </a:rPr>
              <a:t>Website – Visits </a:t>
            </a:r>
            <a:endParaRPr>
              <a:latin typeface="Open Sans"/>
              <a:ea typeface="Open Sans"/>
              <a:cs typeface="Open Sans"/>
              <a:sym typeface="Open Sans"/>
            </a:endParaRPr>
          </a:p>
        </p:txBody>
      </p:sp>
      <p:sp>
        <p:nvSpPr>
          <p:cNvPr id="254" name="Google Shape;25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graphicFrame>
        <p:nvGraphicFramePr>
          <p:cNvPr id="255" name="Google Shape;255;p20"/>
          <p:cNvGraphicFramePr/>
          <p:nvPr/>
        </p:nvGraphicFramePr>
        <p:xfrm>
          <a:off x="5255723" y="1040776"/>
          <a:ext cx="6355029" cy="2727858"/>
        </p:xfrm>
        <a:graphic>
          <a:graphicData uri="http://schemas.openxmlformats.org/drawingml/2006/chart">
            <c:chart xmlns:c="http://schemas.openxmlformats.org/drawingml/2006/chart" xmlns:r="http://schemas.openxmlformats.org/officeDocument/2006/relationships" r:id="rId3"/>
          </a:graphicData>
        </a:graphic>
      </p:graphicFrame>
      <p:sp>
        <p:nvSpPr>
          <p:cNvPr id="256" name="Google Shape;256;p20"/>
          <p:cNvSpPr/>
          <p:nvPr/>
        </p:nvSpPr>
        <p:spPr>
          <a:xfrm>
            <a:off x="4903470" y="3989070"/>
            <a:ext cx="1569377" cy="1623059"/>
          </a:xfrm>
          <a:prstGeom prst="cloud">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graphicFrame>
        <p:nvGraphicFramePr>
          <p:cNvPr id="257" name="Google Shape;257;p20"/>
          <p:cNvGraphicFramePr/>
          <p:nvPr/>
        </p:nvGraphicFramePr>
        <p:xfrm>
          <a:off x="5255723" y="3803706"/>
          <a:ext cx="6769394" cy="2735206"/>
        </p:xfrm>
        <a:graphic>
          <a:graphicData uri="http://schemas.openxmlformats.org/drawingml/2006/chart">
            <c:chart xmlns:c="http://schemas.openxmlformats.org/drawingml/2006/chart" xmlns:r="http://schemas.openxmlformats.org/officeDocument/2006/relationships" r:id="rId4"/>
          </a:graphicData>
        </a:graphic>
      </p:graphicFrame>
      <p:sp>
        <p:nvSpPr>
          <p:cNvPr id="258" name="Google Shape;258;p20"/>
          <p:cNvSpPr txBox="1"/>
          <p:nvPr/>
        </p:nvSpPr>
        <p:spPr>
          <a:xfrm>
            <a:off x="455502" y="1704753"/>
            <a:ext cx="4800222" cy="411247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C63133"/>
              </a:buClr>
              <a:buSzPts val="4400"/>
              <a:buFont typeface="Open Sans"/>
              <a:buNone/>
            </a:pPr>
            <a:r>
              <a:rPr lang="en-US" sz="4400" b="1" i="0">
                <a:solidFill>
                  <a:srgbClr val="C63133"/>
                </a:solidFill>
                <a:latin typeface="Open Sans"/>
                <a:ea typeface="Open Sans"/>
                <a:cs typeface="Open Sans"/>
                <a:sym typeface="Open Sans"/>
              </a:rPr>
              <a:t>Website Visits</a:t>
            </a:r>
            <a:endParaRPr/>
          </a:p>
          <a:p>
            <a:pPr marL="0" marR="0" lvl="0" indent="0" algn="ctr" rtl="0">
              <a:lnSpc>
                <a:spcPct val="90000"/>
              </a:lnSpc>
              <a:spcBef>
                <a:spcPts val="0"/>
              </a:spcBef>
              <a:spcAft>
                <a:spcPts val="0"/>
              </a:spcAft>
              <a:buClr>
                <a:srgbClr val="C63133"/>
              </a:buClr>
              <a:buSzPts val="4400"/>
              <a:buFont typeface="Open Sans"/>
              <a:buNone/>
            </a:pPr>
            <a:endParaRPr sz="4400" b="1" i="0">
              <a:solidFill>
                <a:srgbClr val="C63133"/>
              </a:solidFill>
              <a:latin typeface="Open Sans"/>
              <a:ea typeface="Open Sans"/>
              <a:cs typeface="Open Sans"/>
              <a:sym typeface="Open Sans"/>
            </a:endParaRPr>
          </a:p>
          <a:p>
            <a:pPr marL="0" marR="0" lvl="0" indent="0" algn="ctr" rtl="0">
              <a:lnSpc>
                <a:spcPct val="90000"/>
              </a:lnSpc>
              <a:spcBef>
                <a:spcPts val="0"/>
              </a:spcBef>
              <a:spcAft>
                <a:spcPts val="0"/>
              </a:spcAft>
              <a:buClr>
                <a:srgbClr val="C63133"/>
              </a:buClr>
              <a:buSzPts val="4400"/>
              <a:buFont typeface="Open Sans"/>
              <a:buNone/>
            </a:pPr>
            <a:r>
              <a:rPr lang="en-US" sz="4400" b="1" i="0">
                <a:solidFill>
                  <a:srgbClr val="C63133"/>
                </a:solidFill>
                <a:latin typeface="Open Sans"/>
                <a:ea typeface="Open Sans"/>
                <a:cs typeface="Open Sans"/>
                <a:sym typeface="Open Sans"/>
              </a:rPr>
              <a:t>&amp;</a:t>
            </a:r>
            <a:endParaRPr/>
          </a:p>
          <a:p>
            <a:pPr marL="0" marR="0" lvl="0" indent="0" algn="ctr" rtl="0">
              <a:lnSpc>
                <a:spcPct val="90000"/>
              </a:lnSpc>
              <a:spcBef>
                <a:spcPts val="0"/>
              </a:spcBef>
              <a:spcAft>
                <a:spcPts val="0"/>
              </a:spcAft>
              <a:buClr>
                <a:srgbClr val="C63133"/>
              </a:buClr>
              <a:buSzPts val="4400"/>
              <a:buFont typeface="Open Sans"/>
              <a:buNone/>
            </a:pPr>
            <a:endParaRPr sz="4400" b="1" i="0">
              <a:solidFill>
                <a:srgbClr val="C63133"/>
              </a:solidFill>
              <a:latin typeface="Open Sans"/>
              <a:ea typeface="Open Sans"/>
              <a:cs typeface="Open Sans"/>
              <a:sym typeface="Open Sans"/>
            </a:endParaRPr>
          </a:p>
          <a:p>
            <a:pPr marL="0" marR="0" lvl="0" indent="0" algn="ctr" rtl="0">
              <a:lnSpc>
                <a:spcPct val="90000"/>
              </a:lnSpc>
              <a:spcBef>
                <a:spcPts val="0"/>
              </a:spcBef>
              <a:spcAft>
                <a:spcPts val="0"/>
              </a:spcAft>
              <a:buClr>
                <a:srgbClr val="C63133"/>
              </a:buClr>
              <a:buSzPts val="4400"/>
              <a:buFont typeface="Open Sans"/>
              <a:buNone/>
            </a:pPr>
            <a:r>
              <a:rPr lang="en-US" sz="4400" b="1" i="0">
                <a:solidFill>
                  <a:srgbClr val="C63133"/>
                </a:solidFill>
                <a:latin typeface="Open Sans"/>
                <a:ea typeface="Open Sans"/>
                <a:cs typeface="Open Sans"/>
                <a:sym typeface="Open Sans"/>
              </a:rPr>
              <a:t>Top 10 countries</a:t>
            </a:r>
            <a:endParaRPr sz="4400" b="1" i="0">
              <a:solidFill>
                <a:srgbClr val="C63133"/>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Thank You</a:t>
            </a:r>
            <a:endParaRPr/>
          </a:p>
        </p:txBody>
      </p:sp>
      <p:pic>
        <p:nvPicPr>
          <p:cNvPr id="264" name="Google Shape;264;p21">
            <a:hlinkClick r:id="rId3"/>
          </p:cNvPr>
          <p:cNvPicPr preferRelativeResize="0"/>
          <p:nvPr/>
        </p:nvPicPr>
        <p:blipFill rotWithShape="1">
          <a:blip r:embed="rId4">
            <a:alphaModFix/>
          </a:blip>
          <a:srcRect/>
          <a:stretch/>
        </p:blipFill>
        <p:spPr>
          <a:xfrm>
            <a:off x="5313058" y="4121766"/>
            <a:ext cx="314632" cy="314632"/>
          </a:xfrm>
          <a:prstGeom prst="rect">
            <a:avLst/>
          </a:prstGeom>
          <a:noFill/>
          <a:ln>
            <a:noFill/>
          </a:ln>
        </p:spPr>
      </p:pic>
      <p:pic>
        <p:nvPicPr>
          <p:cNvPr id="265" name="Google Shape;265;p21">
            <a:hlinkClick r:id="rId5"/>
          </p:cNvPr>
          <p:cNvPicPr preferRelativeResize="0"/>
          <p:nvPr/>
        </p:nvPicPr>
        <p:blipFill rotWithShape="1">
          <a:blip r:embed="rId6">
            <a:alphaModFix/>
          </a:blip>
          <a:srcRect/>
          <a:stretch/>
        </p:blipFill>
        <p:spPr>
          <a:xfrm>
            <a:off x="6144225" y="4121409"/>
            <a:ext cx="314632" cy="314632"/>
          </a:xfrm>
          <a:prstGeom prst="rect">
            <a:avLst/>
          </a:prstGeom>
          <a:noFill/>
          <a:ln>
            <a:noFill/>
          </a:ln>
        </p:spPr>
      </p:pic>
      <p:pic>
        <p:nvPicPr>
          <p:cNvPr id="266" name="Google Shape;266;p21">
            <a:hlinkClick r:id="rId7"/>
          </p:cNvPr>
          <p:cNvPicPr preferRelativeResize="0"/>
          <p:nvPr/>
        </p:nvPicPr>
        <p:blipFill rotWithShape="1">
          <a:blip r:embed="rId8">
            <a:alphaModFix/>
          </a:blip>
          <a:srcRect/>
          <a:stretch/>
        </p:blipFill>
        <p:spPr>
          <a:xfrm>
            <a:off x="5731451" y="4127028"/>
            <a:ext cx="309013" cy="309013"/>
          </a:xfrm>
          <a:prstGeom prst="rect">
            <a:avLst/>
          </a:prstGeom>
          <a:noFill/>
          <a:ln>
            <a:noFill/>
          </a:ln>
        </p:spPr>
      </p:pic>
      <p:pic>
        <p:nvPicPr>
          <p:cNvPr id="267" name="Google Shape;267;p21">
            <a:hlinkClick r:id="rId9"/>
          </p:cNvPr>
          <p:cNvPicPr preferRelativeResize="0"/>
          <p:nvPr/>
        </p:nvPicPr>
        <p:blipFill rotWithShape="1">
          <a:blip r:embed="rId10">
            <a:alphaModFix/>
          </a:blip>
          <a:srcRect/>
          <a:stretch/>
        </p:blipFill>
        <p:spPr>
          <a:xfrm>
            <a:off x="6562618" y="4121409"/>
            <a:ext cx="314632" cy="314632"/>
          </a:xfrm>
          <a:prstGeom prst="rect">
            <a:avLst/>
          </a:prstGeom>
          <a:noFill/>
          <a:ln>
            <a:noFill/>
          </a:ln>
        </p:spPr>
      </p:pic>
      <p:pic>
        <p:nvPicPr>
          <p:cNvPr id="268" name="Google Shape;268;p21">
            <a:hlinkClick r:id="rId11"/>
          </p:cNvPr>
          <p:cNvPicPr preferRelativeResize="0"/>
          <p:nvPr/>
        </p:nvPicPr>
        <p:blipFill rotWithShape="1">
          <a:blip r:embed="rId12">
            <a:alphaModFix/>
          </a:blip>
          <a:srcRect/>
          <a:stretch/>
        </p:blipFill>
        <p:spPr>
          <a:xfrm>
            <a:off x="6981011" y="4121766"/>
            <a:ext cx="314632" cy="314632"/>
          </a:xfrm>
          <a:prstGeom prst="rect">
            <a:avLst/>
          </a:prstGeom>
          <a:noFill/>
          <a:ln>
            <a:noFill/>
          </a:ln>
        </p:spPr>
      </p:pic>
      <p:pic>
        <p:nvPicPr>
          <p:cNvPr id="269" name="Google Shape;269;p21">
            <a:hlinkClick r:id="rId13"/>
          </p:cNvPr>
          <p:cNvPicPr preferRelativeResize="0"/>
          <p:nvPr/>
        </p:nvPicPr>
        <p:blipFill rotWithShape="1">
          <a:blip r:embed="rId14">
            <a:alphaModFix/>
          </a:blip>
          <a:srcRect/>
          <a:stretch/>
        </p:blipFill>
        <p:spPr>
          <a:xfrm>
            <a:off x="4896072" y="4121944"/>
            <a:ext cx="313200" cy="313200"/>
          </a:xfrm>
          <a:prstGeom prst="rect">
            <a:avLst/>
          </a:prstGeom>
          <a:noFill/>
          <a:ln>
            <a:noFill/>
          </a:ln>
        </p:spPr>
      </p:pic>
      <p:sp>
        <p:nvSpPr>
          <p:cNvPr id="270" name="Google Shape;270;p2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8522225"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 – May’/Jun 23</a:t>
            </a:r>
            <a:endParaRPr dirty="0"/>
          </a:p>
        </p:txBody>
      </p:sp>
      <p:sp>
        <p:nvSpPr>
          <p:cNvPr id="91" name="Google Shape;91;g19bea0c9e96_0_1"/>
          <p:cNvSpPr txBox="1"/>
          <p:nvPr/>
        </p:nvSpPr>
        <p:spPr>
          <a:xfrm>
            <a:off x="132750" y="1219320"/>
            <a:ext cx="12059250" cy="458686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NIL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publications in May’23 (06 TOTAL in CY’23) *</a:t>
            </a:r>
            <a:r>
              <a:rPr lang="en-US" sz="1800" kern="1200" dirty="0">
                <a:solidFill>
                  <a:schemeClr val="tx1"/>
                </a:solidFill>
                <a:latin typeface="Myriad Pro" panose="020B0503030403020204" charset="0"/>
                <a:ea typeface="+mn-ea"/>
                <a:cs typeface="+mn-cs"/>
              </a:rPr>
              <a:t>ETSI Enjoy! (Ken submitted article in June 2023)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1</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new episode published (total 8 out of 9 now available on </a:t>
            </a:r>
            <a:r>
              <a:rPr kumimoji="0" lang="en-US" sz="1800" b="0" i="0" u="none" strike="noStrike" kern="1200" cap="none" spc="0" normalizeH="0" baseline="0" noProof="0" dirty="0" err="1">
                <a:ln>
                  <a:noFill/>
                </a:ln>
                <a:solidFill>
                  <a:schemeClr val="tx1"/>
                </a:solidFill>
                <a:effectLst/>
                <a:uLnTx/>
                <a:uFillTx/>
                <a:latin typeface="Myriad Pro" panose="020B0503030403020204" charset="0"/>
                <a:ea typeface="+mn-ea"/>
                <a:cs typeface="+mn-cs"/>
              </a:rPr>
              <a:t>Youtube</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and Wiki) </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2</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Insights published in May and 1 in June. (11 Total in CY’23)</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2@Partner, 2@Regional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 2 availed</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May’23):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1365 followers (▲9 in May’23), 32 total posts CY’23; Twitter 1456 followers, 111 total posts CY’23</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1 issued; carried by 5 agencies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Media Queries - 2</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DB3-6FD0-F400-AC83-BCE490DB7661}"/>
              </a:ext>
            </a:extLst>
          </p:cNvPr>
          <p:cNvSpPr>
            <a:spLocks noGrp="1"/>
          </p:cNvSpPr>
          <p:nvPr>
            <p:ph type="title"/>
          </p:nvPr>
        </p:nvSpPr>
        <p:spPr>
          <a:xfrm>
            <a:off x="400692" y="220859"/>
            <a:ext cx="10145979" cy="842100"/>
          </a:xfrm>
        </p:spPr>
        <p:txBody>
          <a:bodyPr>
            <a:normAutofit fontScale="90000"/>
          </a:bodyPr>
          <a:lstStyle/>
          <a:p>
            <a:br>
              <a:rPr lang="en-US" dirty="0">
                <a:latin typeface="Myriad Pro" panose="020B0503030403020204" charset="0"/>
              </a:rPr>
            </a:br>
            <a:r>
              <a:rPr lang="en-US" sz="4000" dirty="0">
                <a:latin typeface="Myriad Pro" panose="020B0503030403020204" charset="0"/>
              </a:rPr>
              <a:t>Campaign proposal by PPR - oneM2M Champions</a:t>
            </a:r>
            <a:br>
              <a:rPr lang="en-US" dirty="0">
                <a:latin typeface="Myriad Pro" panose="020B0503030403020204" charset="0"/>
              </a:rPr>
            </a:br>
            <a:endParaRPr lang="en-IN" dirty="0">
              <a:latin typeface="Myriad Pro" panose="020B0503030403020204" charset="0"/>
            </a:endParaRPr>
          </a:p>
        </p:txBody>
      </p:sp>
      <p:sp>
        <p:nvSpPr>
          <p:cNvPr id="3" name="Text Placeholder 2">
            <a:extLst>
              <a:ext uri="{FF2B5EF4-FFF2-40B4-BE49-F238E27FC236}">
                <a16:creationId xmlns:a16="http://schemas.microsoft.com/office/drawing/2014/main" id="{3C34A8B6-782B-D26B-D382-A46CC17066D0}"/>
              </a:ext>
            </a:extLst>
          </p:cNvPr>
          <p:cNvSpPr>
            <a:spLocks noGrp="1"/>
          </p:cNvSpPr>
          <p:nvPr>
            <p:ph type="body" idx="1"/>
          </p:nvPr>
        </p:nvSpPr>
        <p:spPr>
          <a:xfrm>
            <a:off x="8500282" y="3429000"/>
            <a:ext cx="3417739" cy="2299316"/>
          </a:xfrm>
        </p:spPr>
        <p:txBody>
          <a:bodyPr>
            <a:normAutofit/>
          </a:bodyPr>
          <a:lstStyle/>
          <a:p>
            <a:pPr algn="l">
              <a:buFontTx/>
              <a:buChar char="-"/>
            </a:pPr>
            <a:r>
              <a:rPr lang="en-US" sz="1800" b="1" i="0" dirty="0">
                <a:solidFill>
                  <a:schemeClr val="tx1"/>
                </a:solidFill>
                <a:effectLst/>
                <a:latin typeface="Myriad Pro" panose="020B0503030403020204" charset="0"/>
              </a:rPr>
              <a:t>Need volunteers (at least 3 – 4 )</a:t>
            </a:r>
          </a:p>
          <a:p>
            <a:pPr>
              <a:buFontTx/>
              <a:buChar char="-"/>
            </a:pPr>
            <a:r>
              <a:rPr lang="en-US" sz="1800" b="0" i="0" dirty="0">
                <a:solidFill>
                  <a:schemeClr val="tx1"/>
                </a:solidFill>
                <a:effectLst/>
                <a:latin typeface="Myriad Pro" panose="020B0503030403020204" charset="0"/>
              </a:rPr>
              <a:t>need headshot and quote giving their reasons of the importance of being an active member of oneM2M. </a:t>
            </a:r>
          </a:p>
        </p:txBody>
      </p:sp>
      <p:sp>
        <p:nvSpPr>
          <p:cNvPr id="4" name="Rectangle 2">
            <a:extLst>
              <a:ext uri="{FF2B5EF4-FFF2-40B4-BE49-F238E27FC236}">
                <a16:creationId xmlns:a16="http://schemas.microsoft.com/office/drawing/2014/main" id="{F137140A-FB06-0A0D-382F-8C77FEC836B7}"/>
              </a:ext>
            </a:extLst>
          </p:cNvPr>
          <p:cNvSpPr>
            <a:spLocks noChangeArrowheads="1"/>
          </p:cNvSpPr>
          <p:nvPr/>
        </p:nvSpPr>
        <p:spPr bwMode="auto">
          <a:xfrm>
            <a:off x="480532" y="1211658"/>
            <a:ext cx="645559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Campaign</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Champion Series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Showcase the importance of ‘Contributors across oneM2M’ and why each person chooses to play an active role in defining and developing standards to address the need for interoperable and scalable IoT systems.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Objective:</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Promote membership and increase brand exposure across key target regions.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Post:</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Carousel style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yriad Pro" panose="020B0503030403020204" charset="0"/>
            </a:endParaRPr>
          </a:p>
        </p:txBody>
      </p:sp>
      <p:pic>
        <p:nvPicPr>
          <p:cNvPr id="1025" name="Picture 1" descr="A picture containing text, screenshot, design, template&#10;&#10;Description automatically generated">
            <a:extLst>
              <a:ext uri="{FF2B5EF4-FFF2-40B4-BE49-F238E27FC236}">
                <a16:creationId xmlns:a16="http://schemas.microsoft.com/office/drawing/2014/main" id="{F92C60A6-0F49-A684-6B27-C8D24EFA9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37" y="3109823"/>
            <a:ext cx="8014245" cy="29376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09BCEDE-02E6-C8EC-6997-5886011D5AB8}"/>
              </a:ext>
            </a:extLst>
          </p:cNvPr>
          <p:cNvSpPr>
            <a:spLocks noChangeArrowheads="1"/>
          </p:cNvSpPr>
          <p:nvPr/>
        </p:nvSpPr>
        <p:spPr bwMode="auto">
          <a:xfrm>
            <a:off x="0" y="24051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yriad Pro" panose="020B0503030403020204" charset="0"/>
            </a:endParaRPr>
          </a:p>
        </p:txBody>
      </p:sp>
    </p:spTree>
    <p:extLst>
      <p:ext uri="{BB962C8B-B14F-4D97-AF65-F5344CB8AC3E}">
        <p14:creationId xmlns:p14="http://schemas.microsoft.com/office/powerpoint/2010/main" val="311559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D77-BF02-F1C1-A805-B2BC81BA27DA}"/>
              </a:ext>
            </a:extLst>
          </p:cNvPr>
          <p:cNvSpPr>
            <a:spLocks noGrp="1"/>
          </p:cNvSpPr>
          <p:nvPr>
            <p:ph type="title"/>
          </p:nvPr>
        </p:nvSpPr>
        <p:spPr/>
        <p:txBody>
          <a:bodyPr>
            <a:normAutofit fontScale="90000"/>
          </a:bodyPr>
          <a:lstStyle/>
          <a:p>
            <a:r>
              <a:rPr lang="en-US" sz="4400" dirty="0">
                <a:latin typeface="Myriad Pro" panose="020B0503030403020204" charset="0"/>
              </a:rPr>
              <a:t>ETSI-oneM2M joint white paper on MEC: promotion campaign</a:t>
            </a:r>
            <a:endParaRPr lang="en-IN" dirty="0"/>
          </a:p>
        </p:txBody>
      </p:sp>
      <p:sp>
        <p:nvSpPr>
          <p:cNvPr id="3" name="Text Placeholder 2">
            <a:extLst>
              <a:ext uri="{FF2B5EF4-FFF2-40B4-BE49-F238E27FC236}">
                <a16:creationId xmlns:a16="http://schemas.microsoft.com/office/drawing/2014/main" id="{FE6653E7-E121-D6AA-1BB8-B955451C4135}"/>
              </a:ext>
            </a:extLst>
          </p:cNvPr>
          <p:cNvSpPr>
            <a:spLocks noGrp="1"/>
          </p:cNvSpPr>
          <p:nvPr>
            <p:ph type="body" idx="1"/>
          </p:nvPr>
        </p:nvSpPr>
        <p:spPr>
          <a:xfrm>
            <a:off x="334696" y="1173570"/>
            <a:ext cx="10515600" cy="5369273"/>
          </a:xfrm>
        </p:spPr>
        <p:txBody>
          <a:bodyPr>
            <a:normAutofit lnSpcReduction="10000"/>
          </a:bodyPr>
          <a:lstStyle/>
          <a:p>
            <a:r>
              <a:rPr lang="en-IN" sz="1800" b="1" kern="1200" dirty="0">
                <a:solidFill>
                  <a:schemeClr val="tx1"/>
                </a:solidFill>
                <a:latin typeface="Myriad Pro" panose="020B0503030403020204" pitchFamily="34" charset="0"/>
                <a:ea typeface="+mn-ea"/>
                <a:cs typeface="+mn-cs"/>
              </a:rPr>
              <a:t>Queries from Jayne (PPR) on the white paper :</a:t>
            </a:r>
          </a:p>
          <a:p>
            <a:pPr lvl="1"/>
            <a:r>
              <a:rPr lang="en-US" sz="1700" i="1" kern="1200" dirty="0">
                <a:solidFill>
                  <a:schemeClr val="tx1"/>
                </a:solidFill>
                <a:latin typeface="Myriad Pro" panose="020B0503030403020204" pitchFamily="34" charset="0"/>
                <a:ea typeface="+mn-ea"/>
                <a:cs typeface="+mn-cs"/>
              </a:rPr>
              <a:t>The white paper talks about interworking between oneM2M and IoT. In some places it seems to suggest that is possible today – but it also identifies that further work is needed to build on this, such as a high interworking framework. Are there plans for this new work to be launched within oneM2M to deliver this? If so, what stage is this at? Or are you hoping the whitepaper will generate interest in oneM2M members in starting this work?</a:t>
            </a:r>
          </a:p>
          <a:p>
            <a:pPr lvl="1"/>
            <a:r>
              <a:rPr lang="en-US" sz="1700" i="1" kern="1200" dirty="0">
                <a:solidFill>
                  <a:schemeClr val="tx1"/>
                </a:solidFill>
                <a:latin typeface="Myriad Pro" panose="020B0503030403020204" pitchFamily="34" charset="0"/>
                <a:ea typeface="+mn-ea"/>
                <a:cs typeface="+mn-cs"/>
              </a:rPr>
              <a:t>Is this the first time that guidance on MEC and oneM2M interworking has been shared? If so, what impact will this have on the IoT landscape as a whole? Could we for example say something like: “The IoT ecosystem will benefit from new 5G capabilities as new guidance on edge computing and IoT interworking is published today.” </a:t>
            </a:r>
          </a:p>
          <a:p>
            <a:r>
              <a:rPr lang="en-US" sz="1900" b="1" kern="1200" dirty="0">
                <a:solidFill>
                  <a:schemeClr val="tx1"/>
                </a:solidFill>
                <a:latin typeface="Myriad Pro" panose="020B0503030403020204" pitchFamily="34" charset="0"/>
                <a:ea typeface="+mn-ea"/>
                <a:cs typeface="+mn-cs"/>
              </a:rPr>
              <a:t>Proposed to circulate latest version to larger oneM2M community. (A few TSDSI IMs would like to review)</a:t>
            </a:r>
          </a:p>
          <a:p>
            <a:r>
              <a:rPr lang="en-US" sz="1900" b="1" kern="1200" dirty="0">
                <a:solidFill>
                  <a:schemeClr val="tx1"/>
                </a:solidFill>
                <a:latin typeface="Myriad Pro" panose="020B0503030403020204" pitchFamily="34" charset="0"/>
                <a:ea typeface="+mn-ea"/>
                <a:cs typeface="+mn-cs"/>
              </a:rPr>
              <a:t>ETSI regularly publishes White Papers – that are announced/or a ‘collective letter’ sent to members.  </a:t>
            </a:r>
          </a:p>
          <a:p>
            <a:r>
              <a:rPr lang="en-US" sz="1900" b="1" kern="1200" dirty="0">
                <a:solidFill>
                  <a:schemeClr val="tx1"/>
                </a:solidFill>
                <a:latin typeface="Myriad Pro" panose="020B0503030403020204" pitchFamily="34" charset="0"/>
                <a:ea typeface="+mn-ea"/>
                <a:cs typeface="+mn-cs"/>
              </a:rPr>
              <a:t>Propose a campaign – to generate/rekindle interest in oneM2M via MEC.</a:t>
            </a:r>
          </a:p>
          <a:p>
            <a:r>
              <a:rPr lang="en-US" sz="1900" b="1" kern="1200" dirty="0">
                <a:solidFill>
                  <a:schemeClr val="tx1"/>
                </a:solidFill>
                <a:latin typeface="Myriad Pro" panose="020B0503030403020204" pitchFamily="34" charset="0"/>
                <a:ea typeface="+mn-ea"/>
                <a:cs typeface="+mn-cs"/>
              </a:rPr>
              <a:t>Propose oneM2M draft content of the PR announcing launch of the white paper</a:t>
            </a:r>
          </a:p>
          <a:p>
            <a:r>
              <a:rPr lang="en-US" sz="1900" b="1" kern="1200" dirty="0">
                <a:solidFill>
                  <a:schemeClr val="tx1"/>
                </a:solidFill>
                <a:latin typeface="Myriad Pro" panose="020B0503030403020204" pitchFamily="34" charset="0"/>
                <a:ea typeface="+mn-ea"/>
                <a:cs typeface="+mn-cs"/>
              </a:rPr>
              <a:t>PR campaign time-plan: Teaser on social media etc. building up to the launch in ETSI IoT week and then issue of the PR. Followed by Interviews with key persons during the launch if feasible. </a:t>
            </a:r>
          </a:p>
        </p:txBody>
      </p:sp>
    </p:spTree>
    <p:extLst>
      <p:ext uri="{BB962C8B-B14F-4D97-AF65-F5344CB8AC3E}">
        <p14:creationId xmlns:p14="http://schemas.microsoft.com/office/powerpoint/2010/main" val="416829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112226" y="0"/>
            <a:ext cx="9617700" cy="1165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Open Sans"/>
              <a:buNone/>
            </a:pPr>
            <a:r>
              <a:rPr lang="en-US" sz="2800" dirty="0">
                <a:solidFill>
                  <a:schemeClr val="accent1"/>
                </a:solidFill>
                <a:latin typeface="Myriad Pro" panose="020B0503030403020204" charset="0"/>
                <a:hlinkClick r:id="rId3"/>
              </a:rPr>
              <a:t>Executive Interview with </a:t>
            </a:r>
            <a:r>
              <a:rPr lang="en-US" sz="2800" dirty="0" err="1">
                <a:solidFill>
                  <a:schemeClr val="accent1"/>
                </a:solidFill>
                <a:latin typeface="Myriad Pro" panose="020B0503030403020204" charset="0"/>
                <a:hlinkClick r:id="rId3"/>
              </a:rPr>
              <a:t>Aetheros</a:t>
            </a:r>
            <a:r>
              <a:rPr lang="en-US" sz="2800" dirty="0">
                <a:solidFill>
                  <a:schemeClr val="accent1"/>
                </a:solidFill>
                <a:latin typeface="Myriad Pro" panose="020B0503030403020204" charset="0"/>
                <a:hlinkClick r:id="rId3"/>
              </a:rPr>
              <a:t>’ Ray Bell </a:t>
            </a:r>
            <a:r>
              <a:rPr lang="en-US" sz="2800" dirty="0">
                <a:solidFill>
                  <a:schemeClr val="accent1"/>
                </a:solidFill>
                <a:latin typeface="Myriad Pro" panose="020B0503030403020204" charset="0"/>
              </a:rPr>
              <a:t>on their oneM2M based solution</a:t>
            </a:r>
            <a:endParaRPr sz="2800" dirty="0">
              <a:solidFill>
                <a:schemeClr val="accent1"/>
              </a:solidFill>
              <a:highlight>
                <a:srgbClr val="FFFF00"/>
              </a:highlight>
              <a:latin typeface="Myriad Pro" panose="020B0503030403020204" charset="0"/>
            </a:endParaRPr>
          </a:p>
        </p:txBody>
      </p:sp>
      <p:sp>
        <p:nvSpPr>
          <p:cNvPr id="145" name="Google Shape;145;p9"/>
          <p:cNvSpPr txBox="1">
            <a:spLocks noGrp="1"/>
          </p:cNvSpPr>
          <p:nvPr>
            <p:ph type="body" idx="1"/>
          </p:nvPr>
        </p:nvSpPr>
        <p:spPr>
          <a:xfrm>
            <a:off x="0" y="5853218"/>
            <a:ext cx="12082409" cy="4917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SzPct val="71428"/>
              <a:buNone/>
            </a:pPr>
            <a:endParaRPr dirty="0">
              <a:latin typeface="Myriad Pro" panose="020B0503030403020204" charset="0"/>
            </a:endParaRPr>
          </a:p>
          <a:p>
            <a:pPr marL="0" lvl="0" indent="0" algn="l" rtl="0">
              <a:lnSpc>
                <a:spcPct val="90000"/>
              </a:lnSpc>
              <a:spcBef>
                <a:spcPts val="0"/>
              </a:spcBef>
              <a:spcAft>
                <a:spcPts val="0"/>
              </a:spcAft>
              <a:buSzPct val="47436"/>
              <a:buNone/>
            </a:pPr>
            <a:r>
              <a:rPr lang="en-US" u="sng" dirty="0">
                <a:solidFill>
                  <a:schemeClr val="hlink"/>
                </a:solidFill>
                <a:latin typeface="Myriad Pro" panose="020B0503030403020204" charset="0"/>
                <a:hlinkClick r:id="rId4"/>
              </a:rPr>
              <a:t>https://www.iotm2mcouncil.org/iot-library/news/smart-energy-news/aetheros-to-power-us-smart-meter-deployments/</a:t>
            </a:r>
            <a:endParaRPr lang="en-US" dirty="0">
              <a:solidFill>
                <a:srgbClr val="222222"/>
              </a:solidFill>
              <a:latin typeface="Myriad Pro" panose="020B0503030403020204" charset="0"/>
            </a:endParaRPr>
          </a:p>
          <a:p>
            <a:pPr marL="0" lvl="0" indent="0" algn="l" rtl="0">
              <a:lnSpc>
                <a:spcPct val="90000"/>
              </a:lnSpc>
              <a:spcBef>
                <a:spcPts val="1000"/>
              </a:spcBef>
              <a:spcAft>
                <a:spcPts val="0"/>
              </a:spcAft>
              <a:buSzPct val="100000"/>
              <a:buNone/>
            </a:pPr>
            <a:endParaRPr lang="en-IN" sz="1600" dirty="0">
              <a:solidFill>
                <a:srgbClr val="2E2E31"/>
              </a:solidFill>
              <a:highlight>
                <a:srgbClr val="FFFF00"/>
              </a:highlight>
              <a:latin typeface="Myriad Pro" panose="020B0503030403020204" charset="0"/>
              <a:ea typeface="PT Sans"/>
              <a:cs typeface="PT Sans"/>
              <a:sym typeface="PT Sans"/>
            </a:endParaRPr>
          </a:p>
          <a:p>
            <a:pPr marL="0" lvl="0" indent="0" algn="l" rtl="0">
              <a:lnSpc>
                <a:spcPct val="90000"/>
              </a:lnSpc>
              <a:spcBef>
                <a:spcPts val="1000"/>
              </a:spcBef>
              <a:spcAft>
                <a:spcPts val="0"/>
              </a:spcAft>
              <a:buSzPct val="100000"/>
              <a:buNone/>
            </a:pPr>
            <a:endParaRPr sz="1600" dirty="0">
              <a:solidFill>
                <a:srgbClr val="2E2E31"/>
              </a:solidFill>
              <a:highlight>
                <a:srgbClr val="FFFF00"/>
              </a:highlight>
              <a:latin typeface="Myriad Pro" panose="020B0503030403020204" charset="0"/>
              <a:ea typeface="PT Sans"/>
              <a:cs typeface="PT Sans"/>
              <a:sym typeface="PT Sans"/>
            </a:endParaRPr>
          </a:p>
        </p:txBody>
      </p:sp>
      <p:sp>
        <p:nvSpPr>
          <p:cNvPr id="146" name="Google Shape;146;p9"/>
          <p:cNvSpPr txBox="1">
            <a:spLocks noGrp="1"/>
          </p:cNvSpPr>
          <p:nvPr>
            <p:ph type="ftr" idx="11"/>
          </p:nvPr>
        </p:nvSpPr>
        <p:spPr>
          <a:xfrm>
            <a:off x="4038600" y="63449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Myriad Pro" panose="020B0503030403020204" charset="0"/>
              <a:sym typeface="Open Sans"/>
            </a:endParaRPr>
          </a:p>
          <a:p>
            <a:pPr marL="0" lvl="0" indent="0" algn="ctr" rtl="0">
              <a:spcBef>
                <a:spcPts val="0"/>
              </a:spcBef>
              <a:spcAft>
                <a:spcPts val="0"/>
              </a:spcAft>
              <a:buNone/>
            </a:pPr>
            <a:r>
              <a:rPr lang="en-US" sz="1000">
                <a:solidFill>
                  <a:schemeClr val="lt2"/>
                </a:solidFill>
                <a:latin typeface="Myriad Pro" panose="020B0503030403020204" charset="0"/>
                <a:sym typeface="Open Sans"/>
              </a:rPr>
              <a:t>© 2023 oneM2M</a:t>
            </a:r>
            <a:endParaRPr>
              <a:latin typeface="Myriad Pro" panose="020B0503030403020204" charset="0"/>
            </a:endParaRPr>
          </a:p>
        </p:txBody>
      </p:sp>
      <p:pic>
        <p:nvPicPr>
          <p:cNvPr id="147" name="Google Shape;147;p9"/>
          <p:cNvPicPr preferRelativeResize="0"/>
          <p:nvPr/>
        </p:nvPicPr>
        <p:blipFill rotWithShape="1">
          <a:blip r:embed="rId5">
            <a:alphaModFix/>
          </a:blip>
          <a:srcRect t="52337" r="749" b="8534"/>
          <a:stretch/>
        </p:blipFill>
        <p:spPr>
          <a:xfrm>
            <a:off x="245791" y="1343345"/>
            <a:ext cx="5446092" cy="2085655"/>
          </a:xfrm>
          <a:prstGeom prst="rect">
            <a:avLst/>
          </a:prstGeom>
          <a:noFill/>
          <a:ln>
            <a:noFill/>
          </a:ln>
        </p:spPr>
      </p:pic>
      <p:sp>
        <p:nvSpPr>
          <p:cNvPr id="3" name="TextBox 2">
            <a:extLst>
              <a:ext uri="{FF2B5EF4-FFF2-40B4-BE49-F238E27FC236}">
                <a16:creationId xmlns:a16="http://schemas.microsoft.com/office/drawing/2014/main" id="{A695A15B-3BBF-BF13-6137-6642C0B52F55}"/>
              </a:ext>
            </a:extLst>
          </p:cNvPr>
          <p:cNvSpPr txBox="1"/>
          <p:nvPr/>
        </p:nvSpPr>
        <p:spPr>
          <a:xfrm>
            <a:off x="136991" y="3525285"/>
            <a:ext cx="5554892" cy="1815882"/>
          </a:xfrm>
          <a:prstGeom prst="rect">
            <a:avLst/>
          </a:prstGeom>
          <a:noFill/>
        </p:spPr>
        <p:txBody>
          <a:bodyPr wrap="square">
            <a:spAutoFit/>
          </a:bodyPr>
          <a:lstStyle/>
          <a:p>
            <a:r>
              <a:rPr lang="en-IN" kern="1200" dirty="0">
                <a:solidFill>
                  <a:schemeClr val="tx1"/>
                </a:solidFill>
                <a:latin typeface="Myriad Pro" panose="020B0503030403020204" pitchFamily="34" charset="0"/>
                <a:ea typeface="+mn-ea"/>
                <a:cs typeface="+mn-cs"/>
              </a:rPr>
              <a:t>…The orchestration of distributed energy resources requires edge computing, and the management of millions of edge apps at utility scale requires an open-standard Common Service Layer.  … AOS is the only proven oneM2M compliant IoT service layer in production in the utility market today. To foster the edge app ecosystem for grid modernization, our AOS SDK and open-source code sample apps, which are freely available on </a:t>
            </a:r>
            <a:r>
              <a:rPr lang="en-IN" kern="1200" dirty="0">
                <a:solidFill>
                  <a:schemeClr val="tx1"/>
                </a:solidFill>
                <a:latin typeface="Myriad Pro" panose="020B0503030403020204" pitchFamily="34" charset="0"/>
                <a:ea typeface="+mn-ea"/>
                <a:cs typeface="+mn-cs"/>
                <a:hlinkClick r:id="rId6">
                  <a:extLst>
                    <a:ext uri="{A12FA001-AC4F-418D-AE19-62706E023703}">
                      <ahyp:hlinkClr xmlns:ahyp="http://schemas.microsoft.com/office/drawing/2018/hyperlinkcolor" val="tx"/>
                    </a:ext>
                  </a:extLst>
                </a:hlinkClick>
              </a:rPr>
              <a:t>GitHub</a:t>
            </a:r>
            <a:r>
              <a:rPr lang="en-IN" kern="1200" dirty="0">
                <a:solidFill>
                  <a:schemeClr val="tx1"/>
                </a:solidFill>
                <a:latin typeface="Myriad Pro" panose="020B0503030403020204" pitchFamily="34" charset="0"/>
                <a:ea typeface="+mn-ea"/>
                <a:cs typeface="+mn-cs"/>
              </a:rPr>
              <a:t>, enables the IoT app developer to rapidly develop and deploy embedded Edge apps in a matter of days….</a:t>
            </a:r>
          </a:p>
        </p:txBody>
      </p:sp>
      <p:sp>
        <p:nvSpPr>
          <p:cNvPr id="2" name="TextBox 1">
            <a:extLst>
              <a:ext uri="{FF2B5EF4-FFF2-40B4-BE49-F238E27FC236}">
                <a16:creationId xmlns:a16="http://schemas.microsoft.com/office/drawing/2014/main" id="{5426BA0D-95CE-C603-A9AE-6A75936C889A}"/>
              </a:ext>
            </a:extLst>
          </p:cNvPr>
          <p:cNvSpPr txBox="1"/>
          <p:nvPr/>
        </p:nvSpPr>
        <p:spPr>
          <a:xfrm>
            <a:off x="5974423" y="1270812"/>
            <a:ext cx="6107986" cy="3970318"/>
          </a:xfrm>
          <a:prstGeom prst="rect">
            <a:avLst/>
          </a:prstGeom>
          <a:noFill/>
        </p:spPr>
        <p:txBody>
          <a:bodyPr wrap="square">
            <a:spAutoFit/>
          </a:bodyPr>
          <a:lstStyle/>
          <a:p>
            <a:r>
              <a:rPr lang="en-IN" kern="1200" dirty="0">
                <a:solidFill>
                  <a:schemeClr val="tx1"/>
                </a:solidFill>
                <a:latin typeface="Myriad Pro" panose="020B0503030403020204" pitchFamily="34" charset="0"/>
                <a:ea typeface="+mn-ea"/>
                <a:cs typeface="+mn-cs"/>
              </a:rPr>
              <a:t>…</a:t>
            </a:r>
          </a:p>
          <a:p>
            <a:r>
              <a:rPr lang="en-IN" kern="1200" dirty="0">
                <a:solidFill>
                  <a:schemeClr val="tx1"/>
                </a:solidFill>
                <a:latin typeface="Myriad Pro" panose="020B0503030403020204" pitchFamily="34" charset="0"/>
                <a:ea typeface="+mn-ea"/>
                <a:cs typeface="+mn-cs"/>
              </a:rPr>
              <a:t>The Common Service Layer functions like an open, distributed operating system geared to machines and things. That is quite different from an operating system that is designed for smartphones and tablets.</a:t>
            </a:r>
          </a:p>
          <a:p>
            <a:r>
              <a:rPr lang="en-IN" kern="1200" dirty="0">
                <a:solidFill>
                  <a:schemeClr val="tx1"/>
                </a:solidFill>
                <a:latin typeface="Myriad Pro" panose="020B0503030403020204" pitchFamily="34" charset="0"/>
                <a:ea typeface="+mn-ea"/>
                <a:cs typeface="+mn-cs"/>
              </a:rPr>
              <a:t> </a:t>
            </a:r>
          </a:p>
          <a:p>
            <a:r>
              <a:rPr lang="en-IN" kern="1200" dirty="0">
                <a:solidFill>
                  <a:schemeClr val="tx1"/>
                </a:solidFill>
                <a:latin typeface="Myriad Pro" panose="020B0503030403020204" pitchFamily="34" charset="0"/>
                <a:ea typeface="+mn-ea"/>
                <a:cs typeface="+mn-cs"/>
              </a:rPr>
              <a:t>…. Around 2012, we were working through Grid Net on meters and automotive applications. One of our partners was KDDI (Japan). They introduced us to oneM2M. We looked at … common services in our platform, such as digital identity management, dynamic group policy, device, application, and network management, and a durable and reliable publish/subscribe messaging platform. …saw  an immediate match with oneM2M’s CSL. …embraced oneM2M …</a:t>
            </a:r>
          </a:p>
          <a:p>
            <a:r>
              <a:rPr lang="en-IN" kern="1200" dirty="0">
                <a:solidFill>
                  <a:schemeClr val="tx1"/>
                </a:solidFill>
                <a:latin typeface="Myriad Pro" panose="020B0503030403020204" pitchFamily="34" charset="0"/>
                <a:ea typeface="+mn-ea"/>
                <a:cs typeface="+mn-cs"/>
              </a:rPr>
              <a:t> </a:t>
            </a:r>
          </a:p>
          <a:p>
            <a:r>
              <a:rPr lang="en-IN" kern="1200" dirty="0">
                <a:solidFill>
                  <a:schemeClr val="tx1"/>
                </a:solidFill>
                <a:latin typeface="Myriad Pro" panose="020B0503030403020204" pitchFamily="34" charset="0"/>
                <a:ea typeface="+mn-ea"/>
                <a:cs typeface="+mn-cs"/>
              </a:rPr>
              <a:t>In the US, for example, Verizon has leveraged AOS and our </a:t>
            </a:r>
            <a:r>
              <a:rPr lang="en-IN" kern="1200" dirty="0" err="1">
                <a:solidFill>
                  <a:schemeClr val="tx1"/>
                </a:solidFill>
                <a:latin typeface="Myriad Pro" panose="020B0503030403020204" pitchFamily="34" charset="0"/>
                <a:ea typeface="+mn-ea"/>
                <a:cs typeface="+mn-cs"/>
              </a:rPr>
              <a:t>PolicyNet</a:t>
            </a:r>
            <a:r>
              <a:rPr lang="en-IN" kern="1200" dirty="0">
                <a:solidFill>
                  <a:schemeClr val="tx1"/>
                </a:solidFill>
                <a:latin typeface="Myriad Pro" panose="020B0503030403020204" pitchFamily="34" charset="0"/>
                <a:ea typeface="+mn-ea"/>
                <a:cs typeface="+mn-cs"/>
              </a:rPr>
              <a:t> application (a oneM2M AE) for its smart metering as a service solution (</a:t>
            </a:r>
            <a:r>
              <a:rPr lang="en-IN" kern="1200" dirty="0">
                <a:solidFill>
                  <a:schemeClr val="tx1"/>
                </a:solidFill>
                <a:latin typeface="Myriad Pro" panose="020B0503030403020204" pitchFamily="34" charset="0"/>
                <a:ea typeface="+mn-ea"/>
                <a:cs typeface="+mn-cs"/>
                <a:hlinkClick r:id="rId7">
                  <a:extLst>
                    <a:ext uri="{A12FA001-AC4F-418D-AE19-62706E023703}">
                      <ahyp:hlinkClr xmlns:ahyp="http://schemas.microsoft.com/office/drawing/2018/hyperlinkcolor" val="tx"/>
                    </a:ext>
                  </a:extLst>
                </a:hlinkClick>
              </a:rPr>
              <a:t>Verizon </a:t>
            </a:r>
            <a:r>
              <a:rPr lang="en-IN" kern="1200" dirty="0" err="1">
                <a:solidFill>
                  <a:schemeClr val="tx1"/>
                </a:solidFill>
                <a:latin typeface="Myriad Pro" panose="020B0503030403020204" pitchFamily="34" charset="0"/>
                <a:ea typeface="+mn-ea"/>
                <a:cs typeface="+mn-cs"/>
                <a:hlinkClick r:id="rId7">
                  <a:extLst>
                    <a:ext uri="{A12FA001-AC4F-418D-AE19-62706E023703}">
                      <ahyp:hlinkClr xmlns:ahyp="http://schemas.microsoft.com/office/drawing/2018/hyperlinkcolor" val="tx"/>
                    </a:ext>
                  </a:extLst>
                </a:hlinkClick>
              </a:rPr>
              <a:t>GridWide</a:t>
            </a:r>
            <a:r>
              <a:rPr lang="en-IN" kern="1200" dirty="0">
                <a:solidFill>
                  <a:schemeClr val="tx1"/>
                </a:solidFill>
                <a:latin typeface="Myriad Pro" panose="020B0503030403020204" pitchFamily="34" charset="0"/>
                <a:ea typeface="+mn-ea"/>
                <a:cs typeface="+mn-cs"/>
              </a:rPr>
              <a:t>).</a:t>
            </a:r>
          </a:p>
          <a:p>
            <a:r>
              <a:rPr lang="en-IN" kern="1200" dirty="0">
                <a:solidFill>
                  <a:schemeClr val="tx1"/>
                </a:solidFill>
                <a:latin typeface="Myriad Pro" panose="020B0503030403020204" pitchFamily="34" charset="0"/>
                <a:ea typeface="+mn-ea"/>
                <a:cs typeface="+mn-cs"/>
              </a:rPr>
              <a:t> </a:t>
            </a:r>
          </a:p>
          <a:p>
            <a:r>
              <a:rPr lang="en-IN" kern="1200" dirty="0">
                <a:solidFill>
                  <a:schemeClr val="tx1"/>
                </a:solidFill>
                <a:latin typeface="Myriad Pro" panose="020B0503030403020204" pitchFamily="34" charset="0"/>
                <a:ea typeface="+mn-ea"/>
                <a:cs typeface="+mn-cs"/>
              </a:rPr>
              <a:t>built massive resource trees …. AOS CSE is deployed at scale meeting our customer’s reporting metrics of over 99% and delivering over 3 billion meter reads daily.</a:t>
            </a:r>
            <a:endParaRPr lang="en-US" kern="1200" dirty="0">
              <a:solidFill>
                <a:schemeClr val="tx1"/>
              </a:solidFill>
              <a:latin typeface="Myriad Pro" panose="020B0503030403020204" pitchFamily="34" charset="0"/>
              <a:ea typeface="+mn-ea"/>
              <a:cs typeface="+mn-cs"/>
            </a:endParaRPr>
          </a:p>
        </p:txBody>
      </p:sp>
      <p:cxnSp>
        <p:nvCxnSpPr>
          <p:cNvPr id="5" name="Straight Connector 4">
            <a:extLst>
              <a:ext uri="{FF2B5EF4-FFF2-40B4-BE49-F238E27FC236}">
                <a16:creationId xmlns:a16="http://schemas.microsoft.com/office/drawing/2014/main" id="{B8EF2CA4-5FDD-2FDE-A32E-87AC356EFB06}"/>
              </a:ext>
            </a:extLst>
          </p:cNvPr>
          <p:cNvCxnSpPr/>
          <p:nvPr/>
        </p:nvCxnSpPr>
        <p:spPr>
          <a:xfrm>
            <a:off x="5938463" y="1343345"/>
            <a:ext cx="0" cy="43485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84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rPr>
              <a:t>Reactions to the PR</a:t>
            </a:r>
            <a:r>
              <a:rPr lang="en-US" sz="3200" dirty="0">
                <a:latin typeface="Myriad Pro" panose="020B0503030403020204" charset="0"/>
                <a:sym typeface="Open Sans"/>
              </a:rPr>
              <a:t> issued on </a:t>
            </a:r>
            <a:r>
              <a:rPr lang="en-US" sz="3200" b="1" i="0" u="none" strike="noStrike" cap="none" dirty="0">
                <a:solidFill>
                  <a:srgbClr val="C63133"/>
                </a:solidFill>
                <a:latin typeface="Myriad Pro" panose="020B0503030403020204" charset="0"/>
                <a:sym typeface="Open Sans"/>
              </a:rPr>
              <a:t>oneM2M Security Specs  approval @ ITU</a:t>
            </a:r>
            <a:endParaRPr sz="3200" dirty="0">
              <a:latin typeface="Myriad Pro" panose="020B0503030403020204" charset="0"/>
            </a:endParaRPr>
          </a:p>
        </p:txBody>
      </p:sp>
      <p:sp>
        <p:nvSpPr>
          <p:cNvPr id="89" name="Google Shape;89;p3"/>
          <p:cNvSpPr txBox="1">
            <a:spLocks noGrp="1"/>
          </p:cNvSpPr>
          <p:nvPr>
            <p:ph type="body" idx="1"/>
          </p:nvPr>
        </p:nvSpPr>
        <p:spPr>
          <a:xfrm>
            <a:off x="560070" y="1280160"/>
            <a:ext cx="8652510" cy="226442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545054"/>
              </a:buClr>
              <a:buSzPts val="2100"/>
              <a:buChar char="•"/>
            </a:pPr>
            <a:r>
              <a:rPr lang="en-US" sz="2000" kern="1200" dirty="0">
                <a:solidFill>
                  <a:schemeClr val="tx1"/>
                </a:solidFill>
                <a:latin typeface="Myriad Pro" panose="020B0503030403020204" pitchFamily="34" charset="0"/>
                <a:ea typeface="+mn-ea"/>
                <a:cs typeface="+mn-cs"/>
                <a:sym typeface="Calibri"/>
              </a:rPr>
              <a:t>Twitter post picked up 101 views, LinkedIn post - over 400 impressions, 10 interactions with followers. </a:t>
            </a:r>
            <a:endParaRPr lang="en-US" sz="2000" kern="1200" dirty="0">
              <a:solidFill>
                <a:schemeClr val="tx1"/>
              </a:solidFill>
              <a:latin typeface="Myriad Pro" panose="020B0503030403020204" pitchFamily="34" charset="0"/>
              <a:ea typeface="+mn-ea"/>
              <a:cs typeface="+mn-cs"/>
            </a:endParaRPr>
          </a:p>
          <a:p>
            <a:pPr marL="228600" marR="0" lvl="0" indent="-228600" algn="l" rtl="0">
              <a:lnSpc>
                <a:spcPct val="100000"/>
              </a:lnSpc>
              <a:spcBef>
                <a:spcPts val="0"/>
              </a:spcBef>
              <a:spcAft>
                <a:spcPts val="0"/>
              </a:spcAft>
              <a:buClr>
                <a:srgbClr val="545054"/>
              </a:buClr>
              <a:buSzPts val="2100"/>
              <a:buChar char="•"/>
            </a:pPr>
            <a:r>
              <a:rPr lang="en-US" sz="2000" kern="1200" dirty="0">
                <a:solidFill>
                  <a:schemeClr val="tx1"/>
                </a:solidFill>
                <a:latin typeface="Myriad Pro" panose="020B0503030403020204" pitchFamily="34" charset="0"/>
                <a:ea typeface="+mn-ea"/>
                <a:cs typeface="+mn-cs"/>
                <a:sym typeface="Calibri"/>
              </a:rPr>
              <a:t>Security Boulevard want an interview: PPR is trying to e-connect Rana with the editor for the interview</a:t>
            </a:r>
          </a:p>
          <a:p>
            <a:pPr marL="228600" indent="-228600">
              <a:lnSpc>
                <a:spcPct val="100000"/>
              </a:lnSpc>
              <a:spcBef>
                <a:spcPts val="0"/>
              </a:spcBef>
              <a:buClr>
                <a:srgbClr val="545054"/>
              </a:buClr>
              <a:buSzPts val="2100"/>
            </a:pPr>
            <a:r>
              <a:rPr lang="en-US" sz="2000" kern="1200" dirty="0">
                <a:solidFill>
                  <a:schemeClr val="tx1"/>
                </a:solidFill>
                <a:latin typeface="Myriad Pro" panose="020B0503030403020204" pitchFamily="34" charset="0"/>
                <a:ea typeface="+mn-ea"/>
                <a:cs typeface="+mn-cs"/>
                <a:sym typeface="Calibri"/>
              </a:rPr>
              <a:t>Editor CSO magazine was provided information sought by them on the security specs.  Possibility of a follow-on interview being explored by PPR</a:t>
            </a:r>
          </a:p>
        </p:txBody>
      </p:sp>
      <p:sp>
        <p:nvSpPr>
          <p:cNvPr id="90" name="Google Shape;9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US"/>
              <a:t>© 2022 oneM2M</a:t>
            </a:r>
            <a:endParaRPr/>
          </a:p>
        </p:txBody>
      </p:sp>
      <p:pic>
        <p:nvPicPr>
          <p:cNvPr id="91" name="Google Shape;91;p3" descr="A screenshot of a computer&#10;&#10;Description automatically generated with low confidence"/>
          <p:cNvPicPr preferRelativeResize="0"/>
          <p:nvPr/>
        </p:nvPicPr>
        <p:blipFill rotWithShape="1">
          <a:blip r:embed="rId3">
            <a:alphaModFix/>
          </a:blip>
          <a:srcRect/>
          <a:stretch/>
        </p:blipFill>
        <p:spPr>
          <a:xfrm>
            <a:off x="9304020" y="1173571"/>
            <a:ext cx="2887980" cy="2475412"/>
          </a:xfrm>
          <a:prstGeom prst="rect">
            <a:avLst/>
          </a:prstGeom>
          <a:noFill/>
          <a:ln w="9525" cap="flat" cmpd="sng">
            <a:solidFill>
              <a:schemeClr val="dk1"/>
            </a:solidFill>
            <a:prstDash val="solid"/>
            <a:round/>
            <a:headEnd type="none" w="sm" len="sm"/>
            <a:tailEnd type="none" w="sm" len="sm"/>
          </a:ln>
        </p:spPr>
      </p:pic>
      <p:pic>
        <p:nvPicPr>
          <p:cNvPr id="92" name="Google Shape;92;p3" descr="A screenshot of a computer&#10;&#10;Description automatically generated with low confidence"/>
          <p:cNvPicPr preferRelativeResize="0"/>
          <p:nvPr/>
        </p:nvPicPr>
        <p:blipFill rotWithShape="1">
          <a:blip r:embed="rId4">
            <a:alphaModFix/>
          </a:blip>
          <a:srcRect/>
          <a:stretch/>
        </p:blipFill>
        <p:spPr>
          <a:xfrm>
            <a:off x="9800125" y="3648975"/>
            <a:ext cx="2112748" cy="2834525"/>
          </a:xfrm>
          <a:prstGeom prst="rect">
            <a:avLst/>
          </a:prstGeom>
          <a:noFill/>
          <a:ln w="9525" cap="flat" cmpd="sng">
            <a:solidFill>
              <a:schemeClr val="dk1"/>
            </a:solidFill>
            <a:prstDash val="solid"/>
            <a:round/>
            <a:headEnd type="none" w="sm" len="sm"/>
            <a:tailEnd type="none" w="sm" len="sm"/>
          </a:ln>
        </p:spPr>
      </p:pic>
      <p:sp>
        <p:nvSpPr>
          <p:cNvPr id="95" name="Google Shape;95;p3"/>
          <p:cNvSpPr/>
          <p:nvPr/>
        </p:nvSpPr>
        <p:spPr>
          <a:xfrm>
            <a:off x="0" y="-184666"/>
            <a:ext cx="184731"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48B1-21C0-D053-703A-63CF8A0C7791}"/>
              </a:ext>
            </a:extLst>
          </p:cNvPr>
          <p:cNvSpPr>
            <a:spLocks noGrp="1"/>
          </p:cNvSpPr>
          <p:nvPr>
            <p:ph type="title"/>
          </p:nvPr>
        </p:nvSpPr>
        <p:spPr>
          <a:xfrm>
            <a:off x="324063" y="42258"/>
            <a:ext cx="8809304" cy="1173570"/>
          </a:xfrm>
        </p:spPr>
        <p:txBody>
          <a:bodyPr>
            <a:noAutofit/>
          </a:bodyPr>
          <a:lstStyle/>
          <a:p>
            <a:r>
              <a:rPr lang="en-US" sz="2800" dirty="0"/>
              <a:t>oneM2M Webinars under India EU Cooperation on ICT Related standardization, Policy &amp; Regulation</a:t>
            </a:r>
            <a:endParaRPr lang="en-IN" sz="2800" dirty="0"/>
          </a:p>
        </p:txBody>
      </p:sp>
      <p:pic>
        <p:nvPicPr>
          <p:cNvPr id="4" name="Picture 3">
            <a:extLst>
              <a:ext uri="{FF2B5EF4-FFF2-40B4-BE49-F238E27FC236}">
                <a16:creationId xmlns:a16="http://schemas.microsoft.com/office/drawing/2014/main" id="{6214F8F0-03DD-FDD8-2B56-ED1250B7D76C}"/>
              </a:ext>
            </a:extLst>
          </p:cNvPr>
          <p:cNvPicPr>
            <a:picLocks noChangeAspect="1"/>
          </p:cNvPicPr>
          <p:nvPr/>
        </p:nvPicPr>
        <p:blipFill rotWithShape="1">
          <a:blip r:embed="rId2"/>
          <a:srcRect l="34259" t="39787" r="40062" b="29486"/>
          <a:stretch/>
        </p:blipFill>
        <p:spPr bwMode="auto">
          <a:xfrm>
            <a:off x="543017" y="1398546"/>
            <a:ext cx="3782725" cy="254635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645D16F-5737-9AD2-7E5E-9906824AC318}"/>
              </a:ext>
            </a:extLst>
          </p:cNvPr>
          <p:cNvPicPr>
            <a:picLocks noChangeAspect="1"/>
          </p:cNvPicPr>
          <p:nvPr/>
        </p:nvPicPr>
        <p:blipFill rotWithShape="1">
          <a:blip r:embed="rId3"/>
          <a:srcRect l="61600" t="41362" r="10592" b="10184"/>
          <a:stretch/>
        </p:blipFill>
        <p:spPr bwMode="auto">
          <a:xfrm>
            <a:off x="4259845" y="1194606"/>
            <a:ext cx="3962400" cy="388302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5C03F2D-D6D4-A1C2-A55A-4B07950B029E}"/>
              </a:ext>
            </a:extLst>
          </p:cNvPr>
          <p:cNvPicPr>
            <a:picLocks noChangeAspect="1"/>
          </p:cNvPicPr>
          <p:nvPr/>
        </p:nvPicPr>
        <p:blipFill rotWithShape="1">
          <a:blip r:embed="rId4"/>
          <a:srcRect l="62471" t="24816" r="11256" b="35592"/>
          <a:stretch/>
        </p:blipFill>
        <p:spPr bwMode="auto">
          <a:xfrm>
            <a:off x="8184995" y="3083441"/>
            <a:ext cx="3884797" cy="32924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747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sz="4000" dirty="0">
                <a:latin typeface="Myriad Pro" panose="020B0503030403020204" charset="0"/>
              </a:rPr>
              <a:t>Recent Events/Speak </a:t>
            </a:r>
            <a:r>
              <a:rPr lang="en-US" sz="4000" dirty="0" err="1">
                <a:latin typeface="Myriad Pro" panose="020B0503030403020204" charset="0"/>
              </a:rPr>
              <a:t>Opps</a:t>
            </a:r>
            <a:r>
              <a:rPr lang="en-US" sz="4000" dirty="0">
                <a:latin typeface="Myriad Pro" panose="020B0503030403020204" charset="0"/>
              </a:rPr>
              <a:t>.</a:t>
            </a:r>
            <a:endParaRPr sz="4000" dirty="0">
              <a:latin typeface="Myriad Pro" panose="020B0503030403020204" charset="0"/>
            </a:endParaRPr>
          </a:p>
        </p:txBody>
      </p:sp>
      <p:sp>
        <p:nvSpPr>
          <p:cNvPr id="127" name="Google Shape;127;p7"/>
          <p:cNvSpPr txBox="1">
            <a:spLocks noGrp="1"/>
          </p:cNvSpPr>
          <p:nvPr>
            <p:ph type="body" idx="1"/>
          </p:nvPr>
        </p:nvSpPr>
        <p:spPr>
          <a:xfrm>
            <a:off x="334695" y="1322773"/>
            <a:ext cx="4189717" cy="562329"/>
          </a:xfrm>
          <a:prstGeom prst="rect">
            <a:avLst/>
          </a:prstGeom>
          <a:noFill/>
          <a:ln>
            <a:noFill/>
          </a:ln>
        </p:spPr>
        <p:txBody>
          <a:bodyPr spcFirstLastPara="1" wrap="square" lIns="91425" tIns="45700" rIns="91425" bIns="45700" anchor="t" anchorCtr="0">
            <a:normAutofit fontScale="70000" lnSpcReduction="20000"/>
          </a:bodyPr>
          <a:lstStyle/>
          <a:p>
            <a:pPr marL="9017" lvl="0" indent="0" algn="l" rtl="0">
              <a:lnSpc>
                <a:spcPct val="90000"/>
              </a:lnSpc>
              <a:spcBef>
                <a:spcPts val="0"/>
              </a:spcBef>
              <a:spcAft>
                <a:spcPts val="0"/>
              </a:spcAft>
              <a:buSzPct val="100000"/>
              <a:buNone/>
            </a:pPr>
            <a:r>
              <a:rPr lang="en-US" kern="1200" dirty="0">
                <a:solidFill>
                  <a:schemeClr val="tx1"/>
                </a:solidFill>
                <a:latin typeface="Myriad Pro" panose="020B0503030403020204" pitchFamily="34" charset="0"/>
                <a:ea typeface="+mn-ea"/>
                <a:cs typeface="+mn-cs"/>
              </a:rPr>
              <a:t>Bob Flynn @ Edge Computing Expo North America 17-18 May 2023</a:t>
            </a:r>
          </a:p>
          <a:p>
            <a:pPr marL="228600" lvl="0" indent="0" algn="l" rtl="0">
              <a:lnSpc>
                <a:spcPct val="90000"/>
              </a:lnSpc>
              <a:spcBef>
                <a:spcPts val="1000"/>
              </a:spcBef>
              <a:spcAft>
                <a:spcPts val="0"/>
              </a:spcAft>
              <a:buNone/>
            </a:pPr>
            <a:endParaRPr lang="en-IN" kern="1200" dirty="0">
              <a:solidFill>
                <a:schemeClr val="tx1"/>
              </a:solidFill>
              <a:latin typeface="Myriad Pro" panose="020B0503030403020204" pitchFamily="34" charset="0"/>
              <a:ea typeface="+mn-ea"/>
              <a:cs typeface="+mn-cs"/>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Myriad Pro" panose="020B0503030403020204" charset="0"/>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Myriad Pro" panose="020B0503030403020204" charset="0"/>
                <a:sym typeface="Open Sans"/>
              </a:rPr>
              <a:t>© 2022 oneM2M</a:t>
            </a:r>
            <a:endParaRPr>
              <a:latin typeface="Myriad Pro" panose="020B0503030403020204" charset="0"/>
            </a:endParaRPr>
          </a:p>
        </p:txBody>
      </p:sp>
      <p:sp>
        <p:nvSpPr>
          <p:cNvPr id="4" name="Google Shape;127;p7">
            <a:extLst>
              <a:ext uri="{FF2B5EF4-FFF2-40B4-BE49-F238E27FC236}">
                <a16:creationId xmlns:a16="http://schemas.microsoft.com/office/drawing/2014/main" id="{C85B35E3-273B-6635-1C7F-32F951944CA2}"/>
              </a:ext>
            </a:extLst>
          </p:cNvPr>
          <p:cNvSpPr txBox="1">
            <a:spLocks/>
          </p:cNvSpPr>
          <p:nvPr/>
        </p:nvSpPr>
        <p:spPr>
          <a:xfrm>
            <a:off x="6080232" y="1707033"/>
            <a:ext cx="6273042" cy="63177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017" indent="0">
              <a:spcBef>
                <a:spcPts val="0"/>
              </a:spcBef>
              <a:buSzPct val="100000"/>
              <a:buNone/>
            </a:pPr>
            <a:r>
              <a:rPr lang="en-US" sz="2400" kern="1200" dirty="0">
                <a:solidFill>
                  <a:schemeClr val="tx1"/>
                </a:solidFill>
                <a:latin typeface="Myriad Pro" panose="020B0503030403020204" pitchFamily="34" charset="0"/>
                <a:ea typeface="+mn-ea"/>
                <a:cs typeface="+mn-cs"/>
              </a:rPr>
              <a:t>Rana </a:t>
            </a:r>
            <a:r>
              <a:rPr lang="en-US" sz="2400" kern="1200" dirty="0" err="1">
                <a:solidFill>
                  <a:schemeClr val="tx1"/>
                </a:solidFill>
                <a:latin typeface="Myriad Pro" panose="020B0503030403020204" pitchFamily="34" charset="0"/>
                <a:ea typeface="+mn-ea"/>
                <a:cs typeface="+mn-cs"/>
              </a:rPr>
              <a:t>Kamill</a:t>
            </a:r>
            <a:r>
              <a:rPr lang="en-US" sz="2400" kern="1200" dirty="0">
                <a:solidFill>
                  <a:schemeClr val="tx1"/>
                </a:solidFill>
                <a:latin typeface="Myriad Pro" panose="020B0503030403020204" pitchFamily="34" charset="0"/>
                <a:ea typeface="+mn-ea"/>
                <a:cs typeface="+mn-cs"/>
              </a:rPr>
              <a:t> @ </a:t>
            </a:r>
            <a:r>
              <a:rPr lang="en-US" sz="2400" kern="1200" dirty="0" err="1">
                <a:solidFill>
                  <a:schemeClr val="tx1"/>
                </a:solidFill>
                <a:latin typeface="Myriad Pro" panose="020B0503030403020204" pitchFamily="34" charset="0"/>
                <a:ea typeface="+mn-ea"/>
                <a:cs typeface="+mn-cs"/>
              </a:rPr>
              <a:t>TeleSemana</a:t>
            </a:r>
            <a:r>
              <a:rPr lang="en-US" sz="2400" kern="1200" dirty="0">
                <a:solidFill>
                  <a:schemeClr val="tx1"/>
                </a:solidFill>
                <a:latin typeface="Myriad Pro" panose="020B0503030403020204" pitchFamily="34" charset="0"/>
                <a:ea typeface="+mn-ea"/>
                <a:cs typeface="+mn-cs"/>
              </a:rPr>
              <a:t> May 17, 2023</a:t>
            </a:r>
          </a:p>
        </p:txBody>
      </p:sp>
      <p:pic>
        <p:nvPicPr>
          <p:cNvPr id="5" name="Picture 4" descr="A picture containing text, person, screenshot, human face&#10;&#10;Description automatically generated">
            <a:extLst>
              <a:ext uri="{FF2B5EF4-FFF2-40B4-BE49-F238E27FC236}">
                <a16:creationId xmlns:a16="http://schemas.microsoft.com/office/drawing/2014/main" id="{23DDCCCF-995F-4A77-9874-915161EFC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230" y="2192614"/>
            <a:ext cx="2240280" cy="2240280"/>
          </a:xfrm>
          <a:prstGeom prst="rect">
            <a:avLst/>
          </a:prstGeom>
        </p:spPr>
      </p:pic>
      <p:sp>
        <p:nvSpPr>
          <p:cNvPr id="8" name="Google Shape;127;p7">
            <a:extLst>
              <a:ext uri="{FF2B5EF4-FFF2-40B4-BE49-F238E27FC236}">
                <a16:creationId xmlns:a16="http://schemas.microsoft.com/office/drawing/2014/main" id="{CFEB23F7-04AC-49E8-F37D-5BDA6D2A4DF9}"/>
              </a:ext>
            </a:extLst>
          </p:cNvPr>
          <p:cNvSpPr txBox="1">
            <a:spLocks/>
          </p:cNvSpPr>
          <p:nvPr/>
        </p:nvSpPr>
        <p:spPr>
          <a:xfrm>
            <a:off x="334695" y="5249678"/>
            <a:ext cx="10967714" cy="63177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017" indent="0">
              <a:spcBef>
                <a:spcPts val="0"/>
              </a:spcBef>
              <a:buSzPct val="100000"/>
              <a:buNone/>
            </a:pPr>
            <a:r>
              <a:rPr lang="en-US" sz="2000" kern="1200" dirty="0">
                <a:solidFill>
                  <a:schemeClr val="tx1"/>
                </a:solidFill>
                <a:latin typeface="Myriad Pro" panose="020B0503030403020204" pitchFamily="34" charset="0"/>
                <a:ea typeface="+mn-ea"/>
                <a:cs typeface="+mn-cs"/>
              </a:rPr>
              <a:t>Aurindam Bhattacharya @ Regional workshop on ‘M2M &amp; IoT security &amp; use cases’ organized by Mumbai LSA, Department of Telecommunications 26 May 2023 </a:t>
            </a:r>
          </a:p>
        </p:txBody>
      </p:sp>
      <p:pic>
        <p:nvPicPr>
          <p:cNvPr id="3" name="Picture 2" descr="A person standing in front of a large screen&#10;&#10;Description automatically generated with medium confidence">
            <a:extLst>
              <a:ext uri="{FF2B5EF4-FFF2-40B4-BE49-F238E27FC236}">
                <a16:creationId xmlns:a16="http://schemas.microsoft.com/office/drawing/2014/main" id="{72C637D5-C282-09B2-D0F1-9931C5BF99A8}"/>
              </a:ext>
            </a:extLst>
          </p:cNvPr>
          <p:cNvPicPr>
            <a:picLocks noChangeAspect="1"/>
          </p:cNvPicPr>
          <p:nvPr/>
        </p:nvPicPr>
        <p:blipFill rotWithShape="1">
          <a:blip r:embed="rId4"/>
          <a:srcRect l="6421" t="19500" r="47633" b="23337"/>
          <a:stretch/>
        </p:blipFill>
        <p:spPr>
          <a:xfrm>
            <a:off x="448863" y="1885102"/>
            <a:ext cx="4075550" cy="2855305"/>
          </a:xfrm>
          <a:prstGeom prst="rect">
            <a:avLst/>
          </a:prstGeom>
        </p:spPr>
      </p:pic>
      <p:pic>
        <p:nvPicPr>
          <p:cNvPr id="10" name="Picture 9" descr="A close-up of a graph&#10;&#10;Description automatically generated with low confidence">
            <a:extLst>
              <a:ext uri="{FF2B5EF4-FFF2-40B4-BE49-F238E27FC236}">
                <a16:creationId xmlns:a16="http://schemas.microsoft.com/office/drawing/2014/main" id="{3E284A49-6AB7-1D71-D7F4-31D707976DB0}"/>
              </a:ext>
            </a:extLst>
          </p:cNvPr>
          <p:cNvPicPr>
            <a:picLocks noChangeAspect="1"/>
          </p:cNvPicPr>
          <p:nvPr/>
        </p:nvPicPr>
        <p:blipFill>
          <a:blip r:embed="rId5"/>
          <a:stretch>
            <a:fillRect/>
          </a:stretch>
        </p:blipFill>
        <p:spPr>
          <a:xfrm>
            <a:off x="7509510" y="2167895"/>
            <a:ext cx="4572000" cy="25725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ne2m">
      <a:dk1>
        <a:srgbClr val="545054"/>
      </a:dk1>
      <a:lt1>
        <a:srgbClr val="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293</TotalTime>
  <Words>2082</Words>
  <Application>Microsoft Office PowerPoint</Application>
  <PresentationFormat>Widescreen</PresentationFormat>
  <Paragraphs>247</Paragraphs>
  <Slides>21</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Myriad Pro</vt:lpstr>
      <vt:lpstr>Courier New</vt:lpstr>
      <vt:lpstr>Arial</vt:lpstr>
      <vt:lpstr>Calibri</vt:lpstr>
      <vt:lpstr>Open Sans</vt:lpstr>
      <vt:lpstr>Office Theme</vt:lpstr>
      <vt:lpstr>1_Office Theme</vt:lpstr>
      <vt:lpstr>Marcom Report </vt:lpstr>
      <vt:lpstr>Outline</vt:lpstr>
      <vt:lpstr>Key Highlights – May’/Jun 23</vt:lpstr>
      <vt:lpstr> Campaign proposal by PPR - oneM2M Champions </vt:lpstr>
      <vt:lpstr>ETSI-oneM2M joint white paper on MEC: promotion campaign</vt:lpstr>
      <vt:lpstr>Executive Interview with Aetheros’ Ray Bell on their oneM2M based solution</vt:lpstr>
      <vt:lpstr>Reactions to the PR issued on oneM2M Security Specs  approval @ ITU</vt:lpstr>
      <vt:lpstr>oneM2M Webinars under India EU Cooperation on ICT Related standardization, Policy &amp; Regulation</vt:lpstr>
      <vt:lpstr>Recent Events/Speak Opps.</vt:lpstr>
      <vt:lpstr>IEEE Globecomm IEEE Global Communications Conference | 4–8 Dec’23 | Kuala Lumpur, Malaysias</vt:lpstr>
      <vt:lpstr>Upcoming Events/Opportunities</vt:lpstr>
      <vt:lpstr>PowerPoint Presentation</vt:lpstr>
      <vt:lpstr>Developer Resources - Updates</vt:lpstr>
      <vt:lpstr>Other activities</vt:lpstr>
      <vt:lpstr>Reference Slides</vt:lpstr>
      <vt:lpstr>oneM2M in Press: TBU</vt:lpstr>
      <vt:lpstr>oneM2M in News</vt:lpstr>
      <vt:lpstr>Engagement – Executive Insights (CY23) </vt:lpstr>
      <vt:lpstr>Thought Leadership – Articles CY’23</vt:lpstr>
      <vt:lpstr>Website – Visits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Marcom Report</dc:title>
  <dc:creator>oneM2M Marcom</dc:creator>
  <cp:lastModifiedBy>Akash Malik</cp:lastModifiedBy>
  <cp:revision>26</cp:revision>
  <dcterms:created xsi:type="dcterms:W3CDTF">2017-09-21T15:46:31Z</dcterms:created>
  <dcterms:modified xsi:type="dcterms:W3CDTF">2023-06-08T10:53:53Z</dcterms:modified>
</cp:coreProperties>
</file>