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5"/>
  </p:notesMasterIdLst>
  <p:sldIdLst>
    <p:sldId id="256" r:id="rId3"/>
    <p:sldId id="526" r:id="rId4"/>
    <p:sldId id="278" r:id="rId5"/>
    <p:sldId id="527" r:id="rId6"/>
    <p:sldId id="281" r:id="rId7"/>
    <p:sldId id="268" r:id="rId8"/>
    <p:sldId id="272" r:id="rId9"/>
    <p:sldId id="273" r:id="rId10"/>
    <p:sldId id="274" r:id="rId11"/>
    <p:sldId id="275" r:id="rId12"/>
    <p:sldId id="276" r:id="rId13"/>
    <p:sldId id="27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Myriad Pro" panose="020B050303040302020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Segoe UI Emoji" panose="020B0502040204020203" pitchFamily="3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20drive\oneM2M\oneM2M%20meetings\Marcom%20114\January-monthly-metrics-for-oneM2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D%20drive\oneM2M\oneM2M%20meetings\Marcom%20114\January-monthly-metrics-for-oneM2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2023</c:v>
                </c:pt>
              </c:strCache>
            </c:strRef>
          </c:tx>
          <c:spPr>
            <a:solidFill>
              <a:srgbClr val="ED1C24"/>
            </a:solidFill>
            <a:ln>
              <a:noFill/>
            </a:ln>
            <a:effectLst/>
          </c:spPr>
          <c:invertIfNegative val="0"/>
          <c:dLbls>
            <c:dLbl>
              <c:idx val="0"/>
              <c:layout>
                <c:manualLayout>
                  <c:x val="2.7777777777777779E-3"/>
                  <c:y val="0.107929060950714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EA-4C8A-B672-2E78546BD185}"/>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EA-4C8A-B672-2E78546BD185}"/>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A-4C8A-B672-2E78546BD185}"/>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EA-4C8A-B672-2E78546BD18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2300</c:v>
                </c:pt>
              </c:numCache>
            </c:numRef>
          </c:val>
          <c:extLst>
            <c:ext xmlns:c16="http://schemas.microsoft.com/office/drawing/2014/chart" uri="{C3380CC4-5D6E-409C-BE32-E72D297353CC}">
              <c16:uniqueId val="{00000004-26EA-4C8A-B672-2E78546BD185}"/>
            </c:ext>
          </c:extLst>
        </c:ser>
        <c:ser>
          <c:idx val="0"/>
          <c:order val="1"/>
          <c:tx>
            <c:strRef>
              <c:f>'[1]Website oneM2M'!$D$4</c:f>
              <c:strCache>
                <c:ptCount val="1"/>
                <c:pt idx="0">
                  <c:v>2022</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1800</c:v>
                </c:pt>
              </c:numCache>
            </c:numRef>
          </c:val>
          <c:extLst>
            <c:ext xmlns:c16="http://schemas.microsoft.com/office/drawing/2014/chart" uri="{C3380CC4-5D6E-409C-BE32-E72D297353CC}">
              <c16:uniqueId val="{00000005-26EA-4C8A-B672-2E78546BD185}"/>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strRef>
          <c:f>'[1]Website oneM2M'!$E$27</c:f>
          <c:strCache>
            <c:ptCount val="1"/>
            <c:pt idx="0">
              <c:v>Top ten countries from which people visit the oneM2M website</c:v>
            </c:pt>
          </c:strCache>
        </c:strRef>
      </c:tx>
      <c:layout>
        <c:manualLayout>
          <c:xMode val="edge"/>
          <c:yMode val="edge"/>
          <c:x val="0.16615966754155731"/>
          <c:y val="3.277153558052434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Russia</c:v>
                  </c:pt>
                  <c:pt idx="1">
                    <c:v>India</c:v>
                  </c:pt>
                  <c:pt idx="2">
                    <c:v>China</c:v>
                  </c:pt>
                  <c:pt idx="3">
                    <c:v>United States</c:v>
                  </c:pt>
                  <c:pt idx="4">
                    <c:v>South Korea</c:v>
                  </c:pt>
                  <c:pt idx="5">
                    <c:v>France</c:v>
                  </c:pt>
                  <c:pt idx="6">
                    <c:v>Italy</c:v>
                  </c:pt>
                  <c:pt idx="7">
                    <c:v>Germany</c:v>
                  </c:pt>
                  <c:pt idx="8">
                    <c:v>United Kingdom</c:v>
                  </c:pt>
                  <c:pt idx="9">
                    <c:v>Japan</c:v>
                  </c:pt>
                </c:lvl>
              </c:multiLvlStrCache>
            </c:multiLvlStrRef>
          </c:cat>
          <c:val>
            <c:numRef>
              <c:f>'[1]Website oneM2M'!$H$29:$H$38</c:f>
              <c:numCache>
                <c:formatCode>General</c:formatCode>
                <c:ptCount val="10"/>
                <c:pt idx="0">
                  <c:v>493</c:v>
                </c:pt>
                <c:pt idx="1">
                  <c:v>427</c:v>
                </c:pt>
                <c:pt idx="2">
                  <c:v>322</c:v>
                </c:pt>
                <c:pt idx="3">
                  <c:v>246</c:v>
                </c:pt>
                <c:pt idx="4">
                  <c:v>179</c:v>
                </c:pt>
                <c:pt idx="5">
                  <c:v>70</c:v>
                </c:pt>
                <c:pt idx="6">
                  <c:v>70</c:v>
                </c:pt>
                <c:pt idx="7">
                  <c:v>51</c:v>
                </c:pt>
                <c:pt idx="8">
                  <c:v>46</c:v>
                </c:pt>
                <c:pt idx="9">
                  <c:v>44</c:v>
                </c:pt>
              </c:numCache>
            </c:numRef>
          </c:val>
          <c:extLst xmlns:c15="http://schemas.microsoft.com/office/drawing/2012/chart">
            <c:ext xmlns:c16="http://schemas.microsoft.com/office/drawing/2014/chart" uri="{C3380CC4-5D6E-409C-BE32-E72D297353CC}">
              <c16:uniqueId val="{00000000-95A2-416D-BF21-CFDFEC08B6CB}"/>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tsi.org/images/files/ETSIWhitePapers/ETSI-WP59-Enabling-Multi-access-Edge-Computing-in-io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Myriad Pro" panose="020B0503030403020204" charset="0"/>
              </a:rPr>
              <a:t>External Publications:</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i="0" u="sng" dirty="0">
                <a:solidFill>
                  <a:srgbClr val="1155CC"/>
                </a:solidFill>
                <a:effectLst/>
                <a:latin typeface="Arial" panose="020B0604020202020204" pitchFamily="34" charset="0"/>
                <a:hlinkClick r:id="rId3"/>
              </a:rPr>
              <a:t>ETSI MEC oneM2M White Paper</a:t>
            </a:r>
            <a:endParaRPr lang="en-US" sz="1200" kern="1200" dirty="0">
              <a:solidFill>
                <a:schemeClr val="tx1"/>
              </a:solidFill>
              <a:latin typeface="Myriad Pro" panose="020B0503030403020204" charset="0"/>
              <a:ea typeface="+mn-ea"/>
              <a:cs typeface="+mn-cs"/>
            </a:endParaRPr>
          </a:p>
          <a:p>
            <a:pPr marL="0" lvl="0" indent="0" algn="l" rtl="0">
              <a:spcBef>
                <a:spcPts val="0"/>
              </a:spcBef>
              <a:spcAft>
                <a:spcPts val="0"/>
              </a:spcAft>
              <a:buNone/>
            </a:pPr>
            <a:endParaRPr lang="en-US" sz="1200" b="0" i="0" u="none" dirty="0">
              <a:solidFill>
                <a:schemeClr val="dk1"/>
              </a:solidFill>
              <a:effectLst/>
              <a:latin typeface="+mn-lt"/>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dirty="0">
                <a:latin typeface="Myriad Pro" panose="020B0503030403020204" charset="0"/>
              </a:rPr>
              <a:t>oneM2M in Utilities by Atheros – 5</a:t>
            </a:r>
            <a:r>
              <a:rPr lang="en-US" baseline="30000" dirty="0">
                <a:latin typeface="Myriad Pro" panose="020B0503030403020204" charset="0"/>
              </a:rPr>
              <a:t>th</a:t>
            </a:r>
            <a:r>
              <a:rPr lang="en-US" dirty="0">
                <a:latin typeface="Myriad Pro" panose="020B0503030403020204" charset="0"/>
              </a:rPr>
              <a:t> Jun’23 Ray Bell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a:latin typeface="Myriad Pro" panose="020B0503030403020204" charset="0"/>
              </a:rPr>
              <a:t>IIT Hyderabad – Dr. Sachin </a:t>
            </a:r>
            <a:r>
              <a:rPr lang="en-US" dirty="0" err="1">
                <a:latin typeface="Myriad Pro" panose="020B0503030403020204" charset="0"/>
              </a:rPr>
              <a:t>Chaudhai</a:t>
            </a:r>
            <a:r>
              <a:rPr lang="en-US" dirty="0">
                <a:latin typeface="Myriad Pro" panose="020B0503030403020204" charset="0"/>
              </a:rPr>
              <a:t> 22</a:t>
            </a:r>
            <a:r>
              <a:rPr lang="en-US" baseline="30000" dirty="0">
                <a:latin typeface="Myriad Pro" panose="020B0503030403020204" charset="0"/>
              </a:rPr>
              <a:t>nd</a:t>
            </a:r>
            <a:r>
              <a:rPr lang="en-US" dirty="0">
                <a:latin typeface="Myriad Pro" panose="020B0503030403020204" charset="0"/>
              </a:rPr>
              <a:t> June 2023</a:t>
            </a: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228600" lvl="0" indent="-228600" algn="l" rtl="0">
              <a:spcBef>
                <a:spcPts val="0"/>
              </a:spcBef>
              <a:spcAft>
                <a:spcPts val="0"/>
              </a:spcAft>
              <a:buAutoNum type="arabicPeriod"/>
            </a:pPr>
            <a:r>
              <a:rPr lang="en-US" dirty="0"/>
              <a:t>TTA - oneM2M Global seminar - 13 June 2023</a:t>
            </a:r>
          </a:p>
          <a:p>
            <a:pPr marL="228600" lvl="0" indent="-228600" algn="l" rtl="0">
              <a:spcBef>
                <a:spcPts val="0"/>
              </a:spcBef>
              <a:spcAft>
                <a:spcPts val="0"/>
              </a:spcAft>
              <a:buAutoNum type="arabicPeriod"/>
            </a:pPr>
            <a:endParaRPr lang="en-US" dirty="0"/>
          </a:p>
          <a:p>
            <a:pPr marL="0" lvl="0" indent="0" algn="l" rtl="0">
              <a:spcBef>
                <a:spcPts val="0"/>
              </a:spcBef>
              <a:spcAft>
                <a:spcPts val="0"/>
              </a:spcAft>
              <a:buNone/>
            </a:pPr>
            <a:r>
              <a:rPr lang="en-US" b="1" dirty="0">
                <a:solidFill>
                  <a:schemeClr val="dk1"/>
                </a:solidFill>
              </a:rPr>
              <a:t>Regional level</a:t>
            </a:r>
          </a:p>
          <a:p>
            <a:pPr marL="228600" lvl="0" indent="-228600" algn="l" rtl="0">
              <a:spcBef>
                <a:spcPts val="0"/>
              </a:spcBef>
              <a:spcAft>
                <a:spcPts val="0"/>
              </a:spcAft>
              <a:buAutoNum type="arabicPeriod"/>
            </a:pP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lvl="0" indent="-228600" algn="l" rtl="0">
              <a:spcBef>
                <a:spcPts val="0"/>
              </a:spcBef>
              <a:spcAft>
                <a:spcPts val="0"/>
              </a:spcAft>
              <a:buAutoNum type="arabicPeriod"/>
            </a:pPr>
            <a:r>
              <a:rPr lang="en-US" b="0" dirty="0">
                <a:solidFill>
                  <a:schemeClr val="dk1"/>
                </a:solidFill>
              </a:rPr>
              <a:t>Bindoo </a:t>
            </a:r>
            <a:r>
              <a:rPr lang="en-US" b="0" dirty="0" err="1">
                <a:solidFill>
                  <a:schemeClr val="dk1"/>
                </a:solidFill>
              </a:rPr>
              <a:t>spoke@WTISD</a:t>
            </a:r>
            <a:r>
              <a:rPr lang="en-US" b="0" dirty="0">
                <a:solidFill>
                  <a:schemeClr val="dk1"/>
                </a:solidFill>
              </a:rPr>
              <a:t> celebration - 8 June 2023</a:t>
            </a: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7/6/2023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7/6/2023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7/6/2023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7/6/2023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7/6/2023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0">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tsi.org/e-brochure/Magazine/2304/enjoy-2304.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tsi.org/e-brochure/Magazine/April-2022/mobile/index.html#p=21" TargetMode="External"/><Relationship Id="rId5" Type="http://schemas.openxmlformats.org/officeDocument/2006/relationships/hyperlink" Target="https://www.innovatingcanada.ca/technology/internet-of-things/iot-standardisation-for-long-term-innovation/" TargetMode="External"/><Relationship Id="rId10"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atis.org/in-anticipation-of-metaverse-standardization/"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github.com/oneM2M-Tutorials"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etsi.org/images/files/ETSIWhitePapers/ETSI-WP59-Enabling-Multi-access-Edge-Computing-in-iot.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docs.google.com/spreadsheets/d/1RikZmqw7vbcXsvmrHTCGTgK2TDCld51rI7za7ZtpYAk/edit#gid=199404875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it.ly/3qZmA1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www.onem2m.org/iot-news/859-onem2m-specifications-approved-by-more-than-190-itu-member-countries-as-itu-standard-to-simplify-iot-adoption" TargetMode="External"/><Relationship Id="rId7"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logs.iiit.ac.in/keti/" TargetMode="External"/><Relationship Id="rId5"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www.eenewseurope.com/en/horizontal-iot-implementa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onem2m.org/iot-news/851-in-anticipation-of-metaverse-standardiz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onem2m.org/iot-news/835-the-journey-to-massive-iot-through-interoperable-and-open-standards" TargetMode="External"/><Relationship Id="rId4" Type="http://schemas.openxmlformats.org/officeDocument/2006/relationships/hyperlink" Target="https://www.onem2m.org/iot-news/836-security-for-onem2m-based-smart-city-networ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mailto:oneM2M_PressMedia@list.onem2m.org"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dirty="0"/>
              <a:t>Marcom Report </a:t>
            </a:r>
            <a:endParaRPr dirty="0"/>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Bindoo Srivastava, Marcom Chair</a:t>
            </a:r>
            <a:endParaRPr dirty="0"/>
          </a:p>
          <a:p>
            <a:pPr marL="0" lvl="0" indent="0" algn="ctr" rtl="0">
              <a:lnSpc>
                <a:spcPct val="90000"/>
              </a:lnSpc>
              <a:spcBef>
                <a:spcPts val="1000"/>
              </a:spcBef>
              <a:spcAft>
                <a:spcPts val="0"/>
              </a:spcAft>
              <a:buSzPts val="2400"/>
              <a:buNone/>
            </a:pPr>
            <a:r>
              <a:rPr lang="en-US" dirty="0"/>
              <a:t>6 July 2023</a:t>
            </a:r>
            <a:endParaRPr dirty="0"/>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highlight>
                  <a:srgbClr val="00FFFF"/>
                </a:highlight>
              </a:rPr>
              <a:t>Thought Leadership – Articles CY’23</a:t>
            </a:r>
            <a:endParaRPr dirty="0">
              <a:highlight>
                <a:srgbClr val="00FFFF"/>
              </a:highlight>
            </a:endParaRPr>
          </a:p>
        </p:txBody>
      </p:sp>
      <p:sp>
        <p:nvSpPr>
          <p:cNvPr id="246" name="Google Shape;246;p19"/>
          <p:cNvSpPr txBox="1">
            <a:spLocks noGrp="1"/>
          </p:cNvSpPr>
          <p:nvPr>
            <p:ph type="body" idx="1"/>
          </p:nvPr>
        </p:nvSpPr>
        <p:spPr>
          <a:xfrm>
            <a:off x="334696" y="1173570"/>
            <a:ext cx="10515600" cy="5350798"/>
          </a:xfrm>
          <a:prstGeom prst="rect">
            <a:avLst/>
          </a:prstGeom>
          <a:noFill/>
          <a:ln>
            <a:noFill/>
          </a:ln>
        </p:spPr>
        <p:txBody>
          <a:bodyPr spcFirstLastPara="1" wrap="square" lIns="91425" tIns="45700" rIns="91425" bIns="45700" anchor="t" anchorCtr="0">
            <a:normAutofit lnSpcReduction="10000"/>
          </a:bodyPr>
          <a:lstStyle/>
          <a:p>
            <a:pPr marL="457200" lvl="1" indent="0" algn="l" rtl="0">
              <a:lnSpc>
                <a:spcPct val="90000"/>
              </a:lnSpc>
              <a:spcBef>
                <a:spcPts val="0"/>
              </a:spcBef>
              <a:spcAft>
                <a:spcPts val="0"/>
              </a:spcAft>
              <a:buSzPts val="2300"/>
              <a:buNone/>
            </a:pPr>
            <a:r>
              <a:rPr lang="en-US" sz="2300" i="1">
                <a:latin typeface="Open Sans"/>
                <a:ea typeface="Open Sans"/>
                <a:cs typeface="Open Sans"/>
                <a:sym typeface="Open Sans"/>
              </a:rPr>
              <a:t>Global Journals</a:t>
            </a:r>
            <a:endParaRPr/>
          </a:p>
          <a:p>
            <a:pPr marL="800100" lvl="1" indent="-342900" algn="l" rtl="0">
              <a:lnSpc>
                <a:spcPct val="90000"/>
              </a:lnSpc>
              <a:spcBef>
                <a:spcPts val="500"/>
              </a:spcBef>
              <a:spcAft>
                <a:spcPts val="0"/>
              </a:spcAft>
              <a:buSzPts val="1800"/>
              <a:buFont typeface="Arial"/>
              <a:buChar char="•"/>
            </a:pPr>
            <a:r>
              <a:rPr lang="en-US" sz="1800" u="sng">
                <a:solidFill>
                  <a:srgbClr val="1155CC"/>
                </a:solidFill>
                <a:latin typeface="Open Sans"/>
                <a:ea typeface="Open Sans"/>
                <a:cs typeface="Open Sans"/>
                <a:sym typeface="Open Sans"/>
              </a:rPr>
              <a:t>None</a:t>
            </a:r>
            <a:endParaRPr sz="2300" i="0" u="sng">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Trade Journals</a:t>
            </a:r>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3"/>
              </a:rPr>
              <a:t>The Fast Mode – Standardization for Metaverse</a:t>
            </a:r>
            <a:endParaRPr sz="230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4"/>
              </a:rPr>
              <a:t>Pipeline Magazine – IoT Trends for 2023</a:t>
            </a: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Regional</a:t>
            </a:r>
            <a:endParaRPr sz="2300" i="1" u="sng">
              <a:solidFill>
                <a:schemeClr val="hlink"/>
              </a:solidFill>
              <a:latin typeface="Open Sans"/>
              <a:ea typeface="Open Sans"/>
              <a:cs typeface="Open Sans"/>
              <a:sym typeface="Open Sans"/>
              <a:hlinkClick r:id="rId5"/>
            </a:endParaRPr>
          </a:p>
          <a:p>
            <a:pPr marL="800100" lvl="1" indent="-342900" algn="l" rtl="0">
              <a:lnSpc>
                <a:spcPct val="90000"/>
              </a:lnSpc>
              <a:spcBef>
                <a:spcPts val="500"/>
              </a:spcBef>
              <a:spcAft>
                <a:spcPts val="0"/>
              </a:spcAft>
              <a:buSzPts val="2300"/>
              <a:buFont typeface="Arial"/>
              <a:buChar char="•"/>
            </a:pPr>
            <a:r>
              <a:rPr lang="en-US" sz="2300" b="0" i="0" u="none" strike="noStrike">
                <a:latin typeface="Open Sans"/>
                <a:ea typeface="Open Sans"/>
                <a:cs typeface="Open Sans"/>
                <a:sym typeface="Open Sans"/>
              </a:rPr>
              <a:t>None</a:t>
            </a:r>
            <a:endParaRPr sz="230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a:latin typeface="Open Sans"/>
                <a:ea typeface="Open Sans"/>
                <a:cs typeface="Open Sans"/>
                <a:sym typeface="Open Sans"/>
              </a:rPr>
              <a:t>Partner Communiques</a:t>
            </a:r>
            <a:endParaRPr sz="2300" i="1" u="sng">
              <a:solidFill>
                <a:schemeClr val="hlink"/>
              </a:solidFill>
              <a:latin typeface="Open Sans"/>
              <a:ea typeface="Open Sans"/>
              <a:cs typeface="Open Sans"/>
              <a:sym typeface="Open Sans"/>
              <a:hlinkClick r:id="rId6"/>
            </a:endParaRPr>
          </a:p>
          <a:p>
            <a:pPr marL="800100" lvl="1" indent="-342900" algn="l" rtl="0">
              <a:lnSpc>
                <a:spcPct val="90000"/>
              </a:lnSpc>
              <a:spcBef>
                <a:spcPts val="500"/>
              </a:spcBef>
              <a:spcAft>
                <a:spcPts val="0"/>
              </a:spcAft>
              <a:buSzPts val="2300"/>
              <a:buFont typeface="Arial"/>
              <a:buChar char="•"/>
            </a:pPr>
            <a:r>
              <a:rPr lang="en-US" sz="2300" i="0" u="sng">
                <a:solidFill>
                  <a:schemeClr val="hlink"/>
                </a:solidFill>
                <a:latin typeface="Open Sans"/>
                <a:ea typeface="Open Sans"/>
                <a:cs typeface="Open Sans"/>
                <a:sym typeface="Open Sans"/>
                <a:hlinkClick r:id="rId7"/>
              </a:rPr>
              <a:t>ETSI Enjoy – Research &amp; Innovation in IoT Standardization</a:t>
            </a:r>
            <a:r>
              <a:rPr lang="en-US" sz="2300" i="0" u="sng">
                <a:latin typeface="Open Sans"/>
                <a:ea typeface="Open Sans"/>
                <a:cs typeface="Open Sans"/>
                <a:sym typeface="Open Sans"/>
              </a:rPr>
              <a:t> (Jan’23 edition)</a:t>
            </a:r>
            <a:endParaRPr/>
          </a:p>
          <a:p>
            <a:pPr marL="800100" lvl="1" indent="-342900" algn="l" rtl="0">
              <a:lnSpc>
                <a:spcPct val="90000"/>
              </a:lnSpc>
              <a:spcBef>
                <a:spcPts val="500"/>
              </a:spcBef>
              <a:spcAft>
                <a:spcPts val="0"/>
              </a:spcAft>
              <a:buSzPts val="2300"/>
              <a:buFont typeface="Arial"/>
              <a:buChar char="•"/>
            </a:pPr>
            <a:r>
              <a:rPr lang="en-US" sz="2300" b="0" i="0" u="sng" strike="noStrike">
                <a:solidFill>
                  <a:schemeClr val="hlink"/>
                </a:solidFill>
                <a:latin typeface="Open Sans"/>
                <a:ea typeface="Open Sans"/>
                <a:cs typeface="Open Sans"/>
                <a:sym typeface="Open Sans"/>
                <a:hlinkClick r:id="rId8"/>
              </a:rPr>
              <a:t>ETSI Enjoy – IoT and Sustainability (Apr’23 edition)</a:t>
            </a:r>
            <a:endParaRPr sz="2300" b="0" i="0" u="none" strike="noStrike">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a:solidFill>
                  <a:schemeClr val="hlink"/>
                </a:solidFill>
                <a:latin typeface="Open Sans"/>
                <a:ea typeface="Open Sans"/>
                <a:cs typeface="Open Sans"/>
                <a:sym typeface="Open Sans"/>
                <a:hlinkClick r:id="rId9"/>
              </a:rPr>
              <a:t>ATIS on Metaverse Standardization (Mar’23)</a:t>
            </a:r>
            <a:endParaRPr sz="2300">
              <a:latin typeface="Open Sans"/>
              <a:ea typeface="Open Sans"/>
              <a:cs typeface="Open Sans"/>
              <a:sym typeface="Open Sans"/>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sz="4400">
                <a:latin typeface="Open Sans"/>
                <a:ea typeface="Open Sans"/>
                <a:cs typeface="Open Sans"/>
                <a:sym typeface="Open Sans"/>
              </a:rPr>
              <a:t>Website – Visits </a:t>
            </a:r>
            <a:endParaRPr>
              <a:latin typeface="Open Sans"/>
              <a:ea typeface="Open Sans"/>
              <a:cs typeface="Open Sans"/>
              <a:sym typeface="Open Sans"/>
            </a:endParaRPr>
          </a:p>
        </p:txBody>
      </p:sp>
      <p:sp>
        <p:nvSpPr>
          <p:cNvPr id="254" name="Google Shape;2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graphicFrame>
        <p:nvGraphicFramePr>
          <p:cNvPr id="255" name="Google Shape;255;p20"/>
          <p:cNvGraphicFramePr/>
          <p:nvPr/>
        </p:nvGraphicFramePr>
        <p:xfrm>
          <a:off x="5255723" y="1040776"/>
          <a:ext cx="6355029" cy="2727858"/>
        </p:xfrm>
        <a:graphic>
          <a:graphicData uri="http://schemas.openxmlformats.org/drawingml/2006/chart">
            <c:chart xmlns:c="http://schemas.openxmlformats.org/drawingml/2006/chart" xmlns:r="http://schemas.openxmlformats.org/officeDocument/2006/relationships" r:id="rId3"/>
          </a:graphicData>
        </a:graphic>
      </p:graphicFrame>
      <p:sp>
        <p:nvSpPr>
          <p:cNvPr id="256" name="Google Shape;256;p20"/>
          <p:cNvSpPr/>
          <p:nvPr/>
        </p:nvSpPr>
        <p:spPr>
          <a:xfrm>
            <a:off x="4903470" y="3989070"/>
            <a:ext cx="1569377" cy="1623059"/>
          </a:xfrm>
          <a:prstGeom prst="cloud">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a:ea typeface="Open Sans"/>
              <a:cs typeface="Open Sans"/>
              <a:sym typeface="Open Sans"/>
            </a:endParaRPr>
          </a:p>
        </p:txBody>
      </p:sp>
      <p:graphicFrame>
        <p:nvGraphicFramePr>
          <p:cNvPr id="257" name="Google Shape;257;p20"/>
          <p:cNvGraphicFramePr/>
          <p:nvPr/>
        </p:nvGraphicFramePr>
        <p:xfrm>
          <a:off x="5255723" y="3803706"/>
          <a:ext cx="6769394" cy="2735206"/>
        </p:xfrm>
        <a:graphic>
          <a:graphicData uri="http://schemas.openxmlformats.org/drawingml/2006/chart">
            <c:chart xmlns:c="http://schemas.openxmlformats.org/drawingml/2006/chart" xmlns:r="http://schemas.openxmlformats.org/officeDocument/2006/relationships" r:id="rId4"/>
          </a:graphicData>
        </a:graphic>
      </p:graphicFrame>
      <p:sp>
        <p:nvSpPr>
          <p:cNvPr id="258" name="Google Shape;258;p20"/>
          <p:cNvSpPr txBox="1"/>
          <p:nvPr/>
        </p:nvSpPr>
        <p:spPr>
          <a:xfrm>
            <a:off x="455502" y="1704753"/>
            <a:ext cx="4800222" cy="411247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Website Visits</a:t>
            </a:r>
            <a:endParaRPr/>
          </a:p>
          <a:p>
            <a:pPr marL="0" marR="0" lvl="0" indent="0" algn="ctr" rtl="0">
              <a:lnSpc>
                <a:spcPct val="90000"/>
              </a:lnSpc>
              <a:spcBef>
                <a:spcPts val="0"/>
              </a:spcBef>
              <a:spcAft>
                <a:spcPts val="0"/>
              </a:spcAft>
              <a:buClr>
                <a:srgbClr val="C63133"/>
              </a:buClr>
              <a:buSzPts val="4400"/>
              <a:buFont typeface="Open Sans"/>
              <a:buNone/>
            </a:pPr>
            <a:endParaRPr sz="4400" b="1" i="0">
              <a:solidFill>
                <a:srgbClr val="C63133"/>
              </a:solidFill>
              <a:latin typeface="Open Sans"/>
              <a:ea typeface="Open Sans"/>
              <a:cs typeface="Open Sans"/>
              <a:sym typeface="Open Sans"/>
            </a:endParaRPr>
          </a:p>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&amp;</a:t>
            </a:r>
            <a:endParaRPr/>
          </a:p>
          <a:p>
            <a:pPr marL="0" marR="0" lvl="0" indent="0" algn="ctr" rtl="0">
              <a:lnSpc>
                <a:spcPct val="90000"/>
              </a:lnSpc>
              <a:spcBef>
                <a:spcPts val="0"/>
              </a:spcBef>
              <a:spcAft>
                <a:spcPts val="0"/>
              </a:spcAft>
              <a:buClr>
                <a:srgbClr val="C63133"/>
              </a:buClr>
              <a:buSzPts val="4400"/>
              <a:buFont typeface="Open Sans"/>
              <a:buNone/>
            </a:pPr>
            <a:endParaRPr sz="4400" b="1" i="0">
              <a:solidFill>
                <a:srgbClr val="C63133"/>
              </a:solidFill>
              <a:latin typeface="Open Sans"/>
              <a:ea typeface="Open Sans"/>
              <a:cs typeface="Open Sans"/>
              <a:sym typeface="Open Sans"/>
            </a:endParaRPr>
          </a:p>
          <a:p>
            <a:pPr marL="0" marR="0" lvl="0" indent="0" algn="ctr" rtl="0">
              <a:lnSpc>
                <a:spcPct val="90000"/>
              </a:lnSpc>
              <a:spcBef>
                <a:spcPts val="0"/>
              </a:spcBef>
              <a:spcAft>
                <a:spcPts val="0"/>
              </a:spcAft>
              <a:buClr>
                <a:srgbClr val="C63133"/>
              </a:buClr>
              <a:buSzPts val="4400"/>
              <a:buFont typeface="Open Sans"/>
              <a:buNone/>
            </a:pPr>
            <a:r>
              <a:rPr lang="en-US" sz="4400" b="1" i="0">
                <a:solidFill>
                  <a:srgbClr val="C63133"/>
                </a:solidFill>
                <a:latin typeface="Open Sans"/>
                <a:ea typeface="Open Sans"/>
                <a:cs typeface="Open Sans"/>
                <a:sym typeface="Open Sans"/>
              </a:rPr>
              <a:t>Top 10 countries</a:t>
            </a:r>
            <a:endParaRPr sz="4400" b="1" i="0">
              <a:solidFill>
                <a:srgbClr val="C63133"/>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–Jun 23</a:t>
            </a:r>
            <a:endParaRPr dirty="0"/>
          </a:p>
        </p:txBody>
      </p:sp>
      <p:sp>
        <p:nvSpPr>
          <p:cNvPr id="91" name="Google Shape;91;g19bea0c9e96_0_1"/>
          <p:cNvSpPr txBox="1"/>
          <p:nvPr/>
        </p:nvSpPr>
        <p:spPr>
          <a:xfrm>
            <a:off x="132750" y="1219320"/>
            <a:ext cx="12059250" cy="383178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US" sz="1800" i="0" u="sng" dirty="0">
                <a:solidFill>
                  <a:srgbClr val="1155CC"/>
                </a:solidFill>
                <a:effectLst/>
                <a:latin typeface="Arial" panose="020B0604020202020204" pitchFamily="34" charset="0"/>
                <a:hlinkClick r:id="rId3"/>
              </a:rPr>
              <a:t>ETSI MEC oneM2M White Paper</a:t>
            </a:r>
            <a:endParaRPr lang="en-US"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out of 9 now available on YouTube and Wiki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2</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 published in June. (10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a:t>
            </a: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@Partner, </a:t>
            </a:r>
            <a:r>
              <a:rPr kumimoji="0" lang="en-US" sz="1800" b="1" i="0" u="none" strike="noStrike" kern="1200" cap="none" spc="0" normalizeH="0" baseline="0" noProof="0" dirty="0" err="1">
                <a:ln>
                  <a:noFill/>
                </a:ln>
                <a:solidFill>
                  <a:schemeClr val="tx1"/>
                </a:solidFill>
                <a:effectLst/>
                <a:uLnTx/>
                <a:uFillTx/>
                <a:latin typeface="Myriad Pro" panose="020B0503030403020204" charset="0"/>
                <a:ea typeface="+mn-ea"/>
                <a:cs typeface="+mn-cs"/>
              </a:rPr>
              <a:t>nil@Regional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2 availed</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Jun’23):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1371 followers (▲6 in Jun’23), 41 total posts CY’23; Twitter 1451 followers, 194 total posts CY’23</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0 issued</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4"/>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220859"/>
            <a:ext cx="10145979" cy="842100"/>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 - Update</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8500282" y="2898607"/>
            <a:ext cx="3417739" cy="2299316"/>
          </a:xfrm>
        </p:spPr>
        <p:txBody>
          <a:bodyPr>
            <a:normAutofit/>
          </a:bodyPr>
          <a:lstStyle/>
          <a:p>
            <a:pPr algn="l">
              <a:buFontTx/>
              <a:buChar char="-"/>
            </a:pPr>
            <a:r>
              <a:rPr lang="en-US" sz="1800" b="1" i="0" dirty="0">
                <a:solidFill>
                  <a:schemeClr val="tx1"/>
                </a:solidFill>
                <a:effectLst/>
                <a:latin typeface="Myriad Pro" panose="020B0503030403020204" charset="0"/>
              </a:rPr>
              <a:t>Volunteers</a:t>
            </a:r>
          </a:p>
          <a:p>
            <a:pPr lvl="1">
              <a:buFontTx/>
              <a:buChar char="-"/>
            </a:pPr>
            <a:r>
              <a:rPr lang="en-US" sz="1400" b="1" dirty="0">
                <a:solidFill>
                  <a:schemeClr val="tx1"/>
                </a:solidFill>
                <a:latin typeface="Myriad Pro" panose="020B0503030403020204" charset="0"/>
              </a:rPr>
              <a:t>Andreas Kraft</a:t>
            </a:r>
          </a:p>
          <a:p>
            <a:pPr lvl="1">
              <a:buFontTx/>
              <a:buChar char="-"/>
            </a:pPr>
            <a:r>
              <a:rPr lang="en-US" sz="1400" b="1" i="0" dirty="0">
                <a:solidFill>
                  <a:schemeClr val="tx1"/>
                </a:solidFill>
                <a:effectLst/>
                <a:latin typeface="Myriad Pro" panose="020B0503030403020204" charset="0"/>
              </a:rPr>
              <a:t>Bob Flynn</a:t>
            </a:r>
          </a:p>
          <a:p>
            <a:pPr lvl="1">
              <a:buFontTx/>
              <a:buChar char="-"/>
            </a:pPr>
            <a:r>
              <a:rPr lang="en-US" sz="1400" b="1" i="0" dirty="0">
                <a:solidFill>
                  <a:schemeClr val="tx1"/>
                </a:solidFill>
                <a:effectLst/>
                <a:latin typeface="Myriad Pro" panose="020B0503030403020204" charset="0"/>
              </a:rPr>
              <a:t>SeungMyeong Jeong</a:t>
            </a:r>
          </a:p>
          <a:p>
            <a:pPr lvl="1">
              <a:buFontTx/>
              <a:buChar char="-"/>
            </a:pPr>
            <a:r>
              <a:rPr lang="en-US" sz="1400" b="1" i="0" dirty="0">
                <a:solidFill>
                  <a:schemeClr val="tx1"/>
                </a:solidFill>
                <a:effectLst/>
                <a:latin typeface="Myriad Pro" panose="020B0503030403020204" charset="0"/>
              </a:rPr>
              <a:t>CDOT</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6037" y="1209298"/>
            <a:ext cx="113212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pic>
        <p:nvPicPr>
          <p:cNvPr id="1025" name="Picture 1" descr="A picture containing text, screenshot, design, template&#10;&#10;Description automatically generated">
            <a:extLst>
              <a:ext uri="{FF2B5EF4-FFF2-40B4-BE49-F238E27FC236}">
                <a16:creationId xmlns:a16="http://schemas.microsoft.com/office/drawing/2014/main" id="{F92C60A6-0F49-A684-6B27-C8D24EFA9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37" y="2711033"/>
            <a:ext cx="8014245" cy="29376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Tree>
    <p:extLst>
      <p:ext uri="{BB962C8B-B14F-4D97-AF65-F5344CB8AC3E}">
        <p14:creationId xmlns:p14="http://schemas.microsoft.com/office/powerpoint/2010/main" val="311559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p:txBody>
          <a:bodyPr>
            <a:normAutofit fontScale="90000"/>
          </a:bodyPr>
          <a:lstStyle/>
          <a:p>
            <a:r>
              <a:rPr lang="en-US" sz="4400" dirty="0">
                <a:latin typeface="Myriad Pro" panose="020B0503030403020204" charset="0"/>
              </a:rPr>
              <a:t>MEC White Paper: Sponsored LinkedIn Plan</a:t>
            </a:r>
            <a:endParaRPr lang="en-IN" dirty="0"/>
          </a:p>
        </p:txBody>
      </p:sp>
      <p:sp>
        <p:nvSpPr>
          <p:cNvPr id="3" name="Text Placeholder 2">
            <a:extLst>
              <a:ext uri="{FF2B5EF4-FFF2-40B4-BE49-F238E27FC236}">
                <a16:creationId xmlns:a16="http://schemas.microsoft.com/office/drawing/2014/main" id="{FE6653E7-E121-D6AA-1BB8-B955451C4135}"/>
              </a:ext>
            </a:extLst>
          </p:cNvPr>
          <p:cNvSpPr>
            <a:spLocks noGrp="1"/>
          </p:cNvSpPr>
          <p:nvPr>
            <p:ph type="body" idx="1"/>
          </p:nvPr>
        </p:nvSpPr>
        <p:spPr>
          <a:xfrm>
            <a:off x="334696" y="1173570"/>
            <a:ext cx="10515600" cy="5369273"/>
          </a:xfrm>
        </p:spPr>
        <p:txBody>
          <a:bodyPr>
            <a:normAutofit lnSpcReduction="10000"/>
          </a:bodyPr>
          <a:lstStyle/>
          <a:p>
            <a:pPr marL="114300" indent="0">
              <a:buNone/>
            </a:pPr>
            <a:r>
              <a:rPr lang="en-GB" sz="1800" u="sng" dirty="0">
                <a:effectLst/>
                <a:latin typeface="Calibri" panose="020F0502020204030204" pitchFamily="34" charset="0"/>
                <a:ea typeface="Calibri" panose="020F0502020204030204" pitchFamily="34" charset="0"/>
              </a:rPr>
              <a:t>Organic post for LinkedIn:</a:t>
            </a:r>
            <a:endParaRPr lang="en-IN" sz="1800" u="sng" dirty="0">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#ETSI &amp; oneM2M have released a white paper on “Enabling Multi-access Edge Computing in Internet-of- Things: how to deploy ETSI MEC and oneM2M”. Bringing computing capabilities to the so called “Edge” is likely to influence future communication systems and enable new services for consumers and business customers.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The combination of oneM2M and ETSI ISG MEC frameworks enables the IoT ecosystem to benefit from some of the key 5G technologies that allow deployment of IoT applications tailored according to the end users’ requirements.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Benefits include:</a:t>
            </a:r>
            <a:endParaRPr lang="en-IN" sz="1800" dirty="0">
              <a:effectLst/>
              <a:latin typeface="Calibri" panose="020F0502020204030204" pitchFamily="34" charset="0"/>
              <a:ea typeface="Calibri" panose="020F0502020204030204" pitchFamily="34" charset="0"/>
            </a:endParaRPr>
          </a:p>
          <a:p>
            <a:pPr marL="571500" lvl="1" indent="0">
              <a:buNone/>
            </a:pPr>
            <a:r>
              <a:rPr lang="en-GB" sz="1400" dirty="0">
                <a:effectLst/>
                <a:latin typeface="Segoe UI Emoji" panose="020B0502040204020203" pitchFamily="34" charset="0"/>
                <a:ea typeface="Calibri" panose="020F0502020204030204" pitchFamily="34" charset="0"/>
              </a:rPr>
              <a:t>✅</a:t>
            </a:r>
            <a:r>
              <a:rPr lang="en-GB" sz="1400" dirty="0">
                <a:effectLst/>
                <a:latin typeface="Calibri" panose="020F0502020204030204" pitchFamily="34" charset="0"/>
                <a:ea typeface="Calibri" panose="020F0502020204030204" pitchFamily="34" charset="0"/>
              </a:rPr>
              <a:t> Facilitation of interoperability and better adoption of edge computing along with IoT technologies</a:t>
            </a:r>
            <a:endParaRPr lang="en-IN" sz="1400" dirty="0">
              <a:effectLst/>
              <a:latin typeface="Calibri" panose="020F0502020204030204" pitchFamily="34" charset="0"/>
              <a:ea typeface="Calibri" panose="020F0502020204030204" pitchFamily="34" charset="0"/>
            </a:endParaRPr>
          </a:p>
          <a:p>
            <a:pPr marL="571500" lvl="1" indent="0">
              <a:buNone/>
            </a:pPr>
            <a:r>
              <a:rPr lang="en-GB" sz="1400" dirty="0">
                <a:effectLst/>
                <a:latin typeface="Segoe UI Emoji" panose="020B0502040204020203" pitchFamily="34" charset="0"/>
                <a:ea typeface="Calibri" panose="020F0502020204030204" pitchFamily="34" charset="0"/>
              </a:rPr>
              <a:t>✅</a:t>
            </a:r>
            <a:r>
              <a:rPr lang="en-GB" sz="1400" dirty="0">
                <a:effectLst/>
                <a:latin typeface="Calibri" panose="020F0502020204030204" pitchFamily="34" charset="0"/>
                <a:ea typeface="Calibri" panose="020F0502020204030204" pitchFamily="34" charset="0"/>
              </a:rPr>
              <a:t> Enabling efficient and interoperable deployment of IoT services in edge computing.</a:t>
            </a:r>
            <a:endParaRPr lang="en-IN" sz="1400" dirty="0">
              <a:effectLst/>
              <a:latin typeface="Calibri" panose="020F0502020204030204" pitchFamily="34" charset="0"/>
              <a:ea typeface="Calibri" panose="020F0502020204030204" pitchFamily="34" charset="0"/>
            </a:endParaRPr>
          </a:p>
          <a:p>
            <a:pPr marL="571500" lvl="1" indent="0">
              <a:buNone/>
            </a:pPr>
            <a:r>
              <a:rPr lang="en-GB" sz="1400" dirty="0">
                <a:effectLst/>
                <a:latin typeface="Segoe UI Emoji" panose="020B0502040204020203" pitchFamily="34" charset="0"/>
                <a:ea typeface="Calibri" panose="020F0502020204030204" pitchFamily="34" charset="0"/>
              </a:rPr>
              <a:t>✅</a:t>
            </a:r>
            <a:r>
              <a:rPr lang="en-GB" sz="1400" dirty="0">
                <a:effectLst/>
                <a:latin typeface="Calibri" panose="020F0502020204030204" pitchFamily="34" charset="0"/>
                <a:ea typeface="Calibri" panose="020F0502020204030204" pitchFamily="34" charset="0"/>
              </a:rPr>
              <a:t> Reliable provision of value-added connectivity with QoS capabilities. </a:t>
            </a:r>
            <a:endParaRPr lang="en-IN" sz="1400" dirty="0">
              <a:latin typeface="Calibri" panose="020F0502020204030204" pitchFamily="34" charset="0"/>
              <a:ea typeface="Calibri" panose="020F0502020204030204" pitchFamily="34" charset="0"/>
            </a:endParaRPr>
          </a:p>
          <a:p>
            <a:pPr marL="571500" lvl="1" indent="0">
              <a:buNone/>
            </a:pP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Read the full white paper here: </a:t>
            </a:r>
            <a:r>
              <a:rPr lang="en-GB" sz="1800" u="sng" dirty="0">
                <a:solidFill>
                  <a:srgbClr val="0000FF"/>
                </a:solidFill>
                <a:effectLst/>
                <a:latin typeface="Calibri" panose="020F0502020204030204" pitchFamily="34" charset="0"/>
                <a:ea typeface="Calibri" panose="020F0502020204030204" pitchFamily="34" charset="0"/>
                <a:hlinkClick r:id="rId2"/>
              </a:rPr>
              <a:t>https://bit.ly/3qZmA1Q</a:t>
            </a:r>
            <a:r>
              <a:rPr lang="en-GB" sz="1800"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#oneM2M #IoT #5G </a:t>
            </a:r>
            <a:endParaRPr lang="en-IN" sz="1800" dirty="0">
              <a:effectLst/>
              <a:latin typeface="Calibri" panose="020F0502020204030204" pitchFamily="34" charset="0"/>
              <a:ea typeface="Calibri" panose="020F0502020204030204" pitchFamily="34" charset="0"/>
            </a:endParaRPr>
          </a:p>
          <a:p>
            <a:pPr marL="114300" indent="0">
              <a:buNone/>
            </a:pPr>
            <a:r>
              <a:rPr lang="en-GB" sz="1800" dirty="0">
                <a:effectLst/>
                <a:latin typeface="Calibri" panose="020F0502020204030204" pitchFamily="34" charset="0"/>
                <a:ea typeface="Calibri" panose="020F0502020204030204" pitchFamily="34" charset="0"/>
              </a:rPr>
              <a:t>&lt;placeholder for graphic&gt;</a:t>
            </a:r>
            <a:endParaRPr lang="en-IN"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829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Upcoming 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20000"/>
          </a:bodyPr>
          <a:lstStyle/>
          <a:p>
            <a:pPr marL="228600" lvl="0" indent="-219583" algn="l" rtl="0">
              <a:lnSpc>
                <a:spcPct val="90000"/>
              </a:lnSpc>
              <a:spcBef>
                <a:spcPts val="0"/>
              </a:spcBef>
              <a:spcAft>
                <a:spcPts val="0"/>
              </a:spcAft>
              <a:buSzPct val="100000"/>
              <a:buChar char="•"/>
            </a:pPr>
            <a:r>
              <a:rPr lang="en-US" sz="1900" dirty="0">
                <a:solidFill>
                  <a:schemeClr val="tx1"/>
                </a:solidFill>
                <a:latin typeface="Myriad Pro" panose="020B0503030403020204" charset="0"/>
                <a:sym typeface="Open Sans"/>
              </a:rPr>
              <a:t>WTISD celebration -8 June 2023- Bindoo Srivastava (Courtesy Dr Hideyuki Iwata San)</a:t>
            </a:r>
            <a:endParaRPr sz="1900" dirty="0">
              <a:solidFill>
                <a:schemeClr val="tx1"/>
              </a:solidFill>
              <a:latin typeface="Myriad Pro" panose="020B0503030403020204" charset="0"/>
              <a:sym typeface="Open Sans"/>
            </a:endParaRPr>
          </a:p>
          <a:p>
            <a:pPr marL="228600" indent="-219583">
              <a:buSzPct val="100000"/>
            </a:pPr>
            <a:r>
              <a:rPr lang="en-US" sz="2000" dirty="0">
                <a:solidFill>
                  <a:schemeClr val="tx1"/>
                </a:solidFill>
                <a:latin typeface="Myriad Pro" panose="020B0503030403020204" charset="0"/>
                <a:ea typeface="Calibri"/>
                <a:cs typeface="Calibri"/>
                <a:sym typeface="Calibri"/>
              </a:rPr>
              <a:t>The global oneM2M event and hackathon awards ceremony in Seoul 13 Jun’23 </a:t>
            </a:r>
          </a:p>
          <a:p>
            <a:pPr marL="228600" indent="-219583">
              <a:buSzPct val="100000"/>
            </a:pPr>
            <a:r>
              <a:rPr lang="en-US" sz="1900" dirty="0">
                <a:solidFill>
                  <a:schemeClr val="tx1"/>
                </a:solidFill>
                <a:latin typeface="Myriad Pro" panose="020B0503030403020204" charset="0"/>
                <a:sym typeface="Open Sans"/>
              </a:rPr>
              <a:t>ETSI IoT Week || 4-6 July 2023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CDOT-DoT-TSDSI oneM2M Conference || 25-26 Sep’23</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IoT security &amp; </a:t>
            </a:r>
            <a:r>
              <a:rPr lang="en-US" sz="1900" dirty="0" err="1">
                <a:solidFill>
                  <a:schemeClr val="tx1"/>
                </a:solidFill>
                <a:latin typeface="Myriad Pro" panose="020B0503030403020204" charset="0"/>
              </a:rPr>
              <a:t>Stds</a:t>
            </a:r>
            <a:r>
              <a:rPr lang="en-US" sz="1900" dirty="0">
                <a:solidFill>
                  <a:schemeClr val="tx1"/>
                </a:solidFill>
                <a:latin typeface="Myriad Pro" panose="020B0503030403020204" charset="0"/>
              </a:rPr>
              <a:t> based IoT/M2M practical implementations of solutions | 25-26 sep’23 | New Delhi</a:t>
            </a:r>
            <a:endParaRPr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TTDD 2023 || 3-6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highlight>
                  <a:srgbClr val="00FFFF"/>
                </a:highlight>
              </a:rPr>
              <a:t>oneM2M in Press: TBU</a:t>
            </a:r>
            <a:endParaRPr dirty="0">
              <a:highlight>
                <a:srgbClr val="00FFFF"/>
              </a:highlight>
            </a:endParaRPr>
          </a:p>
        </p:txBody>
      </p:sp>
      <p:graphicFrame>
        <p:nvGraphicFramePr>
          <p:cNvPr id="219" name="Google Shape;219;p16"/>
          <p:cNvGraphicFramePr/>
          <p:nvPr>
            <p:extLst>
              <p:ext uri="{D42A27DB-BD31-4B8C-83A1-F6EECF244321}">
                <p14:modId xmlns:p14="http://schemas.microsoft.com/office/powerpoint/2010/main" val="3109539724"/>
              </p:ext>
            </p:extLst>
          </p:nvPr>
        </p:nvGraphicFramePr>
        <p:xfrm>
          <a:off x="586301" y="1493838"/>
          <a:ext cx="9823800" cy="3284049"/>
        </p:xfrm>
        <a:graphic>
          <a:graphicData uri="http://schemas.openxmlformats.org/drawingml/2006/table">
            <a:tbl>
              <a:tblPr>
                <a:noFill/>
                <a:tableStyleId>{E668F728-27B1-475E-A1F0-F389A986B5F5}</a:tableStyleId>
              </a:tblPr>
              <a:tblGrid>
                <a:gridCol w="3028775">
                  <a:extLst>
                    <a:ext uri="{9D8B030D-6E8A-4147-A177-3AD203B41FA5}">
                      <a16:colId xmlns:a16="http://schemas.microsoft.com/office/drawing/2014/main" val="20000"/>
                    </a:ext>
                  </a:extLst>
                </a:gridCol>
                <a:gridCol w="1584250">
                  <a:extLst>
                    <a:ext uri="{9D8B030D-6E8A-4147-A177-3AD203B41FA5}">
                      <a16:colId xmlns:a16="http://schemas.microsoft.com/office/drawing/2014/main" val="20001"/>
                    </a:ext>
                  </a:extLst>
                </a:gridCol>
                <a:gridCol w="5210775">
                  <a:extLst>
                    <a:ext uri="{9D8B030D-6E8A-4147-A177-3AD203B41FA5}">
                      <a16:colId xmlns:a16="http://schemas.microsoft.com/office/drawing/2014/main" val="20002"/>
                    </a:ext>
                  </a:extLst>
                </a:gridCol>
              </a:tblGrid>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oneM2M</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none" strike="noStrike" cap="none" dirty="0">
                          <a:solidFill>
                            <a:srgbClr val="C00000"/>
                          </a:solidFill>
                          <a:latin typeface="Open Sans"/>
                          <a:ea typeface="Open Sans"/>
                          <a:cs typeface="Open Sans"/>
                          <a:sym typeface="Open Sans"/>
                          <a:hlinkClick r:id="rId3"/>
                        </a:rPr>
                        <a:t>oneM2M SPECIFICATIONS APPROVED BY MORE THAN 190 ITU MEMBER COUNTRIES AS ITU STANDARD TO SIMPLIFY IOT ADOPTION</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EE News Europe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April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'Horizontal' IoT Implementations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Journal du Net</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March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L'IoT, barrière aux catastrophes naturelles</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International Institute of Information Technology (Hyderabad)</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January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IITH's Smart City team wins Best Technology award in Korean hackathon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ETSI Enjoy!</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Research and Innovation in IoT Standardization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The Fast Mode</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Standardization is Key for Metaverse Success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4006534488"/>
              </p:ext>
            </p:extLst>
          </p:nvPr>
        </p:nvGraphicFramePr>
        <p:xfrm>
          <a:off x="586301" y="1493838"/>
          <a:ext cx="8695925" cy="137163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highlight>
                  <a:srgbClr val="00FFFF"/>
                </a:highlight>
                <a:latin typeface="Open Sans"/>
                <a:ea typeface="Open Sans"/>
                <a:cs typeface="Open Sans"/>
                <a:sym typeface="Open Sans"/>
              </a:rPr>
              <a:t>Engagement – Executive Insights (CY23</a:t>
            </a:r>
            <a:r>
              <a:rPr lang="en-US" sz="3200" dirty="0">
                <a:latin typeface="Open Sans"/>
                <a:ea typeface="Open Sans"/>
                <a:cs typeface="Open Sans"/>
                <a:sym typeface="Open Sans"/>
              </a:rPr>
              <a:t>) </a:t>
            </a:r>
            <a:endParaRPr sz="2400" dirty="0">
              <a:highlight>
                <a:srgbClr val="FFFF00"/>
              </a:highlight>
              <a:latin typeface="Open Sans"/>
              <a:ea typeface="Open Sans"/>
              <a:cs typeface="Open Sans"/>
              <a:sym typeface="Open Sans"/>
            </a:endParaRPr>
          </a:p>
        </p:txBody>
      </p:sp>
      <p:sp>
        <p:nvSpPr>
          <p:cNvPr id="235" name="Google Shape;235;p18"/>
          <p:cNvSpPr/>
          <p:nvPr/>
        </p:nvSpPr>
        <p:spPr>
          <a:xfrm>
            <a:off x="334696" y="1805164"/>
            <a:ext cx="7427765" cy="3416320"/>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a:solidFill>
                  <a:schemeClr val="dk1"/>
                </a:solidFill>
                <a:latin typeface="Open Sans"/>
                <a:ea typeface="Open Sans"/>
                <a:cs typeface="Open Sans"/>
                <a:sym typeface="Open Sans"/>
              </a:rPr>
              <a:t>Executive Insights</a:t>
            </a:r>
            <a:endParaRPr sz="1800" b="1" i="0" u="none" strike="noStrike" cap="none">
              <a:solidFill>
                <a:schemeClr val="dk1"/>
              </a:solidFill>
              <a:highlight>
                <a:srgbClr val="00FF00"/>
              </a:highlight>
              <a:latin typeface="Open Sans"/>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nTels – 9</a:t>
            </a:r>
            <a:r>
              <a:rPr lang="en-US" sz="1800" b="0" i="0" u="sng" strike="noStrike" cap="none" baseline="30000">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a:solidFill>
                  <a:srgbClr val="2E2E3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scrl)</a:t>
            </a:r>
            <a:r>
              <a:rPr lang="en-US" sz="1800" b="0" i="0" u="none" strike="noStrike" cap="none">
                <a:solidFill>
                  <a:schemeClr val="dk1"/>
                </a:solidFill>
                <a:latin typeface="Open Sans"/>
                <a:ea typeface="Open Sans"/>
                <a:cs typeface="Open Sans"/>
                <a:sym typeface="Open Sans"/>
              </a:rPr>
              <a:t> – 16</a:t>
            </a:r>
            <a:r>
              <a:rPr lang="en-US" sz="1800" b="0" i="0" u="none" strike="noStrike" cap="none" baseline="30000">
                <a:solidFill>
                  <a:schemeClr val="dk1"/>
                </a:solidFill>
                <a:latin typeface="Open Sans"/>
                <a:ea typeface="Open Sans"/>
                <a:cs typeface="Open Sans"/>
                <a:sym typeface="Open Sans"/>
              </a:rPr>
              <a:t>th</a:t>
            </a:r>
            <a:r>
              <a:rPr lang="en-US" sz="1800" b="0" i="0" u="none" strike="noStrike" cap="none">
                <a:solidFill>
                  <a:schemeClr val="dk1"/>
                </a:solidFill>
                <a:latin typeface="Open Sans"/>
                <a:ea typeface="Open Sans"/>
                <a:cs typeface="Open Sans"/>
                <a:sym typeface="Open Sans"/>
              </a:rPr>
              <a:t> Jan’23</a:t>
            </a:r>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Cogliati (TRE-E scrl)</a:t>
            </a:r>
            <a:r>
              <a:rPr lang="en-US" sz="1800" b="0" i="0" u="none" strike="noStrike" cap="none">
                <a:solidFill>
                  <a:schemeClr val="dk1"/>
                </a:solidFill>
                <a:latin typeface="Open Sans"/>
                <a:ea typeface="Open Sans"/>
                <a:cs typeface="Open Sans"/>
                <a:sym typeface="Open Sans"/>
              </a:rPr>
              <a:t> – 1</a:t>
            </a:r>
            <a:r>
              <a:rPr lang="en-US" sz="1800" b="0" i="0" u="none" strike="noStrike" cap="none" baseline="30000">
                <a:solidFill>
                  <a:schemeClr val="dk1"/>
                </a:solidFill>
                <a:latin typeface="Open Sans"/>
                <a:ea typeface="Open Sans"/>
                <a:cs typeface="Open Sans"/>
                <a:sym typeface="Open Sans"/>
              </a:rPr>
              <a:t>st</a:t>
            </a:r>
            <a:r>
              <a:rPr lang="en-US" sz="1800" b="0" i="0" u="none" strike="noStrike" cap="none">
                <a:solidFill>
                  <a:schemeClr val="dk1"/>
                </a:solidFill>
                <a:latin typeface="Open Sans"/>
                <a:ea typeface="Open Sans"/>
                <a:cs typeface="Open Sans"/>
                <a:sym typeface="Open Sans"/>
              </a:rPr>
              <a:t> Feb’23</a:t>
            </a:r>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a:solidFill>
                  <a:schemeClr val="dk1"/>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a:solidFill>
                  <a:schemeClr val="dk1"/>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a:solidFill>
                <a:schemeClr val="dk1"/>
              </a:solidFill>
              <a:latin typeface="Open Sans"/>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a:solidFill>
                  <a:schemeClr val="dk1"/>
                </a:solidFill>
                <a:latin typeface="Open Sans"/>
                <a:ea typeface="Open Sans"/>
                <a:cs typeface="Open Sans"/>
                <a:sym typeface="Open Sans"/>
                <a:hlinkClick r:id="rId11">
                  <a:extLst>
                    <a:ext uri="{A12FA001-AC4F-418D-AE19-62706E023703}">
                      <ahyp:hlinkClr xmlns:ahyp="http://schemas.microsoft.com/office/drawing/2018/hyperlinkcolor" val="tx"/>
                    </a:ext>
                  </a:extLst>
                </a:hlinkClick>
              </a:rPr>
              <a:t> May’23</a:t>
            </a:r>
            <a:endParaRPr sz="1800" b="0" i="0" u="none" strike="noStrike" cap="none">
              <a:solidFill>
                <a:schemeClr val="dk1"/>
              </a:solidFill>
              <a:latin typeface="Open Sans"/>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Activities Tracker link</a:t>
            </a:r>
            <a:r>
              <a:rPr lang="en-US" sz="1800">
                <a:solidFill>
                  <a:schemeClr val="lt1"/>
                </a:solidFill>
                <a:latin typeface="Open Sans"/>
                <a:ea typeface="Open Sans"/>
                <a:cs typeface="Open Sans"/>
                <a:sym typeface="Open Sans"/>
              </a:rPr>
              <a:t> </a:t>
            </a:r>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a:ea typeface="Open Sans"/>
                <a:cs typeface="Open Sans"/>
                <a:sym typeface="Open Sans"/>
              </a:rPr>
              <a:t>oneM2M in the News – 1210 Subscribers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800">
                <a:solidFill>
                  <a:schemeClr val="dk1"/>
                </a:solidFill>
                <a:latin typeface="Open Sans"/>
                <a:ea typeface="Open Sans"/>
                <a:cs typeface="Open Sans"/>
                <a:sym typeface="Open Sans"/>
              </a:rPr>
              <a:t>Press Releases – 1</a:t>
            </a:r>
            <a:endParaRPr/>
          </a:p>
          <a:p>
            <a:pPr marL="0" marR="0" lvl="0" indent="0" algn="l" rtl="0">
              <a:spcBef>
                <a:spcPts val="0"/>
              </a:spcBef>
              <a:spcAft>
                <a:spcPts val="0"/>
              </a:spcAft>
              <a:buNone/>
            </a:pPr>
            <a:endParaRPr sz="2000">
              <a:solidFill>
                <a:schemeClr val="dk2"/>
              </a:solidFill>
              <a:latin typeface="Open Sans"/>
              <a:ea typeface="Open Sans"/>
              <a:cs typeface="Open Sans"/>
              <a:sym typeface="Open Sans"/>
            </a:endParaRPr>
          </a:p>
          <a:p>
            <a:pPr marL="0" marR="0" lvl="0" indent="0" algn="l" rtl="0">
              <a:spcBef>
                <a:spcPts val="0"/>
              </a:spcBef>
              <a:spcAft>
                <a:spcPts val="0"/>
              </a:spcAft>
              <a:buNone/>
            </a:pPr>
            <a:r>
              <a:rPr lang="en-US" sz="1800" b="0">
                <a:solidFill>
                  <a:schemeClr val="dk1"/>
                </a:solidFill>
                <a:latin typeface="Open Sans"/>
                <a:ea typeface="Open Sans"/>
                <a:cs typeface="Open Sans"/>
                <a:sym typeface="Open Sans"/>
              </a:rPr>
              <a:t>Media queries  to  </a:t>
            </a:r>
            <a:r>
              <a:rPr lang="en-US" sz="1800" b="0" u="sng">
                <a:solidFill>
                  <a:srgbClr val="0000FF"/>
                </a:solidFill>
                <a:latin typeface="Open Sans"/>
                <a:ea typeface="Open Sans"/>
                <a:cs typeface="Open Sans"/>
                <a:sym typeface="Open Sans"/>
                <a:hlinkClick r:id="rId13">
                  <a:extLst>
                    <a:ext uri="{A12FA001-AC4F-418D-AE19-62706E023703}">
                      <ahyp:hlinkClr xmlns:ahyp="http://schemas.microsoft.com/office/drawing/2018/hyperlinkcolor" val="tx"/>
                    </a:ext>
                  </a:extLst>
                </a:hlinkClick>
              </a:rPr>
              <a:t>oneM2M_PressMedia@list.onem2m.org</a:t>
            </a:r>
            <a:r>
              <a:rPr lang="en-US" sz="1800" b="0">
                <a:solidFill>
                  <a:schemeClr val="dk1"/>
                </a:solidFill>
                <a:latin typeface="Open Sans"/>
                <a:ea typeface="Open Sans"/>
                <a:cs typeface="Open Sans"/>
                <a:sym typeface="Open Sans"/>
              </a:rPr>
              <a:t> being forwarded to Bindoo, Aurindam, Ken, Akash</a:t>
            </a:r>
            <a:endParaRPr sz="1800" b="1">
              <a:solidFill>
                <a:schemeClr val="dk1"/>
              </a:solidFill>
              <a:latin typeface="Open Sans"/>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368</TotalTime>
  <Words>990</Words>
  <Application>Microsoft Office PowerPoint</Application>
  <PresentationFormat>Widescreen</PresentationFormat>
  <Paragraphs>164</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Segoe UI Emoji</vt:lpstr>
      <vt:lpstr>Arial</vt:lpstr>
      <vt:lpstr>Calibri</vt:lpstr>
      <vt:lpstr>Myriad Pro</vt:lpstr>
      <vt:lpstr>Open Sans</vt:lpstr>
      <vt:lpstr>Office Theme</vt:lpstr>
      <vt:lpstr>1_Office Theme</vt:lpstr>
      <vt:lpstr>Marcom Report </vt:lpstr>
      <vt:lpstr>Key Highlights –Jun 23</vt:lpstr>
      <vt:lpstr> Campaign proposal by PPR - oneM2M Champions - Update </vt:lpstr>
      <vt:lpstr>MEC White Paper: Sponsored LinkedIn Plan</vt:lpstr>
      <vt:lpstr>Upcoming Events/Opportunities</vt:lpstr>
      <vt:lpstr>Reference Slides</vt:lpstr>
      <vt:lpstr>oneM2M in Press: TBU</vt:lpstr>
      <vt:lpstr>oneM2M in News</vt:lpstr>
      <vt:lpstr>Engagement – Executive Insights (CY23) </vt:lpstr>
      <vt:lpstr>Thought Leadership – Articles CY’23</vt:lpstr>
      <vt:lpstr>Website – Visits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28</cp:revision>
  <dcterms:created xsi:type="dcterms:W3CDTF">2017-09-21T15:46:31Z</dcterms:created>
  <dcterms:modified xsi:type="dcterms:W3CDTF">2023-07-06T11:55:40Z</dcterms:modified>
</cp:coreProperties>
</file>