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8"/>
  </p:notesMasterIdLst>
  <p:sldIdLst>
    <p:sldId id="256" r:id="rId3"/>
    <p:sldId id="528" r:id="rId4"/>
    <p:sldId id="529" r:id="rId5"/>
    <p:sldId id="530" r:id="rId6"/>
    <p:sldId id="278" r:id="rId7"/>
    <p:sldId id="527" r:id="rId8"/>
    <p:sldId id="531" r:id="rId9"/>
    <p:sldId id="268" r:id="rId10"/>
    <p:sldId id="526" r:id="rId11"/>
    <p:sldId id="281" r:id="rId12"/>
    <p:sldId id="272" r:id="rId13"/>
    <p:sldId id="273" r:id="rId14"/>
    <p:sldId id="274" r:id="rId15"/>
    <p:sldId id="275" r:id="rId16"/>
    <p:sldId id="27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04" autoAdjust="0"/>
    <p:restoredTop sz="95033" autoAdjust="0"/>
  </p:normalViewPr>
  <p:slideViewPr>
    <p:cSldViewPr snapToGrid="0">
      <p:cViewPr>
        <p:scale>
          <a:sx n="100" d="100"/>
          <a:sy n="100"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si.org/events/2208-etsi-iot-conference-202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dirty="0">
                <a:latin typeface="Myriad Pro" panose="020B0503030403020204" charset="0"/>
              </a:rPr>
              <a:t>TP 60 by Roland Hechwartner – 5</a:t>
            </a:r>
            <a:r>
              <a:rPr lang="en-US" baseline="30000" dirty="0">
                <a:latin typeface="Myriad Pro" panose="020B0503030403020204" charset="0"/>
              </a:rPr>
              <a:t>th</a:t>
            </a:r>
            <a:r>
              <a:rPr lang="en-US" dirty="0">
                <a:latin typeface="Myriad Pro" panose="020B0503030403020204" charset="0"/>
              </a:rPr>
              <a:t> Jun’23 Ray Bell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Partner events</a:t>
            </a: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IoT Week (Post TP 60)</a:t>
            </a:r>
            <a:r>
              <a:rPr lang="en-IN" sz="1800" i="0" u="sng" dirty="0">
                <a:solidFill>
                  <a:srgbClr val="1155CC"/>
                </a:solidFill>
                <a:effectLst/>
                <a:latin typeface="Arial" panose="020B0604020202020204" pitchFamily="34" charset="0"/>
              </a:rPr>
              <a:t> – 4 to 6 Jul’23</a:t>
            </a:r>
            <a:endParaRPr lang="en-US" dirty="0"/>
          </a:p>
          <a:p>
            <a:pPr marL="0" lvl="0" indent="0" algn="l" rtl="0">
              <a:spcBef>
                <a:spcPts val="0"/>
              </a:spcBef>
              <a:spcAft>
                <a:spcPts val="0"/>
              </a:spcAft>
              <a:buNone/>
            </a:pP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8/3/2023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8/3/2023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8/3/2023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8/3/2023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8/3/2023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0">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koit.co.kr/news/articleView.html?idxno=114026" TargetMode="External"/><Relationship Id="rId7" Type="http://schemas.openxmlformats.org/officeDocument/2006/relationships/hyperlink" Target="https://blogs.iiit.ac.in/ke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ournaldunet.com/ebusiness/internet-mobile/1520841-l-iot-barriere-aux-catastrophes-naturelles/" TargetMode="External"/><Relationship Id="rId5" Type="http://schemas.openxmlformats.org/officeDocument/2006/relationships/hyperlink" Target="https://www.eenewseurope.com/en/horizontal-iot-implementations/" TargetMode="External"/><Relationship Id="rId4" Type="http://schemas.openxmlformats.org/officeDocument/2006/relationships/hyperlink" Target="https://www.onem2m.org/iot-news/859-onem2m-specifications-approved-by-more-than-190-itu-member-countries-as-itu-standard-to-simplify-iot-adoption" TargetMode="External"/><Relationship Id="rId9" Type="http://schemas.openxmlformats.org/officeDocument/2006/relationships/hyperlink" Target="https://www.thefastmode.com/expert-opinion/30064-standardization-is-key-for-metaverse-succes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2" Type="http://schemas.openxmlformats.org/officeDocument/2006/relationships/notesSlide" Target="../notesSlides/notesSlide7.xml"/><Relationship Id="rId16" Type="http://schemas.openxmlformats.org/officeDocument/2006/relationships/hyperlink" Target="mailto:oneM2M_PressMedia@list.onem2m.org" TargetMode="Externa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novatingcanada.ca/technology/internet-of-things/iot-standardisation-for-long-term-innovation/" TargetMode="External"/><Relationship Id="rId11" Type="http://schemas.openxmlformats.org/officeDocument/2006/relationships/hyperlink" Target="https://www.etsi.org/e-brochure/Magazine/July-2023/mobile/index.html#p=20" TargetMode="External"/><Relationship Id="rId5" Type="http://schemas.openxmlformats.org/officeDocument/2006/relationships/hyperlink" Target="https://pipelinepub.com/IoT-2023/IoT-interoperability-standards-for-smart-home-and-IIoT"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2304/enjoy-2304.html#p=2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github.com/oneM2M-Tutorials" TargetMode="Externa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tsi.org/e-brochure/Magazine/July-2023/mobile/index.html#p=2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docs.google.com/spreadsheets/d/1RikZmqw7vbcXsvmrHTCGTgK2TDCld51rI7za7ZtpYAk/edit#gid=1994048757" TargetMode="External"/><Relationship Id="rId4" Type="http://schemas.openxmlformats.org/officeDocument/2006/relationships/hyperlink" Target="https://pipelinepub.com/IoT-2023/IoT-interoperability-standards-for-smart-home-and-II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dirty="0"/>
              <a:t>Marcom Report </a:t>
            </a:r>
            <a:endParaRPr dirty="0"/>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Bindoo Srivastava, Marcom Chair</a:t>
            </a:r>
            <a:endParaRPr dirty="0"/>
          </a:p>
          <a:p>
            <a:pPr marL="0" lvl="0" indent="0" algn="ctr" rtl="0">
              <a:lnSpc>
                <a:spcPct val="90000"/>
              </a:lnSpc>
              <a:spcBef>
                <a:spcPts val="1000"/>
              </a:spcBef>
              <a:spcAft>
                <a:spcPts val="0"/>
              </a:spcAft>
              <a:buSzPts val="2400"/>
              <a:buNone/>
            </a:pPr>
            <a:r>
              <a:rPr lang="en-US" dirty="0"/>
              <a:t>3 August 2023</a:t>
            </a:r>
            <a:endParaRPr dirty="0"/>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10000"/>
          </a:bodyPr>
          <a:lstStyle/>
          <a:p>
            <a:pPr marL="228600" lvl="0" indent="-219583" algn="l" rtl="0">
              <a:lnSpc>
                <a:spcPct val="90000"/>
              </a:lnSpc>
              <a:spcBef>
                <a:spcPts val="0"/>
              </a:spcBef>
              <a:spcAft>
                <a:spcPts val="0"/>
              </a:spcAft>
              <a:buSzPct val="100000"/>
              <a:buChar char="•"/>
            </a:pPr>
            <a:r>
              <a:rPr lang="en-US" sz="1900" dirty="0">
                <a:solidFill>
                  <a:schemeClr val="tx1"/>
                </a:solidFill>
                <a:latin typeface="Myriad Pro" panose="020B0503030403020204" charset="0"/>
                <a:sym typeface="Open Sans"/>
              </a:rPr>
              <a:t>WTISD celebration -8 June 2023- Bindoo Srivastava (Courtesy Dr Hideyuki Iwata San)</a:t>
            </a:r>
            <a:endParaRPr sz="1900" dirty="0">
              <a:solidFill>
                <a:schemeClr val="tx1"/>
              </a:solidFill>
              <a:latin typeface="Myriad Pro" panose="020B0503030403020204" charset="0"/>
              <a:sym typeface="Open Sans"/>
            </a:endParaRPr>
          </a:p>
          <a:p>
            <a:pPr marL="228600" indent="-219583">
              <a:buSzPct val="100000"/>
            </a:pPr>
            <a:r>
              <a:rPr lang="en-US" sz="2000" dirty="0">
                <a:solidFill>
                  <a:schemeClr val="tx1"/>
                </a:solidFill>
                <a:latin typeface="Myriad Pro" panose="020B0503030403020204" charset="0"/>
                <a:ea typeface="Calibri"/>
                <a:cs typeface="Calibri"/>
                <a:sym typeface="Calibri"/>
              </a:rPr>
              <a:t>The global oneM2M event and hackathon awards ceremony in Seoul 13 Jun’23 </a:t>
            </a:r>
          </a:p>
          <a:p>
            <a:pPr marL="228600" indent="-219583">
              <a:buSzPct val="100000"/>
            </a:pPr>
            <a:r>
              <a:rPr lang="en-US" sz="1900" dirty="0">
                <a:solidFill>
                  <a:schemeClr val="tx1"/>
                </a:solidFill>
                <a:latin typeface="Myriad Pro" panose="020B0503030403020204" charset="0"/>
                <a:sym typeface="Open Sans"/>
              </a:rPr>
              <a:t>ETSI IoT Week || 4-6 July 2023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IoT security &amp; </a:t>
            </a:r>
            <a:r>
              <a:rPr lang="en-US" sz="1900" dirty="0" err="1">
                <a:solidFill>
                  <a:schemeClr val="tx1"/>
                </a:solidFill>
                <a:latin typeface="Myriad Pro" panose="020B0503030403020204" charset="0"/>
              </a:rPr>
              <a:t>Stds</a:t>
            </a:r>
            <a:r>
              <a:rPr lang="en-US" sz="1900" dirty="0">
                <a:solidFill>
                  <a:schemeClr val="tx1"/>
                </a:solidFill>
                <a:latin typeface="Myriad Pro" panose="020B0503030403020204" charset="0"/>
              </a:rPr>
              <a:t> based IoT/M2M practical implementations of solutions | 25-26 sep’23 | New Delhi |CDOT-TSDSI</a:t>
            </a:r>
            <a:endParaRPr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TTDD 2023 || 3-6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Press</a:t>
            </a:r>
            <a:endParaRPr dirty="0"/>
          </a:p>
        </p:txBody>
      </p:sp>
      <p:graphicFrame>
        <p:nvGraphicFramePr>
          <p:cNvPr id="219" name="Google Shape;219;p16"/>
          <p:cNvGraphicFramePr/>
          <p:nvPr>
            <p:extLst>
              <p:ext uri="{D42A27DB-BD31-4B8C-83A1-F6EECF244321}">
                <p14:modId xmlns:p14="http://schemas.microsoft.com/office/powerpoint/2010/main" val="4175015163"/>
              </p:ext>
            </p:extLst>
          </p:nvPr>
        </p:nvGraphicFramePr>
        <p:xfrm>
          <a:off x="557119" y="1254270"/>
          <a:ext cx="10979884" cy="4747089"/>
        </p:xfrm>
        <a:graphic>
          <a:graphicData uri="http://schemas.openxmlformats.org/drawingml/2006/table">
            <a:tbl>
              <a:tblPr>
                <a:noFill/>
                <a:tableStyleId>{E668F728-27B1-475E-A1F0-F389A986B5F5}</a:tableStyleId>
              </a:tblPr>
              <a:tblGrid>
                <a:gridCol w="3684141">
                  <a:extLst>
                    <a:ext uri="{9D8B030D-6E8A-4147-A177-3AD203B41FA5}">
                      <a16:colId xmlns:a16="http://schemas.microsoft.com/office/drawing/2014/main" val="20000"/>
                    </a:ext>
                  </a:extLst>
                </a:gridCol>
                <a:gridCol w="1741251">
                  <a:extLst>
                    <a:ext uri="{9D8B030D-6E8A-4147-A177-3AD203B41FA5}">
                      <a16:colId xmlns:a16="http://schemas.microsoft.com/office/drawing/2014/main" val="20001"/>
                    </a:ext>
                  </a:extLst>
                </a:gridCol>
                <a:gridCol w="5554492">
                  <a:extLst>
                    <a:ext uri="{9D8B030D-6E8A-4147-A177-3AD203B41FA5}">
                      <a16:colId xmlns:a16="http://schemas.microsoft.com/office/drawing/2014/main" val="20002"/>
                    </a:ext>
                  </a:extLst>
                </a:gridCol>
              </a:tblGrid>
              <a:tr h="260881">
                <a:tc>
                  <a:txBody>
                    <a:bodyPr/>
                    <a:lstStyle/>
                    <a:p>
                      <a:r>
                        <a:rPr lang="en-IN" sz="1800" b="0" i="0" u="none" strike="noStrike" cap="none" dirty="0">
                          <a:solidFill>
                            <a:schemeClr val="dk1"/>
                          </a:solidFill>
                          <a:latin typeface="Open Sans"/>
                          <a:ea typeface="Open Sans"/>
                          <a:cs typeface="Open Sans"/>
                          <a:sym typeface="Arial"/>
                        </a:rPr>
                        <a:t>Information and Communication Newspaper </a:t>
                      </a:r>
                      <a:br>
                        <a:rPr lang="en-IN" sz="1800" b="0" i="0" u="none" strike="noStrike" cap="none" dirty="0">
                          <a:solidFill>
                            <a:schemeClr val="dk1"/>
                          </a:solidFill>
                          <a:latin typeface="Open Sans"/>
                          <a:ea typeface="Open Sans"/>
                          <a:cs typeface="Open Sans"/>
                          <a:sym typeface="Arial"/>
                        </a:rPr>
                      </a:br>
                      <a:r>
                        <a:rPr lang="en-IN" sz="1800" b="0" i="0" u="none" strike="noStrike" cap="none" dirty="0">
                          <a:solidFill>
                            <a:schemeClr val="dk1"/>
                          </a:solidFill>
                          <a:latin typeface="Open Sans"/>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Arial"/>
                        </a:rPr>
                        <a:t>June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KETI Completes 'Mobius Developer Competition' and 22 Teams Showcase IoT Application Services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err="1">
                          <a:solidFill>
                            <a:schemeClr val="dk1"/>
                          </a:solidFill>
                          <a:latin typeface="Open Sans"/>
                          <a:ea typeface="Open Sans"/>
                          <a:cs typeface="Open Sans"/>
                          <a:sym typeface="Arial"/>
                        </a:rPr>
                        <a:t>BizWire</a:t>
                      </a:r>
                      <a:r>
                        <a:rPr lang="en-IN" sz="1800" b="0" i="0" u="none" strike="noStrike" cap="none" dirty="0">
                          <a:solidFill>
                            <a:schemeClr val="dk1"/>
                          </a:solidFill>
                          <a:latin typeface="Open Sans"/>
                          <a:ea typeface="Open Sans"/>
                          <a:cs typeface="Open Sans"/>
                          <a:sym typeface="Arial"/>
                        </a:rPr>
                        <a:t> Express</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EE News Europe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April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'Horizontal' IoT Implementations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Journal du Net</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March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L'IoT, barrière aux catastrophes naturelles</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International Institute of Information Technology (Hyderabad)</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January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IITH's Smart City team wins Best Technology award in Korean hackathon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ETSI Enjoy!</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Research and Innovation in IoT Standardization</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The Fast Mode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Standardization is Key for Metaverse Success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3979686017"/>
              </p:ext>
            </p:extLst>
          </p:nvPr>
        </p:nvGraphicFramePr>
        <p:xfrm>
          <a:off x="586301" y="1493838"/>
          <a:ext cx="8695925" cy="201172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805164"/>
            <a:ext cx="7427765" cy="4524275"/>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chemeClr val="dk1"/>
                </a:solidFill>
                <a:latin typeface="Myriad Pro" panose="020B0503030403020204" charset="0"/>
                <a:ea typeface="Open Sans"/>
                <a:cs typeface="Open Sans"/>
                <a:sym typeface="Open Sans"/>
              </a:rPr>
              <a:t>Executive Insights</a:t>
            </a:r>
            <a:endParaRPr sz="1800"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8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8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8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16</a:t>
            </a:r>
            <a:r>
              <a:rPr lang="en-US" sz="1800" b="0" i="0" u="none" strike="noStrike" cap="none" baseline="30000" dirty="0">
                <a:solidFill>
                  <a:schemeClr val="dk1"/>
                </a:solidFill>
                <a:latin typeface="Myriad Pro" panose="020B0503030403020204" charset="0"/>
                <a:ea typeface="Open Sans"/>
                <a:cs typeface="Open Sans"/>
                <a:sym typeface="Open Sans"/>
              </a:rPr>
              <a:t>th</a:t>
            </a:r>
            <a:r>
              <a:rPr lang="en-US" sz="1800" b="0" i="0" u="none" strike="noStrike" cap="none" dirty="0">
                <a:solidFill>
                  <a:schemeClr val="dk1"/>
                </a:solidFill>
                <a:latin typeface="Myriad Pro" panose="020B0503030403020204" charset="0"/>
                <a:ea typeface="Open Sans"/>
                <a:cs typeface="Open Sans"/>
                <a:sym typeface="Open Sans"/>
              </a:rPr>
              <a:t> Jan’23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a:t>
            </a:r>
            <a:r>
              <a:rPr lang="en-US" sz="1800" b="0" i="0" u="none" strike="noStrike" cap="none" baseline="30000" dirty="0">
                <a:solidFill>
                  <a:schemeClr val="dk1"/>
                </a:solidFill>
                <a:latin typeface="Myriad Pro" panose="020B0503030403020204" charset="0"/>
                <a:ea typeface="Open Sans"/>
                <a:cs typeface="Open Sans"/>
                <a:sym typeface="Open Sans"/>
              </a:rPr>
              <a:t>st</a:t>
            </a:r>
            <a:r>
              <a:rPr lang="en-US" sz="1800" b="0" i="0" u="none" strike="noStrike" cap="none" dirty="0">
                <a:solidFill>
                  <a:schemeClr val="dk1"/>
                </a:solidFill>
                <a:latin typeface="Myriad Pro" panose="020B0503030403020204" charset="0"/>
                <a:ea typeface="Open Sans"/>
                <a:cs typeface="Open Sans"/>
                <a:sym typeface="Open Sans"/>
              </a:rPr>
              <a:t> Feb’23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8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8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5th Jun’23</a:t>
            </a:r>
            <a:endParaRPr lang="en-US" sz="18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22nd Jun’23</a:t>
            </a:r>
            <a:endParaRPr lang="en-US" sz="18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17th Jul’23</a:t>
            </a:r>
            <a:endParaRPr lang="en-US" sz="18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endParaRPr sz="18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5">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t>Thought Leadership – Articles CY’23</a:t>
            </a:r>
            <a:endParaRPr dirty="0"/>
          </a:p>
        </p:txBody>
      </p:sp>
      <p:sp>
        <p:nvSpPr>
          <p:cNvPr id="246" name="Google Shape;246;p19"/>
          <p:cNvSpPr txBox="1">
            <a:spLocks noGrp="1"/>
          </p:cNvSpPr>
          <p:nvPr>
            <p:ph type="body" idx="1"/>
          </p:nvPr>
        </p:nvSpPr>
        <p:spPr>
          <a:xfrm>
            <a:off x="334696" y="1173570"/>
            <a:ext cx="9195220" cy="5350798"/>
          </a:xfrm>
          <a:prstGeom prst="rect">
            <a:avLst/>
          </a:prstGeom>
          <a:noFill/>
          <a:ln>
            <a:noFill/>
          </a:ln>
        </p:spPr>
        <p:txBody>
          <a:bodyPr spcFirstLastPara="1" wrap="square" lIns="91425" tIns="45700" rIns="91425" bIns="45700" anchor="t" anchorCtr="0">
            <a:normAutofit fontScale="92500" lnSpcReduction="20000"/>
          </a:bodyPr>
          <a:lstStyle/>
          <a:p>
            <a:pPr marL="457200" lvl="1" indent="0" algn="l" rtl="0">
              <a:lnSpc>
                <a:spcPct val="90000"/>
              </a:lnSpc>
              <a:spcBef>
                <a:spcPts val="0"/>
              </a:spcBef>
              <a:spcAft>
                <a:spcPts val="0"/>
              </a:spcAft>
              <a:buSzPts val="2300"/>
              <a:buNone/>
            </a:pPr>
            <a:r>
              <a:rPr lang="en-US" sz="2300" i="1" dirty="0">
                <a:latin typeface="Open Sans"/>
                <a:ea typeface="Open Sans"/>
                <a:cs typeface="Open Sans"/>
                <a:sym typeface="Open Sans"/>
              </a:rPr>
              <a:t>Global Journals</a:t>
            </a:r>
            <a:endParaRPr dirty="0"/>
          </a:p>
          <a:p>
            <a:pPr marL="800100" lvl="1" indent="-342900" algn="l" rtl="0">
              <a:lnSpc>
                <a:spcPct val="90000"/>
              </a:lnSpc>
              <a:spcBef>
                <a:spcPts val="500"/>
              </a:spcBef>
              <a:spcAft>
                <a:spcPts val="0"/>
              </a:spcAft>
              <a:buSzPts val="1800"/>
              <a:buFont typeface="Arial"/>
              <a:buChar char="•"/>
            </a:pPr>
            <a:r>
              <a:rPr lang="en-US" sz="1800" u="sng" dirty="0">
                <a:solidFill>
                  <a:srgbClr val="1155CC"/>
                </a:solidFill>
                <a:latin typeface="Open Sans"/>
                <a:ea typeface="Open Sans"/>
                <a:cs typeface="Open Sans"/>
                <a:sym typeface="Open Sans"/>
              </a:rPr>
              <a:t>None</a:t>
            </a:r>
            <a:endParaRPr sz="2300" i="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Trade Journals</a:t>
            </a:r>
            <a:endParaRPr dirty="0"/>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3"/>
              </a:rPr>
              <a:t>The Fast Mode – Standardization for Metaverse</a:t>
            </a:r>
            <a:endParaRPr sz="2300"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4"/>
              </a:rPr>
              <a:t>Pipeline Magazine – IoT Trends for 2023</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5">
                  <a:extLst>
                    <a:ext uri="{A12FA001-AC4F-418D-AE19-62706E023703}">
                      <ahyp:hlinkClr xmlns:ahyp="http://schemas.microsoft.com/office/drawing/2018/hyperlinkcolor" val="tx"/>
                    </a:ext>
                  </a:extLst>
                </a:hlinkClick>
              </a:rPr>
              <a:t>Pipeline Magazine How connected Devices will Remake IoT Systems</a:t>
            </a:r>
            <a:endParaRPr sz="2300" u="sng" dirty="0">
              <a:solidFill>
                <a:schemeClr val="hlink"/>
              </a:solidFill>
            </a:endParaRPr>
          </a:p>
          <a:p>
            <a:pPr marL="457200" lvl="1" indent="0" algn="l" rtl="0">
              <a:lnSpc>
                <a:spcPct val="90000"/>
              </a:lnSpc>
              <a:spcBef>
                <a:spcPts val="500"/>
              </a:spcBef>
              <a:spcAft>
                <a:spcPts val="0"/>
              </a:spcAft>
              <a:buSzPts val="2300"/>
              <a:buNone/>
            </a:pPr>
            <a:endParaRPr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Regional</a:t>
            </a:r>
            <a:endParaRPr sz="2300" i="1" u="sng" dirty="0">
              <a:solidFill>
                <a:schemeClr val="hlink"/>
              </a:solidFill>
              <a:latin typeface="Open Sans"/>
              <a:ea typeface="Open Sans"/>
              <a:cs typeface="Open Sans"/>
              <a:sym typeface="Open Sans"/>
              <a:hlinkClick r:id="rId6"/>
            </a:endParaRPr>
          </a:p>
          <a:p>
            <a:pPr marL="800100" lvl="1" indent="-342900" algn="l" rtl="0">
              <a:lnSpc>
                <a:spcPct val="90000"/>
              </a:lnSpc>
              <a:spcBef>
                <a:spcPts val="500"/>
              </a:spcBef>
              <a:spcAft>
                <a:spcPts val="0"/>
              </a:spcAft>
              <a:buSzPts val="2300"/>
              <a:buFont typeface="Arial"/>
              <a:buChar char="•"/>
            </a:pPr>
            <a:r>
              <a:rPr lang="en-US" sz="2300" b="0" i="0" u="none" strike="noStrike" dirty="0">
                <a:latin typeface="Open Sans"/>
                <a:ea typeface="Open Sans"/>
                <a:cs typeface="Open Sans"/>
                <a:sym typeface="Open Sans"/>
              </a:rPr>
              <a:t>None</a:t>
            </a:r>
            <a:endParaRPr lang="en-IN"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lang="en-IN"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Partner Communiques</a:t>
            </a:r>
            <a:endParaRPr sz="2300" i="1" u="sng" dirty="0">
              <a:solidFill>
                <a:schemeClr val="hlink"/>
              </a:solidFill>
              <a:latin typeface="Open Sans"/>
              <a:ea typeface="Open Sans"/>
              <a:cs typeface="Open Sans"/>
              <a:sym typeface="Open Sans"/>
              <a:hlinkClick r:id="rId7"/>
            </a:endParaRPr>
          </a:p>
          <a:p>
            <a:pPr marL="800100" lvl="1" indent="-342900" algn="l" rtl="0">
              <a:lnSpc>
                <a:spcPct val="90000"/>
              </a:lnSpc>
              <a:spcBef>
                <a:spcPts val="500"/>
              </a:spcBef>
              <a:spcAft>
                <a:spcPts val="0"/>
              </a:spcAft>
              <a:buSzPts val="2300"/>
              <a:buFont typeface="Arial"/>
              <a:buChar char="•"/>
            </a:pPr>
            <a:r>
              <a:rPr lang="en-US" sz="2300" i="0" u="sng" dirty="0">
                <a:solidFill>
                  <a:schemeClr val="hlink"/>
                </a:solidFill>
                <a:latin typeface="Open Sans"/>
                <a:ea typeface="Open Sans"/>
                <a:cs typeface="Open Sans"/>
                <a:sym typeface="Open Sans"/>
                <a:hlinkClick r:id="rId8"/>
              </a:rPr>
              <a:t>ETSI Enjoy – Research &amp; Innovation in IoT Standard</a:t>
            </a:r>
            <a:r>
              <a:rPr lang="en-US" sz="2300" u="sng" dirty="0">
                <a:solidFill>
                  <a:schemeClr val="hlink"/>
                </a:solidFill>
                <a:hlinkClick r:id="rId8">
                  <a:extLst>
                    <a:ext uri="{A12FA001-AC4F-418D-AE19-62706E023703}">
                      <ahyp:hlinkClr xmlns:ahyp="http://schemas.microsoft.com/office/drawing/2018/hyperlinkcolor" val="tx"/>
                    </a:ext>
                  </a:extLst>
                </a:hlinkClick>
              </a:rPr>
              <a:t>ization</a:t>
            </a:r>
            <a:r>
              <a:rPr lang="en-US" sz="2300" u="sng" dirty="0">
                <a:solidFill>
                  <a:schemeClr val="hlink"/>
                </a:solidFill>
              </a:rPr>
              <a:t> (Jan’23 edition)</a:t>
            </a:r>
            <a:endParaRPr sz="2300" u="sng" dirty="0">
              <a:solidFill>
                <a:schemeClr val="hlink"/>
              </a:solidFill>
            </a:endParaRPr>
          </a:p>
          <a:p>
            <a:pPr marL="800100" lvl="1" indent="-342900" algn="l" rtl="0">
              <a:lnSpc>
                <a:spcPct val="90000"/>
              </a:lnSpc>
              <a:spcBef>
                <a:spcPts val="500"/>
              </a:spcBef>
              <a:spcAft>
                <a:spcPts val="0"/>
              </a:spcAft>
              <a:buSzPts val="2300"/>
              <a:buFont typeface="Arial"/>
              <a:buChar char="•"/>
            </a:pPr>
            <a:r>
              <a:rPr lang="en-US" sz="2300" b="0" i="0" u="sng" strike="noStrike" dirty="0">
                <a:solidFill>
                  <a:schemeClr val="hlink"/>
                </a:solidFill>
                <a:latin typeface="Open Sans"/>
                <a:ea typeface="Open Sans"/>
                <a:cs typeface="Open Sans"/>
                <a:sym typeface="Open Sans"/>
                <a:hlinkClick r:id="rId9"/>
              </a:rPr>
              <a:t>ETSI Enjoy – IoT and Sustainability (Apr’23 edition)</a:t>
            </a:r>
            <a:endParaRPr sz="2300" b="0" i="0" u="none" strike="noStrike"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10"/>
              </a:rPr>
              <a:t>ATIS on Metaverse Standardization (Mar’23 edition)</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11">
                  <a:extLst>
                    <a:ext uri="{A12FA001-AC4F-418D-AE19-62706E023703}">
                      <ahyp:hlinkClr xmlns:ahyp="http://schemas.microsoft.com/office/drawing/2018/hyperlinkcolor" val="tx"/>
                    </a:ext>
                  </a:extLst>
                </a:hlinkClick>
              </a:rPr>
              <a:t>ETSI Enjoy - Continuity and Technology Strategy in IoT Standardization</a:t>
            </a:r>
            <a:r>
              <a:rPr lang="en-US" sz="2300" u="sng" dirty="0">
                <a:solidFill>
                  <a:schemeClr val="hlink"/>
                </a:solidFill>
              </a:rPr>
              <a:t> (Jul’23 edition)</a:t>
            </a:r>
            <a:endParaRPr sz="2300" u="sng" dirty="0">
              <a:solidFill>
                <a:schemeClr val="hlink"/>
              </a:solidFill>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41AED-169D-3381-7FF9-138511A0A7FC}"/>
              </a:ext>
            </a:extLst>
          </p:cNvPr>
          <p:cNvPicPr>
            <a:picLocks noChangeAspect="1"/>
          </p:cNvPicPr>
          <p:nvPr/>
        </p:nvPicPr>
        <p:blipFill>
          <a:blip r:embed="rId2"/>
          <a:stretch>
            <a:fillRect/>
          </a:stretch>
        </p:blipFill>
        <p:spPr>
          <a:xfrm>
            <a:off x="5501580" y="1166630"/>
            <a:ext cx="3775297" cy="5336806"/>
          </a:xfrm>
          <a:prstGeom prst="rect">
            <a:avLst/>
          </a:prstGeom>
        </p:spPr>
      </p:pic>
      <p:pic>
        <p:nvPicPr>
          <p:cNvPr id="5" name="Picture 4">
            <a:extLst>
              <a:ext uri="{FF2B5EF4-FFF2-40B4-BE49-F238E27FC236}">
                <a16:creationId xmlns:a16="http://schemas.microsoft.com/office/drawing/2014/main" id="{AD844333-3D37-7649-5B8A-9F0C836A9C4B}"/>
              </a:ext>
            </a:extLst>
          </p:cNvPr>
          <p:cNvPicPr>
            <a:picLocks noChangeAspect="1"/>
          </p:cNvPicPr>
          <p:nvPr/>
        </p:nvPicPr>
        <p:blipFill>
          <a:blip r:embed="rId3"/>
          <a:stretch>
            <a:fillRect/>
          </a:stretch>
        </p:blipFill>
        <p:spPr>
          <a:xfrm>
            <a:off x="1683156" y="1170126"/>
            <a:ext cx="3775297" cy="5336806"/>
          </a:xfrm>
          <a:prstGeom prst="rect">
            <a:avLst/>
          </a:prstGeom>
        </p:spPr>
      </p:pic>
      <p:sp>
        <p:nvSpPr>
          <p:cNvPr id="2" name="Title 1">
            <a:extLst>
              <a:ext uri="{FF2B5EF4-FFF2-40B4-BE49-F238E27FC236}">
                <a16:creationId xmlns:a16="http://schemas.microsoft.com/office/drawing/2014/main" id="{FD994ECA-F02C-79F9-F50B-BA68AC672657}"/>
              </a:ext>
            </a:extLst>
          </p:cNvPr>
          <p:cNvSpPr>
            <a:spLocks noGrp="1"/>
          </p:cNvSpPr>
          <p:nvPr>
            <p:ph type="title"/>
          </p:nvPr>
        </p:nvSpPr>
        <p:spPr>
          <a:xfrm>
            <a:off x="334696" y="-46653"/>
            <a:ext cx="8613361" cy="1173570"/>
          </a:xfrm>
        </p:spPr>
        <p:txBody>
          <a:bodyPr>
            <a:normAutofit fontScale="90000"/>
          </a:bodyPr>
          <a:lstStyle/>
          <a:p>
            <a:r>
              <a:rPr lang="en-IN" dirty="0">
                <a:latin typeface="Myriad Pro" panose="020B0503030403020204" charset="0"/>
              </a:rPr>
              <a:t>Brochure – Comments to be addressed (1/3)</a:t>
            </a:r>
            <a:endParaRPr lang="en-IN" dirty="0">
              <a:highlight>
                <a:srgbClr val="FFFF00"/>
              </a:highlight>
              <a:latin typeface="Myriad Pro" panose="020B0503030403020204" charset="0"/>
            </a:endParaRPr>
          </a:p>
        </p:txBody>
      </p:sp>
      <p:sp>
        <p:nvSpPr>
          <p:cNvPr id="3" name="Text Placeholder 2">
            <a:extLst>
              <a:ext uri="{FF2B5EF4-FFF2-40B4-BE49-F238E27FC236}">
                <a16:creationId xmlns:a16="http://schemas.microsoft.com/office/drawing/2014/main" id="{BE88E2A1-0824-F018-95F8-E83C551720C0}"/>
              </a:ext>
            </a:extLst>
          </p:cNvPr>
          <p:cNvSpPr>
            <a:spLocks noGrp="1"/>
          </p:cNvSpPr>
          <p:nvPr>
            <p:ph type="body" idx="1"/>
          </p:nvPr>
        </p:nvSpPr>
        <p:spPr>
          <a:xfrm>
            <a:off x="194737" y="1368743"/>
            <a:ext cx="1081402" cy="2060257"/>
          </a:xfrm>
        </p:spPr>
        <p:style>
          <a:lnRef idx="2">
            <a:schemeClr val="accent1"/>
          </a:lnRef>
          <a:fillRef idx="1">
            <a:schemeClr val="lt1"/>
          </a:fillRef>
          <a:effectRef idx="0">
            <a:schemeClr val="accent1"/>
          </a:effectRef>
          <a:fontRef idx="minor">
            <a:schemeClr val="dk1"/>
          </a:fontRef>
        </p:style>
        <p:txBody>
          <a:bodyPr>
            <a:normAutofit/>
          </a:bodyPr>
          <a:lstStyle/>
          <a:p>
            <a:pPr marL="114300" indent="0">
              <a:buNone/>
            </a:pPr>
            <a:r>
              <a:rPr lang="en-US" sz="1200" dirty="0">
                <a:solidFill>
                  <a:srgbClr val="000000"/>
                </a:solidFill>
                <a:latin typeface="Myriad Pro" panose="020B0503030403020204" charset="0"/>
              </a:rPr>
              <a:t>Recommend to reword this as - </a:t>
            </a:r>
            <a:r>
              <a:rPr lang="en-US" sz="1200" dirty="0">
                <a:ln w="0"/>
                <a:solidFill>
                  <a:schemeClr val="accent1"/>
                </a:solidFill>
                <a:effectLst>
                  <a:outerShdw blurRad="38100" dist="25400" dir="5400000" algn="ctr" rotWithShape="0">
                    <a:srgbClr val="6E747A">
                      <a:alpha val="43000"/>
                    </a:srgbClr>
                  </a:outerShdw>
                </a:effectLst>
                <a:latin typeface="Myriad Pro" panose="020B0503030403020204" charset="0"/>
              </a:rPr>
              <a:t>The middleware layer provides a rich set of common service functions (CSFs).</a:t>
            </a:r>
          </a:p>
        </p:txBody>
      </p:sp>
      <p:cxnSp>
        <p:nvCxnSpPr>
          <p:cNvPr id="11" name="Connector: Elbow 10">
            <a:extLst>
              <a:ext uri="{FF2B5EF4-FFF2-40B4-BE49-F238E27FC236}">
                <a16:creationId xmlns:a16="http://schemas.microsoft.com/office/drawing/2014/main" id="{6AEDDA8C-1CCB-3EF5-3653-F6499AAE6DCB}"/>
              </a:ext>
            </a:extLst>
          </p:cNvPr>
          <p:cNvCxnSpPr>
            <a:cxnSpLocks/>
            <a:endCxn id="3" idx="3"/>
          </p:cNvCxnSpPr>
          <p:nvPr/>
        </p:nvCxnSpPr>
        <p:spPr>
          <a:xfrm rot="10800000">
            <a:off x="1276139" y="2398873"/>
            <a:ext cx="518610" cy="27422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F83B581-ABDB-584C-C6EA-18E847FACCA2}"/>
              </a:ext>
            </a:extLst>
          </p:cNvPr>
          <p:cNvCxnSpPr/>
          <p:nvPr/>
        </p:nvCxnSpPr>
        <p:spPr>
          <a:xfrm>
            <a:off x="5480016" y="1170127"/>
            <a:ext cx="0" cy="5333310"/>
          </a:xfrm>
          <a:prstGeom prst="line">
            <a:avLst/>
          </a:prstGeom>
        </p:spPr>
        <p:style>
          <a:lnRef idx="2">
            <a:schemeClr val="dk1"/>
          </a:lnRef>
          <a:fillRef idx="0">
            <a:schemeClr val="dk1"/>
          </a:fillRef>
          <a:effectRef idx="1">
            <a:schemeClr val="dk1"/>
          </a:effectRef>
          <a:fontRef idx="minor">
            <a:schemeClr val="tx1"/>
          </a:fontRef>
        </p:style>
      </p:cxnSp>
      <p:sp>
        <p:nvSpPr>
          <p:cNvPr id="44" name="Rectangle: Rounded Corners 43">
            <a:extLst>
              <a:ext uri="{FF2B5EF4-FFF2-40B4-BE49-F238E27FC236}">
                <a16:creationId xmlns:a16="http://schemas.microsoft.com/office/drawing/2014/main" id="{B3307DDD-ECC1-808E-7E3F-7E6AF151D0F2}"/>
              </a:ext>
            </a:extLst>
          </p:cNvPr>
          <p:cNvSpPr/>
          <p:nvPr/>
        </p:nvSpPr>
        <p:spPr>
          <a:xfrm>
            <a:off x="6382136" y="1707502"/>
            <a:ext cx="774442" cy="21460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90154D89-4F3D-D8E5-4B82-1A8FB69C592F}"/>
              </a:ext>
            </a:extLst>
          </p:cNvPr>
          <p:cNvSpPr/>
          <p:nvPr/>
        </p:nvSpPr>
        <p:spPr>
          <a:xfrm>
            <a:off x="1810139" y="4991879"/>
            <a:ext cx="2052733" cy="3929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Text Placeholder 2">
            <a:extLst>
              <a:ext uri="{FF2B5EF4-FFF2-40B4-BE49-F238E27FC236}">
                <a16:creationId xmlns:a16="http://schemas.microsoft.com/office/drawing/2014/main" id="{2D99C9D6-9A32-DD43-ACA6-9F02322F34C7}"/>
              </a:ext>
            </a:extLst>
          </p:cNvPr>
          <p:cNvSpPr txBox="1">
            <a:spLocks/>
          </p:cNvSpPr>
          <p:nvPr/>
        </p:nvSpPr>
        <p:spPr>
          <a:xfrm>
            <a:off x="9927771" y="1210125"/>
            <a:ext cx="2069491" cy="245763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1200" i="1" dirty="0">
                <a:solidFill>
                  <a:srgbClr val="000000"/>
                </a:solidFill>
                <a:latin typeface="Myriad Pro" panose="020B0503030403020204" charset="0"/>
              </a:rPr>
              <a:t>Comment - </a:t>
            </a:r>
            <a:r>
              <a:rPr lang="en-US" sz="1200" i="1" dirty="0">
                <a:solidFill>
                  <a:srgbClr val="C00000"/>
                </a:solidFill>
                <a:latin typeface="Myriad Pro" panose="020B0503030403020204" charset="0"/>
              </a:rPr>
              <a:t>provide a word-cloud of the 17 CSFs?</a:t>
            </a:r>
          </a:p>
          <a:p>
            <a:pPr marL="114300" indent="0">
              <a:buNone/>
            </a:pPr>
            <a:r>
              <a:rPr lang="en-US" sz="1200" dirty="0">
                <a:solidFill>
                  <a:srgbClr val="000000"/>
                </a:solidFill>
                <a:latin typeface="Myriad Pro" panose="020B0503030403020204" charset="0"/>
              </a:rPr>
              <a:t>Should we give link to the CSFs picture on oneM2M website? the CSFs can be displayed prominently on the website homepage ?</a:t>
            </a:r>
          </a:p>
          <a:p>
            <a:pPr marL="114300" indent="0">
              <a:buNone/>
            </a:pPr>
            <a:r>
              <a:rPr lang="en-US" sz="1200" dirty="0">
                <a:solidFill>
                  <a:srgbClr val="C00000"/>
                </a:solidFill>
                <a:latin typeface="Myriad Pro" panose="020B0503030403020204" charset="0"/>
              </a:rPr>
              <a:t>#</a:t>
            </a:r>
            <a:r>
              <a:rPr lang="en-IN" sz="1200" dirty="0">
                <a:solidFill>
                  <a:srgbClr val="C00000"/>
                </a:solidFill>
                <a:latin typeface="Myriad Pro" panose="020B0503030403020204" charset="0"/>
              </a:rPr>
              <a:t>Diagram of 17 CSFs needs to be updated on website (dev. section) </a:t>
            </a:r>
          </a:p>
          <a:p>
            <a:pPr marL="114300" indent="0">
              <a:buNone/>
            </a:pPr>
            <a:r>
              <a:rPr lang="en-IN" sz="1200" dirty="0">
                <a:solidFill>
                  <a:srgbClr val="C00000"/>
                </a:solidFill>
                <a:latin typeface="Myriad Pro" panose="020B0503030403020204" charset="0"/>
              </a:rPr>
              <a:t>(Check next Slide)</a:t>
            </a:r>
            <a:endParaRPr lang="en-US" sz="1200" dirty="0">
              <a:solidFill>
                <a:srgbClr val="C00000"/>
              </a:solidFill>
              <a:latin typeface="Myriad Pro" panose="020B0503030403020204" charset="0"/>
            </a:endParaRPr>
          </a:p>
          <a:p>
            <a:pPr marL="114300" indent="0">
              <a:buNone/>
            </a:pPr>
            <a:endParaRPr lang="en-US" sz="1200" dirty="0">
              <a:solidFill>
                <a:srgbClr val="000000"/>
              </a:solidFill>
              <a:latin typeface="Myriad Pro" panose="020B0503030403020204" charset="0"/>
            </a:endParaRPr>
          </a:p>
        </p:txBody>
      </p:sp>
      <p:cxnSp>
        <p:nvCxnSpPr>
          <p:cNvPr id="49" name="Connector: Elbow 48">
            <a:extLst>
              <a:ext uri="{FF2B5EF4-FFF2-40B4-BE49-F238E27FC236}">
                <a16:creationId xmlns:a16="http://schemas.microsoft.com/office/drawing/2014/main" id="{8BE86535-D84B-C14B-DD3B-8D72DC4E6867}"/>
              </a:ext>
            </a:extLst>
          </p:cNvPr>
          <p:cNvCxnSpPr>
            <a:stCxn id="44" idx="3"/>
          </p:cNvCxnSpPr>
          <p:nvPr/>
        </p:nvCxnSpPr>
        <p:spPr>
          <a:xfrm>
            <a:off x="7156578" y="1814804"/>
            <a:ext cx="2771193" cy="12700"/>
          </a:xfrm>
          <a:prstGeom prst="bentConnector3">
            <a:avLst>
              <a:gd name="adj1" fmla="val 100011"/>
            </a:avLst>
          </a:prstGeom>
        </p:spPr>
        <p:style>
          <a:lnRef idx="2">
            <a:schemeClr val="accent1"/>
          </a:lnRef>
          <a:fillRef idx="0">
            <a:schemeClr val="accent1"/>
          </a:fillRef>
          <a:effectRef idx="1">
            <a:schemeClr val="accent1"/>
          </a:effectRef>
          <a:fontRef idx="minor">
            <a:schemeClr val="tx1"/>
          </a:fontRef>
        </p:style>
      </p:cxnSp>
      <p:sp>
        <p:nvSpPr>
          <p:cNvPr id="59" name="Rectangle: Rounded Corners 58">
            <a:extLst>
              <a:ext uri="{FF2B5EF4-FFF2-40B4-BE49-F238E27FC236}">
                <a16:creationId xmlns:a16="http://schemas.microsoft.com/office/drawing/2014/main" id="{9245C784-59F7-BE6A-480A-61C4078FA66B}"/>
              </a:ext>
            </a:extLst>
          </p:cNvPr>
          <p:cNvSpPr/>
          <p:nvPr/>
        </p:nvSpPr>
        <p:spPr>
          <a:xfrm>
            <a:off x="7949682" y="4336143"/>
            <a:ext cx="694041" cy="80502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Text Placeholder 2">
            <a:extLst>
              <a:ext uri="{FF2B5EF4-FFF2-40B4-BE49-F238E27FC236}">
                <a16:creationId xmlns:a16="http://schemas.microsoft.com/office/drawing/2014/main" id="{674A16DC-4A09-87B8-2FE6-A290056A8A20}"/>
              </a:ext>
            </a:extLst>
          </p:cNvPr>
          <p:cNvSpPr txBox="1">
            <a:spLocks/>
          </p:cNvSpPr>
          <p:nvPr/>
        </p:nvSpPr>
        <p:spPr>
          <a:xfrm>
            <a:off x="9647697" y="4494317"/>
            <a:ext cx="2178544" cy="89048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1200" dirty="0">
                <a:solidFill>
                  <a:srgbClr val="C00000"/>
                </a:solidFill>
                <a:latin typeface="Myriad Pro" panose="020B0503030403020204" charset="0"/>
              </a:rPr>
              <a:t>Release 4 highlights needs to be discussed !!</a:t>
            </a:r>
          </a:p>
          <a:p>
            <a:pPr marL="114300" indent="0">
              <a:buNone/>
            </a:pPr>
            <a:r>
              <a:rPr lang="en-US" sz="1200" dirty="0">
                <a:solidFill>
                  <a:srgbClr val="C00000"/>
                </a:solidFill>
                <a:latin typeface="Myriad Pro" panose="020B0503030403020204" charset="0"/>
              </a:rPr>
              <a:t>Likewise for other releases</a:t>
            </a:r>
          </a:p>
        </p:txBody>
      </p:sp>
      <p:cxnSp>
        <p:nvCxnSpPr>
          <p:cNvPr id="63" name="Connector: Elbow 62">
            <a:extLst>
              <a:ext uri="{FF2B5EF4-FFF2-40B4-BE49-F238E27FC236}">
                <a16:creationId xmlns:a16="http://schemas.microsoft.com/office/drawing/2014/main" id="{3336C8DE-2132-CBE6-E5A8-52067D9FB015}"/>
              </a:ext>
            </a:extLst>
          </p:cNvPr>
          <p:cNvCxnSpPr>
            <a:cxnSpLocks/>
            <a:stCxn id="59" idx="3"/>
            <a:endCxn id="61" idx="1"/>
          </p:cNvCxnSpPr>
          <p:nvPr/>
        </p:nvCxnSpPr>
        <p:spPr>
          <a:xfrm>
            <a:off x="8643723" y="4738656"/>
            <a:ext cx="1003974" cy="20090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6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8CDF-3291-13B5-DB5E-C8FABFDDBE99}"/>
              </a:ext>
            </a:extLst>
          </p:cNvPr>
          <p:cNvSpPr>
            <a:spLocks noGrp="1"/>
          </p:cNvSpPr>
          <p:nvPr>
            <p:ph type="title"/>
          </p:nvPr>
        </p:nvSpPr>
        <p:spPr>
          <a:xfrm>
            <a:off x="334696" y="6096"/>
            <a:ext cx="7850299" cy="1173570"/>
          </a:xfrm>
        </p:spPr>
        <p:txBody>
          <a:bodyPr>
            <a:normAutofit fontScale="90000"/>
          </a:bodyPr>
          <a:lstStyle/>
          <a:p>
            <a:r>
              <a:rPr lang="en-IN" dirty="0">
                <a:latin typeface="Myriad Pro" panose="020B0503030403020204" charset="0"/>
              </a:rPr>
              <a:t>Common Service Functions (2/3)</a:t>
            </a:r>
          </a:p>
        </p:txBody>
      </p:sp>
      <p:sp>
        <p:nvSpPr>
          <p:cNvPr id="3" name="Text Placeholder 2">
            <a:extLst>
              <a:ext uri="{FF2B5EF4-FFF2-40B4-BE49-F238E27FC236}">
                <a16:creationId xmlns:a16="http://schemas.microsoft.com/office/drawing/2014/main" id="{41F252F0-937A-405B-092F-38D8D95984CE}"/>
              </a:ext>
            </a:extLst>
          </p:cNvPr>
          <p:cNvSpPr>
            <a:spLocks noGrp="1"/>
          </p:cNvSpPr>
          <p:nvPr>
            <p:ph type="body" idx="1"/>
          </p:nvPr>
        </p:nvSpPr>
        <p:spPr>
          <a:xfrm>
            <a:off x="334696" y="1635071"/>
            <a:ext cx="4623384" cy="1496512"/>
          </a:xfrm>
        </p:spPr>
        <p:txBody>
          <a:bodyPr>
            <a:normAutofit/>
          </a:bodyPr>
          <a:lstStyle/>
          <a:p>
            <a:r>
              <a:rPr lang="en-IN" sz="1800" dirty="0">
                <a:latin typeface="Myriad Pro" panose="020B0503030403020204" charset="0"/>
              </a:rPr>
              <a:t>Diagrams depicting 14 CSFs published on website outdated.</a:t>
            </a:r>
          </a:p>
          <a:p>
            <a:r>
              <a:rPr lang="en-IN" sz="1800" dirty="0">
                <a:latin typeface="Myriad Pro" panose="020B0503030403020204" charset="0"/>
              </a:rPr>
              <a:t>Needs to be replaced with the 17 CSFs diagram.</a:t>
            </a:r>
            <a:endParaRPr lang="en-IN" dirty="0"/>
          </a:p>
        </p:txBody>
      </p:sp>
      <p:pic>
        <p:nvPicPr>
          <p:cNvPr id="5" name="Picture 4">
            <a:extLst>
              <a:ext uri="{FF2B5EF4-FFF2-40B4-BE49-F238E27FC236}">
                <a16:creationId xmlns:a16="http://schemas.microsoft.com/office/drawing/2014/main" id="{E9C31DD5-622C-D7D2-0D73-2D728EB70014}"/>
              </a:ext>
            </a:extLst>
          </p:cNvPr>
          <p:cNvPicPr>
            <a:picLocks noChangeAspect="1"/>
          </p:cNvPicPr>
          <p:nvPr/>
        </p:nvPicPr>
        <p:blipFill>
          <a:blip r:embed="rId2"/>
          <a:stretch>
            <a:fillRect/>
          </a:stretch>
        </p:blipFill>
        <p:spPr>
          <a:xfrm>
            <a:off x="1733857" y="4474673"/>
            <a:ext cx="4926186" cy="1894996"/>
          </a:xfrm>
          <a:prstGeom prst="rect">
            <a:avLst/>
          </a:prstGeom>
        </p:spPr>
      </p:pic>
      <p:pic>
        <p:nvPicPr>
          <p:cNvPr id="7" name="Picture 6">
            <a:extLst>
              <a:ext uri="{FF2B5EF4-FFF2-40B4-BE49-F238E27FC236}">
                <a16:creationId xmlns:a16="http://schemas.microsoft.com/office/drawing/2014/main" id="{D07B04E2-394F-FFCE-D204-21176C47F35C}"/>
              </a:ext>
            </a:extLst>
          </p:cNvPr>
          <p:cNvPicPr>
            <a:picLocks noChangeAspect="1"/>
          </p:cNvPicPr>
          <p:nvPr/>
        </p:nvPicPr>
        <p:blipFill>
          <a:blip r:embed="rId3"/>
          <a:stretch>
            <a:fillRect/>
          </a:stretch>
        </p:blipFill>
        <p:spPr>
          <a:xfrm>
            <a:off x="7295316" y="4471569"/>
            <a:ext cx="4363497" cy="1898100"/>
          </a:xfrm>
          <a:prstGeom prst="rect">
            <a:avLst/>
          </a:prstGeom>
        </p:spPr>
      </p:pic>
      <p:sp>
        <p:nvSpPr>
          <p:cNvPr id="9" name="TextBox 8">
            <a:extLst>
              <a:ext uri="{FF2B5EF4-FFF2-40B4-BE49-F238E27FC236}">
                <a16:creationId xmlns:a16="http://schemas.microsoft.com/office/drawing/2014/main" id="{B5A36AA6-828B-5868-4ADF-901055BEB80C}"/>
              </a:ext>
            </a:extLst>
          </p:cNvPr>
          <p:cNvSpPr txBox="1"/>
          <p:nvPr/>
        </p:nvSpPr>
        <p:spPr>
          <a:xfrm>
            <a:off x="7295316" y="6248400"/>
            <a:ext cx="4439484" cy="276999"/>
          </a:xfrm>
          <a:prstGeom prst="rect">
            <a:avLst/>
          </a:prstGeom>
          <a:noFill/>
        </p:spPr>
        <p:txBody>
          <a:bodyPr wrap="square">
            <a:spAutoFit/>
          </a:bodyPr>
          <a:lstStyle/>
          <a:p>
            <a:r>
              <a:rPr lang="en-IN" sz="1200" dirty="0">
                <a:solidFill>
                  <a:schemeClr val="tx1"/>
                </a:solidFill>
                <a:latin typeface="Myriad Pro" panose="020B0503030403020204" charset="0"/>
              </a:rPr>
              <a:t>https://www.onem2m.org/using-onem2m/devices-examples</a:t>
            </a:r>
          </a:p>
        </p:txBody>
      </p:sp>
      <p:sp>
        <p:nvSpPr>
          <p:cNvPr id="11" name="TextBox 10">
            <a:extLst>
              <a:ext uri="{FF2B5EF4-FFF2-40B4-BE49-F238E27FC236}">
                <a16:creationId xmlns:a16="http://schemas.microsoft.com/office/drawing/2014/main" id="{38B39119-15DF-A660-D6D2-1822C94D3A19}"/>
              </a:ext>
            </a:extLst>
          </p:cNvPr>
          <p:cNvSpPr txBox="1"/>
          <p:nvPr/>
        </p:nvSpPr>
        <p:spPr>
          <a:xfrm>
            <a:off x="1687792" y="6215780"/>
            <a:ext cx="4926186" cy="276999"/>
          </a:xfrm>
          <a:prstGeom prst="rect">
            <a:avLst/>
          </a:prstGeom>
          <a:noFill/>
        </p:spPr>
        <p:txBody>
          <a:bodyPr wrap="square">
            <a:spAutoFit/>
          </a:bodyPr>
          <a:lstStyle/>
          <a:p>
            <a:r>
              <a:rPr lang="en-IN" sz="1200" dirty="0">
                <a:solidFill>
                  <a:schemeClr val="tx1"/>
                </a:solidFill>
                <a:latin typeface="Myriad Pro" panose="020B0503030403020204" charset="0"/>
              </a:rPr>
              <a:t>https://www.onem2m.org/using-onem2m/developers/basics</a:t>
            </a:r>
          </a:p>
        </p:txBody>
      </p:sp>
      <p:pic>
        <p:nvPicPr>
          <p:cNvPr id="12" name="Picture 11">
            <a:extLst>
              <a:ext uri="{FF2B5EF4-FFF2-40B4-BE49-F238E27FC236}">
                <a16:creationId xmlns:a16="http://schemas.microsoft.com/office/drawing/2014/main" id="{37F85FEA-1CDB-822C-E672-3D27866290F0}"/>
              </a:ext>
            </a:extLst>
          </p:cNvPr>
          <p:cNvPicPr>
            <a:picLocks noChangeAspect="1"/>
          </p:cNvPicPr>
          <p:nvPr/>
        </p:nvPicPr>
        <p:blipFill>
          <a:blip r:embed="rId4"/>
          <a:stretch>
            <a:fillRect/>
          </a:stretch>
        </p:blipFill>
        <p:spPr>
          <a:xfrm>
            <a:off x="5258165" y="1180750"/>
            <a:ext cx="5355536" cy="2522049"/>
          </a:xfrm>
          <a:prstGeom prst="rect">
            <a:avLst/>
          </a:prstGeom>
        </p:spPr>
      </p:pic>
      <p:cxnSp>
        <p:nvCxnSpPr>
          <p:cNvPr id="14" name="Straight Arrow Connector 13">
            <a:extLst>
              <a:ext uri="{FF2B5EF4-FFF2-40B4-BE49-F238E27FC236}">
                <a16:creationId xmlns:a16="http://schemas.microsoft.com/office/drawing/2014/main" id="{E1E28B27-5614-C055-3E50-DBEC2FAD13E1}"/>
              </a:ext>
            </a:extLst>
          </p:cNvPr>
          <p:cNvCxnSpPr>
            <a:cxnSpLocks/>
          </p:cNvCxnSpPr>
          <p:nvPr/>
        </p:nvCxnSpPr>
        <p:spPr>
          <a:xfrm flipV="1">
            <a:off x="5919998" y="3525520"/>
            <a:ext cx="0" cy="946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E1E9EFE-47BB-FAAF-B5A2-BB848403C5BE}"/>
              </a:ext>
            </a:extLst>
          </p:cNvPr>
          <p:cNvCxnSpPr>
            <a:cxnSpLocks/>
          </p:cNvCxnSpPr>
          <p:nvPr/>
        </p:nvCxnSpPr>
        <p:spPr>
          <a:xfrm flipV="1">
            <a:off x="5757371" y="3525520"/>
            <a:ext cx="0" cy="946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2168AA1-4BDB-A635-215E-21270CB69BCB}"/>
              </a:ext>
            </a:extLst>
          </p:cNvPr>
          <p:cNvCxnSpPr>
            <a:cxnSpLocks/>
          </p:cNvCxnSpPr>
          <p:nvPr/>
        </p:nvCxnSpPr>
        <p:spPr>
          <a:xfrm flipV="1">
            <a:off x="9767323" y="3525520"/>
            <a:ext cx="0" cy="946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1B46E87-A4EE-4773-1762-382E81569EEA}"/>
              </a:ext>
            </a:extLst>
          </p:cNvPr>
          <p:cNvCxnSpPr>
            <a:cxnSpLocks/>
          </p:cNvCxnSpPr>
          <p:nvPr/>
        </p:nvCxnSpPr>
        <p:spPr>
          <a:xfrm flipV="1">
            <a:off x="9931898" y="3525520"/>
            <a:ext cx="0" cy="946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56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6710-3DA7-89E8-1E8E-1833968D4557}"/>
              </a:ext>
            </a:extLst>
          </p:cNvPr>
          <p:cNvSpPr>
            <a:spLocks noGrp="1"/>
          </p:cNvSpPr>
          <p:nvPr>
            <p:ph type="title"/>
          </p:nvPr>
        </p:nvSpPr>
        <p:spPr/>
        <p:txBody>
          <a:bodyPr/>
          <a:lstStyle/>
          <a:p>
            <a:r>
              <a:rPr lang="en-IN" dirty="0">
                <a:latin typeface="Myriad Pro" panose="020B0503030403020204" charset="0"/>
              </a:rPr>
              <a:t>Brochure Feedback (3/3)</a:t>
            </a:r>
          </a:p>
        </p:txBody>
      </p:sp>
      <p:sp>
        <p:nvSpPr>
          <p:cNvPr id="3" name="Text Placeholder 2">
            <a:extLst>
              <a:ext uri="{FF2B5EF4-FFF2-40B4-BE49-F238E27FC236}">
                <a16:creationId xmlns:a16="http://schemas.microsoft.com/office/drawing/2014/main" id="{0B42C0DA-7044-9755-E7A7-B7258483BD07}"/>
              </a:ext>
            </a:extLst>
          </p:cNvPr>
          <p:cNvSpPr>
            <a:spLocks noGrp="1"/>
          </p:cNvSpPr>
          <p:nvPr>
            <p:ph type="body" idx="1"/>
          </p:nvPr>
        </p:nvSpPr>
        <p:spPr/>
        <p:txBody>
          <a:bodyPr/>
          <a:lstStyle/>
          <a:p>
            <a:pPr marL="114300" indent="0">
              <a:buNone/>
            </a:pPr>
            <a:r>
              <a:rPr lang="en-US" dirty="0">
                <a:latin typeface="Myriad Pro" panose="020B0503030403020204" charset="0"/>
              </a:rPr>
              <a:t>Xavier: </a:t>
            </a:r>
          </a:p>
          <a:p>
            <a:pPr marL="114300" indent="0">
              <a:buNone/>
            </a:pPr>
            <a:r>
              <a:rPr lang="en-US" dirty="0">
                <a:latin typeface="Myriad Pro" panose="020B0503030403020204" charset="0"/>
              </a:rPr>
              <a:t>Should the development of a new brochure be the opportunity to think about </a:t>
            </a:r>
            <a:r>
              <a:rPr lang="en-US" b="1" dirty="0">
                <a:latin typeface="Myriad Pro" panose="020B0503030403020204" charset="0"/>
              </a:rPr>
              <a:t>developing a message about oneM2M showing that oneM2M can connect systems/sources that go beyond pure IoT</a:t>
            </a:r>
            <a:r>
              <a:rPr lang="en-US" dirty="0">
                <a:latin typeface="Myriad Pro" panose="020B0503030403020204" charset="0"/>
              </a:rPr>
              <a:t>. </a:t>
            </a:r>
          </a:p>
          <a:p>
            <a:pPr marL="114300" indent="0">
              <a:buNone/>
            </a:pPr>
            <a:r>
              <a:rPr lang="en-US" dirty="0">
                <a:latin typeface="Myriad Pro" panose="020B0503030403020204" charset="0"/>
              </a:rPr>
              <a:t>I know that some try to box oneM2M in pure IoT context, which might disserve us in the long run. This can be discussed in Marcom at some point.</a:t>
            </a:r>
          </a:p>
          <a:p>
            <a:endParaRPr lang="en-US" dirty="0">
              <a:latin typeface="Myriad Pro" panose="020B0503030403020204" charset="0"/>
            </a:endParaRPr>
          </a:p>
          <a:p>
            <a:endParaRPr lang="en-US" dirty="0">
              <a:latin typeface="Myriad Pro" panose="020B0503030403020204" charset="0"/>
            </a:endParaRPr>
          </a:p>
          <a:p>
            <a:pPr marL="114300" indent="0">
              <a:buNone/>
            </a:pPr>
            <a:endParaRPr lang="en-IN" dirty="0">
              <a:latin typeface="Myriad Pro" panose="020B0503030403020204" charset="0"/>
            </a:endParaRPr>
          </a:p>
        </p:txBody>
      </p:sp>
    </p:spTree>
    <p:extLst>
      <p:ext uri="{BB962C8B-B14F-4D97-AF65-F5344CB8AC3E}">
        <p14:creationId xmlns:p14="http://schemas.microsoft.com/office/powerpoint/2010/main" val="173187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74645"/>
            <a:ext cx="10145979" cy="1045782"/>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 – Update</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600938" y="2695500"/>
            <a:ext cx="7348744" cy="1689888"/>
          </a:xfrm>
        </p:spPr>
        <p:txBody>
          <a:bodyPr>
            <a:normAutofit fontScale="92500" lnSpcReduction="10000"/>
          </a:bodyPr>
          <a:lstStyle/>
          <a:p>
            <a:r>
              <a:rPr lang="en-US" sz="1800" dirty="0">
                <a:effectLst/>
                <a:latin typeface="Myriad Pro" panose="020B0503030403020204" charset="0"/>
                <a:ea typeface="Times New Roman" panose="02020603050405020304" pitchFamily="18" charset="0"/>
              </a:rPr>
              <a:t>oneM2M integrates all the necessary IoT components into a unified framework, brings together state-of-the-art technologies, and helps business customers to implement their use cases and innovations independently from a single proprietary technology, openly and sustainable.</a:t>
            </a:r>
            <a:r>
              <a:rPr lang="en-US" sz="1800" b="1" dirty="0">
                <a:solidFill>
                  <a:schemeClr val="tx1"/>
                </a:solidFill>
                <a:latin typeface="Myriad Pro" panose="020B0503030403020204" charset="0"/>
              </a:rPr>
              <a:t>				</a:t>
            </a:r>
          </a:p>
          <a:p>
            <a:pPr marL="114300" indent="0">
              <a:buNone/>
            </a:pPr>
            <a:r>
              <a:rPr lang="en-US" sz="1800" b="1" dirty="0">
                <a:solidFill>
                  <a:schemeClr val="tx1"/>
                </a:solidFill>
                <a:latin typeface="Myriad Pro" panose="020B0503030403020204" charset="0"/>
              </a:rPr>
              <a:t>					- Andreas Kraft (CDOT)</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6037" y="1209298"/>
            <a:ext cx="113212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
        <p:nvSpPr>
          <p:cNvPr id="6" name="Text Placeholder 2">
            <a:extLst>
              <a:ext uri="{FF2B5EF4-FFF2-40B4-BE49-F238E27FC236}">
                <a16:creationId xmlns:a16="http://schemas.microsoft.com/office/drawing/2014/main" id="{53AAA125-36F3-8447-B2CA-044B11F74820}"/>
              </a:ext>
            </a:extLst>
          </p:cNvPr>
          <p:cNvSpPr txBox="1">
            <a:spLocks/>
          </p:cNvSpPr>
          <p:nvPr/>
        </p:nvSpPr>
        <p:spPr>
          <a:xfrm>
            <a:off x="600938" y="4512601"/>
            <a:ext cx="7348744" cy="168988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N" sz="1700" dirty="0">
                <a:latin typeface="Myriad Pro" panose="020B0503030403020204" charset="0"/>
              </a:rPr>
              <a:t>The power of oneM2M lies in providing uniform interfaces, standard data models across several IoT/M2M use cases and collaboration with existing standards such as 3GPP, LWM2M, OCF, OGC, MODBUS and more, thus laying a foundation for interoperable and sustainable IoT/M2M deployments.</a:t>
            </a:r>
          </a:p>
          <a:p>
            <a:pPr marL="114300" indent="0">
              <a:buFont typeface="Arial"/>
              <a:buNone/>
            </a:pPr>
            <a:r>
              <a:rPr lang="en-US" sz="1800" b="1" dirty="0">
                <a:solidFill>
                  <a:schemeClr val="tx1"/>
                </a:solidFill>
                <a:latin typeface="Myriad Pro" panose="020B0503030403020204" charset="0"/>
              </a:rPr>
              <a:t>				- Poornima Shandilya (CDOT)</a:t>
            </a:r>
          </a:p>
        </p:txBody>
      </p:sp>
    </p:spTree>
    <p:extLst>
      <p:ext uri="{BB962C8B-B14F-4D97-AF65-F5344CB8AC3E}">
        <p14:creationId xmlns:p14="http://schemas.microsoft.com/office/powerpoint/2010/main" val="311559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p:txBody>
          <a:bodyPr>
            <a:normAutofit fontScale="90000"/>
          </a:bodyPr>
          <a:lstStyle/>
          <a:p>
            <a:r>
              <a:rPr lang="en-US" sz="4400" dirty="0">
                <a:latin typeface="Myriad Pro" panose="020B0503030403020204" charset="0"/>
              </a:rPr>
              <a:t>MEC White Paper: Sponsored LinkedIn Plan</a:t>
            </a:r>
            <a:endParaRPr lang="en-IN" dirty="0"/>
          </a:p>
        </p:txBody>
      </p:sp>
      <p:pic>
        <p:nvPicPr>
          <p:cNvPr id="5" name="Picture 4">
            <a:extLst>
              <a:ext uri="{FF2B5EF4-FFF2-40B4-BE49-F238E27FC236}">
                <a16:creationId xmlns:a16="http://schemas.microsoft.com/office/drawing/2014/main" id="{79FEEDFD-A6FA-643C-00D3-93BBAA3A0809}"/>
              </a:ext>
            </a:extLst>
          </p:cNvPr>
          <p:cNvPicPr>
            <a:picLocks noChangeAspect="1"/>
          </p:cNvPicPr>
          <p:nvPr/>
        </p:nvPicPr>
        <p:blipFill>
          <a:blip r:embed="rId2"/>
          <a:stretch>
            <a:fillRect/>
          </a:stretch>
        </p:blipFill>
        <p:spPr>
          <a:xfrm>
            <a:off x="256761" y="1240065"/>
            <a:ext cx="3529950" cy="517228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4872B7-5D22-1BC7-ED40-637D486357EE}"/>
              </a:ext>
            </a:extLst>
          </p:cNvPr>
          <p:cNvPicPr>
            <a:picLocks noChangeAspect="1"/>
          </p:cNvPicPr>
          <p:nvPr/>
        </p:nvPicPr>
        <p:blipFill>
          <a:blip r:embed="rId3"/>
          <a:stretch>
            <a:fillRect/>
          </a:stretch>
        </p:blipFill>
        <p:spPr>
          <a:xfrm>
            <a:off x="4062364" y="1240065"/>
            <a:ext cx="4256420" cy="517228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50EEB1-F1CA-65F6-7174-0D9FB7D2A5F8}"/>
              </a:ext>
            </a:extLst>
          </p:cNvPr>
          <p:cNvPicPr>
            <a:picLocks noChangeAspect="1"/>
          </p:cNvPicPr>
          <p:nvPr/>
        </p:nvPicPr>
        <p:blipFill>
          <a:blip r:embed="rId4"/>
          <a:stretch>
            <a:fillRect/>
          </a:stretch>
        </p:blipFill>
        <p:spPr>
          <a:xfrm>
            <a:off x="8594437" y="1240065"/>
            <a:ext cx="3277130" cy="5202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29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D1ED-F171-91C8-C7F6-852C53F063DE}"/>
              </a:ext>
            </a:extLst>
          </p:cNvPr>
          <p:cNvSpPr>
            <a:spLocks noGrp="1"/>
          </p:cNvSpPr>
          <p:nvPr>
            <p:ph type="title"/>
          </p:nvPr>
        </p:nvSpPr>
        <p:spPr/>
        <p:txBody>
          <a:bodyPr>
            <a:normAutofit fontScale="90000"/>
          </a:bodyPr>
          <a:lstStyle/>
          <a:p>
            <a:r>
              <a:rPr lang="en-IN" dirty="0">
                <a:latin typeface="Myriad Pro" panose="020B0503030403020204" charset="0"/>
              </a:rPr>
              <a:t>Webinars</a:t>
            </a:r>
            <a:r>
              <a:rPr lang="en-IN" dirty="0"/>
              <a:t> &amp; MOOCs conducted under Indo-EU PP</a:t>
            </a:r>
          </a:p>
        </p:txBody>
      </p:sp>
      <p:sp>
        <p:nvSpPr>
          <p:cNvPr id="3" name="Text Placeholder 2">
            <a:extLst>
              <a:ext uri="{FF2B5EF4-FFF2-40B4-BE49-F238E27FC236}">
                <a16:creationId xmlns:a16="http://schemas.microsoft.com/office/drawing/2014/main" id="{81CE6CA4-3DB1-6EF5-A873-445F849160FA}"/>
              </a:ext>
            </a:extLst>
          </p:cNvPr>
          <p:cNvSpPr>
            <a:spLocks noGrp="1"/>
          </p:cNvSpPr>
          <p:nvPr>
            <p:ph type="body" idx="1"/>
          </p:nvPr>
        </p:nvSpPr>
        <p:spPr>
          <a:xfrm>
            <a:off x="334696" y="1493919"/>
            <a:ext cx="10515600" cy="4319052"/>
          </a:xfrm>
        </p:spPr>
        <p:txBody>
          <a:bodyPr>
            <a:normAutofit/>
          </a:bodyPr>
          <a:lstStyle/>
          <a:p>
            <a:r>
              <a:rPr lang="en-US" sz="2800" dirty="0">
                <a:latin typeface="Myriad Pro" panose="020B0503030403020204" charset="0"/>
              </a:rPr>
              <a:t>Webinars on oneM2M conducted under aegis of Indo-EU PP proposed to be made available on oneM2M website.</a:t>
            </a:r>
          </a:p>
          <a:p>
            <a:r>
              <a:rPr lang="en-US" dirty="0">
                <a:latin typeface="Myriad Pro" panose="020B0503030403020204" charset="0"/>
              </a:rPr>
              <a:t>Office of Indo-EU PP agreed for oneM2M to publish on its website. However, they directed to apply </a:t>
            </a:r>
            <a:r>
              <a:rPr lang="en-US" b="1" dirty="0">
                <a:latin typeface="Myriad Pro" panose="020B0503030403020204" charset="0"/>
              </a:rPr>
              <a:t>logo </a:t>
            </a:r>
            <a:r>
              <a:rPr lang="en-US" dirty="0">
                <a:latin typeface="Myriad Pro" panose="020B0503030403020204" charset="0"/>
              </a:rPr>
              <a:t>indicating that material was supported by EU as well as the following disclaimer – </a:t>
            </a:r>
          </a:p>
          <a:p>
            <a:pPr marL="114300" indent="0">
              <a:buNone/>
            </a:pPr>
            <a:endParaRPr lang="en-US" dirty="0">
              <a:latin typeface="Myriad Pro" panose="020B0503030403020204" charset="0"/>
            </a:endParaRPr>
          </a:p>
          <a:p>
            <a:endParaRPr lang="en-IN" dirty="0"/>
          </a:p>
        </p:txBody>
      </p:sp>
      <p:sp>
        <p:nvSpPr>
          <p:cNvPr id="5" name="TextBox 4">
            <a:extLst>
              <a:ext uri="{FF2B5EF4-FFF2-40B4-BE49-F238E27FC236}">
                <a16:creationId xmlns:a16="http://schemas.microsoft.com/office/drawing/2014/main" id="{D1399772-4F6E-3A7D-9B00-0149E3582812}"/>
              </a:ext>
            </a:extLst>
          </p:cNvPr>
          <p:cNvSpPr txBox="1"/>
          <p:nvPr/>
        </p:nvSpPr>
        <p:spPr>
          <a:xfrm>
            <a:off x="615820" y="4098689"/>
            <a:ext cx="10234476" cy="1077218"/>
          </a:xfrm>
          <a:prstGeom prst="rect">
            <a:avLst/>
          </a:prstGeom>
          <a:effectLst>
            <a:softEdge rad="0"/>
          </a:effectLst>
        </p:spPr>
        <p:style>
          <a:lnRef idx="2">
            <a:schemeClr val="accent1"/>
          </a:lnRef>
          <a:fillRef idx="1">
            <a:schemeClr val="lt1"/>
          </a:fillRef>
          <a:effectRef idx="0">
            <a:schemeClr val="accent1"/>
          </a:effectRef>
          <a:fontRef idx="minor">
            <a:schemeClr val="dk1"/>
          </a:fontRef>
        </p:style>
        <p:txBody>
          <a:bodyPr wrap="square">
            <a:spAutoFit/>
          </a:bodyPr>
          <a:lstStyle/>
          <a:p>
            <a:pPr marL="114300" indent="0" algn="ctr">
              <a:buNone/>
            </a:pPr>
            <a:r>
              <a:rPr lang="en-GB" sz="1600" i="1" dirty="0">
                <a:latin typeface="Myriad Pro" panose="020B0503030403020204" charset="0"/>
              </a:rPr>
              <a:t>This publication/material was produced with the financial support of the European Union. Its contents are the sole responsibility of its authors and do not necessarily reflect the views of the European Union or the Gov­ernment of India. The responsibility for the content of this publication rests solely with its authors and publication does not constitute an endorsement by the European Union of the opinions expressed in it.</a:t>
            </a:r>
            <a:endParaRPr lang="en-IN" sz="1600" dirty="0">
              <a:latin typeface="Myriad Pro" panose="020B0503030403020204" charset="0"/>
            </a:endParaRPr>
          </a:p>
        </p:txBody>
      </p:sp>
    </p:spTree>
    <p:extLst>
      <p:ext uri="{BB962C8B-B14F-4D97-AF65-F5344CB8AC3E}">
        <p14:creationId xmlns:p14="http://schemas.microsoft.com/office/powerpoint/2010/main" val="179271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a:t>
            </a:r>
            <a:endParaRPr dirty="0">
              <a:highlight>
                <a:srgbClr val="FFFF00"/>
              </a:highlight>
            </a:endParaRPr>
          </a:p>
        </p:txBody>
      </p:sp>
      <p:sp>
        <p:nvSpPr>
          <p:cNvPr id="91" name="Google Shape;91;g19bea0c9e96_0_1"/>
          <p:cNvSpPr txBox="1"/>
          <p:nvPr/>
        </p:nvSpPr>
        <p:spPr>
          <a:xfrm>
            <a:off x="132750" y="1219320"/>
            <a:ext cx="12059250" cy="408108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US" sz="1800" i="0" u="sng" dirty="0">
                <a:solidFill>
                  <a:srgbClr val="1155CC"/>
                </a:solidFill>
                <a:effectLst/>
                <a:latin typeface="Arial" panose="020B0604020202020204" pitchFamily="34" charset="0"/>
                <a:hlinkClick r:id="rId3"/>
              </a:rPr>
              <a:t>ETSI Enjoy - Continuity and Technology Strategy in IoT Standardization</a:t>
            </a:r>
            <a:r>
              <a:rPr lang="en-US" sz="1800" i="0" u="sng" dirty="0">
                <a:solidFill>
                  <a:srgbClr val="1155CC"/>
                </a:solidFill>
                <a:effectLst/>
                <a:latin typeface="Arial" panose="020B0604020202020204" pitchFamily="34" charset="0"/>
              </a:rPr>
              <a:t>;</a:t>
            </a:r>
            <a:r>
              <a:rPr lang="en-US" sz="1800" i="0" dirty="0">
                <a:solidFill>
                  <a:srgbClr val="1155CC"/>
                </a:solidFill>
                <a:effectLst/>
                <a:latin typeface="Arial" panose="020B0604020202020204" pitchFamily="34" charset="0"/>
              </a:rPr>
              <a:t> </a:t>
            </a:r>
            <a:r>
              <a:rPr lang="en-US" sz="1800" i="0" u="sng" dirty="0">
                <a:solidFill>
                  <a:srgbClr val="1155CC"/>
                </a:solidFill>
                <a:effectLst/>
                <a:latin typeface="Arial" panose="020B0604020202020204" pitchFamily="34" charset="0"/>
                <a:hlinkClick r:id="rId4"/>
              </a:rPr>
              <a:t>Pipeline Magazine How connected Devices will Remake IoT Systems</a:t>
            </a:r>
            <a:endParaRPr lang="en-US"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a:t>
            </a:r>
            <a:r>
              <a:rPr kumimoji="0" lang="en-US" sz="1800" b="0" i="0" u="none" strike="noStrike" kern="1200" cap="none" spc="0" normalizeH="0" baseline="0" noProof="0">
                <a:ln>
                  <a:noFill/>
                </a:ln>
                <a:solidFill>
                  <a:schemeClr val="tx1"/>
                </a:solidFill>
                <a:effectLst/>
                <a:uLnTx/>
                <a:uFillTx/>
                <a:latin typeface="Myriad Pro" panose="020B0503030403020204" charset="0"/>
                <a:ea typeface="+mn-ea"/>
                <a:cs typeface="+mn-cs"/>
              </a:rPr>
              <a:t>videos published on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YouTube </a:t>
            </a:r>
            <a:r>
              <a:rPr kumimoji="0" lang="en-US" sz="1800" b="0" i="0" u="none" strike="noStrike" kern="1200" cap="none" spc="0" normalizeH="0" baseline="0" noProof="0">
                <a:ln>
                  <a:noFill/>
                </a:ln>
                <a:solidFill>
                  <a:schemeClr val="tx1"/>
                </a:solidFill>
                <a:effectLst/>
                <a:uLnTx/>
                <a:uFillTx/>
                <a:latin typeface="Myriad Pro" panose="020B0503030403020204" charset="0"/>
                <a:ea typeface="+mn-ea"/>
                <a:cs typeface="+mn-cs"/>
              </a:rPr>
              <a:t>and Wiki.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1</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 published in July. (11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a:t>
            </a: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@Partner, </a:t>
            </a:r>
            <a:r>
              <a:rPr kumimoji="0" lang="en-US" sz="1800" b="1" i="0" u="none" strike="noStrike" kern="1200" cap="none" spc="0" normalizeH="0" baseline="0" noProof="0" dirty="0" err="1">
                <a:ln>
                  <a:noFill/>
                </a:ln>
                <a:solidFill>
                  <a:schemeClr val="tx1"/>
                </a:solidFill>
                <a:effectLst/>
                <a:uLnTx/>
                <a:uFillTx/>
                <a:latin typeface="Myriad Pro" panose="020B0503030403020204" charset="0"/>
                <a:ea typeface="+mn-ea"/>
                <a:cs typeface="+mn-cs"/>
              </a:rPr>
              <a:t>nil@Regional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Nil</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Jun’23):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1384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▲13</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in Jul’23), 46 total posts CY’23; Twitter 1451 followers, 219 total posts CY’23</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0 issued</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5"/>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1334</Words>
  <Application>Microsoft Office PowerPoint</Application>
  <PresentationFormat>Widescreen</PresentationFormat>
  <Paragraphs>167</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Myriad Pro</vt:lpstr>
      <vt:lpstr>Arial</vt:lpstr>
      <vt:lpstr>Open Sans</vt:lpstr>
      <vt:lpstr>Calibri</vt:lpstr>
      <vt:lpstr>Office Theme</vt:lpstr>
      <vt:lpstr>1_Office Theme</vt:lpstr>
      <vt:lpstr>Marcom Report </vt:lpstr>
      <vt:lpstr>Brochure – Comments to be addressed (1/3)</vt:lpstr>
      <vt:lpstr>Common Service Functions (2/3)</vt:lpstr>
      <vt:lpstr>Brochure Feedback (3/3)</vt:lpstr>
      <vt:lpstr> Campaign proposal by PPR - oneM2M Champions – Update </vt:lpstr>
      <vt:lpstr>MEC White Paper: Sponsored LinkedIn Plan</vt:lpstr>
      <vt:lpstr>Webinars &amp; MOOCs conducted under Indo-EU PP</vt:lpstr>
      <vt:lpstr>Reference Slides</vt:lpstr>
      <vt:lpstr>Key Highlights</vt:lpstr>
      <vt:lpstr>Events/Opportunities</vt:lpstr>
      <vt:lpstr>oneM2M in Press</vt:lpstr>
      <vt:lpstr>oneM2M in News</vt:lpstr>
      <vt:lpstr>Engagement – Executive Insights (CY23) </vt:lpstr>
      <vt:lpstr>Thought Leadership – Articles CY’23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36</cp:revision>
  <dcterms:created xsi:type="dcterms:W3CDTF">2017-09-21T15:46:31Z</dcterms:created>
  <dcterms:modified xsi:type="dcterms:W3CDTF">2023-08-03T19:29:35Z</dcterms:modified>
</cp:coreProperties>
</file>