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Lst>
  <p:notesMasterIdLst>
    <p:notesMasterId r:id="rId14"/>
  </p:notesMasterIdLst>
  <p:sldIdLst>
    <p:sldId id="256" r:id="rId3"/>
    <p:sldId id="278" r:id="rId4"/>
    <p:sldId id="527" r:id="rId5"/>
    <p:sldId id="526" r:id="rId6"/>
    <p:sldId id="268" r:id="rId7"/>
    <p:sldId id="281" r:id="rId8"/>
    <p:sldId id="272" r:id="rId9"/>
    <p:sldId id="273" r:id="rId10"/>
    <p:sldId id="274" r:id="rId11"/>
    <p:sldId id="275" r:id="rId12"/>
    <p:sldId id="277"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Myriad Pro" panose="020B050303040302020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725ooHOdUsCURXvt2IGjzAsD+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68F728-27B1-475E-A1F0-F389A986B5F5}">
  <a:tblStyle styleId="{E668F728-27B1-475E-A1F0-F389A986B5F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2428" autoAdjust="0"/>
  </p:normalViewPr>
  <p:slideViewPr>
    <p:cSldViewPr snapToGrid="0">
      <p:cViewPr varScale="1">
        <p:scale>
          <a:sx n="76" d="100"/>
          <a:sy n="76" d="100"/>
        </p:scale>
        <p:origin x="93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51"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49"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nem2m.org/membership/executive-viewpoints/875-rana-kamill-itu-onem2m-iot-securit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logs.iiit.ac.in/keti/"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etsi.org/e-brochure/Magazine/January-2023/mobile/index.html#p=2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cap="none" dirty="0">
                <a:solidFill>
                  <a:schemeClr val="dk1"/>
                </a:solidFill>
                <a:latin typeface="Myriad Pro" panose="020B0503030403020204" charset="0"/>
                <a:cs typeface="Calibri"/>
                <a:sym typeface="Calibri"/>
              </a:rPr>
              <a:t>Executive Interviews:</a:t>
            </a:r>
          </a:p>
          <a:p>
            <a:pPr marL="228600" lvl="0" indent="-2286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3"/>
              </a:rPr>
              <a:t>Rana </a:t>
            </a:r>
            <a:r>
              <a:rPr lang="en-US" sz="1800" i="0" u="sng" dirty="0" err="1">
                <a:solidFill>
                  <a:srgbClr val="1155CC"/>
                </a:solidFill>
                <a:effectLst/>
                <a:latin typeface="Arial" panose="020B0604020202020204" pitchFamily="34" charset="0"/>
                <a:hlinkClick r:id="rId3"/>
              </a:rPr>
              <a:t>Kamill</a:t>
            </a:r>
            <a:r>
              <a:rPr lang="en-US" sz="1800" i="0" u="sng" dirty="0">
                <a:solidFill>
                  <a:srgbClr val="1155CC"/>
                </a:solidFill>
                <a:effectLst/>
                <a:latin typeface="Arial" panose="020B0604020202020204" pitchFamily="34" charset="0"/>
                <a:hlinkClick r:id="rId3"/>
              </a:rPr>
              <a:t> ITU-T and IoT security</a:t>
            </a:r>
            <a:endParaRPr lang="en-US"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endParaRPr lang="en-US" b="1" dirty="0"/>
          </a:p>
          <a:p>
            <a:pPr marL="0" lvl="0" indent="0" algn="l" rtl="0">
              <a:spcBef>
                <a:spcPts val="0"/>
              </a:spcBef>
              <a:spcAft>
                <a:spcPts val="0"/>
              </a:spcAft>
              <a:buNone/>
            </a:pPr>
            <a:r>
              <a:rPr lang="en-US" b="1" dirty="0"/>
              <a:t>Partner events</a:t>
            </a:r>
          </a:p>
          <a:p>
            <a:pPr marL="0" lvl="0" indent="0" algn="l" rtl="0">
              <a:spcBef>
                <a:spcPts val="0"/>
              </a:spcBef>
              <a:spcAft>
                <a:spcPts val="0"/>
              </a:spcAft>
              <a:buNone/>
            </a:pPr>
            <a:endParaRPr lang="en-US" b="0" dirty="0">
              <a:solidFill>
                <a:schemeClr val="dk1"/>
              </a:solidFill>
            </a:endParaRPr>
          </a:p>
          <a:p>
            <a:pPr marL="228600" lvl="0" indent="-228600" algn="l" rtl="0">
              <a:spcBef>
                <a:spcPts val="0"/>
              </a:spcBef>
              <a:spcAft>
                <a:spcPts val="0"/>
              </a:spcAft>
              <a:buAutoNum type="arabicPeriod"/>
            </a:pPr>
            <a:endParaRPr lang="en-US" b="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Speaking Opportunities – </a:t>
            </a:r>
            <a:endParaRPr lang="en-US" b="0" dirty="0"/>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228600" lvl="0" indent="-228600" algn="l" rtl="0">
              <a:spcBef>
                <a:spcPts val="0"/>
              </a:spcBef>
              <a:spcAft>
                <a:spcPts val="0"/>
              </a:spcAft>
              <a:buAutoNum type="arabicPeriod"/>
            </a:pPr>
            <a:endParaRPr lang="en-IN" b="0"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0739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a:t>International Institute of Information Technology (Hyderabad)</a:t>
            </a:r>
            <a:br>
              <a:rPr lang="en-US"/>
            </a:br>
            <a:r>
              <a:rPr lang="en-US"/>
              <a:t>blog post (January 2023) - </a:t>
            </a:r>
            <a:r>
              <a:rPr lang="en-US" u="sng" strike="noStrike">
                <a:solidFill>
                  <a:srgbClr val="B42025"/>
                </a:solidFill>
                <a:hlinkClick r:id="rId3">
                  <a:extLst>
                    <a:ext uri="{A12FA001-AC4F-418D-AE19-62706E023703}">
                      <ahyp:hlinkClr xmlns:ahyp="http://schemas.microsoft.com/office/drawing/2018/hyperlinkcolor" val="tx"/>
                    </a:ext>
                  </a:extLst>
                </a:hlinkClick>
              </a:rPr>
              <a:t>IITH's Smart City team wins Best Technology award in Korean hackathon</a:t>
            </a:r>
            <a:r>
              <a:rPr lang="en-US"/>
              <a:t> ETSI Enjoy! January 2023</a:t>
            </a:r>
            <a:r>
              <a:rPr lang="en-US" u="sng" strike="noStrike">
                <a:solidFill>
                  <a:srgbClr val="B42025"/>
                </a:solidFill>
                <a:hlinkClick r:id="rId4">
                  <a:extLst>
                    <a:ext uri="{A12FA001-AC4F-418D-AE19-62706E023703}">
                      <ahyp:hlinkClr xmlns:ahyp="http://schemas.microsoft.com/office/drawing/2018/hyperlinkcolor" val="tx"/>
                    </a:ext>
                  </a:extLst>
                </a:hlinkClick>
              </a:rPr>
              <a:t>Research and Innovation in IoT Standardization</a:t>
            </a:r>
            <a:endParaRPr u="none" strike="noStrike">
              <a:solidFill>
                <a:srgbClr val="B42025"/>
              </a:solidFill>
            </a:endParaRPr>
          </a:p>
          <a:p>
            <a:pPr marL="228600" lvl="0" indent="-228600" algn="l" rtl="0">
              <a:spcBef>
                <a:spcPts val="0"/>
              </a:spcBef>
              <a:spcAft>
                <a:spcPts val="0"/>
              </a:spcAft>
              <a:buClr>
                <a:schemeClr val="dk1"/>
              </a:buClr>
              <a:buSzPts val="1200"/>
              <a:buFont typeface="Calibri"/>
              <a:buAutoNum type="arabicPeriod"/>
            </a:pPr>
            <a:r>
              <a:rPr lang="en-US"/>
              <a:t>ETSI Enjoy! January 2023</a:t>
            </a:r>
            <a:r>
              <a:rPr lang="en-US" u="sng" strike="noStrike">
                <a:solidFill>
                  <a:srgbClr val="B42025"/>
                </a:solidFill>
                <a:hlinkClick r:id="rId4">
                  <a:extLst>
                    <a:ext uri="{A12FA001-AC4F-418D-AE19-62706E023703}">
                      <ahyp:hlinkClr xmlns:ahyp="http://schemas.microsoft.com/office/drawing/2018/hyperlinkcolor" val="tx"/>
                    </a:ext>
                  </a:extLst>
                </a:hlinkClick>
              </a:rPr>
              <a:t>Research and Innovation in IoT Standardization</a:t>
            </a:r>
            <a:endParaRPr/>
          </a:p>
        </p:txBody>
      </p:sp>
      <p:sp>
        <p:nvSpPr>
          <p:cNvPr id="216" name="Google Shape;216;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4" name="Google Shape;224;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Interview in pipeline – </a:t>
            </a:r>
            <a:endParaRPr/>
          </a:p>
          <a:p>
            <a:pPr marL="342900" lvl="0" indent="-342900" algn="l" rtl="0">
              <a:spcBef>
                <a:spcPts val="0"/>
              </a:spcBef>
              <a:spcAft>
                <a:spcPts val="0"/>
              </a:spcAft>
              <a:buClr>
                <a:srgbClr val="0563C1"/>
              </a:buClr>
              <a:buSzPts val="1800"/>
              <a:buFont typeface="Calibri"/>
              <a:buAutoNum type="arabicPeriod"/>
            </a:pP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https://futureiot.tech/</a:t>
            </a:r>
            <a:r>
              <a:rPr lang="en-US" sz="1800">
                <a:latin typeface="Calibri"/>
                <a:ea typeface="Calibri"/>
                <a:cs typeface="Calibri"/>
                <a:sym typeface="Calibri"/>
              </a:rPr>
              <a:t> </a:t>
            </a:r>
            <a:endParaRPr/>
          </a:p>
          <a:p>
            <a:pPr marL="228600" lvl="0" indent="-152400" algn="l" rtl="0">
              <a:spcBef>
                <a:spcPts val="0"/>
              </a:spcBef>
              <a:spcAft>
                <a:spcPts val="0"/>
              </a:spcAft>
              <a:buClr>
                <a:schemeClr val="dk1"/>
              </a:buClr>
              <a:buSzPts val="1200"/>
              <a:buFont typeface="Calibri"/>
              <a:buNone/>
            </a:pPr>
            <a:endParaRPr/>
          </a:p>
        </p:txBody>
      </p:sp>
      <p:sp>
        <p:nvSpPr>
          <p:cNvPr id="232" name="Google Shape;23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i="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2023 IoT trends for A&amp;G via PrPR</a:t>
            </a:r>
            <a:endParaRPr/>
          </a:p>
        </p:txBody>
      </p:sp>
      <p:sp>
        <p:nvSpPr>
          <p:cNvPr id="243" name="Google Shape;24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3"/>
          <p:cNvSpPr/>
          <p:nvPr/>
        </p:nvSpPr>
        <p:spPr>
          <a:xfrm>
            <a:off x="0" y="0"/>
            <a:ext cx="12192000" cy="21744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3"/>
          <p:cNvSpPr/>
          <p:nvPr/>
        </p:nvSpPr>
        <p:spPr>
          <a:xfrm>
            <a:off x="0" y="4285397"/>
            <a:ext cx="12192000" cy="2572603"/>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3"/>
          <p:cNvSpPr txBox="1">
            <a:spLocks noGrp="1"/>
          </p:cNvSpPr>
          <p:nvPr>
            <p:ph type="ctrTitle"/>
          </p:nvPr>
        </p:nvSpPr>
        <p:spPr>
          <a:xfrm>
            <a:off x="456860" y="1122363"/>
            <a:ext cx="1129618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C63133"/>
              </a:buClr>
              <a:buSzPts val="6000"/>
              <a:buFont typeface="Open Sans"/>
              <a:buNone/>
              <a:defRPr sz="6000"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3"/>
          <p:cNvPicPr preferRelativeResize="0"/>
          <p:nvPr/>
        </p:nvPicPr>
        <p:blipFill rotWithShape="1">
          <a:blip r:embed="rId2">
            <a:alphaModFix/>
          </a:blip>
          <a:srcRect/>
          <a:stretch/>
        </p:blipFill>
        <p:spPr>
          <a:xfrm>
            <a:off x="4847372" y="194184"/>
            <a:ext cx="2478783" cy="1856358"/>
          </a:xfrm>
          <a:prstGeom prst="rect">
            <a:avLst/>
          </a:prstGeom>
          <a:noFill/>
          <a:ln>
            <a:noFill/>
          </a:ln>
        </p:spPr>
      </p:pic>
      <p:sp>
        <p:nvSpPr>
          <p:cNvPr id="22" name="Google Shape;22;p23"/>
          <p:cNvSpPr txBox="1">
            <a:spLocks noGrp="1"/>
          </p:cNvSpPr>
          <p:nvPr>
            <p:ph type="subTitle" idx="1"/>
          </p:nvPr>
        </p:nvSpPr>
        <p:spPr>
          <a:xfrm>
            <a:off x="1524000" y="5019675"/>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b="0" i="0">
                <a:solidFill>
                  <a:schemeClr val="lt1"/>
                </a:solidFill>
                <a:latin typeface="Open Sans"/>
                <a:ea typeface="Open Sans"/>
                <a:cs typeface="Open Sans"/>
                <a:sym typeface="Open Sans"/>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180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138976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9/7/2023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1955761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9/7/2023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717884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9/7/2023</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560626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9/7/2023</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4001240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9/7/2023</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925507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450747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334696" y="0"/>
            <a:ext cx="7850299" cy="1173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63133"/>
              </a:buClr>
              <a:buSzPts val="4400"/>
              <a:buFont typeface="Open Sans"/>
              <a:buNone/>
              <a:defRPr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4"/>
          <p:cNvSpPr txBox="1">
            <a:spLocks noGrp="1"/>
          </p:cNvSpPr>
          <p:nvPr>
            <p:ph type="body" idx="1"/>
          </p:nvPr>
        </p:nvSpPr>
        <p:spPr>
          <a:xfrm>
            <a:off x="334696" y="1493919"/>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u="none" strike="noStrike" cap="none">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24"/>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979597"/>
                </a:solidFill>
                <a:latin typeface="Open Sans"/>
                <a:ea typeface="Open Sans"/>
                <a:cs typeface="Open Sans"/>
                <a:sym typeface="Open Sans"/>
              </a:defRPr>
            </a:lvl1pPr>
            <a:lvl2pPr marL="0" lvl="1" indent="0" algn="r">
              <a:spcBef>
                <a:spcPts val="0"/>
              </a:spcBef>
              <a:buNone/>
              <a:defRPr sz="1200" b="0" i="0" u="none" strike="noStrike" cap="none">
                <a:solidFill>
                  <a:srgbClr val="979597"/>
                </a:solidFill>
                <a:latin typeface="Open Sans"/>
                <a:ea typeface="Open Sans"/>
                <a:cs typeface="Open Sans"/>
                <a:sym typeface="Open Sans"/>
              </a:defRPr>
            </a:lvl2pPr>
            <a:lvl3pPr marL="0" lvl="2" indent="0" algn="r">
              <a:spcBef>
                <a:spcPts val="0"/>
              </a:spcBef>
              <a:buNone/>
              <a:defRPr sz="1200" b="0" i="0" u="none" strike="noStrike" cap="none">
                <a:solidFill>
                  <a:srgbClr val="979597"/>
                </a:solidFill>
                <a:latin typeface="Open Sans"/>
                <a:ea typeface="Open Sans"/>
                <a:cs typeface="Open Sans"/>
                <a:sym typeface="Open Sans"/>
              </a:defRPr>
            </a:lvl3pPr>
            <a:lvl4pPr marL="0" lvl="3" indent="0" algn="r">
              <a:spcBef>
                <a:spcPts val="0"/>
              </a:spcBef>
              <a:buNone/>
              <a:defRPr sz="1200" b="0" i="0" u="none" strike="noStrike" cap="none">
                <a:solidFill>
                  <a:srgbClr val="979597"/>
                </a:solidFill>
                <a:latin typeface="Open Sans"/>
                <a:ea typeface="Open Sans"/>
                <a:cs typeface="Open Sans"/>
                <a:sym typeface="Open Sans"/>
              </a:defRPr>
            </a:lvl4pPr>
            <a:lvl5pPr marL="0" lvl="4" indent="0" algn="r">
              <a:spcBef>
                <a:spcPts val="0"/>
              </a:spcBef>
              <a:buNone/>
              <a:defRPr sz="1200" b="0" i="0" u="none" strike="noStrike" cap="none">
                <a:solidFill>
                  <a:srgbClr val="979597"/>
                </a:solidFill>
                <a:latin typeface="Open Sans"/>
                <a:ea typeface="Open Sans"/>
                <a:cs typeface="Open Sans"/>
                <a:sym typeface="Open Sans"/>
              </a:defRPr>
            </a:lvl5pPr>
            <a:lvl6pPr marL="0" lvl="5" indent="0" algn="r">
              <a:spcBef>
                <a:spcPts val="0"/>
              </a:spcBef>
              <a:buNone/>
              <a:defRPr sz="1200" b="0" i="0" u="none" strike="noStrike" cap="none">
                <a:solidFill>
                  <a:srgbClr val="979597"/>
                </a:solidFill>
                <a:latin typeface="Open Sans"/>
                <a:ea typeface="Open Sans"/>
                <a:cs typeface="Open Sans"/>
                <a:sym typeface="Open Sans"/>
              </a:defRPr>
            </a:lvl6pPr>
            <a:lvl7pPr marL="0" lvl="6" indent="0" algn="r">
              <a:spcBef>
                <a:spcPts val="0"/>
              </a:spcBef>
              <a:buNone/>
              <a:defRPr sz="1200" b="0" i="0" u="none" strike="noStrike" cap="none">
                <a:solidFill>
                  <a:srgbClr val="979597"/>
                </a:solidFill>
                <a:latin typeface="Open Sans"/>
                <a:ea typeface="Open Sans"/>
                <a:cs typeface="Open Sans"/>
                <a:sym typeface="Open Sans"/>
              </a:defRPr>
            </a:lvl7pPr>
            <a:lvl8pPr marL="0" lvl="7" indent="0" algn="r">
              <a:spcBef>
                <a:spcPts val="0"/>
              </a:spcBef>
              <a:buNone/>
              <a:defRPr sz="1200" b="0" i="0" u="none" strike="noStrike" cap="none">
                <a:solidFill>
                  <a:srgbClr val="979597"/>
                </a:solidFill>
                <a:latin typeface="Open Sans"/>
                <a:ea typeface="Open Sans"/>
                <a:cs typeface="Open Sans"/>
                <a:sym typeface="Open Sans"/>
              </a:defRPr>
            </a:lvl8pPr>
            <a:lvl9pPr marL="0" lvl="8" indent="0" algn="r">
              <a:spcBef>
                <a:spcPts val="0"/>
              </a:spcBef>
              <a:buNone/>
              <a:defRPr sz="1200" b="0" i="0" u="none" strike="noStrike" cap="none">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6"/>
        <p:cNvGrpSpPr/>
        <p:nvPr/>
      </p:nvGrpSpPr>
      <p:grpSpPr>
        <a:xfrm>
          <a:off x="0" y="0"/>
          <a:ext cx="0" cy="0"/>
          <a:chOff x="0" y="0"/>
          <a:chExt cx="0" cy="0"/>
        </a:xfrm>
      </p:grpSpPr>
      <p:sp>
        <p:nvSpPr>
          <p:cNvPr id="37" name="Google Shape;37;p26"/>
          <p:cNvSpPr/>
          <p:nvPr/>
        </p:nvSpPr>
        <p:spPr>
          <a:xfrm>
            <a:off x="0" y="0"/>
            <a:ext cx="12192000" cy="21744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26"/>
          <p:cNvSpPr/>
          <p:nvPr/>
        </p:nvSpPr>
        <p:spPr>
          <a:xfrm>
            <a:off x="0" y="5341434"/>
            <a:ext cx="12192000" cy="1516566"/>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6"/>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26"/>
          <p:cNvSpPr txBox="1">
            <a:spLocks noGrp="1"/>
          </p:cNvSpPr>
          <p:nvPr>
            <p:ph type="subTitle" idx="1"/>
          </p:nvPr>
        </p:nvSpPr>
        <p:spPr>
          <a:xfrm>
            <a:off x="1524000" y="5847556"/>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b="0" i="0">
                <a:solidFill>
                  <a:schemeClr val="lt1"/>
                </a:solidFill>
                <a:latin typeface="Open Sans"/>
                <a:ea typeface="Open Sans"/>
                <a:cs typeface="Open Sans"/>
                <a:sym typeface="Open Sans"/>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1" name="Google Shape;41;p26"/>
          <p:cNvPicPr preferRelativeResize="0"/>
          <p:nvPr/>
        </p:nvPicPr>
        <p:blipFill rotWithShape="1">
          <a:blip r:embed="rId2">
            <a:alphaModFix/>
          </a:blip>
          <a:srcRect/>
          <a:stretch/>
        </p:blipFill>
        <p:spPr>
          <a:xfrm>
            <a:off x="4847372" y="194184"/>
            <a:ext cx="2478783" cy="1856358"/>
          </a:xfrm>
          <a:prstGeom prst="rect">
            <a:avLst/>
          </a:prstGeom>
          <a:noFill/>
          <a:ln>
            <a:noFill/>
          </a:ln>
        </p:spPr>
      </p:pic>
      <p:sp>
        <p:nvSpPr>
          <p:cNvPr id="42" name="Google Shape;42;p26"/>
          <p:cNvSpPr txBox="1">
            <a:spLocks noGrp="1"/>
          </p:cNvSpPr>
          <p:nvPr>
            <p:ph type="ctrTitle"/>
          </p:nvPr>
        </p:nvSpPr>
        <p:spPr>
          <a:xfrm>
            <a:off x="456860" y="1122363"/>
            <a:ext cx="1129618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C63133"/>
              </a:buClr>
              <a:buSzPts val="6000"/>
              <a:buFont typeface="Open Sans"/>
              <a:buNone/>
              <a:defRPr sz="6000"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3"/>
        <p:cNvGrpSpPr/>
        <p:nvPr/>
      </p:nvGrpSpPr>
      <p:grpSpPr>
        <a:xfrm>
          <a:off x="0" y="0"/>
          <a:ext cx="0" cy="0"/>
          <a:chOff x="0" y="0"/>
          <a:chExt cx="0" cy="0"/>
        </a:xfrm>
      </p:grpSpPr>
      <p:sp>
        <p:nvSpPr>
          <p:cNvPr id="44" name="Google Shape;44;p27"/>
          <p:cNvSpPr/>
          <p:nvPr/>
        </p:nvSpPr>
        <p:spPr>
          <a:xfrm>
            <a:off x="0" y="0"/>
            <a:ext cx="12192000" cy="21744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 name="Google Shape;45;p27"/>
          <p:cNvPicPr preferRelativeResize="0"/>
          <p:nvPr/>
        </p:nvPicPr>
        <p:blipFill rotWithShape="1">
          <a:blip r:embed="rId2">
            <a:alphaModFix/>
          </a:blip>
          <a:srcRect/>
          <a:stretch/>
        </p:blipFill>
        <p:spPr>
          <a:xfrm>
            <a:off x="523268" y="305687"/>
            <a:ext cx="2478783" cy="1856358"/>
          </a:xfrm>
          <a:prstGeom prst="rect">
            <a:avLst/>
          </a:prstGeom>
          <a:noFill/>
          <a:ln>
            <a:noFill/>
          </a:ln>
        </p:spPr>
      </p:pic>
      <p:sp>
        <p:nvSpPr>
          <p:cNvPr id="46" name="Google Shape;46;p27"/>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C63133"/>
              </a:buClr>
              <a:buSzPts val="6000"/>
              <a:buFont typeface="Open Sans"/>
              <a:buNone/>
              <a:defRPr sz="6000"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979597"/>
                </a:solidFill>
              </a:defRPr>
            </a:lvl1pPr>
            <a:lvl2pPr marL="914400" lvl="1" indent="-228600" algn="l">
              <a:lnSpc>
                <a:spcPct val="90000"/>
              </a:lnSpc>
              <a:spcBef>
                <a:spcPts val="500"/>
              </a:spcBef>
              <a:spcAft>
                <a:spcPts val="0"/>
              </a:spcAft>
              <a:buSzPts val="2000"/>
              <a:buNone/>
              <a:defRPr sz="2000">
                <a:solidFill>
                  <a:srgbClr val="979597"/>
                </a:solidFill>
              </a:defRPr>
            </a:lvl2pPr>
            <a:lvl3pPr marL="1371600" lvl="2" indent="-228600" algn="l">
              <a:lnSpc>
                <a:spcPct val="90000"/>
              </a:lnSpc>
              <a:spcBef>
                <a:spcPts val="500"/>
              </a:spcBef>
              <a:spcAft>
                <a:spcPts val="0"/>
              </a:spcAft>
              <a:buSzPts val="1800"/>
              <a:buNone/>
              <a:defRPr sz="1800">
                <a:solidFill>
                  <a:srgbClr val="979597"/>
                </a:solidFill>
              </a:defRPr>
            </a:lvl3pPr>
            <a:lvl4pPr marL="1828800" lvl="3" indent="-228600" algn="l">
              <a:lnSpc>
                <a:spcPct val="90000"/>
              </a:lnSpc>
              <a:spcBef>
                <a:spcPts val="500"/>
              </a:spcBef>
              <a:spcAft>
                <a:spcPts val="0"/>
              </a:spcAft>
              <a:buSzPts val="1600"/>
              <a:buNone/>
              <a:defRPr sz="1600">
                <a:solidFill>
                  <a:srgbClr val="979597"/>
                </a:solidFill>
              </a:defRPr>
            </a:lvl4pPr>
            <a:lvl5pPr marL="2286000" lvl="4" indent="-228600" algn="l">
              <a:lnSpc>
                <a:spcPct val="90000"/>
              </a:lnSpc>
              <a:spcBef>
                <a:spcPts val="500"/>
              </a:spcBef>
              <a:spcAft>
                <a:spcPts val="0"/>
              </a:spcAft>
              <a:buSzPts val="1600"/>
              <a:buNone/>
              <a:defRPr sz="1600">
                <a:solidFill>
                  <a:srgbClr val="979597"/>
                </a:solidFill>
              </a:defRPr>
            </a:lvl5pPr>
            <a:lvl6pPr marL="2743200" lvl="5" indent="-228600" algn="l">
              <a:lnSpc>
                <a:spcPct val="90000"/>
              </a:lnSpc>
              <a:spcBef>
                <a:spcPts val="500"/>
              </a:spcBef>
              <a:spcAft>
                <a:spcPts val="0"/>
              </a:spcAft>
              <a:buClr>
                <a:srgbClr val="979597"/>
              </a:buClr>
              <a:buSzPts val="1600"/>
              <a:buNone/>
              <a:defRPr sz="1600">
                <a:solidFill>
                  <a:srgbClr val="979597"/>
                </a:solidFill>
              </a:defRPr>
            </a:lvl6pPr>
            <a:lvl7pPr marL="3200400" lvl="6" indent="-228600" algn="l">
              <a:lnSpc>
                <a:spcPct val="90000"/>
              </a:lnSpc>
              <a:spcBef>
                <a:spcPts val="500"/>
              </a:spcBef>
              <a:spcAft>
                <a:spcPts val="0"/>
              </a:spcAft>
              <a:buClr>
                <a:srgbClr val="979597"/>
              </a:buClr>
              <a:buSzPts val="1600"/>
              <a:buNone/>
              <a:defRPr sz="1600">
                <a:solidFill>
                  <a:srgbClr val="979597"/>
                </a:solidFill>
              </a:defRPr>
            </a:lvl7pPr>
            <a:lvl8pPr marL="3657600" lvl="7" indent="-228600" algn="l">
              <a:lnSpc>
                <a:spcPct val="90000"/>
              </a:lnSpc>
              <a:spcBef>
                <a:spcPts val="500"/>
              </a:spcBef>
              <a:spcAft>
                <a:spcPts val="0"/>
              </a:spcAft>
              <a:buClr>
                <a:srgbClr val="979597"/>
              </a:buClr>
              <a:buSzPts val="1600"/>
              <a:buNone/>
              <a:defRPr sz="1600">
                <a:solidFill>
                  <a:srgbClr val="979597"/>
                </a:solidFill>
              </a:defRPr>
            </a:lvl8pPr>
            <a:lvl9pPr marL="4114800" lvl="8" indent="-228600" algn="l">
              <a:lnSpc>
                <a:spcPct val="90000"/>
              </a:lnSpc>
              <a:spcBef>
                <a:spcPts val="500"/>
              </a:spcBef>
              <a:spcAft>
                <a:spcPts val="0"/>
              </a:spcAft>
              <a:buClr>
                <a:srgbClr val="979597"/>
              </a:buClr>
              <a:buSzPts val="1600"/>
              <a:buNone/>
              <a:defRPr sz="1600">
                <a:solidFill>
                  <a:srgbClr val="979597"/>
                </a:solidFill>
              </a:defRPr>
            </a:lvl9pPr>
          </a:lstStyle>
          <a:p>
            <a:endParaRPr/>
          </a:p>
        </p:txBody>
      </p:sp>
      <p:sp>
        <p:nvSpPr>
          <p:cNvPr id="50" name="Google Shape;5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28"/>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63133"/>
              </a:buClr>
              <a:buSzPts val="4400"/>
              <a:buFont typeface="Open Sans"/>
              <a:buNone/>
              <a:defRPr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29"/>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30"/>
          <p:cNvSpPr txBox="1">
            <a:spLocks noGrp="1"/>
          </p:cNvSpPr>
          <p:nvPr>
            <p:ph type="title"/>
          </p:nvPr>
        </p:nvSpPr>
        <p:spPr>
          <a:xfrm>
            <a:off x="334696" y="0"/>
            <a:ext cx="7850299" cy="1173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63133"/>
              </a:buClr>
              <a:buSzPts val="4400"/>
              <a:buFont typeface="Open Sans"/>
              <a:buNone/>
              <a:defRPr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30"/>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979597"/>
                </a:solidFill>
                <a:latin typeface="Open Sans"/>
                <a:ea typeface="Open Sans"/>
                <a:cs typeface="Open Sans"/>
                <a:sym typeface="Open Sans"/>
              </a:defRPr>
            </a:lvl1pPr>
            <a:lvl2pPr marL="0" lvl="1" indent="0" algn="r">
              <a:spcBef>
                <a:spcPts val="0"/>
              </a:spcBef>
              <a:buNone/>
              <a:defRPr sz="1200" b="0" i="0">
                <a:solidFill>
                  <a:srgbClr val="979597"/>
                </a:solidFill>
                <a:latin typeface="Open Sans"/>
                <a:ea typeface="Open Sans"/>
                <a:cs typeface="Open Sans"/>
                <a:sym typeface="Open Sans"/>
              </a:defRPr>
            </a:lvl2pPr>
            <a:lvl3pPr marL="0" lvl="2" indent="0" algn="r">
              <a:spcBef>
                <a:spcPts val="0"/>
              </a:spcBef>
              <a:buNone/>
              <a:defRPr sz="1200" b="0" i="0">
                <a:solidFill>
                  <a:srgbClr val="979597"/>
                </a:solidFill>
                <a:latin typeface="Open Sans"/>
                <a:ea typeface="Open Sans"/>
                <a:cs typeface="Open Sans"/>
                <a:sym typeface="Open Sans"/>
              </a:defRPr>
            </a:lvl3pPr>
            <a:lvl4pPr marL="0" lvl="3" indent="0" algn="r">
              <a:spcBef>
                <a:spcPts val="0"/>
              </a:spcBef>
              <a:buNone/>
              <a:defRPr sz="1200" b="0" i="0">
                <a:solidFill>
                  <a:srgbClr val="979597"/>
                </a:solidFill>
                <a:latin typeface="Open Sans"/>
                <a:ea typeface="Open Sans"/>
                <a:cs typeface="Open Sans"/>
                <a:sym typeface="Open Sans"/>
              </a:defRPr>
            </a:lvl4pPr>
            <a:lvl5pPr marL="0" lvl="4" indent="0" algn="r">
              <a:spcBef>
                <a:spcPts val="0"/>
              </a:spcBef>
              <a:buNone/>
              <a:defRPr sz="1200" b="0" i="0">
                <a:solidFill>
                  <a:srgbClr val="979597"/>
                </a:solidFill>
                <a:latin typeface="Open Sans"/>
                <a:ea typeface="Open Sans"/>
                <a:cs typeface="Open Sans"/>
                <a:sym typeface="Open Sans"/>
              </a:defRPr>
            </a:lvl5pPr>
            <a:lvl6pPr marL="0" lvl="5" indent="0" algn="r">
              <a:spcBef>
                <a:spcPts val="0"/>
              </a:spcBef>
              <a:buNone/>
              <a:defRPr sz="1200" b="0" i="0">
                <a:solidFill>
                  <a:srgbClr val="979597"/>
                </a:solidFill>
                <a:latin typeface="Open Sans"/>
                <a:ea typeface="Open Sans"/>
                <a:cs typeface="Open Sans"/>
                <a:sym typeface="Open Sans"/>
              </a:defRPr>
            </a:lvl6pPr>
            <a:lvl7pPr marL="0" lvl="6" indent="0" algn="r">
              <a:spcBef>
                <a:spcPts val="0"/>
              </a:spcBef>
              <a:buNone/>
              <a:defRPr sz="1200" b="0" i="0">
                <a:solidFill>
                  <a:srgbClr val="979597"/>
                </a:solidFill>
                <a:latin typeface="Open Sans"/>
                <a:ea typeface="Open Sans"/>
                <a:cs typeface="Open Sans"/>
                <a:sym typeface="Open Sans"/>
              </a:defRPr>
            </a:lvl7pPr>
            <a:lvl8pPr marL="0" lvl="7" indent="0" algn="r">
              <a:spcBef>
                <a:spcPts val="0"/>
              </a:spcBef>
              <a:buNone/>
              <a:defRPr sz="1200" b="0" i="0">
                <a:solidFill>
                  <a:srgbClr val="979597"/>
                </a:solidFill>
                <a:latin typeface="Open Sans"/>
                <a:ea typeface="Open Sans"/>
                <a:cs typeface="Open Sans"/>
                <a:sym typeface="Open Sans"/>
              </a:defRPr>
            </a:lvl8pPr>
            <a:lvl9pPr marL="0" lvl="8" indent="0" algn="r">
              <a:spcBef>
                <a:spcPts val="0"/>
              </a:spcBef>
              <a:buNone/>
              <a:defRPr sz="1200" b="0" i="0">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31"/>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979597"/>
                </a:solidFill>
                <a:latin typeface="Open Sans"/>
                <a:ea typeface="Open Sans"/>
                <a:cs typeface="Open Sans"/>
                <a:sym typeface="Open Sans"/>
              </a:defRPr>
            </a:lvl1pPr>
            <a:lvl2pPr marL="0" lvl="1" indent="0" algn="r">
              <a:spcBef>
                <a:spcPts val="0"/>
              </a:spcBef>
              <a:buNone/>
              <a:defRPr sz="1200" b="0" i="0">
                <a:solidFill>
                  <a:srgbClr val="979597"/>
                </a:solidFill>
                <a:latin typeface="Open Sans"/>
                <a:ea typeface="Open Sans"/>
                <a:cs typeface="Open Sans"/>
                <a:sym typeface="Open Sans"/>
              </a:defRPr>
            </a:lvl2pPr>
            <a:lvl3pPr marL="0" lvl="2" indent="0" algn="r">
              <a:spcBef>
                <a:spcPts val="0"/>
              </a:spcBef>
              <a:buNone/>
              <a:defRPr sz="1200" b="0" i="0">
                <a:solidFill>
                  <a:srgbClr val="979597"/>
                </a:solidFill>
                <a:latin typeface="Open Sans"/>
                <a:ea typeface="Open Sans"/>
                <a:cs typeface="Open Sans"/>
                <a:sym typeface="Open Sans"/>
              </a:defRPr>
            </a:lvl3pPr>
            <a:lvl4pPr marL="0" lvl="3" indent="0" algn="r">
              <a:spcBef>
                <a:spcPts val="0"/>
              </a:spcBef>
              <a:buNone/>
              <a:defRPr sz="1200" b="0" i="0">
                <a:solidFill>
                  <a:srgbClr val="979597"/>
                </a:solidFill>
                <a:latin typeface="Open Sans"/>
                <a:ea typeface="Open Sans"/>
                <a:cs typeface="Open Sans"/>
                <a:sym typeface="Open Sans"/>
              </a:defRPr>
            </a:lvl4pPr>
            <a:lvl5pPr marL="0" lvl="4" indent="0" algn="r">
              <a:spcBef>
                <a:spcPts val="0"/>
              </a:spcBef>
              <a:buNone/>
              <a:defRPr sz="1200" b="0" i="0">
                <a:solidFill>
                  <a:srgbClr val="979597"/>
                </a:solidFill>
                <a:latin typeface="Open Sans"/>
                <a:ea typeface="Open Sans"/>
                <a:cs typeface="Open Sans"/>
                <a:sym typeface="Open Sans"/>
              </a:defRPr>
            </a:lvl5pPr>
            <a:lvl6pPr marL="0" lvl="5" indent="0" algn="r">
              <a:spcBef>
                <a:spcPts val="0"/>
              </a:spcBef>
              <a:buNone/>
              <a:defRPr sz="1200" b="0" i="0">
                <a:solidFill>
                  <a:srgbClr val="979597"/>
                </a:solidFill>
                <a:latin typeface="Open Sans"/>
                <a:ea typeface="Open Sans"/>
                <a:cs typeface="Open Sans"/>
                <a:sym typeface="Open Sans"/>
              </a:defRPr>
            </a:lvl6pPr>
            <a:lvl7pPr marL="0" lvl="6" indent="0" algn="r">
              <a:spcBef>
                <a:spcPts val="0"/>
              </a:spcBef>
              <a:buNone/>
              <a:defRPr sz="1200" b="0" i="0">
                <a:solidFill>
                  <a:srgbClr val="979597"/>
                </a:solidFill>
                <a:latin typeface="Open Sans"/>
                <a:ea typeface="Open Sans"/>
                <a:cs typeface="Open Sans"/>
                <a:sym typeface="Open Sans"/>
              </a:defRPr>
            </a:lvl7pPr>
            <a:lvl8pPr marL="0" lvl="7" indent="0" algn="r">
              <a:spcBef>
                <a:spcPts val="0"/>
              </a:spcBef>
              <a:buNone/>
              <a:defRPr sz="1200" b="0" i="0">
                <a:solidFill>
                  <a:srgbClr val="979597"/>
                </a:solidFill>
                <a:latin typeface="Open Sans"/>
                <a:ea typeface="Open Sans"/>
                <a:cs typeface="Open Sans"/>
                <a:sym typeface="Open Sans"/>
              </a:defRPr>
            </a:lvl8pPr>
            <a:lvl9pPr marL="0" lvl="8" indent="0" algn="r">
              <a:spcBef>
                <a:spcPts val="0"/>
              </a:spcBef>
              <a:buNone/>
              <a:defRPr sz="1200" b="0" i="0">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1291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34696" y="0"/>
            <a:ext cx="7850299" cy="117357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C63133"/>
              </a:buClr>
              <a:buSzPts val="4400"/>
              <a:buFont typeface="Open Sans"/>
              <a:buNone/>
              <a:defRPr sz="4400" b="1" i="0" u="none" strike="noStrike" cap="none">
                <a:solidFill>
                  <a:srgbClr val="C63133"/>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334696" y="1493919"/>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C00000"/>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rgbClr val="C00000"/>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rgbClr val="C00000"/>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79597"/>
                </a:solidFill>
                <a:latin typeface="Open Sans"/>
                <a:ea typeface="Open Sans"/>
                <a:cs typeface="Open Sans"/>
                <a:sym typeface="Open Sans"/>
              </a:defRPr>
            </a:lvl1pPr>
            <a:lvl2pPr marL="0" marR="0" lvl="1" indent="0" algn="r" rtl="0">
              <a:spcBef>
                <a:spcPts val="0"/>
              </a:spcBef>
              <a:buNone/>
              <a:defRPr sz="1200" b="0" i="0" u="none" strike="noStrike" cap="none">
                <a:solidFill>
                  <a:srgbClr val="979597"/>
                </a:solidFill>
                <a:latin typeface="Open Sans"/>
                <a:ea typeface="Open Sans"/>
                <a:cs typeface="Open Sans"/>
                <a:sym typeface="Open Sans"/>
              </a:defRPr>
            </a:lvl2pPr>
            <a:lvl3pPr marL="0" marR="0" lvl="2" indent="0" algn="r" rtl="0">
              <a:spcBef>
                <a:spcPts val="0"/>
              </a:spcBef>
              <a:buNone/>
              <a:defRPr sz="1200" b="0" i="0" u="none" strike="noStrike" cap="none">
                <a:solidFill>
                  <a:srgbClr val="979597"/>
                </a:solidFill>
                <a:latin typeface="Open Sans"/>
                <a:ea typeface="Open Sans"/>
                <a:cs typeface="Open Sans"/>
                <a:sym typeface="Open Sans"/>
              </a:defRPr>
            </a:lvl3pPr>
            <a:lvl4pPr marL="0" marR="0" lvl="3" indent="0" algn="r" rtl="0">
              <a:spcBef>
                <a:spcPts val="0"/>
              </a:spcBef>
              <a:buNone/>
              <a:defRPr sz="1200" b="0" i="0" u="none" strike="noStrike" cap="none">
                <a:solidFill>
                  <a:srgbClr val="979597"/>
                </a:solidFill>
                <a:latin typeface="Open Sans"/>
                <a:ea typeface="Open Sans"/>
                <a:cs typeface="Open Sans"/>
                <a:sym typeface="Open Sans"/>
              </a:defRPr>
            </a:lvl4pPr>
            <a:lvl5pPr marL="0" marR="0" lvl="4" indent="0" algn="r" rtl="0">
              <a:spcBef>
                <a:spcPts val="0"/>
              </a:spcBef>
              <a:buNone/>
              <a:defRPr sz="1200" b="0" i="0" u="none" strike="noStrike" cap="none">
                <a:solidFill>
                  <a:srgbClr val="979597"/>
                </a:solidFill>
                <a:latin typeface="Open Sans"/>
                <a:ea typeface="Open Sans"/>
                <a:cs typeface="Open Sans"/>
                <a:sym typeface="Open Sans"/>
              </a:defRPr>
            </a:lvl5pPr>
            <a:lvl6pPr marL="0" marR="0" lvl="5" indent="0" algn="r" rtl="0">
              <a:spcBef>
                <a:spcPts val="0"/>
              </a:spcBef>
              <a:buNone/>
              <a:defRPr sz="1200" b="0" i="0" u="none" strike="noStrike" cap="none">
                <a:solidFill>
                  <a:srgbClr val="979597"/>
                </a:solidFill>
                <a:latin typeface="Open Sans"/>
                <a:ea typeface="Open Sans"/>
                <a:cs typeface="Open Sans"/>
                <a:sym typeface="Open Sans"/>
              </a:defRPr>
            </a:lvl6pPr>
            <a:lvl7pPr marL="0" marR="0" lvl="6" indent="0" algn="r" rtl="0">
              <a:spcBef>
                <a:spcPts val="0"/>
              </a:spcBef>
              <a:buNone/>
              <a:defRPr sz="1200" b="0" i="0" u="none" strike="noStrike" cap="none">
                <a:solidFill>
                  <a:srgbClr val="979597"/>
                </a:solidFill>
                <a:latin typeface="Open Sans"/>
                <a:ea typeface="Open Sans"/>
                <a:cs typeface="Open Sans"/>
                <a:sym typeface="Open Sans"/>
              </a:defRPr>
            </a:lvl7pPr>
            <a:lvl8pPr marL="0" marR="0" lvl="7" indent="0" algn="r" rtl="0">
              <a:spcBef>
                <a:spcPts val="0"/>
              </a:spcBef>
              <a:buNone/>
              <a:defRPr sz="1200" b="0" i="0" u="none" strike="noStrike" cap="none">
                <a:solidFill>
                  <a:srgbClr val="979597"/>
                </a:solidFill>
                <a:latin typeface="Open Sans"/>
                <a:ea typeface="Open Sans"/>
                <a:cs typeface="Open Sans"/>
                <a:sym typeface="Open Sans"/>
              </a:defRPr>
            </a:lvl8pPr>
            <a:lvl9pPr marL="0" marR="0" lvl="8" indent="0" algn="r" rtl="0">
              <a:spcBef>
                <a:spcPts val="0"/>
              </a:spcBef>
              <a:buNone/>
              <a:defRPr sz="1200" b="0" i="0" u="none" strike="noStrike" cap="none">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22"/>
          <p:cNvSpPr/>
          <p:nvPr/>
        </p:nvSpPr>
        <p:spPr>
          <a:xfrm>
            <a:off x="0" y="1155282"/>
            <a:ext cx="12192000" cy="18288"/>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22"/>
          <p:cNvPicPr preferRelativeResize="0"/>
          <p:nvPr/>
        </p:nvPicPr>
        <p:blipFill rotWithShape="1">
          <a:blip r:embed="rId10">
            <a:alphaModFix/>
          </a:blip>
          <a:srcRect/>
          <a:stretch/>
        </p:blipFill>
        <p:spPr>
          <a:xfrm>
            <a:off x="10807572" y="105845"/>
            <a:ext cx="1207227" cy="904091"/>
          </a:xfrm>
          <a:prstGeom prst="rect">
            <a:avLst/>
          </a:prstGeom>
          <a:noFill/>
          <a:ln>
            <a:noFill/>
          </a:ln>
        </p:spPr>
      </p:pic>
      <p:sp>
        <p:nvSpPr>
          <p:cNvPr id="15" name="Google Shape;15;p22"/>
          <p:cNvSpPr/>
          <p:nvPr/>
        </p:nvSpPr>
        <p:spPr>
          <a:xfrm>
            <a:off x="0" y="6497638"/>
            <a:ext cx="12192000" cy="18288"/>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47007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etsi.org/e-brochure/Magazine/January-2023/mobile/index.html#p=20" TargetMode="External"/><Relationship Id="rId3" Type="http://schemas.openxmlformats.org/officeDocument/2006/relationships/hyperlink" Target="https://www.thefastmode.com/expert-opinion/30064-standardization-is-key-for-metaverse-success" TargetMode="External"/><Relationship Id="rId7" Type="http://schemas.openxmlformats.org/officeDocument/2006/relationships/hyperlink" Target="https://www.etsi.org/e-brochure/Magazine/April-2022/mobile/index.html#p=21" TargetMode="External"/><Relationship Id="rId12" Type="http://schemas.openxmlformats.org/officeDocument/2006/relationships/hyperlink" Target="https://docs.google.com/spreadsheets/d/1RikZmqw7vbcXsvmrHTCGTgK2TDCld51rI7za7ZtpYAk/edit#gid=127087076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innovatingcanada.ca/technology/internet-of-things/iot-standardisation-for-long-term-innovation/" TargetMode="External"/><Relationship Id="rId11" Type="http://schemas.openxmlformats.org/officeDocument/2006/relationships/hyperlink" Target="https://www.etsi.org/e-brochure/Magazine/July-2023/mobile/index.html#p=20" TargetMode="External"/><Relationship Id="rId5" Type="http://schemas.openxmlformats.org/officeDocument/2006/relationships/hyperlink" Target="https://pipelinepub.com/IoT-2023/IoT-interoperability-standards-for-smart-home-and-IIoT" TargetMode="External"/><Relationship Id="rId10" Type="http://schemas.openxmlformats.org/officeDocument/2006/relationships/hyperlink" Target="https://www.atis.org/in-anticipation-of-metaverse-standardization/" TargetMode="External"/><Relationship Id="rId4" Type="http://schemas.openxmlformats.org/officeDocument/2006/relationships/hyperlink" Target="https://www.pipelinepub.com/pervasive-mobile-wireless-connectivity/2023-IoT-Trends-regulation-evolution-innovation-with-AI" TargetMode="External"/><Relationship Id="rId9" Type="http://schemas.openxmlformats.org/officeDocument/2006/relationships/hyperlink" Target="https://www.etsi.org/e-brochure/Magazine/2304/enjoy-2304.html#p=20"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www.onem2m.org/" TargetMode="External"/><Relationship Id="rId3" Type="http://schemas.openxmlformats.org/officeDocument/2006/relationships/hyperlink" Target="https://twitter.com/oneM2M" TargetMode="External"/><Relationship Id="rId7" Type="http://schemas.openxmlformats.org/officeDocument/2006/relationships/hyperlink" Target="https://www.linkedin.com/company/onem2m/" TargetMode="External"/><Relationship Id="rId12"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hyperlink" Target="https://wiki.onem2m.org/index.php?title=Main_Page" TargetMode="External"/><Relationship Id="rId5" Type="http://schemas.openxmlformats.org/officeDocument/2006/relationships/hyperlink" Target="https://www.youtube.com/c/Onem2mOrg" TargetMode="Externa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s://github.com/oneM2M-Tutorials" TargetMode="External"/><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spreadsheets/d/1RikZmqw7vbcXsvmrHTCGTgK2TDCld51rI7za7ZtpYAk/edit#gid=1994048757"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smartnationexpo.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architectureandgovernance.com/applications-technology/what-to-expect-with-iot-in-2023/" TargetMode="External"/><Relationship Id="rId4" Type="http://schemas.openxmlformats.org/officeDocument/2006/relationships/hyperlink" Target="https://www.architectureandgovernance.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etsi.org/e-brochure/Magazine/January-2023/mobile/index.html#p=20" TargetMode="External"/><Relationship Id="rId3" Type="http://schemas.openxmlformats.org/officeDocument/2006/relationships/hyperlink" Target="https://www.koit.co.kr/news/articleView.html?idxno=114026" TargetMode="External"/><Relationship Id="rId7" Type="http://schemas.openxmlformats.org/officeDocument/2006/relationships/hyperlink" Target="https://blogs.iiit.ac.in/ket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journaldunet.com/ebusiness/internet-mobile/1520841-l-iot-barriere-aux-catastrophes-naturelles/" TargetMode="External"/><Relationship Id="rId5" Type="http://schemas.openxmlformats.org/officeDocument/2006/relationships/hyperlink" Target="https://www.eenewseurope.com/en/horizontal-iot-implementations/" TargetMode="External"/><Relationship Id="rId4" Type="http://schemas.openxmlformats.org/officeDocument/2006/relationships/hyperlink" Target="https://www.onem2m.org/iot-news/859-onem2m-specifications-approved-by-more-than-190-itu-member-countries-as-itu-standard-to-simplify-iot-adoption" TargetMode="External"/><Relationship Id="rId9" Type="http://schemas.openxmlformats.org/officeDocument/2006/relationships/hyperlink" Target="https://www.thefastmode.com/expert-opinion/30064-standardization-is-key-for-metaverse-succes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onem2m.org/iot-news/873-enabling-multi-access-edge-computing-in-the-internet-of-thing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onem2m.org/iot-news/835-the-journey-to-massive-iot-through-interoperable-and-open-standards" TargetMode="External"/><Relationship Id="rId5" Type="http://schemas.openxmlformats.org/officeDocument/2006/relationships/hyperlink" Target="https://www.onem2m.org/iot-news/836-security-for-onem2m-based-smart-city-network" TargetMode="External"/><Relationship Id="rId4" Type="http://schemas.openxmlformats.org/officeDocument/2006/relationships/hyperlink" Target="https://www.onem2m.org/iot-news/851-in-anticipation-of-metaverse-standardization"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onem2m.org/membership/executive-viewpoints/846-india-dot-feb-2023" TargetMode="External"/><Relationship Id="rId13" Type="http://schemas.openxmlformats.org/officeDocument/2006/relationships/hyperlink" Target="https://www.onem2m.org/membership/executive-viewpoints/867-iiith-student-outreach-2023" TargetMode="External"/><Relationship Id="rId3" Type="http://schemas.openxmlformats.org/officeDocument/2006/relationships/hyperlink" Target="https://www.onem2m.org/membership/executive-viewpoints/831-seon-woo-yi-jan2023" TargetMode="External"/><Relationship Id="rId7" Type="http://schemas.openxmlformats.org/officeDocument/2006/relationships/hyperlink" Target="https://www.onem2m.org/membership/executive-viewpoints/845-poornima-shandilya-feb-2023" TargetMode="External"/><Relationship Id="rId12" Type="http://schemas.openxmlformats.org/officeDocument/2006/relationships/hyperlink" Target="https://www.onem2m.org/membership/executive-viewpoints/861-aetheros-ceo-ray-bell" TargetMode="External"/><Relationship Id="rId2" Type="http://schemas.openxmlformats.org/officeDocument/2006/relationships/notesSlide" Target="../notesSlides/notesSlide7.xml"/><Relationship Id="rId16" Type="http://schemas.openxmlformats.org/officeDocument/2006/relationships/hyperlink" Target="mailto:oneM2M_PressMedia@list.onem2m.org" TargetMode="External"/><Relationship Id="rId1" Type="http://schemas.openxmlformats.org/officeDocument/2006/relationships/slideLayout" Target="../slideLayouts/slideLayout2.xml"/><Relationship Id="rId6" Type="http://schemas.openxmlformats.org/officeDocument/2006/relationships/hyperlink" Target="https://www.onem2m.org/membership/executive-viewpoints/834-marco-cogliati-feb-2023" TargetMode="External"/><Relationship Id="rId11" Type="http://schemas.openxmlformats.org/officeDocument/2006/relationships/hyperlink" Target="https://www.onem2m.org/membership/executive-viewpoints/857-technical-plenary-59" TargetMode="External"/><Relationship Id="rId5" Type="http://schemas.openxmlformats.org/officeDocument/2006/relationships/hyperlink" Target="https://www.onem2m.org/membership/executive-viewpoints/832-patrick-cox-jan2023" TargetMode="External"/><Relationship Id="rId15" Type="http://schemas.openxmlformats.org/officeDocument/2006/relationships/hyperlink" Target="https://docs.google.com/spreadsheets/d/1RikZmqw7vbcXsvmrHTCGTgK2TDCld51rI7za7ZtpYAk/edit#gid=1270870760" TargetMode="External"/><Relationship Id="rId10" Type="http://schemas.openxmlformats.org/officeDocument/2006/relationships/hyperlink" Target="https://www.onem2m.org/membership/executive-viewpoints/856-andre-dutra-apr-2023" TargetMode="External"/><Relationship Id="rId4" Type="http://schemas.openxmlformats.org/officeDocument/2006/relationships/hyperlink" Target="https://www.onem2m.org/membership/executive-viewpoints/752-tp52-activities-and-accomplishments" TargetMode="External"/><Relationship Id="rId9" Type="http://schemas.openxmlformats.org/officeDocument/2006/relationships/hyperlink" Target="https://www.onem2m.org/membership/executive-viewpoints/853-tp58-india" TargetMode="External"/><Relationship Id="rId14" Type="http://schemas.openxmlformats.org/officeDocument/2006/relationships/hyperlink" Target="https://www.onem2m.org/membership/executive-viewpoints/872-edge-computing-ai-for-iot-and-developer-outreach-activities-were-three-highlights-of-tp6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456860" y="1122363"/>
            <a:ext cx="11296184"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63133"/>
              </a:buClr>
              <a:buSzPts val="6000"/>
              <a:buFont typeface="Open Sans"/>
              <a:buNone/>
            </a:pPr>
            <a:r>
              <a:rPr lang="en-US" dirty="0"/>
              <a:t>Marcom Report </a:t>
            </a:r>
            <a:endParaRPr dirty="0"/>
          </a:p>
        </p:txBody>
      </p:sp>
      <p:sp>
        <p:nvSpPr>
          <p:cNvPr id="74" name="Google Shape;74;p1"/>
          <p:cNvSpPr txBox="1">
            <a:spLocks noGrp="1"/>
          </p:cNvSpPr>
          <p:nvPr>
            <p:ph type="subTitle" idx="1"/>
          </p:nvPr>
        </p:nvSpPr>
        <p:spPr>
          <a:xfrm>
            <a:off x="1532952" y="4653915"/>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dirty="0"/>
              <a:t>Bindoo Srivastava, Marcom Chair</a:t>
            </a:r>
            <a:endParaRPr dirty="0"/>
          </a:p>
          <a:p>
            <a:pPr marL="0" lvl="0" indent="0" algn="ctr" rtl="0">
              <a:lnSpc>
                <a:spcPct val="90000"/>
              </a:lnSpc>
              <a:spcBef>
                <a:spcPts val="1000"/>
              </a:spcBef>
              <a:spcAft>
                <a:spcPts val="0"/>
              </a:spcAft>
              <a:buSzPts val="2400"/>
              <a:buNone/>
            </a:pPr>
            <a:r>
              <a:rPr lang="en-US" dirty="0"/>
              <a:t>7 September 2023</a:t>
            </a:r>
            <a:endParaRPr dirty="0"/>
          </a:p>
        </p:txBody>
      </p:sp>
      <p:sp>
        <p:nvSpPr>
          <p:cNvPr id="75" name="Google Shape;75;p1"/>
          <p:cNvSpPr txBox="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b="0" i="0" u="none" strike="noStrike" cap="none">
              <a:solidFill>
                <a:schemeClr val="lt2"/>
              </a:solidFill>
              <a:latin typeface="Open Sans"/>
              <a:ea typeface="Open Sans"/>
              <a:cs typeface="Open Sans"/>
              <a:sym typeface="Open Sans"/>
            </a:endParaRPr>
          </a:p>
          <a:p>
            <a:pPr marL="0" marR="0" lvl="0" indent="0" algn="ctr" rtl="0">
              <a:spcBef>
                <a:spcPts val="0"/>
              </a:spcBef>
              <a:spcAft>
                <a:spcPts val="0"/>
              </a:spcAft>
              <a:buNone/>
            </a:pPr>
            <a:r>
              <a:rPr lang="en-US" sz="1000" b="0" i="0" u="none" strike="noStrike" cap="none">
                <a:solidFill>
                  <a:schemeClr val="lt2"/>
                </a:solidFill>
                <a:latin typeface="Open Sans"/>
                <a:ea typeface="Open Sans"/>
                <a:cs typeface="Open Sans"/>
                <a:sym typeface="Open Sans"/>
              </a:rPr>
              <a:t>© 2023 oneM2M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9"/>
          <p:cNvSpPr txBox="1">
            <a:spLocks noGrp="1"/>
          </p:cNvSpPr>
          <p:nvPr>
            <p:ph type="title"/>
          </p:nvPr>
        </p:nvSpPr>
        <p:spPr>
          <a:xfrm>
            <a:off x="334696" y="0"/>
            <a:ext cx="8809304" cy="117357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63133"/>
              </a:buClr>
              <a:buSzPct val="100000"/>
              <a:buFont typeface="Open Sans"/>
              <a:buNone/>
            </a:pPr>
            <a:r>
              <a:rPr lang="en-US" dirty="0"/>
              <a:t>Thought Leadership – Articles CY’23</a:t>
            </a:r>
            <a:endParaRPr dirty="0"/>
          </a:p>
        </p:txBody>
      </p:sp>
      <p:sp>
        <p:nvSpPr>
          <p:cNvPr id="246" name="Google Shape;246;p19"/>
          <p:cNvSpPr txBox="1">
            <a:spLocks noGrp="1"/>
          </p:cNvSpPr>
          <p:nvPr>
            <p:ph type="body" idx="1"/>
          </p:nvPr>
        </p:nvSpPr>
        <p:spPr>
          <a:xfrm>
            <a:off x="334696" y="1173570"/>
            <a:ext cx="9195220" cy="5350798"/>
          </a:xfrm>
          <a:prstGeom prst="rect">
            <a:avLst/>
          </a:prstGeom>
          <a:noFill/>
          <a:ln>
            <a:noFill/>
          </a:ln>
        </p:spPr>
        <p:txBody>
          <a:bodyPr spcFirstLastPara="1" wrap="square" lIns="91425" tIns="45700" rIns="91425" bIns="45700" anchor="t" anchorCtr="0">
            <a:normAutofit fontScale="92500" lnSpcReduction="20000"/>
          </a:bodyPr>
          <a:lstStyle/>
          <a:p>
            <a:pPr marL="457200" lvl="1" indent="0" algn="l" rtl="0">
              <a:lnSpc>
                <a:spcPct val="90000"/>
              </a:lnSpc>
              <a:spcBef>
                <a:spcPts val="0"/>
              </a:spcBef>
              <a:spcAft>
                <a:spcPts val="0"/>
              </a:spcAft>
              <a:buSzPts val="2300"/>
              <a:buNone/>
            </a:pPr>
            <a:r>
              <a:rPr lang="en-US" sz="2300" i="1" dirty="0">
                <a:latin typeface="Open Sans"/>
                <a:ea typeface="Open Sans"/>
                <a:cs typeface="Open Sans"/>
                <a:sym typeface="Open Sans"/>
              </a:rPr>
              <a:t>Global Journals</a:t>
            </a:r>
            <a:endParaRPr dirty="0"/>
          </a:p>
          <a:p>
            <a:pPr marL="800100" lvl="1" indent="-342900" algn="l" rtl="0">
              <a:lnSpc>
                <a:spcPct val="90000"/>
              </a:lnSpc>
              <a:spcBef>
                <a:spcPts val="500"/>
              </a:spcBef>
              <a:spcAft>
                <a:spcPts val="0"/>
              </a:spcAft>
              <a:buSzPts val="1800"/>
              <a:buFont typeface="Arial"/>
              <a:buChar char="•"/>
            </a:pPr>
            <a:r>
              <a:rPr lang="en-US" sz="1800" u="sng" dirty="0">
                <a:solidFill>
                  <a:srgbClr val="1155CC"/>
                </a:solidFill>
                <a:latin typeface="Open Sans"/>
                <a:ea typeface="Open Sans"/>
                <a:cs typeface="Open Sans"/>
                <a:sym typeface="Open Sans"/>
              </a:rPr>
              <a:t>None</a:t>
            </a:r>
            <a:endParaRPr sz="2300" i="0" u="sng" dirty="0">
              <a:latin typeface="Open Sans"/>
              <a:ea typeface="Open Sans"/>
              <a:cs typeface="Open Sans"/>
              <a:sym typeface="Open Sans"/>
            </a:endParaRPr>
          </a:p>
          <a:p>
            <a:pPr marL="457200" lvl="1" indent="0" algn="l" rtl="0">
              <a:lnSpc>
                <a:spcPct val="90000"/>
              </a:lnSpc>
              <a:spcBef>
                <a:spcPts val="500"/>
              </a:spcBef>
              <a:spcAft>
                <a:spcPts val="0"/>
              </a:spcAft>
              <a:buSzPts val="2300"/>
              <a:buNone/>
            </a:pPr>
            <a:endParaRPr sz="2300" u="sng" dirty="0">
              <a:latin typeface="Open Sans"/>
              <a:ea typeface="Open Sans"/>
              <a:cs typeface="Open Sans"/>
              <a:sym typeface="Open Sans"/>
            </a:endParaRPr>
          </a:p>
          <a:p>
            <a:pPr marL="457200" lvl="1" indent="0" algn="l" rtl="0">
              <a:lnSpc>
                <a:spcPct val="90000"/>
              </a:lnSpc>
              <a:spcBef>
                <a:spcPts val="500"/>
              </a:spcBef>
              <a:spcAft>
                <a:spcPts val="0"/>
              </a:spcAft>
              <a:buSzPts val="2300"/>
              <a:buNone/>
            </a:pPr>
            <a:r>
              <a:rPr lang="en-US" sz="2300" i="1" dirty="0">
                <a:latin typeface="Open Sans"/>
                <a:ea typeface="Open Sans"/>
                <a:cs typeface="Open Sans"/>
                <a:sym typeface="Open Sans"/>
              </a:rPr>
              <a:t>Trade Journals</a:t>
            </a:r>
            <a:endParaRPr dirty="0"/>
          </a:p>
          <a:p>
            <a:pPr marL="800100" lvl="1" indent="-342900" algn="l" rtl="0">
              <a:lnSpc>
                <a:spcPct val="90000"/>
              </a:lnSpc>
              <a:spcBef>
                <a:spcPts val="500"/>
              </a:spcBef>
              <a:spcAft>
                <a:spcPts val="0"/>
              </a:spcAft>
              <a:buSzPts val="2300"/>
              <a:buFont typeface="Arial"/>
              <a:buChar char="•"/>
            </a:pPr>
            <a:r>
              <a:rPr lang="en-US" sz="2300" u="sng" dirty="0">
                <a:solidFill>
                  <a:schemeClr val="hlink"/>
                </a:solidFill>
                <a:latin typeface="Open Sans"/>
                <a:ea typeface="Open Sans"/>
                <a:cs typeface="Open Sans"/>
                <a:sym typeface="Open Sans"/>
                <a:hlinkClick r:id="rId3"/>
              </a:rPr>
              <a:t>The Fast Mode – Standardization for Metaverse</a:t>
            </a:r>
            <a:endParaRPr sz="2300" dirty="0">
              <a:latin typeface="Open Sans"/>
              <a:ea typeface="Open Sans"/>
              <a:cs typeface="Open Sans"/>
              <a:sym typeface="Open Sans"/>
            </a:endParaRPr>
          </a:p>
          <a:p>
            <a:pPr marL="800100" lvl="1" indent="-342900" algn="l" rtl="0">
              <a:lnSpc>
                <a:spcPct val="90000"/>
              </a:lnSpc>
              <a:spcBef>
                <a:spcPts val="500"/>
              </a:spcBef>
              <a:spcAft>
                <a:spcPts val="0"/>
              </a:spcAft>
              <a:buSzPts val="2300"/>
              <a:buFont typeface="Arial"/>
              <a:buChar char="•"/>
            </a:pPr>
            <a:r>
              <a:rPr lang="en-US" sz="2300" u="sng" dirty="0">
                <a:solidFill>
                  <a:schemeClr val="hlink"/>
                </a:solidFill>
                <a:latin typeface="Open Sans"/>
                <a:ea typeface="Open Sans"/>
                <a:cs typeface="Open Sans"/>
                <a:sym typeface="Open Sans"/>
                <a:hlinkClick r:id="rId4"/>
              </a:rPr>
              <a:t>Pipeline Magazine – IoT Trends for 2023</a:t>
            </a:r>
            <a:endParaRPr lang="en-US" sz="2300" u="sng" dirty="0">
              <a:solidFill>
                <a:schemeClr val="hlink"/>
              </a:solidFill>
              <a:latin typeface="Open Sans"/>
              <a:ea typeface="Open Sans"/>
              <a:cs typeface="Open Sans"/>
              <a:sym typeface="Open Sans"/>
            </a:endParaRPr>
          </a:p>
          <a:p>
            <a:pPr marL="800100" lvl="1" indent="-342900" algn="l" rtl="0">
              <a:lnSpc>
                <a:spcPct val="90000"/>
              </a:lnSpc>
              <a:spcBef>
                <a:spcPts val="500"/>
              </a:spcBef>
              <a:spcAft>
                <a:spcPts val="0"/>
              </a:spcAft>
              <a:buSzPts val="2300"/>
              <a:buFont typeface="Arial"/>
              <a:buChar char="•"/>
            </a:pPr>
            <a:r>
              <a:rPr lang="en-US" sz="2300" u="sng" dirty="0">
                <a:solidFill>
                  <a:schemeClr val="hlink"/>
                </a:solidFill>
                <a:hlinkClick r:id="rId5">
                  <a:extLst>
                    <a:ext uri="{A12FA001-AC4F-418D-AE19-62706E023703}">
                      <ahyp:hlinkClr xmlns:ahyp="http://schemas.microsoft.com/office/drawing/2018/hyperlinkcolor" val="tx"/>
                    </a:ext>
                  </a:extLst>
                </a:hlinkClick>
              </a:rPr>
              <a:t>Pipeline Magazine How connected Devices will Remake IoT Systems</a:t>
            </a:r>
            <a:endParaRPr sz="2300" u="sng" dirty="0">
              <a:solidFill>
                <a:schemeClr val="hlink"/>
              </a:solidFill>
            </a:endParaRPr>
          </a:p>
          <a:p>
            <a:pPr marL="457200" lvl="1" indent="0" algn="l" rtl="0">
              <a:lnSpc>
                <a:spcPct val="90000"/>
              </a:lnSpc>
              <a:spcBef>
                <a:spcPts val="500"/>
              </a:spcBef>
              <a:spcAft>
                <a:spcPts val="0"/>
              </a:spcAft>
              <a:buSzPts val="2300"/>
              <a:buNone/>
            </a:pPr>
            <a:endParaRPr sz="2300" dirty="0">
              <a:latin typeface="Open Sans"/>
              <a:ea typeface="Open Sans"/>
              <a:cs typeface="Open Sans"/>
              <a:sym typeface="Open Sans"/>
            </a:endParaRPr>
          </a:p>
          <a:p>
            <a:pPr marL="457200" lvl="1" indent="0" algn="l" rtl="0">
              <a:lnSpc>
                <a:spcPct val="90000"/>
              </a:lnSpc>
              <a:spcBef>
                <a:spcPts val="500"/>
              </a:spcBef>
              <a:spcAft>
                <a:spcPts val="0"/>
              </a:spcAft>
              <a:buSzPts val="2300"/>
              <a:buNone/>
            </a:pPr>
            <a:r>
              <a:rPr lang="en-US" sz="2300" i="1" dirty="0">
                <a:latin typeface="Open Sans"/>
                <a:ea typeface="Open Sans"/>
                <a:cs typeface="Open Sans"/>
                <a:sym typeface="Open Sans"/>
              </a:rPr>
              <a:t>Regional</a:t>
            </a:r>
            <a:endParaRPr sz="2300" i="1" u="sng" dirty="0">
              <a:solidFill>
                <a:schemeClr val="hlink"/>
              </a:solidFill>
              <a:latin typeface="Open Sans"/>
              <a:ea typeface="Open Sans"/>
              <a:cs typeface="Open Sans"/>
              <a:sym typeface="Open Sans"/>
              <a:hlinkClick r:id="rId6"/>
            </a:endParaRPr>
          </a:p>
          <a:p>
            <a:pPr marL="800100" lvl="1" indent="-342900" algn="l" rtl="0">
              <a:lnSpc>
                <a:spcPct val="90000"/>
              </a:lnSpc>
              <a:spcBef>
                <a:spcPts val="500"/>
              </a:spcBef>
              <a:spcAft>
                <a:spcPts val="0"/>
              </a:spcAft>
              <a:buSzPts val="2300"/>
              <a:buFont typeface="Arial"/>
              <a:buChar char="•"/>
            </a:pPr>
            <a:r>
              <a:rPr lang="en-US" sz="2300" b="0" i="0" u="none" strike="noStrike" dirty="0">
                <a:latin typeface="Open Sans"/>
                <a:ea typeface="Open Sans"/>
                <a:cs typeface="Open Sans"/>
                <a:sym typeface="Open Sans"/>
              </a:rPr>
              <a:t>None</a:t>
            </a:r>
            <a:endParaRPr lang="en-IN" sz="2300" dirty="0">
              <a:latin typeface="Open Sans"/>
              <a:ea typeface="Open Sans"/>
              <a:cs typeface="Open Sans"/>
              <a:sym typeface="Open Sans"/>
            </a:endParaRPr>
          </a:p>
          <a:p>
            <a:pPr marL="457200" lvl="1" indent="0" algn="l" rtl="0">
              <a:lnSpc>
                <a:spcPct val="90000"/>
              </a:lnSpc>
              <a:spcBef>
                <a:spcPts val="500"/>
              </a:spcBef>
              <a:spcAft>
                <a:spcPts val="0"/>
              </a:spcAft>
              <a:buSzPts val="2300"/>
              <a:buNone/>
            </a:pPr>
            <a:endParaRPr lang="en-IN" sz="2300" u="sng" dirty="0">
              <a:latin typeface="Open Sans"/>
              <a:ea typeface="Open Sans"/>
              <a:cs typeface="Open Sans"/>
              <a:sym typeface="Open Sans"/>
            </a:endParaRPr>
          </a:p>
          <a:p>
            <a:pPr marL="457200" lvl="1" indent="0" algn="l" rtl="0">
              <a:lnSpc>
                <a:spcPct val="90000"/>
              </a:lnSpc>
              <a:spcBef>
                <a:spcPts val="500"/>
              </a:spcBef>
              <a:spcAft>
                <a:spcPts val="0"/>
              </a:spcAft>
              <a:buSzPts val="2300"/>
              <a:buNone/>
            </a:pPr>
            <a:r>
              <a:rPr lang="en-US" sz="2300" i="1" dirty="0">
                <a:latin typeface="Open Sans"/>
                <a:ea typeface="Open Sans"/>
                <a:cs typeface="Open Sans"/>
                <a:sym typeface="Open Sans"/>
              </a:rPr>
              <a:t>Partner Communiques</a:t>
            </a:r>
            <a:endParaRPr sz="2300" i="1" u="sng" dirty="0">
              <a:solidFill>
                <a:schemeClr val="hlink"/>
              </a:solidFill>
              <a:latin typeface="Open Sans"/>
              <a:ea typeface="Open Sans"/>
              <a:cs typeface="Open Sans"/>
              <a:sym typeface="Open Sans"/>
              <a:hlinkClick r:id="rId7"/>
            </a:endParaRPr>
          </a:p>
          <a:p>
            <a:pPr marL="800100" lvl="1" indent="-342900" algn="l" rtl="0">
              <a:lnSpc>
                <a:spcPct val="90000"/>
              </a:lnSpc>
              <a:spcBef>
                <a:spcPts val="500"/>
              </a:spcBef>
              <a:spcAft>
                <a:spcPts val="0"/>
              </a:spcAft>
              <a:buSzPts val="2300"/>
              <a:buFont typeface="Arial"/>
              <a:buChar char="•"/>
            </a:pPr>
            <a:r>
              <a:rPr lang="en-US" sz="2300" i="0" u="sng" dirty="0">
                <a:solidFill>
                  <a:schemeClr val="hlink"/>
                </a:solidFill>
                <a:latin typeface="Open Sans"/>
                <a:ea typeface="Open Sans"/>
                <a:cs typeface="Open Sans"/>
                <a:sym typeface="Open Sans"/>
                <a:hlinkClick r:id="rId8"/>
              </a:rPr>
              <a:t>ETSI Enjoy – Research &amp; Innovation in IoT Standard</a:t>
            </a:r>
            <a:r>
              <a:rPr lang="en-US" sz="2300" u="sng" dirty="0">
                <a:solidFill>
                  <a:schemeClr val="hlink"/>
                </a:solidFill>
                <a:hlinkClick r:id="rId8">
                  <a:extLst>
                    <a:ext uri="{A12FA001-AC4F-418D-AE19-62706E023703}">
                      <ahyp:hlinkClr xmlns:ahyp="http://schemas.microsoft.com/office/drawing/2018/hyperlinkcolor" val="tx"/>
                    </a:ext>
                  </a:extLst>
                </a:hlinkClick>
              </a:rPr>
              <a:t>ization</a:t>
            </a:r>
            <a:r>
              <a:rPr lang="en-US" sz="2300" u="sng" dirty="0">
                <a:solidFill>
                  <a:schemeClr val="hlink"/>
                </a:solidFill>
              </a:rPr>
              <a:t> (Jan’23 edition)</a:t>
            </a:r>
            <a:endParaRPr sz="2300" u="sng" dirty="0">
              <a:solidFill>
                <a:schemeClr val="hlink"/>
              </a:solidFill>
            </a:endParaRPr>
          </a:p>
          <a:p>
            <a:pPr marL="800100" lvl="1" indent="-342900" algn="l" rtl="0">
              <a:lnSpc>
                <a:spcPct val="90000"/>
              </a:lnSpc>
              <a:spcBef>
                <a:spcPts val="500"/>
              </a:spcBef>
              <a:spcAft>
                <a:spcPts val="0"/>
              </a:spcAft>
              <a:buSzPts val="2300"/>
              <a:buFont typeface="Arial"/>
              <a:buChar char="•"/>
            </a:pPr>
            <a:r>
              <a:rPr lang="en-US" sz="2300" b="0" i="0" u="sng" strike="noStrike" dirty="0">
                <a:solidFill>
                  <a:schemeClr val="hlink"/>
                </a:solidFill>
                <a:latin typeface="Open Sans"/>
                <a:ea typeface="Open Sans"/>
                <a:cs typeface="Open Sans"/>
                <a:sym typeface="Open Sans"/>
                <a:hlinkClick r:id="rId9"/>
              </a:rPr>
              <a:t>ETSI Enjoy – IoT and Sustainability (Apr’23 edition)</a:t>
            </a:r>
            <a:endParaRPr sz="2300" b="0" i="0" u="none" strike="noStrike" dirty="0">
              <a:latin typeface="Open Sans"/>
              <a:ea typeface="Open Sans"/>
              <a:cs typeface="Open Sans"/>
              <a:sym typeface="Open Sans"/>
            </a:endParaRPr>
          </a:p>
          <a:p>
            <a:pPr marL="800100" lvl="1" indent="-342900" algn="l" rtl="0">
              <a:lnSpc>
                <a:spcPct val="90000"/>
              </a:lnSpc>
              <a:spcBef>
                <a:spcPts val="500"/>
              </a:spcBef>
              <a:spcAft>
                <a:spcPts val="0"/>
              </a:spcAft>
              <a:buSzPts val="2300"/>
              <a:buFont typeface="Arial"/>
              <a:buChar char="•"/>
            </a:pPr>
            <a:r>
              <a:rPr lang="en-US" sz="2300" u="sng" dirty="0">
                <a:solidFill>
                  <a:schemeClr val="hlink"/>
                </a:solidFill>
                <a:latin typeface="Open Sans"/>
                <a:ea typeface="Open Sans"/>
                <a:cs typeface="Open Sans"/>
                <a:sym typeface="Open Sans"/>
                <a:hlinkClick r:id="rId10"/>
              </a:rPr>
              <a:t>ATIS on Metaverse Standardization (Mar’23 edition)</a:t>
            </a:r>
            <a:endParaRPr lang="en-US" sz="2300" u="sng" dirty="0">
              <a:solidFill>
                <a:schemeClr val="hlink"/>
              </a:solidFill>
              <a:latin typeface="Open Sans"/>
              <a:ea typeface="Open Sans"/>
              <a:cs typeface="Open Sans"/>
              <a:sym typeface="Open Sans"/>
            </a:endParaRPr>
          </a:p>
          <a:p>
            <a:pPr marL="800100" lvl="1" indent="-342900" algn="l" rtl="0">
              <a:lnSpc>
                <a:spcPct val="90000"/>
              </a:lnSpc>
              <a:spcBef>
                <a:spcPts val="500"/>
              </a:spcBef>
              <a:spcAft>
                <a:spcPts val="0"/>
              </a:spcAft>
              <a:buSzPts val="2300"/>
              <a:buFont typeface="Arial"/>
              <a:buChar char="•"/>
            </a:pPr>
            <a:r>
              <a:rPr lang="en-US" sz="2300" u="sng" dirty="0">
                <a:solidFill>
                  <a:schemeClr val="hlink"/>
                </a:solidFill>
                <a:hlinkClick r:id="rId11">
                  <a:extLst>
                    <a:ext uri="{A12FA001-AC4F-418D-AE19-62706E023703}">
                      <ahyp:hlinkClr xmlns:ahyp="http://schemas.microsoft.com/office/drawing/2018/hyperlinkcolor" val="tx"/>
                    </a:ext>
                  </a:extLst>
                </a:hlinkClick>
              </a:rPr>
              <a:t>ETSI Enjoy - Continuity and Technology Strategy in IoT Standardization</a:t>
            </a:r>
            <a:r>
              <a:rPr lang="en-US" sz="2300" u="sng" dirty="0">
                <a:solidFill>
                  <a:schemeClr val="hlink"/>
                </a:solidFill>
              </a:rPr>
              <a:t> (Jul’23 edition)</a:t>
            </a:r>
            <a:endParaRPr sz="2300" u="sng" dirty="0">
              <a:solidFill>
                <a:schemeClr val="hlink"/>
              </a:solidFill>
            </a:endParaRPr>
          </a:p>
        </p:txBody>
      </p:sp>
      <p:sp>
        <p:nvSpPr>
          <p:cNvPr id="247" name="Google Shape;2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
        <p:nvSpPr>
          <p:cNvPr id="248" name="Google Shape;248;p19"/>
          <p:cNvSpPr/>
          <p:nvPr/>
        </p:nvSpPr>
        <p:spPr>
          <a:xfrm>
            <a:off x="9529916" y="6071862"/>
            <a:ext cx="2590800" cy="365125"/>
          </a:xfrm>
          <a:prstGeom prst="rect">
            <a:avLst/>
          </a:prstGeom>
          <a:solidFill>
            <a:schemeClr val="accent1"/>
          </a:solidFill>
          <a:ln w="12700" cap="flat" cmpd="sng">
            <a:solidFill>
              <a:srgbClr val="8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u="sng">
                <a:solidFill>
                  <a:schemeClr val="lt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Activities Tracker link</a:t>
            </a:r>
            <a:r>
              <a:rPr lang="en-US" sz="1800">
                <a:solidFill>
                  <a:schemeClr val="lt1"/>
                </a:solidFill>
                <a:latin typeface="Calibri"/>
                <a:ea typeface="Calibri"/>
                <a:cs typeface="Calibri"/>
                <a:sym typeface="Calibri"/>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txBox="1">
            <a:spLocks noGrp="1"/>
          </p:cNvSpPr>
          <p:nvPr>
            <p:ph type="ctrTitle"/>
          </p:nvPr>
        </p:nvSpPr>
        <p:spPr>
          <a:xfrm>
            <a:off x="825688" y="3137069"/>
            <a:ext cx="10540621" cy="96265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63133"/>
              </a:buClr>
              <a:buSzPts val="5400"/>
              <a:buFont typeface="Open Sans"/>
              <a:buNone/>
            </a:pPr>
            <a:r>
              <a:rPr lang="en-US" sz="5400"/>
              <a:t>Thank You</a:t>
            </a:r>
            <a:endParaRPr/>
          </a:p>
        </p:txBody>
      </p:sp>
      <p:pic>
        <p:nvPicPr>
          <p:cNvPr id="264" name="Google Shape;264;p21">
            <a:hlinkClick r:id="rId3"/>
          </p:cNvPr>
          <p:cNvPicPr preferRelativeResize="0"/>
          <p:nvPr/>
        </p:nvPicPr>
        <p:blipFill rotWithShape="1">
          <a:blip r:embed="rId4">
            <a:alphaModFix/>
          </a:blip>
          <a:srcRect/>
          <a:stretch/>
        </p:blipFill>
        <p:spPr>
          <a:xfrm>
            <a:off x="5313058" y="4121766"/>
            <a:ext cx="314632" cy="314632"/>
          </a:xfrm>
          <a:prstGeom prst="rect">
            <a:avLst/>
          </a:prstGeom>
          <a:noFill/>
          <a:ln>
            <a:noFill/>
          </a:ln>
        </p:spPr>
      </p:pic>
      <p:pic>
        <p:nvPicPr>
          <p:cNvPr id="265" name="Google Shape;265;p21">
            <a:hlinkClick r:id="rId5"/>
          </p:cNvPr>
          <p:cNvPicPr preferRelativeResize="0"/>
          <p:nvPr/>
        </p:nvPicPr>
        <p:blipFill rotWithShape="1">
          <a:blip r:embed="rId6">
            <a:alphaModFix/>
          </a:blip>
          <a:srcRect/>
          <a:stretch/>
        </p:blipFill>
        <p:spPr>
          <a:xfrm>
            <a:off x="6144225" y="4121409"/>
            <a:ext cx="314632" cy="314632"/>
          </a:xfrm>
          <a:prstGeom prst="rect">
            <a:avLst/>
          </a:prstGeom>
          <a:noFill/>
          <a:ln>
            <a:noFill/>
          </a:ln>
        </p:spPr>
      </p:pic>
      <p:pic>
        <p:nvPicPr>
          <p:cNvPr id="266" name="Google Shape;266;p21">
            <a:hlinkClick r:id="rId7"/>
          </p:cNvPr>
          <p:cNvPicPr preferRelativeResize="0"/>
          <p:nvPr/>
        </p:nvPicPr>
        <p:blipFill rotWithShape="1">
          <a:blip r:embed="rId8">
            <a:alphaModFix/>
          </a:blip>
          <a:srcRect/>
          <a:stretch/>
        </p:blipFill>
        <p:spPr>
          <a:xfrm>
            <a:off x="5731451" y="4127028"/>
            <a:ext cx="309013" cy="309013"/>
          </a:xfrm>
          <a:prstGeom prst="rect">
            <a:avLst/>
          </a:prstGeom>
          <a:noFill/>
          <a:ln>
            <a:noFill/>
          </a:ln>
        </p:spPr>
      </p:pic>
      <p:pic>
        <p:nvPicPr>
          <p:cNvPr id="267" name="Google Shape;267;p21">
            <a:hlinkClick r:id="rId9"/>
          </p:cNvPr>
          <p:cNvPicPr preferRelativeResize="0"/>
          <p:nvPr/>
        </p:nvPicPr>
        <p:blipFill rotWithShape="1">
          <a:blip r:embed="rId10">
            <a:alphaModFix/>
          </a:blip>
          <a:srcRect/>
          <a:stretch/>
        </p:blipFill>
        <p:spPr>
          <a:xfrm>
            <a:off x="6562618" y="4121409"/>
            <a:ext cx="314632" cy="314632"/>
          </a:xfrm>
          <a:prstGeom prst="rect">
            <a:avLst/>
          </a:prstGeom>
          <a:noFill/>
          <a:ln>
            <a:noFill/>
          </a:ln>
        </p:spPr>
      </p:pic>
      <p:pic>
        <p:nvPicPr>
          <p:cNvPr id="268" name="Google Shape;268;p21">
            <a:hlinkClick r:id="rId11"/>
          </p:cNvPr>
          <p:cNvPicPr preferRelativeResize="0"/>
          <p:nvPr/>
        </p:nvPicPr>
        <p:blipFill rotWithShape="1">
          <a:blip r:embed="rId12">
            <a:alphaModFix/>
          </a:blip>
          <a:srcRect/>
          <a:stretch/>
        </p:blipFill>
        <p:spPr>
          <a:xfrm>
            <a:off x="6981011" y="4121766"/>
            <a:ext cx="314632" cy="314632"/>
          </a:xfrm>
          <a:prstGeom prst="rect">
            <a:avLst/>
          </a:prstGeom>
          <a:noFill/>
          <a:ln>
            <a:noFill/>
          </a:ln>
        </p:spPr>
      </p:pic>
      <p:pic>
        <p:nvPicPr>
          <p:cNvPr id="269" name="Google Shape;269;p21">
            <a:hlinkClick r:id="rId13"/>
          </p:cNvPr>
          <p:cNvPicPr preferRelativeResize="0"/>
          <p:nvPr/>
        </p:nvPicPr>
        <p:blipFill rotWithShape="1">
          <a:blip r:embed="rId14">
            <a:alphaModFix/>
          </a:blip>
          <a:srcRect/>
          <a:stretch/>
        </p:blipFill>
        <p:spPr>
          <a:xfrm>
            <a:off x="4896072" y="4121944"/>
            <a:ext cx="313200" cy="313200"/>
          </a:xfrm>
          <a:prstGeom prst="rect">
            <a:avLst/>
          </a:prstGeom>
          <a:noFill/>
          <a:ln>
            <a:noFill/>
          </a:ln>
        </p:spPr>
      </p:pic>
      <p:sp>
        <p:nvSpPr>
          <p:cNvPr id="270" name="Google Shape;270;p21"/>
          <p:cNvSpPr txBox="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chemeClr val="lt2"/>
              </a:solidFill>
              <a:latin typeface="Open Sans"/>
              <a:ea typeface="Open Sans"/>
              <a:cs typeface="Open Sans"/>
              <a:sym typeface="Open Sans"/>
            </a:endParaRPr>
          </a:p>
          <a:p>
            <a:pPr marL="0" marR="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9EDB3-6FD0-F400-AC83-BCE490DB7661}"/>
              </a:ext>
            </a:extLst>
          </p:cNvPr>
          <p:cNvSpPr>
            <a:spLocks noGrp="1"/>
          </p:cNvSpPr>
          <p:nvPr>
            <p:ph type="title"/>
          </p:nvPr>
        </p:nvSpPr>
        <p:spPr>
          <a:xfrm>
            <a:off x="400692" y="74645"/>
            <a:ext cx="10145979" cy="1045782"/>
          </a:xfrm>
        </p:spPr>
        <p:txBody>
          <a:bodyPr>
            <a:normAutofit fontScale="90000"/>
          </a:bodyPr>
          <a:lstStyle/>
          <a:p>
            <a:br>
              <a:rPr lang="en-US" dirty="0">
                <a:latin typeface="Myriad Pro" panose="020B0503030403020204" charset="0"/>
              </a:rPr>
            </a:br>
            <a:r>
              <a:rPr lang="en-US" sz="4000" dirty="0">
                <a:latin typeface="Myriad Pro" panose="020B0503030403020204" charset="0"/>
              </a:rPr>
              <a:t>Campaign proposal by PPR - oneM2M Champions – Update</a:t>
            </a:r>
            <a:br>
              <a:rPr lang="en-US" dirty="0">
                <a:latin typeface="Myriad Pro" panose="020B0503030403020204" charset="0"/>
              </a:rPr>
            </a:br>
            <a:endParaRPr lang="en-IN" dirty="0">
              <a:latin typeface="Myriad Pro" panose="020B0503030403020204" charset="0"/>
            </a:endParaRPr>
          </a:p>
        </p:txBody>
      </p:sp>
      <p:sp>
        <p:nvSpPr>
          <p:cNvPr id="3" name="Text Placeholder 2">
            <a:extLst>
              <a:ext uri="{FF2B5EF4-FFF2-40B4-BE49-F238E27FC236}">
                <a16:creationId xmlns:a16="http://schemas.microsoft.com/office/drawing/2014/main" id="{3C34A8B6-782B-D26B-D382-A46CC17066D0}"/>
              </a:ext>
            </a:extLst>
          </p:cNvPr>
          <p:cNvSpPr>
            <a:spLocks noGrp="1"/>
          </p:cNvSpPr>
          <p:nvPr>
            <p:ph type="body" idx="1"/>
          </p:nvPr>
        </p:nvSpPr>
        <p:spPr>
          <a:xfrm>
            <a:off x="600938" y="2695500"/>
            <a:ext cx="7348744" cy="1204696"/>
          </a:xfrm>
        </p:spPr>
        <p:txBody>
          <a:bodyPr>
            <a:normAutofit/>
          </a:bodyPr>
          <a:lstStyle/>
          <a:p>
            <a:r>
              <a:rPr lang="en-IN" sz="1800" dirty="0">
                <a:effectLst/>
                <a:latin typeface="Calibri" panose="020F0502020204030204" pitchFamily="34" charset="0"/>
                <a:ea typeface="Calibri" panose="020F0502020204030204" pitchFamily="34" charset="0"/>
              </a:rPr>
              <a:t>oneM2M is  easier than you think. Take the tutorials before the specifications</a:t>
            </a:r>
            <a:r>
              <a:rPr lang="en-US" sz="1800" b="1" dirty="0">
                <a:solidFill>
                  <a:schemeClr val="tx1"/>
                </a:solidFill>
                <a:latin typeface="Myriad Pro" panose="020B0503030403020204" charset="0"/>
              </a:rPr>
              <a:t>			</a:t>
            </a:r>
          </a:p>
          <a:p>
            <a:pPr marL="114300" indent="0">
              <a:buNone/>
            </a:pPr>
            <a:r>
              <a:rPr lang="en-US" sz="1800" b="1" dirty="0">
                <a:solidFill>
                  <a:schemeClr val="tx1"/>
                </a:solidFill>
                <a:latin typeface="Myriad Pro" panose="020B0503030403020204" charset="0"/>
              </a:rPr>
              <a:t>					- SeungMyeong (KETI)</a:t>
            </a:r>
          </a:p>
        </p:txBody>
      </p:sp>
      <p:sp>
        <p:nvSpPr>
          <p:cNvPr id="4" name="Rectangle 2">
            <a:extLst>
              <a:ext uri="{FF2B5EF4-FFF2-40B4-BE49-F238E27FC236}">
                <a16:creationId xmlns:a16="http://schemas.microsoft.com/office/drawing/2014/main" id="{F137140A-FB06-0A0D-382F-8C77FEC836B7}"/>
              </a:ext>
            </a:extLst>
          </p:cNvPr>
          <p:cNvSpPr>
            <a:spLocks noChangeArrowheads="1"/>
          </p:cNvSpPr>
          <p:nvPr/>
        </p:nvSpPr>
        <p:spPr bwMode="auto">
          <a:xfrm>
            <a:off x="486037" y="1209298"/>
            <a:ext cx="1132126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Campaign</a:t>
            </a:r>
            <a:r>
              <a:rPr kumimoji="0" lang="en-GB" altLang="en-US" sz="1600" b="0"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 Champion Series</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1"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Showcase the importance of ‘Contributors across oneM2M’ and why each person chooses to play an active role in defining and developing standards to address the need for interoperable and scalable IoT systems.</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Objective:</a:t>
            </a:r>
            <a:r>
              <a:rPr kumimoji="0" lang="en-GB" altLang="en-US" sz="1600" b="0"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 Promote membership and increase brand exposure across key target regions. </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Post:</a:t>
            </a:r>
            <a:r>
              <a:rPr kumimoji="0" lang="en-GB" altLang="en-US" sz="1600" b="0"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 Carousel style </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Myriad Pro" panose="020B0503030403020204" charset="0"/>
            </a:endParaRPr>
          </a:p>
        </p:txBody>
      </p:sp>
      <p:sp>
        <p:nvSpPr>
          <p:cNvPr id="5" name="Rectangle 3">
            <a:extLst>
              <a:ext uri="{FF2B5EF4-FFF2-40B4-BE49-F238E27FC236}">
                <a16:creationId xmlns:a16="http://schemas.microsoft.com/office/drawing/2014/main" id="{F09BCEDE-02E6-C8EC-6997-5886011D5AB8}"/>
              </a:ext>
            </a:extLst>
          </p:cNvPr>
          <p:cNvSpPr>
            <a:spLocks noChangeArrowheads="1"/>
          </p:cNvSpPr>
          <p:nvPr/>
        </p:nvSpPr>
        <p:spPr bwMode="auto">
          <a:xfrm>
            <a:off x="0" y="2405162"/>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latin typeface="Myriad Pro" panose="020B0503030403020204" charset="0"/>
            </a:endParaRPr>
          </a:p>
        </p:txBody>
      </p:sp>
      <p:sp>
        <p:nvSpPr>
          <p:cNvPr id="6" name="Text Placeholder 2">
            <a:extLst>
              <a:ext uri="{FF2B5EF4-FFF2-40B4-BE49-F238E27FC236}">
                <a16:creationId xmlns:a16="http://schemas.microsoft.com/office/drawing/2014/main" id="{53AAA125-36F3-8447-B2CA-044B11F74820}"/>
              </a:ext>
            </a:extLst>
          </p:cNvPr>
          <p:cNvSpPr txBox="1">
            <a:spLocks/>
          </p:cNvSpPr>
          <p:nvPr/>
        </p:nvSpPr>
        <p:spPr>
          <a:xfrm>
            <a:off x="600938" y="4512601"/>
            <a:ext cx="7348744" cy="168988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C00000"/>
              </a:buClr>
              <a:buSzPts val="1800"/>
              <a:buFont typeface="Arial"/>
              <a:buChar char="•"/>
              <a:defRPr sz="28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500"/>
              </a:spcBef>
              <a:spcAft>
                <a:spcPts val="0"/>
              </a:spcAft>
              <a:buClr>
                <a:srgbClr val="C00000"/>
              </a:buClr>
              <a:buSzPts val="1800"/>
              <a:buFont typeface="Arial"/>
              <a:buChar char="•"/>
              <a:defRPr sz="2400" b="0" i="0" u="none" strike="noStrike" cap="none">
                <a:solidFill>
                  <a:schemeClr val="dk1"/>
                </a:solidFill>
                <a:latin typeface="Open Sans"/>
                <a:ea typeface="Open Sans"/>
                <a:cs typeface="Open Sans"/>
                <a:sym typeface="Open Sans"/>
              </a:defRPr>
            </a:lvl2pPr>
            <a:lvl3pPr marL="1371600" marR="0" lvl="2" indent="-342900" algn="l" rtl="0">
              <a:lnSpc>
                <a:spcPct val="90000"/>
              </a:lnSpc>
              <a:spcBef>
                <a:spcPts val="500"/>
              </a:spcBef>
              <a:spcAft>
                <a:spcPts val="0"/>
              </a:spcAft>
              <a:buClr>
                <a:srgbClr val="C00000"/>
              </a:buClr>
              <a:buSzPts val="18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sz="1800" dirty="0">
                <a:effectLst/>
                <a:latin typeface="Calibri" panose="020F0502020204030204" pitchFamily="34" charset="0"/>
                <a:ea typeface="Calibri" panose="020F0502020204030204" pitchFamily="34" charset="0"/>
              </a:rPr>
              <a:t>Many people recognize the need for standards-based solutions, but most do not realize how rewarding it is to participate in the development of standards.</a:t>
            </a:r>
            <a:endParaRPr lang="en-IN" sz="1700" dirty="0">
              <a:latin typeface="Myriad Pro" panose="020B0503030403020204" charset="0"/>
            </a:endParaRPr>
          </a:p>
          <a:p>
            <a:pPr marL="114300" indent="0">
              <a:buFont typeface="Arial"/>
              <a:buNone/>
            </a:pPr>
            <a:r>
              <a:rPr lang="en-US" sz="1800" b="1" dirty="0">
                <a:solidFill>
                  <a:schemeClr val="tx1"/>
                </a:solidFill>
                <a:latin typeface="Myriad Pro" panose="020B0503030403020204" charset="0"/>
              </a:rPr>
              <a:t>				- Bob Flynn (Exacta)</a:t>
            </a:r>
          </a:p>
        </p:txBody>
      </p:sp>
    </p:spTree>
    <p:extLst>
      <p:ext uri="{BB962C8B-B14F-4D97-AF65-F5344CB8AC3E}">
        <p14:creationId xmlns:p14="http://schemas.microsoft.com/office/powerpoint/2010/main" val="3115599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ACD77-BF02-F1C1-A805-B2BC81BA27DA}"/>
              </a:ext>
            </a:extLst>
          </p:cNvPr>
          <p:cNvSpPr>
            <a:spLocks noGrp="1"/>
          </p:cNvSpPr>
          <p:nvPr>
            <p:ph type="title"/>
          </p:nvPr>
        </p:nvSpPr>
        <p:spPr/>
        <p:txBody>
          <a:bodyPr>
            <a:normAutofit fontScale="90000"/>
          </a:bodyPr>
          <a:lstStyle/>
          <a:p>
            <a:r>
              <a:rPr lang="en-US" sz="4400" dirty="0">
                <a:latin typeface="Myriad Pro" panose="020B0503030403020204" charset="0"/>
              </a:rPr>
              <a:t>MEC White Paper: Sponsored LinkedIn Plan</a:t>
            </a:r>
            <a:endParaRPr lang="en-IN" dirty="0"/>
          </a:p>
        </p:txBody>
      </p:sp>
      <p:pic>
        <p:nvPicPr>
          <p:cNvPr id="5" name="Picture 4">
            <a:extLst>
              <a:ext uri="{FF2B5EF4-FFF2-40B4-BE49-F238E27FC236}">
                <a16:creationId xmlns:a16="http://schemas.microsoft.com/office/drawing/2014/main" id="{79FEEDFD-A6FA-643C-00D3-93BBAA3A0809}"/>
              </a:ext>
            </a:extLst>
          </p:cNvPr>
          <p:cNvPicPr>
            <a:picLocks noChangeAspect="1"/>
          </p:cNvPicPr>
          <p:nvPr/>
        </p:nvPicPr>
        <p:blipFill>
          <a:blip r:embed="rId2"/>
          <a:stretch>
            <a:fillRect/>
          </a:stretch>
        </p:blipFill>
        <p:spPr>
          <a:xfrm>
            <a:off x="256761" y="1240065"/>
            <a:ext cx="3529950" cy="517228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74872B7-5D22-1BC7-ED40-637D486357EE}"/>
              </a:ext>
            </a:extLst>
          </p:cNvPr>
          <p:cNvPicPr>
            <a:picLocks noChangeAspect="1"/>
          </p:cNvPicPr>
          <p:nvPr/>
        </p:nvPicPr>
        <p:blipFill>
          <a:blip r:embed="rId3"/>
          <a:stretch>
            <a:fillRect/>
          </a:stretch>
        </p:blipFill>
        <p:spPr>
          <a:xfrm>
            <a:off x="4062364" y="1240065"/>
            <a:ext cx="4256420" cy="5172284"/>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2C50EEB1-F1CA-65F6-7174-0D9FB7D2A5F8}"/>
              </a:ext>
            </a:extLst>
          </p:cNvPr>
          <p:cNvPicPr>
            <a:picLocks noChangeAspect="1"/>
          </p:cNvPicPr>
          <p:nvPr/>
        </p:nvPicPr>
        <p:blipFill>
          <a:blip r:embed="rId4"/>
          <a:stretch>
            <a:fillRect/>
          </a:stretch>
        </p:blipFill>
        <p:spPr>
          <a:xfrm>
            <a:off x="8594437" y="1240065"/>
            <a:ext cx="3277130" cy="52027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8294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5" y="0"/>
            <a:ext cx="8522225"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N" dirty="0"/>
              <a:t>Key Highlights</a:t>
            </a:r>
            <a:endParaRPr dirty="0">
              <a:highlight>
                <a:srgbClr val="FFFF00"/>
              </a:highlight>
            </a:endParaRPr>
          </a:p>
        </p:txBody>
      </p:sp>
      <p:sp>
        <p:nvSpPr>
          <p:cNvPr id="91" name="Google Shape;91;g19bea0c9e96_0_1"/>
          <p:cNvSpPr txBox="1"/>
          <p:nvPr/>
        </p:nvSpPr>
        <p:spPr>
          <a:xfrm>
            <a:off x="132750" y="1219320"/>
            <a:ext cx="12059250" cy="3831788"/>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External Publications: </a:t>
            </a:r>
            <a:r>
              <a:rPr lang="en-US" sz="1800" kern="1200" dirty="0">
                <a:solidFill>
                  <a:schemeClr val="tx1"/>
                </a:solidFill>
                <a:latin typeface="Myriad Pro" panose="020B0503030403020204" charset="0"/>
                <a:ea typeface="+mn-ea"/>
                <a:cs typeface="+mn-cs"/>
              </a:rPr>
              <a:t> </a:t>
            </a:r>
            <a:r>
              <a:rPr lang="en-US" sz="1800" i="0" u="sng" dirty="0">
                <a:solidFill>
                  <a:srgbClr val="1155CC"/>
                </a:solidFill>
                <a:effectLst/>
                <a:latin typeface="Arial" panose="020B0604020202020204" pitchFamily="34" charset="0"/>
              </a:rPr>
              <a:t>N/A</a:t>
            </a:r>
            <a:endParaRPr lang="en-US" sz="1800" kern="1200" dirty="0">
              <a:solidFill>
                <a:schemeClr val="tx1"/>
              </a:solidFill>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oneM2M Developers Resources – </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8 videos published on YouTube and Wiki.  </a:t>
            </a:r>
            <a:endParaRPr kumimoji="0" lang="en-US" sz="1800" b="0" i="0" u="none" strike="noStrike" kern="1200" cap="none" spc="0" normalizeH="0" baseline="0" noProof="0" dirty="0">
              <a:ln>
                <a:noFill/>
              </a:ln>
              <a:solidFill>
                <a:schemeClr val="tx1"/>
              </a:solidFill>
              <a:effectLst/>
              <a:highlight>
                <a:srgbClr val="00FFFF"/>
              </a:highligh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Engagement: 1</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Executive Insights published in August. (12 Total in CY’23)</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Visibility:</a:t>
            </a:r>
            <a:endParaRPr kumimoji="0" sz="1800" b="1"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Total Events organized (nil</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@oneM2M, </a:t>
            </a:r>
            <a:r>
              <a:rPr kumimoji="0" lang="en-US" sz="1800" i="0" u="none" strike="noStrike" kern="1200" cap="none" spc="0" normalizeH="0" baseline="0" noProof="0" dirty="0" err="1">
                <a:ln>
                  <a:noFill/>
                </a:ln>
                <a:solidFill>
                  <a:schemeClr val="tx1"/>
                </a:solidFill>
                <a:effectLst/>
                <a:uLnTx/>
                <a:uFillTx/>
                <a:latin typeface="Myriad Pro" panose="020B0503030403020204" charset="0"/>
                <a:ea typeface="+mn-ea"/>
                <a:cs typeface="+mn-cs"/>
              </a:rPr>
              <a:t>nil</a:t>
            </a:r>
            <a:r>
              <a:rPr kumimoji="0" lang="en-US" sz="1800" b="1" i="0" u="none" strike="noStrike" kern="1200" cap="none" spc="0" normalizeH="0" baseline="0" noProof="0" dirty="0" err="1">
                <a:ln>
                  <a:noFill/>
                </a:ln>
                <a:solidFill>
                  <a:schemeClr val="tx1"/>
                </a:solidFill>
                <a:effectLst/>
                <a:uLnTx/>
                <a:uFillTx/>
                <a:latin typeface="Myriad Pro" panose="020B0503030403020204" charset="0"/>
                <a:ea typeface="+mn-ea"/>
                <a:cs typeface="+mn-cs"/>
              </a:rPr>
              <a:t>@Partner</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 </a:t>
            </a:r>
            <a:r>
              <a:rPr kumimoji="0" lang="en-US" sz="1800" b="1" i="0" u="none" strike="noStrike" kern="1200" cap="none" spc="0" normalizeH="0" baseline="0" noProof="0" dirty="0" err="1">
                <a:ln>
                  <a:noFill/>
                </a:ln>
                <a:solidFill>
                  <a:schemeClr val="tx1"/>
                </a:solidFill>
                <a:effectLst/>
                <a:uLnTx/>
                <a:uFillTx/>
                <a:latin typeface="Myriad Pro" panose="020B0503030403020204" charset="0"/>
                <a:ea typeface="+mn-ea"/>
                <a:cs typeface="+mn-cs"/>
              </a:rPr>
              <a:t>nil@Regional</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 level</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Speaking Opportunities – Nil</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Social Media (Till Jun’23): LinkedIn </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1413 followers (</a:t>
            </a:r>
            <a:r>
              <a:rPr kumimoji="0" lang="en-US" sz="1800" b="0" i="0" u="none" strike="noStrike" kern="1200" cap="none" spc="0" normalizeH="0" baseline="0" noProof="0" dirty="0">
                <a:ln>
                  <a:noFill/>
                </a:ln>
                <a:solidFill>
                  <a:srgbClr val="00B050"/>
                </a:solidFill>
                <a:effectLst/>
                <a:uLnTx/>
                <a:uFillTx/>
                <a:latin typeface="Myriad Pro" panose="020B0503030403020204" charset="0"/>
                <a:ea typeface="+mn-ea"/>
                <a:cs typeface="+mn-cs"/>
              </a:rPr>
              <a:t>▲29</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in Aug’23), 53 total posts CY’23; Twitter 1454 followers, 245 total posts CY’23</a:t>
            </a:r>
            <a:endParaRPr kumimoji="0" sz="1800" b="1"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Communiques &amp; PRs: </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PRs – 0 issued</a:t>
            </a:r>
            <a:r>
              <a:rPr kumimoji="0" lang="en-US" sz="18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rPr>
              <a:t>	</a:t>
            </a:r>
            <a:endParaRPr kumimoji="0" sz="18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endParaRPr>
          </a:p>
        </p:txBody>
      </p:sp>
      <p:sp>
        <p:nvSpPr>
          <p:cNvPr id="3" name="TextBox 2">
            <a:extLst>
              <a:ext uri="{FF2B5EF4-FFF2-40B4-BE49-F238E27FC236}">
                <a16:creationId xmlns:a16="http://schemas.microsoft.com/office/drawing/2014/main" id="{0DC2773E-0EA3-43A1-B797-AC0D8FC99F8D}"/>
              </a:ext>
            </a:extLst>
          </p:cNvPr>
          <p:cNvSpPr txBox="1"/>
          <p:nvPr/>
        </p:nvSpPr>
        <p:spPr>
          <a:xfrm>
            <a:off x="7160895" y="5852160"/>
            <a:ext cx="43376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5054"/>
                </a:solidFill>
                <a:effectLst/>
                <a:uLnTx/>
                <a:uFillTx/>
                <a:latin typeface="Myriad Pro" panose="020B0503030403020204" charset="0"/>
                <a:ea typeface="+mn-ea"/>
                <a:cs typeface="+mn-cs"/>
                <a:hlinkClick r:id="rId3"/>
              </a:rPr>
              <a:t>Refer oneM2M Promotions Tracker</a:t>
            </a:r>
            <a:r>
              <a:rPr kumimoji="0" lang="en-US" sz="1800" b="1" i="0" u="none" strike="noStrike" kern="1200" cap="none" spc="0" normalizeH="0" baseline="0" noProof="0" dirty="0">
                <a:ln>
                  <a:noFill/>
                </a:ln>
                <a:solidFill>
                  <a:srgbClr val="545054"/>
                </a:solidFill>
                <a:effectLst/>
                <a:uLnTx/>
                <a:uFillTx/>
                <a:latin typeface="Myriad Pro" panose="020B0503030403020204" charset="0"/>
                <a:ea typeface="+mn-ea"/>
                <a:cs typeface="+mn-cs"/>
              </a:rPr>
              <a:t> </a:t>
            </a:r>
            <a:endParaRPr kumimoji="0" lang="en-IN" sz="1800" b="0" i="0" u="none" strike="noStrike" kern="1200" cap="none" spc="0" normalizeH="0" baseline="0" noProof="0" dirty="0">
              <a:ln>
                <a:noFill/>
              </a:ln>
              <a:solidFill>
                <a:srgbClr val="545054"/>
              </a:solidFill>
              <a:effectLst/>
              <a:uLnTx/>
              <a:uFillTx/>
              <a:latin typeface="Calibri" panose="020F0502020204030204"/>
              <a:ea typeface="+mn-ea"/>
              <a:cs typeface="+mn-cs"/>
            </a:endParaRPr>
          </a:p>
        </p:txBody>
      </p:sp>
      <p:sp>
        <p:nvSpPr>
          <p:cNvPr id="2" name="Footer Placeholder 38">
            <a:extLst>
              <a:ext uri="{FF2B5EF4-FFF2-40B4-BE49-F238E27FC236}">
                <a16:creationId xmlns:a16="http://schemas.microsoft.com/office/drawing/2014/main" id="{87FEC44E-31FF-5EB3-B51A-D2A45B5772F6}"/>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solidFill>
              <a:effectLst/>
              <a:uLnTx/>
              <a:uFillTx/>
              <a:latin typeface="Myriad Pro" panose="020B0503030403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solidFill>
                <a:effectLst/>
                <a:uLnTx/>
                <a:uFillTx/>
                <a:latin typeface="Myriad Pro" panose="020B0503030403020204" charset="0"/>
                <a:ea typeface="+mn-ea"/>
                <a:cs typeface="+mn-cs"/>
              </a:rPr>
              <a:t>© 2023 oneM2M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ctrTitle"/>
          </p:nvPr>
        </p:nvSpPr>
        <p:spPr>
          <a:xfrm>
            <a:off x="825688" y="3137069"/>
            <a:ext cx="10540621" cy="96265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63133"/>
              </a:buClr>
              <a:buSzPts val="5400"/>
              <a:buFont typeface="Open Sans"/>
              <a:buNone/>
            </a:pPr>
            <a:r>
              <a:rPr lang="en-US" sz="5400"/>
              <a:t>Reference Slides</a:t>
            </a:r>
            <a:endParaRPr/>
          </a:p>
        </p:txBody>
      </p:sp>
      <p:sp>
        <p:nvSpPr>
          <p:cNvPr id="184" name="Google Shape;184;p12"/>
          <p:cNvSpPr txBox="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chemeClr val="lt2"/>
              </a:solidFill>
              <a:latin typeface="Open Sans"/>
              <a:ea typeface="Open Sans"/>
              <a:cs typeface="Open Sans"/>
              <a:sym typeface="Open Sans"/>
            </a:endParaRPr>
          </a:p>
          <a:p>
            <a:pPr marL="0" marR="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sz="1000">
              <a:solidFill>
                <a:schemeClr val="lt2"/>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334696" y="0"/>
            <a:ext cx="9072194" cy="1173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latin typeface="Myriad Pro" panose="020B0503030403020204" charset="0"/>
              </a:rPr>
              <a:t>Events/Opportunities</a:t>
            </a:r>
            <a:endParaRPr dirty="0">
              <a:latin typeface="Myriad Pro" panose="020B0503030403020204" charset="0"/>
            </a:endParaRPr>
          </a:p>
        </p:txBody>
      </p:sp>
      <p:sp>
        <p:nvSpPr>
          <p:cNvPr id="127" name="Google Shape;127;p7"/>
          <p:cNvSpPr txBox="1">
            <a:spLocks noGrp="1"/>
          </p:cNvSpPr>
          <p:nvPr>
            <p:ph type="body" idx="1"/>
          </p:nvPr>
        </p:nvSpPr>
        <p:spPr>
          <a:xfrm>
            <a:off x="334696" y="1253331"/>
            <a:ext cx="11609654" cy="4489923"/>
          </a:xfrm>
          <a:prstGeom prst="rect">
            <a:avLst/>
          </a:prstGeom>
          <a:noFill/>
          <a:ln>
            <a:noFill/>
          </a:ln>
        </p:spPr>
        <p:txBody>
          <a:bodyPr spcFirstLastPara="1" wrap="square" lIns="91425" tIns="45700" rIns="91425" bIns="45700" anchor="t" anchorCtr="0">
            <a:normAutofit fontScale="92500" lnSpcReduction="10000"/>
          </a:bodyPr>
          <a:lstStyle/>
          <a:p>
            <a:pPr marL="228600" lvl="0" indent="-219583" algn="l" rtl="0">
              <a:lnSpc>
                <a:spcPct val="90000"/>
              </a:lnSpc>
              <a:spcBef>
                <a:spcPts val="0"/>
              </a:spcBef>
              <a:spcAft>
                <a:spcPts val="0"/>
              </a:spcAft>
              <a:buSzPct val="100000"/>
              <a:buChar char="•"/>
            </a:pPr>
            <a:r>
              <a:rPr lang="en-US" sz="1900" dirty="0">
                <a:solidFill>
                  <a:schemeClr val="tx1"/>
                </a:solidFill>
                <a:latin typeface="Myriad Pro" panose="020B0503030403020204" charset="0"/>
                <a:sym typeface="Open Sans"/>
              </a:rPr>
              <a:t>WTISD celebration -8 June 2023- Bindoo Srivastava (Courtesy Dr Hideyuki Iwata San)</a:t>
            </a:r>
            <a:endParaRPr sz="1900" dirty="0">
              <a:solidFill>
                <a:schemeClr val="tx1"/>
              </a:solidFill>
              <a:latin typeface="Myriad Pro" panose="020B0503030403020204" charset="0"/>
              <a:sym typeface="Open Sans"/>
            </a:endParaRPr>
          </a:p>
          <a:p>
            <a:pPr marL="228600" indent="-219583">
              <a:buSzPct val="100000"/>
            </a:pPr>
            <a:r>
              <a:rPr lang="en-US" sz="2000" dirty="0">
                <a:solidFill>
                  <a:schemeClr val="tx1"/>
                </a:solidFill>
                <a:latin typeface="Myriad Pro" panose="020B0503030403020204" charset="0"/>
                <a:ea typeface="Calibri"/>
                <a:cs typeface="Calibri"/>
                <a:sym typeface="Calibri"/>
              </a:rPr>
              <a:t>The global oneM2M event and hackathon awards ceremony in Seoul 13 Jun’23 </a:t>
            </a:r>
          </a:p>
          <a:p>
            <a:pPr marL="228600" indent="-219583">
              <a:buSzPct val="100000"/>
            </a:pPr>
            <a:r>
              <a:rPr lang="en-US" sz="1900" dirty="0">
                <a:solidFill>
                  <a:schemeClr val="tx1"/>
                </a:solidFill>
                <a:latin typeface="Myriad Pro" panose="020B0503030403020204" charset="0"/>
                <a:sym typeface="Open Sans"/>
              </a:rPr>
              <a:t>ETSI IoT Week || 4-6 July 2023</a:t>
            </a:r>
            <a:endParaRPr dirty="0">
              <a:solidFill>
                <a:schemeClr val="tx1"/>
              </a:solidFill>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highlight>
                  <a:srgbClr val="FFFF00"/>
                </a:highlight>
                <a:latin typeface="Myriad Pro" panose="020B0503030403020204" charset="0"/>
                <a:sym typeface="Open Sans"/>
              </a:rPr>
              <a:t>Engagement with Penn State University during TP62 || 14-18  Aug’23 || PSU</a:t>
            </a:r>
            <a:endParaRPr dirty="0">
              <a:solidFill>
                <a:schemeClr val="tx1"/>
              </a:solidFill>
              <a:highlight>
                <a:srgbClr val="FFFF00"/>
              </a:highlight>
              <a:latin typeface="Myriad Pro" panose="020B0503030403020204" charset="0"/>
            </a:endParaRPr>
          </a:p>
          <a:p>
            <a:pPr marL="228600" lvl="0" indent="-220027" algn="l" rtl="0">
              <a:lnSpc>
                <a:spcPct val="90000"/>
              </a:lnSpc>
              <a:spcBef>
                <a:spcPts val="1000"/>
              </a:spcBef>
              <a:spcAft>
                <a:spcPts val="0"/>
              </a:spcAft>
              <a:buSzPct val="100000"/>
              <a:buChar char="•"/>
            </a:pPr>
            <a:r>
              <a:rPr lang="en-US" sz="1800" b="0" i="0" u="sng" dirty="0">
                <a:solidFill>
                  <a:schemeClr val="tx1"/>
                </a:solidFill>
                <a:highlight>
                  <a:srgbClr val="FFFF00"/>
                </a:highlight>
                <a:latin typeface="Myriad Pro" panose="020B0503030403020204" charset="0"/>
                <a:ea typeface="Roboto"/>
                <a:cs typeface="Roboto"/>
                <a:sym typeface="Roboto"/>
                <a:hlinkClick r:id="rId3">
                  <a:extLst>
                    <a:ext uri="{A12FA001-AC4F-418D-AE19-62706E023703}">
                      <ahyp:hlinkClr xmlns:ahyp="http://schemas.microsoft.com/office/drawing/2018/hyperlinkcolor" val="tx"/>
                    </a:ext>
                  </a:extLst>
                </a:hlinkClick>
              </a:rPr>
              <a:t>Smart Nation Expo 2023</a:t>
            </a:r>
            <a:r>
              <a:rPr lang="en-US" sz="1800" b="0" i="0" dirty="0">
                <a:solidFill>
                  <a:schemeClr val="tx1"/>
                </a:solidFill>
                <a:highlight>
                  <a:srgbClr val="FFFF00"/>
                </a:highlight>
                <a:latin typeface="Myriad Pro" panose="020B0503030403020204" charset="0"/>
                <a:ea typeface="Roboto"/>
                <a:cs typeface="Roboto"/>
                <a:sym typeface="Roboto"/>
              </a:rPr>
              <a:t> || 16 -21 Sep’23 ||  Kuala Lumpur (being explored)</a:t>
            </a:r>
          </a:p>
          <a:p>
            <a:pPr marL="228600" lvl="0" indent="-220027" algn="l" rtl="0">
              <a:lnSpc>
                <a:spcPct val="90000"/>
              </a:lnSpc>
              <a:spcBef>
                <a:spcPts val="1000"/>
              </a:spcBef>
              <a:spcAft>
                <a:spcPts val="0"/>
              </a:spcAft>
              <a:buSzPct val="100000"/>
              <a:buChar char="•"/>
            </a:pPr>
            <a:r>
              <a:rPr lang="en-US" sz="1900" dirty="0">
                <a:solidFill>
                  <a:schemeClr val="tx1"/>
                </a:solidFill>
                <a:latin typeface="Myriad Pro" panose="020B0503030403020204" charset="0"/>
              </a:rPr>
              <a:t>IoT security &amp; </a:t>
            </a:r>
            <a:r>
              <a:rPr lang="en-US" sz="1900" dirty="0" err="1">
                <a:solidFill>
                  <a:schemeClr val="tx1"/>
                </a:solidFill>
                <a:latin typeface="Myriad Pro" panose="020B0503030403020204" charset="0"/>
              </a:rPr>
              <a:t>Stds</a:t>
            </a:r>
            <a:r>
              <a:rPr lang="en-US" sz="1900" dirty="0">
                <a:solidFill>
                  <a:schemeClr val="tx1"/>
                </a:solidFill>
                <a:latin typeface="Myriad Pro" panose="020B0503030403020204" charset="0"/>
              </a:rPr>
              <a:t> based IoT/M2M practical implementations of solutions | 25-26 sep’23 | New Delhi |CDOT-TSDSI</a:t>
            </a:r>
            <a:endParaRPr sz="1900" dirty="0">
              <a:solidFill>
                <a:schemeClr val="tx1"/>
              </a:solidFill>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latin typeface="Myriad Pro" panose="020B0503030403020204" charset="0"/>
                <a:sym typeface="Open Sans"/>
              </a:rPr>
              <a:t>Korea IoT week (11-13 Oct’23)</a:t>
            </a:r>
            <a:endParaRPr dirty="0">
              <a:solidFill>
                <a:schemeClr val="tx1"/>
              </a:solidFill>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highlight>
                  <a:srgbClr val="FFFF00"/>
                </a:highlight>
                <a:latin typeface="Myriad Pro" panose="020B0503030403020204" charset="0"/>
                <a:sym typeface="Open Sans"/>
              </a:rPr>
              <a:t>IMC 2023 (27-29 Oct’23)</a:t>
            </a:r>
            <a:endParaRPr dirty="0">
              <a:solidFill>
                <a:schemeClr val="tx1"/>
              </a:solidFill>
              <a:highlight>
                <a:srgbClr val="FFFF00"/>
              </a:highlight>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highlight>
                  <a:srgbClr val="FFFF00"/>
                </a:highlight>
                <a:latin typeface="Myriad Pro" panose="020B0503030403020204" charset="0"/>
                <a:sym typeface="Open Sans"/>
              </a:rPr>
              <a:t>TTDD 2023 || 3-6 Oct’23</a:t>
            </a:r>
            <a:endParaRPr dirty="0">
              <a:solidFill>
                <a:schemeClr val="tx1"/>
              </a:solidFill>
              <a:highlight>
                <a:srgbClr val="FFFF00"/>
              </a:highlight>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latin typeface="Myriad Pro" panose="020B0503030403020204" charset="0"/>
                <a:sym typeface="Open Sans"/>
              </a:rPr>
              <a:t>IoT Tech Expo - Global (30th November – 1st December) – London: Rana </a:t>
            </a:r>
            <a:r>
              <a:rPr lang="en-US" sz="1900" dirty="0" err="1">
                <a:solidFill>
                  <a:schemeClr val="tx1"/>
                </a:solidFill>
                <a:latin typeface="Myriad Pro" panose="020B0503030403020204" charset="0"/>
                <a:sym typeface="Open Sans"/>
              </a:rPr>
              <a:t>Kamill</a:t>
            </a:r>
            <a:endParaRPr lang="en-US" sz="1900" dirty="0">
              <a:solidFill>
                <a:schemeClr val="tx1"/>
              </a:solidFill>
              <a:latin typeface="Myriad Pro" panose="020B0503030403020204" charset="0"/>
              <a:sym typeface="Open Sans"/>
            </a:endParaRPr>
          </a:p>
          <a:p>
            <a:pPr marL="228600" lvl="0" indent="-219583" algn="l" rtl="0">
              <a:lnSpc>
                <a:spcPct val="90000"/>
              </a:lnSpc>
              <a:spcBef>
                <a:spcPts val="1000"/>
              </a:spcBef>
              <a:spcAft>
                <a:spcPts val="0"/>
              </a:spcAft>
              <a:buSzPct val="100000"/>
              <a:buChar char="•"/>
            </a:pPr>
            <a:endParaRPr lang="en-US" sz="1900" dirty="0">
              <a:solidFill>
                <a:schemeClr val="tx1"/>
              </a:solidFill>
              <a:latin typeface="Myriad Pro" panose="020B0503030403020204" charset="0"/>
            </a:endParaRPr>
          </a:p>
          <a:p>
            <a:pPr marL="9017" lvl="0" indent="0" algn="l" rtl="0">
              <a:lnSpc>
                <a:spcPct val="90000"/>
              </a:lnSpc>
              <a:spcBef>
                <a:spcPts val="1000"/>
              </a:spcBef>
              <a:spcAft>
                <a:spcPts val="0"/>
              </a:spcAft>
              <a:buSzPct val="100000"/>
              <a:buNone/>
            </a:pPr>
            <a:r>
              <a:rPr lang="en-US" sz="1900" b="0" i="0" dirty="0">
                <a:solidFill>
                  <a:schemeClr val="tx1"/>
                </a:solidFill>
                <a:effectLst/>
                <a:latin typeface="Myriad Pro" panose="020B0503030403020204" charset="0"/>
              </a:rPr>
              <a:t>Opportunity to contribute an article to </a:t>
            </a:r>
            <a:r>
              <a:rPr lang="en-US" sz="1900" b="0" i="0" dirty="0">
                <a:solidFill>
                  <a:schemeClr val="tx1"/>
                </a:solidFill>
                <a:effectLst/>
                <a:latin typeface="Myriad Pro" panose="020B0503030403020204" charset="0"/>
                <a:hlinkClick r:id="rId4">
                  <a:extLst>
                    <a:ext uri="{A12FA001-AC4F-418D-AE19-62706E023703}">
                      <ahyp:hlinkClr xmlns:ahyp="http://schemas.microsoft.com/office/drawing/2018/hyperlinkcolor" val="tx"/>
                    </a:ext>
                  </a:extLst>
                </a:hlinkClick>
              </a:rPr>
              <a:t>Architecture &amp; Governance</a:t>
            </a:r>
            <a:r>
              <a:rPr lang="en-US" sz="1900" b="0" i="0" dirty="0">
                <a:solidFill>
                  <a:schemeClr val="tx1"/>
                </a:solidFill>
                <a:effectLst/>
                <a:latin typeface="Myriad Pro" panose="020B0503030403020204" charset="0"/>
              </a:rPr>
              <a:t> magazine. We have contributed articles in the past, most recently </a:t>
            </a:r>
            <a:r>
              <a:rPr lang="en-US" sz="1900" b="0" i="0" dirty="0">
                <a:solidFill>
                  <a:schemeClr val="tx1"/>
                </a:solidFill>
                <a:effectLst/>
                <a:latin typeface="Myriad Pro" panose="020B0503030403020204" charset="0"/>
                <a:hlinkClick r:id="rId5">
                  <a:extLst>
                    <a:ext uri="{A12FA001-AC4F-418D-AE19-62706E023703}">
                      <ahyp:hlinkClr xmlns:ahyp="http://schemas.microsoft.com/office/drawing/2018/hyperlinkcolor" val="tx"/>
                    </a:ext>
                  </a:extLst>
                </a:hlinkClick>
              </a:rPr>
              <a:t>last year</a:t>
            </a:r>
            <a:r>
              <a:rPr lang="en-US" sz="1900" b="0" i="0" dirty="0">
                <a:solidFill>
                  <a:schemeClr val="tx1"/>
                </a:solidFill>
                <a:effectLst/>
                <a:latin typeface="Myriad Pro" panose="020B0503030403020204" charset="0"/>
              </a:rPr>
              <a:t>. </a:t>
            </a:r>
            <a:endParaRPr sz="1900" dirty="0">
              <a:solidFill>
                <a:schemeClr val="tx1"/>
              </a:solidFill>
              <a:highlight>
                <a:srgbClr val="FFFF00"/>
              </a:highlight>
              <a:latin typeface="Myriad Pro" panose="020B0503030403020204" charset="0"/>
            </a:endParaRPr>
          </a:p>
        </p:txBody>
      </p:sp>
      <p:sp>
        <p:nvSpPr>
          <p:cNvPr id="128" name="Google Shape;12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1000"/>
              <a:buFont typeface="Open Sans"/>
              <a:buNone/>
            </a:pPr>
            <a:endParaRPr sz="1000" b="0" i="0" u="none" strike="noStrike" cap="none">
              <a:solidFill>
                <a:srgbClr val="E7E6E6"/>
              </a:solidFill>
              <a:latin typeface="Open Sans"/>
              <a:ea typeface="Open Sans"/>
              <a:cs typeface="Open Sans"/>
              <a:sym typeface="Open Sans"/>
            </a:endParaRPr>
          </a:p>
          <a:p>
            <a:pPr marL="0" marR="0" lvl="0" indent="0" algn="ctr" rtl="0">
              <a:lnSpc>
                <a:spcPct val="100000"/>
              </a:lnSpc>
              <a:spcBef>
                <a:spcPts val="0"/>
              </a:spcBef>
              <a:spcAft>
                <a:spcPts val="0"/>
              </a:spcAft>
              <a:buClr>
                <a:srgbClr val="E7E6E6"/>
              </a:buClr>
              <a:buSzPts val="1000"/>
              <a:buFont typeface="Open Sans"/>
              <a:buNone/>
            </a:pPr>
            <a:r>
              <a:rPr lang="en-US" sz="1000" b="0" i="0" u="none" strike="noStrike" cap="none">
                <a:solidFill>
                  <a:srgbClr val="E7E6E6"/>
                </a:solidFill>
                <a:latin typeface="Open Sans"/>
                <a:ea typeface="Open Sans"/>
                <a:cs typeface="Open Sans"/>
                <a:sym typeface="Open Sans"/>
              </a:rPr>
              <a:t>© 2022 oneM2M</a:t>
            </a:r>
            <a:endParaRPr/>
          </a:p>
        </p:txBody>
      </p:sp>
    </p:spTree>
    <p:extLst>
      <p:ext uri="{BB962C8B-B14F-4D97-AF65-F5344CB8AC3E}">
        <p14:creationId xmlns:p14="http://schemas.microsoft.com/office/powerpoint/2010/main" val="3091131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a:spLocks noGrp="1"/>
          </p:cNvSpPr>
          <p:nvPr>
            <p:ph type="title"/>
          </p:nvPr>
        </p:nvSpPr>
        <p:spPr>
          <a:xfrm>
            <a:off x="334696" y="0"/>
            <a:ext cx="7850400" cy="117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t>oneM2M in Press</a:t>
            </a:r>
            <a:endParaRPr dirty="0"/>
          </a:p>
        </p:txBody>
      </p:sp>
      <p:graphicFrame>
        <p:nvGraphicFramePr>
          <p:cNvPr id="219" name="Google Shape;219;p16"/>
          <p:cNvGraphicFramePr/>
          <p:nvPr>
            <p:extLst>
              <p:ext uri="{D42A27DB-BD31-4B8C-83A1-F6EECF244321}">
                <p14:modId xmlns:p14="http://schemas.microsoft.com/office/powerpoint/2010/main" val="4175015163"/>
              </p:ext>
            </p:extLst>
          </p:nvPr>
        </p:nvGraphicFramePr>
        <p:xfrm>
          <a:off x="557119" y="1254270"/>
          <a:ext cx="10979884" cy="4747089"/>
        </p:xfrm>
        <a:graphic>
          <a:graphicData uri="http://schemas.openxmlformats.org/drawingml/2006/table">
            <a:tbl>
              <a:tblPr>
                <a:noFill/>
                <a:tableStyleId>{E668F728-27B1-475E-A1F0-F389A986B5F5}</a:tableStyleId>
              </a:tblPr>
              <a:tblGrid>
                <a:gridCol w="3684141">
                  <a:extLst>
                    <a:ext uri="{9D8B030D-6E8A-4147-A177-3AD203B41FA5}">
                      <a16:colId xmlns:a16="http://schemas.microsoft.com/office/drawing/2014/main" val="20000"/>
                    </a:ext>
                  </a:extLst>
                </a:gridCol>
                <a:gridCol w="1741251">
                  <a:extLst>
                    <a:ext uri="{9D8B030D-6E8A-4147-A177-3AD203B41FA5}">
                      <a16:colId xmlns:a16="http://schemas.microsoft.com/office/drawing/2014/main" val="20001"/>
                    </a:ext>
                  </a:extLst>
                </a:gridCol>
                <a:gridCol w="5554492">
                  <a:extLst>
                    <a:ext uri="{9D8B030D-6E8A-4147-A177-3AD203B41FA5}">
                      <a16:colId xmlns:a16="http://schemas.microsoft.com/office/drawing/2014/main" val="20002"/>
                    </a:ext>
                  </a:extLst>
                </a:gridCol>
              </a:tblGrid>
              <a:tr h="260881">
                <a:tc>
                  <a:txBody>
                    <a:bodyPr/>
                    <a:lstStyle/>
                    <a:p>
                      <a:r>
                        <a:rPr lang="en-IN" sz="1800" b="0" i="0" u="none" strike="noStrike" cap="none" dirty="0">
                          <a:solidFill>
                            <a:schemeClr val="dk1"/>
                          </a:solidFill>
                          <a:latin typeface="Open Sans"/>
                          <a:ea typeface="Open Sans"/>
                          <a:cs typeface="Open Sans"/>
                          <a:sym typeface="Arial"/>
                        </a:rPr>
                        <a:t>Information and Communication Newspaper </a:t>
                      </a:r>
                      <a:br>
                        <a:rPr lang="en-IN" sz="1800" b="0" i="0" u="none" strike="noStrike" cap="none" dirty="0">
                          <a:solidFill>
                            <a:schemeClr val="dk1"/>
                          </a:solidFill>
                          <a:latin typeface="Open Sans"/>
                          <a:ea typeface="Open Sans"/>
                          <a:cs typeface="Open Sans"/>
                          <a:sym typeface="Arial"/>
                        </a:rPr>
                      </a:br>
                      <a:r>
                        <a:rPr lang="en-IN" sz="1800" b="0" i="0" u="none" strike="noStrike" cap="none" dirty="0">
                          <a:solidFill>
                            <a:schemeClr val="dk1"/>
                          </a:solidFill>
                          <a:latin typeface="Open Sans"/>
                          <a:ea typeface="Open Sans"/>
                          <a:cs typeface="Open Sans"/>
                          <a:sym typeface="Arial"/>
                        </a:rPr>
                        <a:t>(Korea Information and Communication Corporation Association)</a:t>
                      </a: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800" b="0" i="0" u="none" strike="noStrike" cap="none" dirty="0">
                          <a:solidFill>
                            <a:schemeClr val="dk1"/>
                          </a:solidFill>
                          <a:latin typeface="Open Sans"/>
                          <a:ea typeface="Open Sans"/>
                          <a:cs typeface="Open Sans"/>
                          <a:sym typeface="Arial"/>
                        </a:rPr>
                        <a:t>June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Arial"/>
                          <a:hlinkClick r:id="rId3">
                            <a:extLst>
                              <a:ext uri="{A12FA001-AC4F-418D-AE19-62706E023703}">
                                <ahyp:hlinkClr xmlns:ahyp="http://schemas.microsoft.com/office/drawing/2018/hyperlinkcolor" val="tx"/>
                              </a:ext>
                            </a:extLst>
                          </a:hlinkClick>
                        </a:rPr>
                        <a:t>KETI Completes 'Mobius Developer Competition' and 22 Teams Showcase IoT Application Services</a:t>
                      </a:r>
                      <a:endParaRPr sz="1800" b="0" i="0" u="sng"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3113454500"/>
                  </a:ext>
                </a:extLst>
              </a:tr>
              <a:tr h="260881">
                <a:tc>
                  <a:txBody>
                    <a:bodyPr/>
                    <a:lstStyle/>
                    <a:p>
                      <a:pPr marL="0" marR="0" lvl="0" indent="0" algn="l" rtl="0">
                        <a:lnSpc>
                          <a:spcPct val="90000"/>
                        </a:lnSpc>
                        <a:spcBef>
                          <a:spcPts val="0"/>
                        </a:spcBef>
                        <a:spcAft>
                          <a:spcPts val="0"/>
                        </a:spcAft>
                        <a:buClr>
                          <a:schemeClr val="dk1"/>
                        </a:buClr>
                        <a:buSzPts val="1800"/>
                        <a:buFont typeface="Open Sans"/>
                        <a:buNone/>
                      </a:pPr>
                      <a:r>
                        <a:rPr lang="en-IN" sz="1800" b="0" i="0" u="none" strike="noStrike" cap="none" dirty="0" err="1">
                          <a:solidFill>
                            <a:schemeClr val="dk1"/>
                          </a:solidFill>
                          <a:latin typeface="Open Sans"/>
                          <a:ea typeface="Open Sans"/>
                          <a:cs typeface="Open Sans"/>
                          <a:sym typeface="Arial"/>
                        </a:rPr>
                        <a:t>BizWire</a:t>
                      </a:r>
                      <a:r>
                        <a:rPr lang="en-IN" sz="1800" b="0" i="0" u="none" strike="noStrike" cap="none" dirty="0">
                          <a:solidFill>
                            <a:schemeClr val="dk1"/>
                          </a:solidFill>
                          <a:latin typeface="Open Sans"/>
                          <a:ea typeface="Open Sans"/>
                          <a:cs typeface="Open Sans"/>
                          <a:sym typeface="Arial"/>
                        </a:rPr>
                        <a:t> Express</a:t>
                      </a:r>
                      <a:endParaRPr sz="1800" b="0" i="0" u="none" strike="noStrike" cap="none" dirty="0">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May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oneM2M SPECIFICATIONS APPROVED BY MORE THAN 190 ITU MEMBER COUNTRIES AS ITU STANDARD TO SIMPLIFY IOT ADOPTION</a:t>
                      </a:r>
                      <a:endParaRPr sz="1800" b="0" i="0" u="sng"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2230795647"/>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EE News Europe</a:t>
                      </a:r>
                      <a:endParaRPr sz="1800" b="0" i="0" u="none" strike="noStrike" cap="none" dirty="0">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April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'Horizontal' IoT Implementations</a:t>
                      </a:r>
                      <a:endParaRPr sz="1800" b="0" i="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Journal du Net</a:t>
                      </a:r>
                      <a:endParaRPr sz="1800" b="0" i="0" u="none" strike="noStrike" cap="none">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March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a:solidFill>
                            <a:srgbClr val="C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L'IoT, barrière aux catastrophes naturelles</a:t>
                      </a:r>
                      <a:endParaRPr sz="1800" b="0" i="0" u="none" strike="noStrike" cap="none">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International Institute of Information Technology (Hyderabad)</a:t>
                      </a:r>
                      <a:endParaRPr sz="1800" b="0" i="0" u="none" strike="noStrike" cap="none">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January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a:solidFill>
                            <a:srgbClr val="C00000"/>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IITH's Smart City team wins Best Technology award in Korean hackathon</a:t>
                      </a:r>
                      <a:endParaRPr sz="1800" b="0" i="0" u="none" strike="noStrike" cap="none">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ETSI Enjoy!</a:t>
                      </a:r>
                      <a:endParaRPr sz="1800" b="0" i="0" u="none" strike="noStrike" cap="none">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January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Research and Innovation in IoT Standardization</a:t>
                      </a:r>
                      <a:endParaRPr sz="1800" b="0" i="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The Fast Mode</a:t>
                      </a:r>
                      <a:endParaRPr sz="1800" b="0" i="0" u="none" strike="noStrike" cap="none" dirty="0">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January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Standardization is Key for Metaverse Success</a:t>
                      </a:r>
                      <a:endParaRPr sz="1800" b="0" i="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bl>
          </a:graphicData>
        </a:graphic>
      </p:graphicFrame>
      <p:sp>
        <p:nvSpPr>
          <p:cNvPr id="220" name="Google Shape;22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xfrm>
            <a:off x="334696" y="0"/>
            <a:ext cx="7850400" cy="117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t>oneM2M in News</a:t>
            </a:r>
            <a:endParaRPr dirty="0"/>
          </a:p>
        </p:txBody>
      </p:sp>
      <p:graphicFrame>
        <p:nvGraphicFramePr>
          <p:cNvPr id="227" name="Google Shape;227;p17"/>
          <p:cNvGraphicFramePr/>
          <p:nvPr>
            <p:extLst>
              <p:ext uri="{D42A27DB-BD31-4B8C-83A1-F6EECF244321}">
                <p14:modId xmlns:p14="http://schemas.microsoft.com/office/powerpoint/2010/main" val="3979686017"/>
              </p:ext>
            </p:extLst>
          </p:nvPr>
        </p:nvGraphicFramePr>
        <p:xfrm>
          <a:off x="586301" y="1493838"/>
          <a:ext cx="8695925" cy="2011725"/>
        </p:xfrm>
        <a:graphic>
          <a:graphicData uri="http://schemas.openxmlformats.org/drawingml/2006/table">
            <a:tbl>
              <a:tblPr>
                <a:noFill/>
                <a:tableStyleId>{E668F728-27B1-475E-A1F0-F389A986B5F5}</a:tableStyleId>
              </a:tblPr>
              <a:tblGrid>
                <a:gridCol w="2635550">
                  <a:extLst>
                    <a:ext uri="{9D8B030D-6E8A-4147-A177-3AD203B41FA5}">
                      <a16:colId xmlns:a16="http://schemas.microsoft.com/office/drawing/2014/main" val="20000"/>
                    </a:ext>
                  </a:extLst>
                </a:gridCol>
                <a:gridCol w="6060375">
                  <a:extLst>
                    <a:ext uri="{9D8B030D-6E8A-4147-A177-3AD203B41FA5}">
                      <a16:colId xmlns:a16="http://schemas.microsoft.com/office/drawing/2014/main" val="20001"/>
                    </a:ext>
                  </a:extLst>
                </a:gridCol>
              </a:tblGrid>
              <a:tr h="365775">
                <a:tc>
                  <a:txBody>
                    <a:bodyPr/>
                    <a:lstStyle/>
                    <a:p>
                      <a:pPr marL="0" marR="0" lvl="0" indent="0" algn="l" rtl="0">
                        <a:spcBef>
                          <a:spcPts val="0"/>
                        </a:spcBef>
                        <a:spcAft>
                          <a:spcPts val="0"/>
                        </a:spcAft>
                        <a:buClr>
                          <a:schemeClr val="dk1"/>
                        </a:buClr>
                        <a:buSzPts val="1800"/>
                        <a:buFont typeface="Open Sans"/>
                        <a:buNone/>
                      </a:pPr>
                      <a:r>
                        <a:rPr lang="en-IN" sz="1800" b="0" i="0" u="none" strike="noStrike" cap="none" dirty="0">
                          <a:solidFill>
                            <a:schemeClr val="dk1"/>
                          </a:solidFill>
                          <a:latin typeface="Open Sans"/>
                          <a:ea typeface="Open Sans"/>
                          <a:cs typeface="Open Sans"/>
                          <a:sym typeface="Open Sans"/>
                        </a:rPr>
                        <a:t>18 July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Arial"/>
                          <a:hlinkClick r:id="rId3">
                            <a:extLst>
                              <a:ext uri="{A12FA001-AC4F-418D-AE19-62706E023703}">
                                <ahyp:hlinkClr xmlns:ahyp="http://schemas.microsoft.com/office/drawing/2018/hyperlinkcolor" val="tx"/>
                              </a:ext>
                            </a:extLst>
                          </a:hlinkClick>
                        </a:rPr>
                        <a:t>Enabling Multi-access Edge Computing in the Internet-of-Things</a:t>
                      </a:r>
                      <a:endParaRPr sz="1800" b="0" i="0" u="sng"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930828368"/>
                  </a:ext>
                </a:extLst>
              </a:tr>
              <a:tr h="365775">
                <a:tc>
                  <a:txBody>
                    <a:bodyPr/>
                    <a:lstStyle/>
                    <a:p>
                      <a:pPr marL="0" marR="0" lvl="0" indent="0" algn="l" rtl="0">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16 March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In Anticipation of Metaverse Standardization</a:t>
                      </a:r>
                      <a:endParaRPr sz="1400" b="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marR="0" lvl="0" indent="0" algn="l" rtl="0">
                        <a:lnSpc>
                          <a:spcPct val="90000"/>
                        </a:lnSpc>
                        <a:spcBef>
                          <a:spcPts val="0"/>
                        </a:spcBef>
                        <a:spcAft>
                          <a:spcPts val="0"/>
                        </a:spcAft>
                        <a:buClr>
                          <a:schemeClr val="dk2"/>
                        </a:buClr>
                        <a:buSzPts val="1100"/>
                        <a:buFont typeface="Arial"/>
                        <a:buNone/>
                      </a:pPr>
                      <a:r>
                        <a:rPr lang="en-US" sz="1800" b="0" i="0" u="none" strike="noStrike" cap="none" dirty="0">
                          <a:solidFill>
                            <a:schemeClr val="dk1"/>
                          </a:solidFill>
                          <a:latin typeface="Open Sans"/>
                          <a:ea typeface="Open Sans"/>
                          <a:cs typeface="Open Sans"/>
                          <a:sym typeface="Open Sans"/>
                        </a:rPr>
                        <a:t>7 February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C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Security for oneM2M based smart city network</a:t>
                      </a:r>
                      <a:endParaRPr sz="1400" b="0" u="none" strike="noStrike" cap="none">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2 February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US" sz="1800" b="0" i="0" u="sng" strike="noStrike" cap="none" dirty="0">
                          <a:solidFill>
                            <a:srgbClr val="C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The Journey to Massive IoT Through Interoperable and Open Standards</a:t>
                      </a:r>
                      <a:endParaRPr sz="1400" b="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bl>
          </a:graphicData>
        </a:graphic>
      </p:graphicFrame>
      <p:sp>
        <p:nvSpPr>
          <p:cNvPr id="228" name="Google Shape;228;p17"/>
          <p:cNvSpPr txBox="1">
            <a:spLocks noGrp="1"/>
          </p:cNvSpPr>
          <p:nvPr>
            <p:ph type="ftr" idx="11"/>
          </p:nvPr>
        </p:nvSpPr>
        <p:spPr>
          <a:xfrm>
            <a:off x="4038600" y="6345717"/>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title"/>
          </p:nvPr>
        </p:nvSpPr>
        <p:spPr>
          <a:xfrm>
            <a:off x="334696" y="58994"/>
            <a:ext cx="8902294" cy="1173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63133"/>
              </a:buClr>
              <a:buSzPts val="3200"/>
              <a:buFont typeface="Open Sans"/>
              <a:buNone/>
            </a:pPr>
            <a:r>
              <a:rPr lang="en-US" sz="3200" dirty="0">
                <a:latin typeface="Myriad Pro" panose="020B0503030403020204" charset="0"/>
                <a:sym typeface="Open Sans"/>
              </a:rPr>
              <a:t>Engagement – Executive Insights (CY23) </a:t>
            </a:r>
            <a:endParaRPr sz="2400" dirty="0">
              <a:highlight>
                <a:srgbClr val="FFFF00"/>
              </a:highlight>
              <a:latin typeface="Myriad Pro" panose="020B0503030403020204" charset="0"/>
              <a:sym typeface="Open Sans"/>
            </a:endParaRPr>
          </a:p>
        </p:txBody>
      </p:sp>
      <p:sp>
        <p:nvSpPr>
          <p:cNvPr id="235" name="Google Shape;235;p18"/>
          <p:cNvSpPr/>
          <p:nvPr/>
        </p:nvSpPr>
        <p:spPr>
          <a:xfrm>
            <a:off x="334696" y="1805164"/>
            <a:ext cx="7427765" cy="4524275"/>
          </a:xfrm>
          <a:prstGeom prst="rect">
            <a:avLst/>
          </a:prstGeom>
          <a:noFill/>
          <a:ln>
            <a:noFill/>
          </a:ln>
          <a:effectLst>
            <a:outerShdw blurRad="76200" sy="23000" kx="1200000" algn="br" rotWithShape="0">
              <a:srgbClr val="000000">
                <a:alpha val="20000"/>
              </a:srgbClr>
            </a:outerShdw>
          </a:effectLst>
        </p:spPr>
        <p:txBody>
          <a:bodyPr spcFirstLastPara="1" wrap="square" lIns="91425" tIns="45700" rIns="91425" bIns="45700" anchor="t" anchorCtr="0">
            <a:spAutoFit/>
          </a:bodyPr>
          <a:lstStyle/>
          <a:p>
            <a:pPr marL="457200" marR="0" lvl="1" indent="0" algn="l" rtl="0">
              <a:spcBef>
                <a:spcPts val="0"/>
              </a:spcBef>
              <a:spcAft>
                <a:spcPts val="0"/>
              </a:spcAft>
              <a:buNone/>
            </a:pPr>
            <a:r>
              <a:rPr lang="en-US" sz="1800" b="1" i="0" u="none" strike="noStrike" cap="none" dirty="0">
                <a:solidFill>
                  <a:schemeClr val="dk1"/>
                </a:solidFill>
                <a:latin typeface="Myriad Pro" panose="020B0503030403020204" charset="0"/>
                <a:ea typeface="Open Sans"/>
                <a:cs typeface="Open Sans"/>
                <a:sym typeface="Open Sans"/>
              </a:rPr>
              <a:t>Executive Insights</a:t>
            </a:r>
            <a:endParaRPr sz="1800" b="1" i="0" u="none" strike="noStrike" cap="none" dirty="0">
              <a:solidFill>
                <a:schemeClr val="dk1"/>
              </a:solidFill>
              <a:highlight>
                <a:srgbClr val="00FF00"/>
              </a:highlight>
              <a:latin typeface="Myriad Pro" panose="020B0503030403020204" charset="0"/>
              <a:ea typeface="Open Sans"/>
              <a:cs typeface="Open Sans"/>
              <a:sym typeface="Open Sans"/>
            </a:endParaRPr>
          </a:p>
          <a:p>
            <a:pPr marL="742950" marR="0" lvl="1" indent="-285750" algn="l" rtl="0">
              <a:spcBef>
                <a:spcPts val="0"/>
              </a:spcBef>
              <a:spcAft>
                <a:spcPts val="0"/>
              </a:spcAft>
              <a:buClr>
                <a:srgbClr val="2E2E31"/>
              </a:buClr>
              <a:buSzPts val="1800"/>
              <a:buFont typeface="Arial"/>
              <a:buChar char="•"/>
            </a:pPr>
            <a:r>
              <a:rPr lang="en-US" sz="18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IoT systems and the evolution of solution requirements by </a:t>
            </a:r>
            <a:r>
              <a:rPr lang="en-US" sz="1800" b="0" i="0" u="sng" strike="noStrike" cap="none" dirty="0" err="1">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nTels</a:t>
            </a:r>
            <a:r>
              <a:rPr lang="en-US" sz="18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 – 9</a:t>
            </a:r>
            <a:r>
              <a:rPr lang="en-US" sz="1800" b="0" i="0" u="sng" strike="noStrike" cap="none" baseline="30000"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th</a:t>
            </a:r>
            <a:r>
              <a:rPr lang="en-US" sz="18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 Jan’23</a:t>
            </a:r>
            <a:endParaRPr sz="1800" b="0" i="0" u="sng" strike="noStrike" cap="none" dirty="0">
              <a:solidFill>
                <a:schemeClr val="dk1"/>
              </a:solidFill>
              <a:latin typeface="Myriad Pro" panose="020B0503030403020204" charset="0"/>
              <a:ea typeface="Open Sans"/>
              <a:cs typeface="Open Sans"/>
              <a:sym typeface="Open Sans"/>
              <a:hlinkClick r:id="rId4">
                <a:extLst>
                  <a:ext uri="{A12FA001-AC4F-418D-AE19-62706E023703}">
                    <ahyp:hlinkClr xmlns:ahyp="http://schemas.microsoft.com/office/drawing/2018/hyperlinkcolor" val="tx"/>
                  </a:ext>
                </a:extLst>
              </a:hlinkClick>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Standardization in Smart Elevator by Patrick Cox (TRE-E </a:t>
            </a:r>
            <a:r>
              <a:rPr lang="en-US" sz="1800" b="0" i="0" u="sng" strike="noStrike" cap="none" dirty="0" err="1">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scrl</a:t>
            </a:r>
            <a:r>
              <a:rPr lang="en-US" sz="1800" b="0" i="0" u="sng" strike="noStrike" cap="none" dirty="0">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a:t>
            </a:r>
            <a:r>
              <a:rPr lang="en-US" sz="1800" b="0" i="0" u="none" strike="noStrike" cap="none" dirty="0">
                <a:solidFill>
                  <a:schemeClr val="dk1"/>
                </a:solidFill>
                <a:latin typeface="Myriad Pro" panose="020B0503030403020204" charset="0"/>
                <a:ea typeface="Open Sans"/>
                <a:cs typeface="Open Sans"/>
                <a:sym typeface="Open Sans"/>
              </a:rPr>
              <a:t> – 16</a:t>
            </a:r>
            <a:r>
              <a:rPr lang="en-US" sz="1800" b="0" i="0" u="none" strike="noStrike" cap="none" baseline="30000" dirty="0">
                <a:solidFill>
                  <a:schemeClr val="dk1"/>
                </a:solidFill>
                <a:latin typeface="Myriad Pro" panose="020B0503030403020204" charset="0"/>
                <a:ea typeface="Open Sans"/>
                <a:cs typeface="Open Sans"/>
                <a:sym typeface="Open Sans"/>
              </a:rPr>
              <a:t>th</a:t>
            </a:r>
            <a:r>
              <a:rPr lang="en-US" sz="1800" b="0" i="0" u="none" strike="noStrike" cap="none" dirty="0">
                <a:solidFill>
                  <a:schemeClr val="dk1"/>
                </a:solidFill>
                <a:latin typeface="Myriad Pro" panose="020B0503030403020204" charset="0"/>
                <a:ea typeface="Open Sans"/>
                <a:cs typeface="Open Sans"/>
                <a:sym typeface="Open Sans"/>
              </a:rPr>
              <a:t> Jan’23</a:t>
            </a:r>
            <a:endParaRPr dirty="0">
              <a:latin typeface="Myriad Pro" panose="020B0503030403020204" charset="0"/>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Standardization in Smart Lift Sector by Marco </a:t>
            </a:r>
            <a:r>
              <a:rPr lang="en-US" sz="1800" b="0" i="0" u="sng" strike="noStrike" cap="none" dirty="0" err="1">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Cogliati</a:t>
            </a:r>
            <a:r>
              <a:rPr lang="en-US" sz="18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 (TRE-E </a:t>
            </a:r>
            <a:r>
              <a:rPr lang="en-US" sz="1800" b="0" i="0" u="sng" strike="noStrike" cap="none" dirty="0" err="1">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scrl</a:t>
            </a:r>
            <a:r>
              <a:rPr lang="en-US" sz="18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a:t>
            </a:r>
            <a:r>
              <a:rPr lang="en-US" sz="1800" b="0" i="0" u="none" strike="noStrike" cap="none" dirty="0">
                <a:solidFill>
                  <a:schemeClr val="dk1"/>
                </a:solidFill>
                <a:latin typeface="Myriad Pro" panose="020B0503030403020204" charset="0"/>
                <a:ea typeface="Open Sans"/>
                <a:cs typeface="Open Sans"/>
                <a:sym typeface="Open Sans"/>
              </a:rPr>
              <a:t> – 1</a:t>
            </a:r>
            <a:r>
              <a:rPr lang="en-US" sz="1800" b="0" i="0" u="none" strike="noStrike" cap="none" baseline="30000" dirty="0">
                <a:solidFill>
                  <a:schemeClr val="dk1"/>
                </a:solidFill>
                <a:latin typeface="Myriad Pro" panose="020B0503030403020204" charset="0"/>
                <a:ea typeface="Open Sans"/>
                <a:cs typeface="Open Sans"/>
                <a:sym typeface="Open Sans"/>
              </a:rPr>
              <a:t>st</a:t>
            </a:r>
            <a:r>
              <a:rPr lang="en-US" sz="1800" b="0" i="0" u="none" strike="noStrike" cap="none" dirty="0">
                <a:solidFill>
                  <a:schemeClr val="dk1"/>
                </a:solidFill>
                <a:latin typeface="Myriad Pro" panose="020B0503030403020204" charset="0"/>
                <a:ea typeface="Open Sans"/>
                <a:cs typeface="Open Sans"/>
                <a:sym typeface="Open Sans"/>
              </a:rPr>
              <a:t> Feb’23</a:t>
            </a:r>
            <a:endParaRPr dirty="0">
              <a:latin typeface="Myriad Pro" panose="020B0503030403020204" charset="0"/>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CDOT’s Common Service Platform – 22</a:t>
            </a:r>
            <a:r>
              <a:rPr lang="en-US" sz="1800" b="0" i="0" u="sng" strike="noStrike" cap="none" baseline="30000"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nd</a:t>
            </a:r>
            <a:r>
              <a:rPr lang="en-US" sz="1800" b="0" i="0" u="sng" strike="noStrike" cap="none"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 Feb’23</a:t>
            </a:r>
            <a:endParaRPr sz="18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India’s Standard Based IoT Ecosystem – 23</a:t>
            </a:r>
            <a:r>
              <a:rPr lang="en-US" sz="1800" b="0" i="0" u="sng" strike="noStrike" cap="none" baseline="30000"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rd</a:t>
            </a:r>
            <a:r>
              <a:rPr lang="en-US" sz="1800" b="0" i="0" u="sng" strike="noStrike" cap="none"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 Feb’23</a:t>
            </a:r>
            <a:endParaRPr sz="18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TP#58 and Release 5 Standardization Activities – 22</a:t>
            </a:r>
            <a:r>
              <a:rPr lang="en-US" sz="1800" b="0" i="0" u="sng" strike="noStrike" cap="none" baseline="30000"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nd</a:t>
            </a:r>
            <a:r>
              <a:rPr lang="en-US" sz="1800" b="0" i="0" u="sng" strike="noStrike" cap="none"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 Mar’23</a:t>
            </a:r>
            <a:endParaRPr sz="18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DT IoT Hub – 4</a:t>
            </a:r>
            <a:r>
              <a:rPr lang="en-US" sz="1800" b="0" i="0" u="sng" strike="noStrike" cap="none" baseline="30000"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th</a:t>
            </a:r>
            <a:r>
              <a:rPr lang="en-US" sz="1800" b="0" i="0" u="sng" strike="noStrike" cap="none"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 May’23</a:t>
            </a:r>
            <a:endParaRPr sz="18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TP#59 – 11</a:t>
            </a:r>
            <a:r>
              <a:rPr lang="en-US" sz="1800" b="0" i="0" u="sng" strike="noStrike" cap="none" baseline="30000"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th</a:t>
            </a:r>
            <a:r>
              <a:rPr lang="en-US" sz="1800" b="0" i="0" u="sng" strike="noStrike" cap="none"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 May’</a:t>
            </a:r>
            <a:r>
              <a:rPr lang="en-US" sz="1800" u="sng"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23</a:t>
            </a:r>
            <a:endParaRPr lang="en-US" sz="1800" u="sng" dirty="0">
              <a:solidFill>
                <a:schemeClr val="dk1"/>
              </a:solidFill>
              <a:latin typeface="Myriad Pro" panose="020B0503030403020204" charset="0"/>
              <a:ea typeface="Open Sans"/>
              <a:cs typeface="Open Sans"/>
              <a:sym typeface="Open Sans"/>
            </a:endParaRPr>
          </a:p>
          <a:p>
            <a:pPr marL="742950" lvl="1" indent="-285750">
              <a:buClr>
                <a:schemeClr val="dk1"/>
              </a:buClr>
              <a:buSzPts val="1800"/>
              <a:buFont typeface="Arial"/>
              <a:buChar char="•"/>
            </a:pPr>
            <a:r>
              <a:rPr lang="en-US" sz="1800" u="sng" dirty="0">
                <a:solidFill>
                  <a:schemeClr val="dk1"/>
                </a:solidFill>
                <a:latin typeface="Myriad Pro" panose="020B0503030403020204" charset="0"/>
                <a:ea typeface="Open Sans"/>
                <a:cs typeface="Open Sans"/>
                <a:hlinkClick r:id="rId12">
                  <a:extLst>
                    <a:ext uri="{A12FA001-AC4F-418D-AE19-62706E023703}">
                      <ahyp:hlinkClr xmlns:ahyp="http://schemas.microsoft.com/office/drawing/2018/hyperlinkcolor" val="tx"/>
                    </a:ext>
                  </a:extLst>
                </a:hlinkClick>
              </a:rPr>
              <a:t>oneM2M in Utilities by Atheros – 5th Jun’23</a:t>
            </a:r>
            <a:endParaRPr lang="en-US" sz="1800" u="sng" dirty="0">
              <a:solidFill>
                <a:schemeClr val="dk1"/>
              </a:solidFill>
              <a:latin typeface="Myriad Pro" panose="020B0503030403020204" charset="0"/>
              <a:ea typeface="Open Sans"/>
              <a:cs typeface="Open Sans"/>
            </a:endParaRPr>
          </a:p>
          <a:p>
            <a:pPr marL="742950" lvl="1" indent="-285750">
              <a:buClr>
                <a:schemeClr val="dk1"/>
              </a:buClr>
              <a:buSzPts val="1800"/>
              <a:buFont typeface="Arial"/>
              <a:buChar char="•"/>
            </a:pPr>
            <a:r>
              <a:rPr lang="en-US" sz="1800" u="sng" dirty="0">
                <a:solidFill>
                  <a:schemeClr val="dk1"/>
                </a:solidFill>
                <a:latin typeface="Myriad Pro" panose="020B0503030403020204" charset="0"/>
                <a:ea typeface="Open Sans"/>
                <a:cs typeface="Open Sans"/>
                <a:hlinkClick r:id="rId13">
                  <a:extLst>
                    <a:ext uri="{A12FA001-AC4F-418D-AE19-62706E023703}">
                      <ahyp:hlinkClr xmlns:ahyp="http://schemas.microsoft.com/office/drawing/2018/hyperlinkcolor" val="tx"/>
                    </a:ext>
                  </a:extLst>
                </a:hlinkClick>
              </a:rPr>
              <a:t>IIT Hyderabad – Dr. Sachin Chaudhari 22nd Jun’23</a:t>
            </a:r>
            <a:endParaRPr lang="en-US" sz="1800" u="sng" dirty="0">
              <a:solidFill>
                <a:schemeClr val="dk1"/>
              </a:solidFill>
              <a:latin typeface="Myriad Pro" panose="020B0503030403020204" charset="0"/>
              <a:ea typeface="Open Sans"/>
              <a:cs typeface="Open Sans"/>
            </a:endParaRPr>
          </a:p>
          <a:p>
            <a:pPr marL="742950" marR="0" lvl="1" indent="-285750" algn="l" rtl="0">
              <a:spcBef>
                <a:spcPts val="0"/>
              </a:spcBef>
              <a:spcAft>
                <a:spcPts val="0"/>
              </a:spcAft>
              <a:buClr>
                <a:schemeClr val="dk1"/>
              </a:buClr>
              <a:buSzPts val="1800"/>
              <a:buFont typeface="Arial"/>
              <a:buChar char="•"/>
            </a:pPr>
            <a:r>
              <a:rPr lang="en-US" sz="1800" u="sng" dirty="0">
                <a:solidFill>
                  <a:schemeClr val="dk1"/>
                </a:solidFill>
                <a:latin typeface="Myriad Pro" panose="020B0503030403020204" charset="0"/>
                <a:ea typeface="Open Sans"/>
                <a:cs typeface="Open Sans"/>
                <a:sym typeface="Open Sans"/>
                <a:hlinkClick r:id="rId14">
                  <a:extLst>
                    <a:ext uri="{A12FA001-AC4F-418D-AE19-62706E023703}">
                      <ahyp:hlinkClr xmlns:ahyp="http://schemas.microsoft.com/office/drawing/2018/hyperlinkcolor" val="tx"/>
                    </a:ext>
                  </a:extLst>
                </a:hlinkClick>
              </a:rPr>
              <a:t>TP#60 – 17th Jul’23</a:t>
            </a:r>
            <a:endParaRPr lang="en-US" sz="1800" u="sng"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endParaRPr sz="1800" b="0" i="0" u="none" strike="noStrike" cap="none" dirty="0">
              <a:solidFill>
                <a:schemeClr val="dk1"/>
              </a:solidFill>
              <a:latin typeface="Myriad Pro" panose="020B0503030403020204" charset="0"/>
              <a:ea typeface="Open Sans"/>
              <a:cs typeface="Open Sans"/>
              <a:sym typeface="Open Sans"/>
            </a:endParaRPr>
          </a:p>
        </p:txBody>
      </p:sp>
      <p:sp>
        <p:nvSpPr>
          <p:cNvPr id="236" name="Google Shape;236;p18"/>
          <p:cNvSpPr/>
          <p:nvPr/>
        </p:nvSpPr>
        <p:spPr>
          <a:xfrm>
            <a:off x="9529916" y="6071862"/>
            <a:ext cx="2590800" cy="365125"/>
          </a:xfrm>
          <a:prstGeom prst="rect">
            <a:avLst/>
          </a:prstGeom>
          <a:solidFill>
            <a:schemeClr val="accent1"/>
          </a:solidFill>
          <a:ln w="12700" cap="flat" cmpd="sng">
            <a:solidFill>
              <a:srgbClr val="8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u="sng" dirty="0">
                <a:solidFill>
                  <a:schemeClr val="lt1"/>
                </a:solidFill>
                <a:latin typeface="Myriad Pro" panose="020B0503030403020204" charset="0"/>
                <a:ea typeface="Open Sans"/>
                <a:cs typeface="Open Sans"/>
                <a:sym typeface="Open Sans"/>
                <a:hlinkClick r:id="rId15">
                  <a:extLst>
                    <a:ext uri="{A12FA001-AC4F-418D-AE19-62706E023703}">
                      <ahyp:hlinkClr xmlns:ahyp="http://schemas.microsoft.com/office/drawing/2018/hyperlinkcolor" val="tx"/>
                    </a:ext>
                  </a:extLst>
                </a:hlinkClick>
              </a:rPr>
              <a:t>Activities Tracker link</a:t>
            </a:r>
            <a:r>
              <a:rPr lang="en-US" sz="1800" dirty="0">
                <a:solidFill>
                  <a:schemeClr val="lt1"/>
                </a:solidFill>
                <a:latin typeface="Myriad Pro" panose="020B0503030403020204" charset="0"/>
                <a:ea typeface="Open Sans"/>
                <a:cs typeface="Open Sans"/>
                <a:sym typeface="Open Sans"/>
              </a:rPr>
              <a:t> </a:t>
            </a:r>
            <a:endParaRPr dirty="0">
              <a:latin typeface="Myriad Pro" panose="020B0503030403020204" charset="0"/>
            </a:endParaRPr>
          </a:p>
        </p:txBody>
      </p:sp>
      <p:sp>
        <p:nvSpPr>
          <p:cNvPr id="237" name="Google Shape;237;p18"/>
          <p:cNvSpPr/>
          <p:nvPr/>
        </p:nvSpPr>
        <p:spPr>
          <a:xfrm>
            <a:off x="7890526" y="1658102"/>
            <a:ext cx="4120659" cy="2339102"/>
          </a:xfrm>
          <a:prstGeom prst="rect">
            <a:avLst/>
          </a:prstGeom>
          <a:noFill/>
          <a:ln>
            <a:noFill/>
          </a:ln>
          <a:effectLst>
            <a:outerShdw blurRad="76200" sy="23000" kx="-1200000" algn="bl" rotWithShape="0">
              <a:srgbClr val="000000">
                <a:alpha val="2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yriad Pro" panose="020B0503030403020204" charset="0"/>
                <a:ea typeface="Open Sans"/>
                <a:cs typeface="Open Sans"/>
                <a:sym typeface="Open Sans"/>
              </a:rPr>
              <a:t>oneM2M in the News – 1210 Subscribers</a:t>
            </a:r>
            <a:endParaRPr dirty="0">
              <a:latin typeface="Myriad Pro" panose="020B0503030403020204" charset="0"/>
            </a:endParaRPr>
          </a:p>
          <a:p>
            <a:pPr marL="0" marR="0" lvl="0" indent="0" algn="l" rtl="0">
              <a:spcBef>
                <a:spcPts val="0"/>
              </a:spcBef>
              <a:spcAft>
                <a:spcPts val="0"/>
              </a:spcAft>
              <a:buNone/>
            </a:pPr>
            <a:endParaRPr sz="1800" dirty="0">
              <a:solidFill>
                <a:schemeClr val="dk1"/>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sz="1800" dirty="0">
                <a:solidFill>
                  <a:schemeClr val="dk1"/>
                </a:solidFill>
                <a:latin typeface="Myriad Pro" panose="020B0503030403020204" charset="0"/>
                <a:ea typeface="Open Sans"/>
                <a:cs typeface="Open Sans"/>
                <a:sym typeface="Open Sans"/>
              </a:rPr>
              <a:t>Press Releases – 1</a:t>
            </a:r>
            <a:endParaRPr dirty="0">
              <a:latin typeface="Myriad Pro" panose="020B0503030403020204" charset="0"/>
            </a:endParaRPr>
          </a:p>
          <a:p>
            <a:pPr marL="0" marR="0" lvl="0" indent="0" algn="l" rtl="0">
              <a:spcBef>
                <a:spcPts val="0"/>
              </a:spcBef>
              <a:spcAft>
                <a:spcPts val="0"/>
              </a:spcAft>
              <a:buNone/>
            </a:pPr>
            <a:endParaRPr sz="2000" dirty="0">
              <a:solidFill>
                <a:schemeClr val="dk2"/>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sz="1800" b="0" dirty="0">
                <a:solidFill>
                  <a:schemeClr val="dk1"/>
                </a:solidFill>
                <a:latin typeface="Myriad Pro" panose="020B0503030403020204" charset="0"/>
                <a:ea typeface="Open Sans"/>
                <a:cs typeface="Open Sans"/>
                <a:sym typeface="Open Sans"/>
              </a:rPr>
              <a:t>Media queries  to  </a:t>
            </a:r>
            <a:r>
              <a:rPr lang="en-US" sz="1800" b="0" u="sng" dirty="0">
                <a:solidFill>
                  <a:srgbClr val="0000FF"/>
                </a:solidFill>
                <a:latin typeface="Myriad Pro" panose="020B0503030403020204" charset="0"/>
                <a:ea typeface="Open Sans"/>
                <a:cs typeface="Open Sans"/>
                <a:sym typeface="Open Sans"/>
                <a:hlinkClick r:id="rId16">
                  <a:extLst>
                    <a:ext uri="{A12FA001-AC4F-418D-AE19-62706E023703}">
                      <ahyp:hlinkClr xmlns:ahyp="http://schemas.microsoft.com/office/drawing/2018/hyperlinkcolor" val="tx"/>
                    </a:ext>
                  </a:extLst>
                </a:hlinkClick>
              </a:rPr>
              <a:t>oneM2M_PressMedia@list.onem2m.org</a:t>
            </a:r>
            <a:r>
              <a:rPr lang="en-US" sz="1800" b="0" dirty="0">
                <a:solidFill>
                  <a:schemeClr val="dk1"/>
                </a:solidFill>
                <a:latin typeface="Myriad Pro" panose="020B0503030403020204" charset="0"/>
                <a:ea typeface="Open Sans"/>
                <a:cs typeface="Open Sans"/>
                <a:sym typeface="Open Sans"/>
              </a:rPr>
              <a:t> being forwarded to Bindoo, Aurindam, Ken, Akash</a:t>
            </a:r>
            <a:endParaRPr sz="1800" b="1" dirty="0">
              <a:solidFill>
                <a:schemeClr val="dk1"/>
              </a:solidFill>
              <a:latin typeface="Myriad Pro" panose="020B0503030403020204" charset="0"/>
              <a:ea typeface="Open Sans"/>
              <a:cs typeface="Open Sans"/>
              <a:sym typeface="Open Sans"/>
            </a:endParaRPr>
          </a:p>
        </p:txBody>
      </p:sp>
      <p:cxnSp>
        <p:nvCxnSpPr>
          <p:cNvPr id="238" name="Google Shape;238;p18"/>
          <p:cNvCxnSpPr/>
          <p:nvPr/>
        </p:nvCxnSpPr>
        <p:spPr>
          <a:xfrm>
            <a:off x="7890526" y="1658102"/>
            <a:ext cx="0" cy="3223864"/>
          </a:xfrm>
          <a:prstGeom prst="straightConnector1">
            <a:avLst/>
          </a:prstGeom>
          <a:noFill/>
          <a:ln w="9525" cap="flat" cmpd="sng">
            <a:solidFill>
              <a:schemeClr val="accent1"/>
            </a:solidFill>
            <a:prstDash val="solid"/>
            <a:miter lim="800000"/>
            <a:headEnd type="none" w="sm" len="sm"/>
            <a:tailEnd type="none" w="sm" len="sm"/>
          </a:ln>
        </p:spPr>
      </p:cxnSp>
      <p:sp>
        <p:nvSpPr>
          <p:cNvPr id="239" name="Google Shape;23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theme/theme1.xml><?xml version="1.0" encoding="utf-8"?>
<a:theme xmlns:a="http://schemas.openxmlformats.org/drawingml/2006/main" name="Office Theme">
  <a:themeElements>
    <a:clrScheme name="one2m">
      <a:dk1>
        <a:srgbClr val="545054"/>
      </a:dk1>
      <a:lt1>
        <a:srgbClr val="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TotalTime>
  <Words>898</Words>
  <Application>Microsoft Office PowerPoint</Application>
  <PresentationFormat>Widescreen</PresentationFormat>
  <Paragraphs>144</Paragraphs>
  <Slides>11</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Open Sans</vt:lpstr>
      <vt:lpstr>Myriad Pro</vt:lpstr>
      <vt:lpstr>Arial</vt:lpstr>
      <vt:lpstr>Calibri</vt:lpstr>
      <vt:lpstr>Office Theme</vt:lpstr>
      <vt:lpstr>1_Office Theme</vt:lpstr>
      <vt:lpstr>Marcom Report </vt:lpstr>
      <vt:lpstr> Campaign proposal by PPR - oneM2M Champions – Update </vt:lpstr>
      <vt:lpstr>MEC White Paper: Sponsored LinkedIn Plan</vt:lpstr>
      <vt:lpstr>Key Highlights</vt:lpstr>
      <vt:lpstr>Reference Slides</vt:lpstr>
      <vt:lpstr>Events/Opportunities</vt:lpstr>
      <vt:lpstr>oneM2M in Press</vt:lpstr>
      <vt:lpstr>oneM2M in News</vt:lpstr>
      <vt:lpstr>Engagement – Executive Insights (CY23) </vt:lpstr>
      <vt:lpstr>Thought Leadership – Articles CY’23</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Marcom Report</dc:title>
  <dc:creator>oneM2M Marcom</dc:creator>
  <cp:lastModifiedBy>Akash Malik</cp:lastModifiedBy>
  <cp:revision>37</cp:revision>
  <dcterms:created xsi:type="dcterms:W3CDTF">2017-09-21T15:46:31Z</dcterms:created>
  <dcterms:modified xsi:type="dcterms:W3CDTF">2023-09-07T05:29:20Z</dcterms:modified>
</cp:coreProperties>
</file>