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18"/>
  </p:notesMasterIdLst>
  <p:sldIdLst>
    <p:sldId id="256" r:id="rId3"/>
    <p:sldId id="526" r:id="rId4"/>
    <p:sldId id="529" r:id="rId5"/>
    <p:sldId id="527" r:id="rId6"/>
    <p:sldId id="528" r:id="rId7"/>
    <p:sldId id="268" r:id="rId8"/>
    <p:sldId id="281" r:id="rId9"/>
    <p:sldId id="272" r:id="rId10"/>
    <p:sldId id="273" r:id="rId11"/>
    <p:sldId id="274" r:id="rId12"/>
    <p:sldId id="275" r:id="rId13"/>
    <p:sldId id="531" r:id="rId14"/>
    <p:sldId id="271" r:id="rId15"/>
    <p:sldId id="532" r:id="rId16"/>
    <p:sldId id="27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yriad Pro" panose="020B050303040302020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725ooHOdUsCURXvt2IGjzAsD+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68F728-27B1-475E-A1F0-F389A986B5F5}">
  <a:tblStyle styleId="{E668F728-27B1-475E-A1F0-F389A986B5F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9150" autoAdjust="0"/>
  </p:normalViewPr>
  <p:slideViewPr>
    <p:cSldViewPr snapToGrid="0">
      <p:cViewPr varScale="1">
        <p:scale>
          <a:sx n="73" d="100"/>
          <a:sy n="73" d="100"/>
        </p:scale>
        <p:origin x="106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897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209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rPr>
              <a:t>TP#61 - Roland Hechwartner</a:t>
            </a:r>
          </a:p>
          <a:p>
            <a:pPr marL="228600" lvl="0" indent="-228600" algn="l" rtl="0">
              <a:spcBef>
                <a:spcPts val="0"/>
              </a:spcBef>
              <a:spcAft>
                <a:spcPts val="0"/>
              </a:spcAft>
              <a:buAutoNum type="arabicPeriod"/>
            </a:pPr>
            <a:endParaRPr lang="en-US" b="1" dirty="0"/>
          </a:p>
          <a:p>
            <a:pPr marL="0" lvl="0" indent="0" algn="l" rtl="0">
              <a:spcBef>
                <a:spcPts val="0"/>
              </a:spcBef>
              <a:spcAft>
                <a:spcPts val="0"/>
              </a:spcAft>
              <a:buNone/>
            </a:pPr>
            <a:r>
              <a:rPr lang="en-US" b="1" dirty="0"/>
              <a:t>Partner events</a:t>
            </a:r>
          </a:p>
          <a:p>
            <a:pPr marL="0" lvl="0" indent="0" algn="l" rtl="0">
              <a:spcBef>
                <a:spcPts val="0"/>
              </a:spcBef>
              <a:spcAft>
                <a:spcPts val="0"/>
              </a:spcAft>
              <a:buNone/>
            </a:pPr>
            <a:r>
              <a:rPr lang="en-US" b="0" dirty="0">
                <a:solidFill>
                  <a:schemeClr val="dk1"/>
                </a:solidFill>
              </a:rPr>
              <a:t>AIOT Week Korea – 11</a:t>
            </a:r>
            <a:r>
              <a:rPr lang="en-US" b="0" baseline="30000" dirty="0">
                <a:solidFill>
                  <a:schemeClr val="dk1"/>
                </a:solidFill>
              </a:rPr>
              <a:t>th</a:t>
            </a:r>
            <a:r>
              <a:rPr lang="en-US" b="0" dirty="0">
                <a:solidFill>
                  <a:schemeClr val="dk1"/>
                </a:solidFill>
              </a:rPr>
              <a:t> to 13</a:t>
            </a:r>
            <a:r>
              <a:rPr lang="en-US" b="0" baseline="30000" dirty="0">
                <a:solidFill>
                  <a:schemeClr val="dk1"/>
                </a:solidFill>
              </a:rPr>
              <a:t>th</a:t>
            </a:r>
            <a:r>
              <a:rPr lang="en-US" b="0" dirty="0">
                <a:solidFill>
                  <a:schemeClr val="dk1"/>
                </a:solidFill>
              </a:rPr>
              <a:t> Oct’23</a:t>
            </a: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Regional Event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Arial" panose="020B0604020202020204" pitchFamily="34" charset="0"/>
              </a:rPr>
              <a:t>Global Conference on "IoT Security and Standards based IoT/M2M Practical Implementations of Solutions" | 25-26 Sep'23| New Delhi | Aurindam Bhattacharya</a:t>
            </a:r>
            <a:endParaRPr lang="en-US" b="1"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739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International Institute of Information Technology (Hyderabad)</a:t>
            </a:r>
            <a:br>
              <a:rPr lang="en-US"/>
            </a:br>
            <a:r>
              <a:rPr lang="en-US"/>
              <a:t>blog post (January 2023) - </a:t>
            </a:r>
            <a:r>
              <a:rPr lang="en-US" u="sng" strike="noStrike">
                <a:solidFill>
                  <a:srgbClr val="B42025"/>
                </a:solidFill>
                <a:hlinkClick r:id="rId3">
                  <a:extLst>
                    <a:ext uri="{A12FA001-AC4F-418D-AE19-62706E023703}">
                      <ahyp:hlinkClr xmlns:ahyp="http://schemas.microsoft.com/office/drawing/2018/hyperlinkcolor" val="tx"/>
                    </a:ext>
                  </a:extLst>
                </a:hlinkClick>
              </a:rPr>
              <a:t>IITH's Smart City team wins Best Technology award in Korean hackathon</a:t>
            </a:r>
            <a:r>
              <a:rPr lang="en-US"/>
              <a:t> 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u="none" strike="noStrike">
              <a:solidFill>
                <a:srgbClr val="B42025"/>
              </a:solidFill>
            </a:endParaRPr>
          </a:p>
          <a:p>
            <a:pPr marL="228600" lvl="0" indent="-228600" algn="l" rtl="0">
              <a:spcBef>
                <a:spcPts val="0"/>
              </a:spcBef>
              <a:spcAft>
                <a:spcPts val="0"/>
              </a:spcAft>
              <a:buClr>
                <a:schemeClr val="dk1"/>
              </a:buClr>
              <a:buSzPts val="1200"/>
              <a:buFont typeface="Calibri"/>
              <a:buAutoNum type="arabicPeriod"/>
            </a:pPr>
            <a:r>
              <a:rPr lang="en-US"/>
              <a:t>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a:p>
        </p:txBody>
      </p:sp>
      <p:sp>
        <p:nvSpPr>
          <p:cNvPr id="216" name="Google Shape;21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Interview in pipeline – </a:t>
            </a:r>
            <a:endParaRPr/>
          </a:p>
          <a:p>
            <a:pPr marL="342900" lvl="0" indent="-342900" algn="l" rtl="0">
              <a:spcBef>
                <a:spcPts val="0"/>
              </a:spcBef>
              <a:spcAft>
                <a:spcPts val="0"/>
              </a:spcAft>
              <a:buClr>
                <a:srgbClr val="0563C1"/>
              </a:buClr>
              <a:buSzPts val="1800"/>
              <a:buFont typeface="Calibri"/>
              <a:buAutoNum type="arabicPeriod"/>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https://futureiot.tech/</a:t>
            </a:r>
            <a:r>
              <a:rPr lang="en-US" sz="1800">
                <a:latin typeface="Calibri"/>
                <a:ea typeface="Calibri"/>
                <a:cs typeface="Calibri"/>
                <a:sym typeface="Calibri"/>
              </a:rPr>
              <a:t> </a:t>
            </a:r>
            <a:endParaRPr/>
          </a:p>
          <a:p>
            <a:pPr marL="228600" lvl="0" indent="-152400" algn="l" rtl="0">
              <a:spcBef>
                <a:spcPts val="0"/>
              </a:spcBef>
              <a:spcAft>
                <a:spcPts val="0"/>
              </a:spcAft>
              <a:buClr>
                <a:schemeClr val="dk1"/>
              </a:buClr>
              <a:buSzPts val="1200"/>
              <a:buFont typeface="Calibri"/>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i="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2023 IoT trends for A&amp;G via PrPR</a:t>
            </a:r>
            <a:endParaRPr/>
          </a:p>
        </p:txBody>
      </p:sp>
      <p:sp>
        <p:nvSpPr>
          <p:cNvPr id="243" name="Google Shape;2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3"/>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0" y="4285397"/>
            <a:ext cx="12192000" cy="2572603"/>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3"/>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3"/>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22" name="Google Shape;22;p23"/>
          <p:cNvSpPr txBox="1">
            <a:spLocks noGrp="1"/>
          </p:cNvSpPr>
          <p:nvPr>
            <p:ph type="subTitle" idx="1"/>
          </p:nvPr>
        </p:nvSpPr>
        <p:spPr>
          <a:xfrm>
            <a:off x="1524000" y="501967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1291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1800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38976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10/19/2023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95576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10/19/2023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71788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10/19/2023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56062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10/19/2023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001240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10/19/2023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925507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45074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4"/>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979597"/>
                </a:solidFill>
                <a:latin typeface="Open Sans"/>
                <a:ea typeface="Open Sans"/>
                <a:cs typeface="Open Sans"/>
                <a:sym typeface="Open Sans"/>
              </a:defRPr>
            </a:lvl1pPr>
            <a:lvl2pPr marL="0" lvl="1" indent="0" algn="r">
              <a:spcBef>
                <a:spcPts val="0"/>
              </a:spcBef>
              <a:buNone/>
              <a:defRPr sz="1200" b="0" i="0" u="none" strike="noStrike" cap="none">
                <a:solidFill>
                  <a:srgbClr val="979597"/>
                </a:solidFill>
                <a:latin typeface="Open Sans"/>
                <a:ea typeface="Open Sans"/>
                <a:cs typeface="Open Sans"/>
                <a:sym typeface="Open Sans"/>
              </a:defRPr>
            </a:lvl2pPr>
            <a:lvl3pPr marL="0" lvl="2" indent="0" algn="r">
              <a:spcBef>
                <a:spcPts val="0"/>
              </a:spcBef>
              <a:buNone/>
              <a:defRPr sz="1200" b="0" i="0" u="none" strike="noStrike" cap="none">
                <a:solidFill>
                  <a:srgbClr val="979597"/>
                </a:solidFill>
                <a:latin typeface="Open Sans"/>
                <a:ea typeface="Open Sans"/>
                <a:cs typeface="Open Sans"/>
                <a:sym typeface="Open Sans"/>
              </a:defRPr>
            </a:lvl3pPr>
            <a:lvl4pPr marL="0" lvl="3" indent="0" algn="r">
              <a:spcBef>
                <a:spcPts val="0"/>
              </a:spcBef>
              <a:buNone/>
              <a:defRPr sz="1200" b="0" i="0" u="none" strike="noStrike" cap="none">
                <a:solidFill>
                  <a:srgbClr val="979597"/>
                </a:solidFill>
                <a:latin typeface="Open Sans"/>
                <a:ea typeface="Open Sans"/>
                <a:cs typeface="Open Sans"/>
                <a:sym typeface="Open Sans"/>
              </a:defRPr>
            </a:lvl4pPr>
            <a:lvl5pPr marL="0" lvl="4" indent="0" algn="r">
              <a:spcBef>
                <a:spcPts val="0"/>
              </a:spcBef>
              <a:buNone/>
              <a:defRPr sz="1200" b="0" i="0" u="none" strike="noStrike" cap="none">
                <a:solidFill>
                  <a:srgbClr val="979597"/>
                </a:solidFill>
                <a:latin typeface="Open Sans"/>
                <a:ea typeface="Open Sans"/>
                <a:cs typeface="Open Sans"/>
                <a:sym typeface="Open Sans"/>
              </a:defRPr>
            </a:lvl5pPr>
            <a:lvl6pPr marL="0" lvl="5" indent="0" algn="r">
              <a:spcBef>
                <a:spcPts val="0"/>
              </a:spcBef>
              <a:buNone/>
              <a:defRPr sz="1200" b="0" i="0" u="none" strike="noStrike" cap="none">
                <a:solidFill>
                  <a:srgbClr val="979597"/>
                </a:solidFill>
                <a:latin typeface="Open Sans"/>
                <a:ea typeface="Open Sans"/>
                <a:cs typeface="Open Sans"/>
                <a:sym typeface="Open Sans"/>
              </a:defRPr>
            </a:lvl6pPr>
            <a:lvl7pPr marL="0" lvl="6" indent="0" algn="r">
              <a:spcBef>
                <a:spcPts val="0"/>
              </a:spcBef>
              <a:buNone/>
              <a:defRPr sz="1200" b="0" i="0" u="none" strike="noStrike" cap="none">
                <a:solidFill>
                  <a:srgbClr val="979597"/>
                </a:solidFill>
                <a:latin typeface="Open Sans"/>
                <a:ea typeface="Open Sans"/>
                <a:cs typeface="Open Sans"/>
                <a:sym typeface="Open Sans"/>
              </a:defRPr>
            </a:lvl7pPr>
            <a:lvl8pPr marL="0" lvl="7" indent="0" algn="r">
              <a:spcBef>
                <a:spcPts val="0"/>
              </a:spcBef>
              <a:buNone/>
              <a:defRPr sz="1200" b="0" i="0" u="none" strike="noStrike" cap="none">
                <a:solidFill>
                  <a:srgbClr val="979597"/>
                </a:solidFill>
                <a:latin typeface="Open Sans"/>
                <a:ea typeface="Open Sans"/>
                <a:cs typeface="Open Sans"/>
                <a:sym typeface="Open Sans"/>
              </a:defRPr>
            </a:lvl8pPr>
            <a:lvl9pPr marL="0" lvl="8" indent="0" algn="r">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6"/>
        <p:cNvGrpSpPr/>
        <p:nvPr/>
      </p:nvGrpSpPr>
      <p:grpSpPr>
        <a:xfrm>
          <a:off x="0" y="0"/>
          <a:ext cx="0" cy="0"/>
          <a:chOff x="0" y="0"/>
          <a:chExt cx="0" cy="0"/>
        </a:xfrm>
      </p:grpSpPr>
      <p:sp>
        <p:nvSpPr>
          <p:cNvPr id="37" name="Google Shape;37;p26"/>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6"/>
          <p:cNvSpPr/>
          <p:nvPr/>
        </p:nvSpPr>
        <p:spPr>
          <a:xfrm>
            <a:off x="0" y="5341434"/>
            <a:ext cx="12192000" cy="1516566"/>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6"/>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6"/>
          <p:cNvSpPr txBox="1">
            <a:spLocks noGrp="1"/>
          </p:cNvSpPr>
          <p:nvPr>
            <p:ph type="subTitle" idx="1"/>
          </p:nvPr>
        </p:nvSpPr>
        <p:spPr>
          <a:xfrm>
            <a:off x="1524000" y="5847556"/>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1" name="Google Shape;41;p26"/>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42" name="Google Shape;42;p26"/>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sp>
        <p:nvSpPr>
          <p:cNvPr id="44" name="Google Shape;44;p27"/>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 name="Google Shape;45;p27"/>
          <p:cNvPicPr preferRelativeResize="0"/>
          <p:nvPr/>
        </p:nvPicPr>
        <p:blipFill rotWithShape="1">
          <a:blip r:embed="rId2">
            <a:alphaModFix/>
          </a:blip>
          <a:srcRect/>
          <a:stretch/>
        </p:blipFill>
        <p:spPr>
          <a:xfrm>
            <a:off x="523268" y="305687"/>
            <a:ext cx="2478783" cy="1856358"/>
          </a:xfrm>
          <a:prstGeom prst="rect">
            <a:avLst/>
          </a:prstGeom>
          <a:noFill/>
          <a:ln>
            <a:noFill/>
          </a:ln>
        </p:spPr>
      </p:pic>
      <p:sp>
        <p:nvSpPr>
          <p:cNvPr id="46" name="Google Shape;46;p27"/>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979597"/>
                </a:solidFill>
              </a:defRPr>
            </a:lvl1pPr>
            <a:lvl2pPr marL="914400" lvl="1" indent="-228600" algn="l">
              <a:lnSpc>
                <a:spcPct val="90000"/>
              </a:lnSpc>
              <a:spcBef>
                <a:spcPts val="500"/>
              </a:spcBef>
              <a:spcAft>
                <a:spcPts val="0"/>
              </a:spcAft>
              <a:buSzPts val="2000"/>
              <a:buNone/>
              <a:defRPr sz="2000">
                <a:solidFill>
                  <a:srgbClr val="979597"/>
                </a:solidFill>
              </a:defRPr>
            </a:lvl2pPr>
            <a:lvl3pPr marL="1371600" lvl="2" indent="-228600" algn="l">
              <a:lnSpc>
                <a:spcPct val="90000"/>
              </a:lnSpc>
              <a:spcBef>
                <a:spcPts val="500"/>
              </a:spcBef>
              <a:spcAft>
                <a:spcPts val="0"/>
              </a:spcAft>
              <a:buSzPts val="1800"/>
              <a:buNone/>
              <a:defRPr sz="1800">
                <a:solidFill>
                  <a:srgbClr val="979597"/>
                </a:solidFill>
              </a:defRPr>
            </a:lvl3pPr>
            <a:lvl4pPr marL="1828800" lvl="3" indent="-228600" algn="l">
              <a:lnSpc>
                <a:spcPct val="90000"/>
              </a:lnSpc>
              <a:spcBef>
                <a:spcPts val="500"/>
              </a:spcBef>
              <a:spcAft>
                <a:spcPts val="0"/>
              </a:spcAft>
              <a:buSzPts val="1600"/>
              <a:buNone/>
              <a:defRPr sz="1600">
                <a:solidFill>
                  <a:srgbClr val="979597"/>
                </a:solidFill>
              </a:defRPr>
            </a:lvl4pPr>
            <a:lvl5pPr marL="2286000" lvl="4" indent="-228600" algn="l">
              <a:lnSpc>
                <a:spcPct val="90000"/>
              </a:lnSpc>
              <a:spcBef>
                <a:spcPts val="500"/>
              </a:spcBef>
              <a:spcAft>
                <a:spcPts val="0"/>
              </a:spcAft>
              <a:buSzPts val="1600"/>
              <a:buNone/>
              <a:defRPr sz="1600">
                <a:solidFill>
                  <a:srgbClr val="979597"/>
                </a:solidFill>
              </a:defRPr>
            </a:lvl5pPr>
            <a:lvl6pPr marL="2743200" lvl="5" indent="-228600" algn="l">
              <a:lnSpc>
                <a:spcPct val="90000"/>
              </a:lnSpc>
              <a:spcBef>
                <a:spcPts val="500"/>
              </a:spcBef>
              <a:spcAft>
                <a:spcPts val="0"/>
              </a:spcAft>
              <a:buClr>
                <a:srgbClr val="979597"/>
              </a:buClr>
              <a:buSzPts val="1600"/>
              <a:buNone/>
              <a:defRPr sz="1600">
                <a:solidFill>
                  <a:srgbClr val="979597"/>
                </a:solidFill>
              </a:defRPr>
            </a:lvl6pPr>
            <a:lvl7pPr marL="3200400" lvl="6" indent="-228600" algn="l">
              <a:lnSpc>
                <a:spcPct val="90000"/>
              </a:lnSpc>
              <a:spcBef>
                <a:spcPts val="500"/>
              </a:spcBef>
              <a:spcAft>
                <a:spcPts val="0"/>
              </a:spcAft>
              <a:buClr>
                <a:srgbClr val="979597"/>
              </a:buClr>
              <a:buSzPts val="1600"/>
              <a:buNone/>
              <a:defRPr sz="1600">
                <a:solidFill>
                  <a:srgbClr val="979597"/>
                </a:solidFill>
              </a:defRPr>
            </a:lvl7pPr>
            <a:lvl8pPr marL="3657600" lvl="7" indent="-228600" algn="l">
              <a:lnSpc>
                <a:spcPct val="90000"/>
              </a:lnSpc>
              <a:spcBef>
                <a:spcPts val="500"/>
              </a:spcBef>
              <a:spcAft>
                <a:spcPts val="0"/>
              </a:spcAft>
              <a:buClr>
                <a:srgbClr val="979597"/>
              </a:buClr>
              <a:buSzPts val="1600"/>
              <a:buNone/>
              <a:defRPr sz="1600">
                <a:solidFill>
                  <a:srgbClr val="979597"/>
                </a:solidFill>
              </a:defRPr>
            </a:lvl8pPr>
            <a:lvl9pPr marL="4114800" lvl="8" indent="-228600" algn="l">
              <a:lnSpc>
                <a:spcPct val="90000"/>
              </a:lnSpc>
              <a:spcBef>
                <a:spcPts val="500"/>
              </a:spcBef>
              <a:spcAft>
                <a:spcPts val="0"/>
              </a:spcAft>
              <a:buClr>
                <a:srgbClr val="979597"/>
              </a:buClr>
              <a:buSzPts val="1600"/>
              <a:buNone/>
              <a:defRPr sz="1600">
                <a:solidFill>
                  <a:srgbClr val="979597"/>
                </a:solidFill>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8"/>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9"/>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0"/>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31"/>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28" name="Google Shape;28;p29"/>
          <p:cNvSpPr txBox="1">
            <a:spLocks noGrp="1"/>
          </p:cNvSpPr>
          <p:nvPr>
            <p:ph type="sldNum" idx="12"/>
          </p:nvPr>
        </p:nvSpPr>
        <p:spPr>
          <a:xfrm>
            <a:off x="10991811" y="61160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9pPr>
          </a:lstStyle>
          <a:p>
            <a:fld id="{00000000-1234-1234-1234-123412341234}" type="slidenum">
              <a:rPr lang="en-GB" smtClean="0"/>
              <a:pPr/>
              <a:t>‹#›</a:t>
            </a:fld>
            <a:endParaRPr lang="en-GB"/>
          </a:p>
        </p:txBody>
      </p:sp>
      <p:pic>
        <p:nvPicPr>
          <p:cNvPr id="29" name="Google Shape;29;p29"/>
          <p:cNvPicPr preferRelativeResize="0"/>
          <p:nvPr/>
        </p:nvPicPr>
        <p:blipFill rotWithShape="1">
          <a:blip r:embed="rId2">
            <a:alphaModFix/>
          </a:blip>
          <a:srcRect/>
          <a:stretch/>
        </p:blipFill>
        <p:spPr>
          <a:xfrm rot="5400000">
            <a:off x="10659149" y="535515"/>
            <a:ext cx="1007567" cy="1004700"/>
          </a:xfrm>
          <a:prstGeom prst="rect">
            <a:avLst/>
          </a:prstGeom>
          <a:noFill/>
          <a:ln>
            <a:noFill/>
          </a:ln>
        </p:spPr>
      </p:pic>
    </p:spTree>
    <p:extLst>
      <p:ext uri="{BB962C8B-B14F-4D97-AF65-F5344CB8AC3E}">
        <p14:creationId xmlns:p14="http://schemas.microsoft.com/office/powerpoint/2010/main" val="194469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63133"/>
              </a:buClr>
              <a:buSzPts val="4400"/>
              <a:buFont typeface="Open Sans"/>
              <a:buNone/>
              <a:defRPr sz="4400" b="1" i="0" u="none" strike="noStrike" cap="none">
                <a:solidFill>
                  <a:srgbClr val="C63133"/>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C00000"/>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C00000"/>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C00000"/>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79597"/>
                </a:solidFill>
                <a:latin typeface="Open Sans"/>
                <a:ea typeface="Open Sans"/>
                <a:cs typeface="Open Sans"/>
                <a:sym typeface="Open Sans"/>
              </a:defRPr>
            </a:lvl1pPr>
            <a:lvl2pPr marL="0" marR="0" lvl="1" indent="0" algn="r" rtl="0">
              <a:spcBef>
                <a:spcPts val="0"/>
              </a:spcBef>
              <a:buNone/>
              <a:defRPr sz="1200" b="0" i="0" u="none" strike="noStrike" cap="none">
                <a:solidFill>
                  <a:srgbClr val="979597"/>
                </a:solidFill>
                <a:latin typeface="Open Sans"/>
                <a:ea typeface="Open Sans"/>
                <a:cs typeface="Open Sans"/>
                <a:sym typeface="Open Sans"/>
              </a:defRPr>
            </a:lvl2pPr>
            <a:lvl3pPr marL="0" marR="0" lvl="2" indent="0" algn="r" rtl="0">
              <a:spcBef>
                <a:spcPts val="0"/>
              </a:spcBef>
              <a:buNone/>
              <a:defRPr sz="1200" b="0" i="0" u="none" strike="noStrike" cap="none">
                <a:solidFill>
                  <a:srgbClr val="979597"/>
                </a:solidFill>
                <a:latin typeface="Open Sans"/>
                <a:ea typeface="Open Sans"/>
                <a:cs typeface="Open Sans"/>
                <a:sym typeface="Open Sans"/>
              </a:defRPr>
            </a:lvl3pPr>
            <a:lvl4pPr marL="0" marR="0" lvl="3" indent="0" algn="r" rtl="0">
              <a:spcBef>
                <a:spcPts val="0"/>
              </a:spcBef>
              <a:buNone/>
              <a:defRPr sz="1200" b="0" i="0" u="none" strike="noStrike" cap="none">
                <a:solidFill>
                  <a:srgbClr val="979597"/>
                </a:solidFill>
                <a:latin typeface="Open Sans"/>
                <a:ea typeface="Open Sans"/>
                <a:cs typeface="Open Sans"/>
                <a:sym typeface="Open Sans"/>
              </a:defRPr>
            </a:lvl4pPr>
            <a:lvl5pPr marL="0" marR="0" lvl="4" indent="0" algn="r" rtl="0">
              <a:spcBef>
                <a:spcPts val="0"/>
              </a:spcBef>
              <a:buNone/>
              <a:defRPr sz="1200" b="0" i="0" u="none" strike="noStrike" cap="none">
                <a:solidFill>
                  <a:srgbClr val="979597"/>
                </a:solidFill>
                <a:latin typeface="Open Sans"/>
                <a:ea typeface="Open Sans"/>
                <a:cs typeface="Open Sans"/>
                <a:sym typeface="Open Sans"/>
              </a:defRPr>
            </a:lvl5pPr>
            <a:lvl6pPr marL="0" marR="0" lvl="5" indent="0" algn="r" rtl="0">
              <a:spcBef>
                <a:spcPts val="0"/>
              </a:spcBef>
              <a:buNone/>
              <a:defRPr sz="1200" b="0" i="0" u="none" strike="noStrike" cap="none">
                <a:solidFill>
                  <a:srgbClr val="979597"/>
                </a:solidFill>
                <a:latin typeface="Open Sans"/>
                <a:ea typeface="Open Sans"/>
                <a:cs typeface="Open Sans"/>
                <a:sym typeface="Open Sans"/>
              </a:defRPr>
            </a:lvl6pPr>
            <a:lvl7pPr marL="0" marR="0" lvl="6" indent="0" algn="r" rtl="0">
              <a:spcBef>
                <a:spcPts val="0"/>
              </a:spcBef>
              <a:buNone/>
              <a:defRPr sz="1200" b="0" i="0" u="none" strike="noStrike" cap="none">
                <a:solidFill>
                  <a:srgbClr val="979597"/>
                </a:solidFill>
                <a:latin typeface="Open Sans"/>
                <a:ea typeface="Open Sans"/>
                <a:cs typeface="Open Sans"/>
                <a:sym typeface="Open Sans"/>
              </a:defRPr>
            </a:lvl7pPr>
            <a:lvl8pPr marL="0" marR="0" lvl="7" indent="0" algn="r" rtl="0">
              <a:spcBef>
                <a:spcPts val="0"/>
              </a:spcBef>
              <a:buNone/>
              <a:defRPr sz="1200" b="0" i="0" u="none" strike="noStrike" cap="none">
                <a:solidFill>
                  <a:srgbClr val="979597"/>
                </a:solidFill>
                <a:latin typeface="Open Sans"/>
                <a:ea typeface="Open Sans"/>
                <a:cs typeface="Open Sans"/>
                <a:sym typeface="Open Sans"/>
              </a:defRPr>
            </a:lvl8pPr>
            <a:lvl9pPr marL="0" marR="0" lvl="8" indent="0" algn="r" rtl="0">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2"/>
          <p:cNvSpPr/>
          <p:nvPr/>
        </p:nvSpPr>
        <p:spPr>
          <a:xfrm>
            <a:off x="0" y="1155282"/>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22"/>
          <p:cNvPicPr preferRelativeResize="0"/>
          <p:nvPr/>
        </p:nvPicPr>
        <p:blipFill rotWithShape="1">
          <a:blip r:embed="rId11">
            <a:alphaModFix/>
          </a:blip>
          <a:srcRect/>
          <a:stretch/>
        </p:blipFill>
        <p:spPr>
          <a:xfrm>
            <a:off x="10807572" y="105845"/>
            <a:ext cx="1207227" cy="904091"/>
          </a:xfrm>
          <a:prstGeom prst="rect">
            <a:avLst/>
          </a:prstGeom>
          <a:noFill/>
          <a:ln>
            <a:noFill/>
          </a:ln>
        </p:spPr>
      </p:pic>
      <p:sp>
        <p:nvSpPr>
          <p:cNvPr id="15" name="Google Shape;15;p22"/>
          <p:cNvSpPr/>
          <p:nvPr/>
        </p:nvSpPr>
        <p:spPr>
          <a:xfrm>
            <a:off x="0" y="6497638"/>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47007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onem2m.org/membership/executive-viewpoints/846-india-dot-feb-2023" TargetMode="External"/><Relationship Id="rId13" Type="http://schemas.openxmlformats.org/officeDocument/2006/relationships/hyperlink" Target="https://www.onem2m.org/membership/executive-viewpoints/867-iiith-student-outreach-2023" TargetMode="External"/><Relationship Id="rId3" Type="http://schemas.openxmlformats.org/officeDocument/2006/relationships/hyperlink" Target="https://www.onem2m.org/membership/executive-viewpoints/831-seon-woo-yi-jan2023" TargetMode="External"/><Relationship Id="rId7" Type="http://schemas.openxmlformats.org/officeDocument/2006/relationships/hyperlink" Target="https://www.onem2m.org/membership/executive-viewpoints/845-poornima-shandilya-feb-2023" TargetMode="External"/><Relationship Id="rId12" Type="http://schemas.openxmlformats.org/officeDocument/2006/relationships/hyperlink" Target="https://www.onem2m.org/membership/executive-viewpoints/861-aetheros-ceo-ray-bell" TargetMode="External"/><Relationship Id="rId2" Type="http://schemas.openxmlformats.org/officeDocument/2006/relationships/notesSlide" Target="../notesSlides/notesSlide7.xml"/><Relationship Id="rId16" Type="http://schemas.openxmlformats.org/officeDocument/2006/relationships/hyperlink" Target="mailto:oneM2M_PressMedia@list.onem2m.org" TargetMode="External"/><Relationship Id="rId1" Type="http://schemas.openxmlformats.org/officeDocument/2006/relationships/slideLayout" Target="../slideLayouts/slideLayout2.xml"/><Relationship Id="rId6" Type="http://schemas.openxmlformats.org/officeDocument/2006/relationships/hyperlink" Target="https://www.onem2m.org/membership/executive-viewpoints/834-marco-cogliati-feb-2023" TargetMode="External"/><Relationship Id="rId11" Type="http://schemas.openxmlformats.org/officeDocument/2006/relationships/hyperlink" Target="https://www.onem2m.org/membership/executive-viewpoints/857-technical-plenary-59" TargetMode="External"/><Relationship Id="rId5" Type="http://schemas.openxmlformats.org/officeDocument/2006/relationships/hyperlink" Target="https://www.onem2m.org/membership/executive-viewpoints/832-patrick-cox-jan2023" TargetMode="External"/><Relationship Id="rId15" Type="http://schemas.openxmlformats.org/officeDocument/2006/relationships/hyperlink" Target="https://docs.google.com/spreadsheets/d/1RikZmqw7vbcXsvmrHTCGTgK2TDCld51rI7za7ZtpYAk/edit#gid=1270870760" TargetMode="External"/><Relationship Id="rId10" Type="http://schemas.openxmlformats.org/officeDocument/2006/relationships/hyperlink" Target="https://www.onem2m.org/membership/executive-viewpoints/856-andre-dutra-apr-2023" TargetMode="External"/><Relationship Id="rId4" Type="http://schemas.openxmlformats.org/officeDocument/2006/relationships/hyperlink" Target="https://www.onem2m.org/membership/executive-viewpoints/752-tp52-activities-and-accomplishments" TargetMode="External"/><Relationship Id="rId9" Type="http://schemas.openxmlformats.org/officeDocument/2006/relationships/hyperlink" Target="https://www.onem2m.org/membership/executive-viewpoints/853-tp58-india" TargetMode="External"/><Relationship Id="rId14" Type="http://schemas.openxmlformats.org/officeDocument/2006/relationships/hyperlink" Target="https://www.onem2m.org/membership/executive-viewpoints/872-edge-computing-ai-for-iot-and-developer-outreach-activities-were-three-highlights-of-tp6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tsi.org/e-brochure/Magazine/April-2022/mobile/index.html#p=21" TargetMode="External"/><Relationship Id="rId13" Type="http://schemas.openxmlformats.org/officeDocument/2006/relationships/hyperlink" Target="https://www.etsi.org/e-brochure/Magazine/October-2023/mobile/index.html#p=2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innovatingcanada.ca/technology/internet-of-things/iot-standardisation-for-long-term-innovation/" TargetMode="External"/><Relationship Id="rId12" Type="http://schemas.openxmlformats.org/officeDocument/2006/relationships/hyperlink" Target="https://www.etsi.org/e-brochure/Magazine/July-2023/mobile/index.html#p=2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ipelinepub.com/AI-Analytics-Automation/AI-analytics-for-IoT" TargetMode="External"/><Relationship Id="rId11" Type="http://schemas.openxmlformats.org/officeDocument/2006/relationships/hyperlink" Target="https://www.atis.org/in-anticipation-of-metaverse-standardization/" TargetMode="External"/><Relationship Id="rId5" Type="http://schemas.openxmlformats.org/officeDocument/2006/relationships/hyperlink" Target="https://pipelinepub.com/IoT-2023/IoT-interoperability-standards-for-smart-home-and-IIoT" TargetMode="External"/><Relationship Id="rId10" Type="http://schemas.openxmlformats.org/officeDocument/2006/relationships/hyperlink" Target="https://www.etsi.org/e-brochure/Magazine/2304/enjoy-2304.html#p=20" TargetMode="External"/><Relationship Id="rId4" Type="http://schemas.openxmlformats.org/officeDocument/2006/relationships/hyperlink" Target="https://www.pipelinepub.com/pervasive-mobile-wireless-connectivity/2023-IoT-Trends-regulation-evolution-innovation-with-AI" TargetMode="External"/><Relationship Id="rId9" Type="http://schemas.openxmlformats.org/officeDocument/2006/relationships/hyperlink" Target="https://www.etsi.org/e-brochure/Magazine/January-2023/mobile/index.html#p=20" TargetMode="External"/><Relationship Id="rId14" Type="http://schemas.openxmlformats.org/officeDocument/2006/relationships/hyperlink" Target="https://docs.google.com/spreadsheets/d/1RikZmqw7vbcXsvmrHTCGTgK2TDCld51rI7za7ZtpYAk/edit#gid=127087076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svg"/><Relationship Id="rId9" Type="http://schemas.openxmlformats.org/officeDocument/2006/relationships/image" Target="../media/image11.sv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hyperlink" Target="https://www.linkedin.com/company/onem2m/" TargetMode="External"/><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hyperlink" Target="https://wiki.onem2m.org/index.php?title=Main_Page" TargetMode="External"/><Relationship Id="rId5" Type="http://schemas.openxmlformats.org/officeDocument/2006/relationships/hyperlink" Target="https://www.youtube.com/c/Onem2mOrg" TargetMode="Externa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s://github.com/oneM2M-Tutorials" TargetMode="External"/><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pipelinepub.com/AI-Analytics-Automation/AI-analytics-for-Io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docs.google.com/spreadsheets/d/1RikZmqw7vbcXsvmrHTCGTgK2TDCld51rI7za7ZtpYAk/edit#gid=1994048757" TargetMode="External"/><Relationship Id="rId4" Type="http://schemas.openxmlformats.org/officeDocument/2006/relationships/hyperlink" Target="https://www.etsi.org/e-brochure/Magazine/October-2023/mobile/index.html#p=20"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iotforall.com/the-iot-for-all-podcas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martnationexpo.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architectureandgovernance.com/applications-technology/what-to-expect-with-iot-in-2023/" TargetMode="External"/><Relationship Id="rId4" Type="http://schemas.openxmlformats.org/officeDocument/2006/relationships/hyperlink" Target="https://www.architectureandgovernance.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eenewseurope.com/en/horizontal-iot-implementations/" TargetMode="External"/><Relationship Id="rId3" Type="http://schemas.openxmlformats.org/officeDocument/2006/relationships/hyperlink" Target="https://trans.etnews.com/etgiweb/httpsURLm.etnews.com/20231010000294" TargetMode="External"/><Relationship Id="rId7" Type="http://schemas.openxmlformats.org/officeDocument/2006/relationships/hyperlink" Target="https://www.onem2m.org/iot-news/859-onem2m-specifications-approved-by-more-than-190-itu-member-countries-as-itu-standard-to-simplify-iot-adoption" TargetMode="External"/><Relationship Id="rId12" Type="http://schemas.openxmlformats.org/officeDocument/2006/relationships/hyperlink" Target="https://www.thefastmode.com/expert-opinion/30064-standardization-is-key-for-metaverse-succe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koit.co.kr/news/articleView.html?idxno=114026" TargetMode="External"/><Relationship Id="rId11" Type="http://schemas.openxmlformats.org/officeDocument/2006/relationships/hyperlink" Target="https://www.etsi.org/e-brochure/Magazine/January-2023/mobile/index.html#p=20" TargetMode="External"/><Relationship Id="rId5" Type="http://schemas.openxmlformats.org/officeDocument/2006/relationships/hyperlink" Target="https://pipelinepub.com/IoT-2023/IoT-interoperability-standards-for-smart-home-and-IIoT" TargetMode="External"/><Relationship Id="rId10" Type="http://schemas.openxmlformats.org/officeDocument/2006/relationships/hyperlink" Target="https://blogs.iiit.ac.in/keti/" TargetMode="External"/><Relationship Id="rId4" Type="http://schemas.openxmlformats.org/officeDocument/2006/relationships/hyperlink" Target="https://pipelinepub.com/AI-Analytics-Automation/AI-analytics-for-IoT" TargetMode="External"/><Relationship Id="rId9" Type="http://schemas.openxmlformats.org/officeDocument/2006/relationships/hyperlink" Target="https://www.journaldunet.com/ebusiness/internet-mobile/1520841-l-iot-barriere-aux-catastrophes-naturell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onem2m.org/iot-news/873-enabling-multi-access-edge-computing-in-the-internet-of-thing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onem2m.org/iot-news/835-the-journey-to-massive-iot-through-interoperable-and-open-standards" TargetMode="External"/><Relationship Id="rId5" Type="http://schemas.openxmlformats.org/officeDocument/2006/relationships/hyperlink" Target="https://www.onem2m.org/iot-news/836-security-for-onem2m-based-smart-city-network" TargetMode="External"/><Relationship Id="rId4" Type="http://schemas.openxmlformats.org/officeDocument/2006/relationships/hyperlink" Target="https://www.onem2m.org/iot-news/851-in-anticipation-of-metaverse-standardiz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6000"/>
              <a:buFont typeface="Open Sans"/>
              <a:buNone/>
            </a:pPr>
            <a:r>
              <a:rPr lang="en-US" dirty="0"/>
              <a:t>Marcom Report </a:t>
            </a:r>
            <a:endParaRPr dirty="0"/>
          </a:p>
        </p:txBody>
      </p:sp>
      <p:sp>
        <p:nvSpPr>
          <p:cNvPr id="74" name="Google Shape;74;p1"/>
          <p:cNvSpPr txBox="1">
            <a:spLocks noGrp="1"/>
          </p:cNvSpPr>
          <p:nvPr>
            <p:ph type="subTitle" idx="1"/>
          </p:nvPr>
        </p:nvSpPr>
        <p:spPr>
          <a:xfrm>
            <a:off x="1532952" y="4653915"/>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Bindoo Srivastava, Marcom Chair</a:t>
            </a:r>
            <a:endParaRPr dirty="0"/>
          </a:p>
          <a:p>
            <a:pPr marL="0" lvl="0" indent="0" algn="ctr" rtl="0">
              <a:lnSpc>
                <a:spcPct val="90000"/>
              </a:lnSpc>
              <a:spcBef>
                <a:spcPts val="1000"/>
              </a:spcBef>
              <a:spcAft>
                <a:spcPts val="0"/>
              </a:spcAft>
              <a:buSzPts val="2400"/>
              <a:buNone/>
            </a:pPr>
            <a:r>
              <a:rPr lang="en-US" dirty="0"/>
              <a:t>19 October 2023</a:t>
            </a:r>
            <a:endParaRPr dirty="0"/>
          </a:p>
        </p:txBody>
      </p:sp>
      <p:sp>
        <p:nvSpPr>
          <p:cNvPr id="75" name="Google Shape;75;p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b="0" i="0" u="none" strike="noStrike" cap="none">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b="0" i="0" u="none" strike="noStrike" cap="none">
                <a:solidFill>
                  <a:schemeClr val="lt2"/>
                </a:solidFill>
                <a:latin typeface="Open Sans"/>
                <a:ea typeface="Open Sans"/>
                <a:cs typeface="Open Sans"/>
                <a:sym typeface="Open Sans"/>
              </a:rPr>
              <a:t>© 2023 oneM2M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334696" y="58994"/>
            <a:ext cx="8902294" cy="1173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63133"/>
              </a:buClr>
              <a:buSzPts val="3200"/>
              <a:buFont typeface="Open Sans"/>
              <a:buNone/>
            </a:pPr>
            <a:r>
              <a:rPr lang="en-US" sz="3200" dirty="0">
                <a:latin typeface="Myriad Pro" panose="020B0503030403020204" charset="0"/>
                <a:sym typeface="Open Sans"/>
              </a:rPr>
              <a:t>Engagement – Executive Insights (CY23) </a:t>
            </a:r>
            <a:endParaRPr sz="2400" dirty="0">
              <a:highlight>
                <a:srgbClr val="FFFF00"/>
              </a:highlight>
              <a:latin typeface="Myriad Pro" panose="020B0503030403020204" charset="0"/>
              <a:sym typeface="Open Sans"/>
            </a:endParaRPr>
          </a:p>
        </p:txBody>
      </p:sp>
      <p:sp>
        <p:nvSpPr>
          <p:cNvPr id="235" name="Google Shape;235;p18"/>
          <p:cNvSpPr/>
          <p:nvPr/>
        </p:nvSpPr>
        <p:spPr>
          <a:xfrm>
            <a:off x="334696" y="1805164"/>
            <a:ext cx="7427765" cy="5078273"/>
          </a:xfrm>
          <a:prstGeom prst="rect">
            <a:avLst/>
          </a:prstGeom>
          <a:noFill/>
          <a:ln>
            <a:noFill/>
          </a:ln>
          <a:effectLst>
            <a:outerShdw blurRad="76200" sy="23000" kx="1200000" algn="br" rotWithShape="0">
              <a:srgbClr val="000000">
                <a:alpha val="20000"/>
              </a:srgbClr>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1" i="0" u="none" strike="noStrike" cap="none" dirty="0">
                <a:solidFill>
                  <a:schemeClr val="dk1"/>
                </a:solidFill>
                <a:latin typeface="Myriad Pro" panose="020B0503030403020204" charset="0"/>
                <a:ea typeface="Open Sans"/>
                <a:cs typeface="Open Sans"/>
                <a:sym typeface="Open Sans"/>
              </a:rPr>
              <a:t>Executive Insights</a:t>
            </a:r>
            <a:endParaRPr sz="1800" b="1" i="0" u="none" strike="noStrike" cap="none" dirty="0">
              <a:solidFill>
                <a:schemeClr val="dk1"/>
              </a:solidFill>
              <a:highlight>
                <a:srgbClr val="00FF00"/>
              </a:highlight>
              <a:latin typeface="Myriad Pro" panose="020B0503030403020204" charset="0"/>
              <a:ea typeface="Open Sans"/>
              <a:cs typeface="Open Sans"/>
              <a:sym typeface="Open Sans"/>
            </a:endParaRPr>
          </a:p>
          <a:p>
            <a:pPr marL="742950" marR="0" lvl="1" indent="-285750" algn="l" rtl="0">
              <a:spcBef>
                <a:spcPts val="0"/>
              </a:spcBef>
              <a:spcAft>
                <a:spcPts val="0"/>
              </a:spcAft>
              <a:buClr>
                <a:srgbClr val="2E2E31"/>
              </a:buClr>
              <a:buSzPts val="1800"/>
              <a:buFont typeface="Arial"/>
              <a:buChar char="•"/>
            </a:pP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IoT systems and the evolution of solution requirements by </a:t>
            </a:r>
            <a:r>
              <a:rPr lang="en-US" sz="1800" b="0" i="0" u="sng" strike="noStrike" cap="none" dirty="0" err="1">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nTels</a:t>
            </a: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 9</a:t>
            </a:r>
            <a:r>
              <a:rPr lang="en-US" sz="1800" b="0" i="0" u="sng" strike="noStrike" cap="none" baseline="30000"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th</a:t>
            </a: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Jan’23</a:t>
            </a:r>
            <a:endParaRPr sz="1800" b="0" i="0" u="sng" strike="noStrike" cap="none" dirty="0">
              <a:solidFill>
                <a:schemeClr val="dk1"/>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Standardization in Smart Elevator by Patrick Cox (TRE-E </a:t>
            </a:r>
            <a:r>
              <a:rPr lang="en-US" sz="1800" b="0" i="0" u="sng" strike="noStrike" cap="none" dirty="0" err="1">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scrl</a:t>
            </a:r>
            <a:r>
              <a:rPr lang="en-US" sz="18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a:t>
            </a:r>
            <a:r>
              <a:rPr lang="en-US" sz="1800" b="0" i="0" u="none" strike="noStrike" cap="none" dirty="0">
                <a:solidFill>
                  <a:schemeClr val="dk1"/>
                </a:solidFill>
                <a:latin typeface="Myriad Pro" panose="020B0503030403020204" charset="0"/>
                <a:ea typeface="Open Sans"/>
                <a:cs typeface="Open Sans"/>
                <a:sym typeface="Open Sans"/>
              </a:rPr>
              <a:t> – 16</a:t>
            </a:r>
            <a:r>
              <a:rPr lang="en-US" sz="1800" b="0" i="0" u="none" strike="noStrike" cap="none" baseline="30000" dirty="0">
                <a:solidFill>
                  <a:schemeClr val="dk1"/>
                </a:solidFill>
                <a:latin typeface="Myriad Pro" panose="020B0503030403020204" charset="0"/>
                <a:ea typeface="Open Sans"/>
                <a:cs typeface="Open Sans"/>
                <a:sym typeface="Open Sans"/>
              </a:rPr>
              <a:t>th</a:t>
            </a:r>
            <a:r>
              <a:rPr lang="en-US" sz="1800" b="0" i="0" u="none" strike="noStrike" cap="none" dirty="0">
                <a:solidFill>
                  <a:schemeClr val="dk1"/>
                </a:solidFill>
                <a:latin typeface="Myriad Pro" panose="020B0503030403020204" charset="0"/>
                <a:ea typeface="Open Sans"/>
                <a:cs typeface="Open Sans"/>
                <a:sym typeface="Open Sans"/>
              </a:rPr>
              <a:t> Jan’23</a:t>
            </a:r>
            <a:endParaRPr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Standardization in Smart Lift Sector by Marco </a:t>
            </a:r>
            <a:r>
              <a:rPr lang="en-US" sz="18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Cogliati</a:t>
            </a: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 (TRE-E </a:t>
            </a:r>
            <a:r>
              <a:rPr lang="en-US" sz="18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scrl</a:t>
            </a: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a:t>
            </a:r>
            <a:r>
              <a:rPr lang="en-US" sz="1800" b="0" i="0" u="none" strike="noStrike" cap="none" dirty="0">
                <a:solidFill>
                  <a:schemeClr val="dk1"/>
                </a:solidFill>
                <a:latin typeface="Myriad Pro" panose="020B0503030403020204" charset="0"/>
                <a:ea typeface="Open Sans"/>
                <a:cs typeface="Open Sans"/>
                <a:sym typeface="Open Sans"/>
              </a:rPr>
              <a:t> – 1</a:t>
            </a:r>
            <a:r>
              <a:rPr lang="en-US" sz="1800" b="0" i="0" u="none" strike="noStrike" cap="none" baseline="30000" dirty="0">
                <a:solidFill>
                  <a:schemeClr val="dk1"/>
                </a:solidFill>
                <a:latin typeface="Myriad Pro" panose="020B0503030403020204" charset="0"/>
                <a:ea typeface="Open Sans"/>
                <a:cs typeface="Open Sans"/>
                <a:sym typeface="Open Sans"/>
              </a:rPr>
              <a:t>st</a:t>
            </a:r>
            <a:r>
              <a:rPr lang="en-US" sz="1800" b="0" i="0" u="none" strike="noStrike" cap="none" dirty="0">
                <a:solidFill>
                  <a:schemeClr val="dk1"/>
                </a:solidFill>
                <a:latin typeface="Myriad Pro" panose="020B0503030403020204" charset="0"/>
                <a:ea typeface="Open Sans"/>
                <a:cs typeface="Open Sans"/>
                <a:sym typeface="Open Sans"/>
              </a:rPr>
              <a:t> Feb’23</a:t>
            </a:r>
            <a:endParaRPr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CDOT’s Common Service Platform – 22</a:t>
            </a:r>
            <a:r>
              <a:rPr lang="en-US" sz="1800" b="0" i="0" u="sng" strike="noStrike" cap="none" baseline="30000"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nd</a:t>
            </a:r>
            <a:r>
              <a:rPr lang="en-US" sz="18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 Feb’23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India’s Standard Based IoT Ecosystem – 23</a:t>
            </a:r>
            <a:r>
              <a:rPr lang="en-US" sz="1800" b="0" i="0" u="sng" strike="noStrike" cap="none" baseline="30000"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rd</a:t>
            </a:r>
            <a:r>
              <a:rPr lang="en-US" sz="18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 Feb’23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TP#58 and Release 5 Standardization Activities – 22</a:t>
            </a:r>
            <a:r>
              <a:rPr lang="en-US" sz="1800" b="0" i="0" u="sng" strike="noStrike" cap="none" baseline="30000"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nd</a:t>
            </a:r>
            <a:r>
              <a:rPr lang="en-US" sz="18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 Mar’23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DT IoT Hub – 4</a:t>
            </a:r>
            <a:r>
              <a:rPr lang="en-US" sz="1800" b="0" i="0" u="sng" strike="noStrike" cap="none" baseline="30000"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th</a:t>
            </a:r>
            <a:r>
              <a:rPr lang="en-US" sz="18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 May’23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TP#59 – 11</a:t>
            </a:r>
            <a:r>
              <a:rPr lang="en-US" sz="1800" b="0" i="0" u="sng" strike="noStrike" cap="none" baseline="30000"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th</a:t>
            </a:r>
            <a:r>
              <a:rPr lang="en-US" sz="18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 May’</a:t>
            </a:r>
            <a:r>
              <a:rPr lang="en-US" sz="1800" u="sng"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23</a:t>
            </a:r>
            <a:endParaRPr lang="en-US" sz="1800" u="sng" dirty="0">
              <a:solidFill>
                <a:schemeClr val="dk1"/>
              </a:solidFill>
              <a:latin typeface="Myriad Pro" panose="020B0503030403020204" charset="0"/>
              <a:ea typeface="Open Sans"/>
              <a:cs typeface="Open Sans"/>
              <a:sym typeface="Open Sans"/>
            </a:endParaRPr>
          </a:p>
          <a:p>
            <a:pPr marL="742950" lvl="1" indent="-285750">
              <a:buClr>
                <a:schemeClr val="dk1"/>
              </a:buClr>
              <a:buSzPts val="1800"/>
              <a:buFont typeface="Arial"/>
              <a:buChar char="•"/>
            </a:pPr>
            <a:r>
              <a:rPr lang="en-US" sz="18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oneM2M in Utilities by Atheros – 5</a:t>
            </a:r>
            <a:r>
              <a:rPr lang="en-US" sz="1800" u="sng" baseline="30000"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th</a:t>
            </a:r>
            <a:r>
              <a:rPr lang="en-US" sz="18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 Jun’23</a:t>
            </a:r>
            <a:endParaRPr lang="en-US" sz="1800" u="sng" dirty="0">
              <a:solidFill>
                <a:schemeClr val="dk1"/>
              </a:solidFill>
              <a:latin typeface="Myriad Pro" panose="020B0503030403020204" charset="0"/>
              <a:ea typeface="Open Sans"/>
              <a:cs typeface="Open Sans"/>
            </a:endParaRPr>
          </a:p>
          <a:p>
            <a:pPr marL="742950" lvl="1" indent="-285750">
              <a:buClr>
                <a:schemeClr val="dk1"/>
              </a:buClr>
              <a:buSzPts val="1800"/>
              <a:buFont typeface="Arial"/>
              <a:buChar char="•"/>
            </a:pPr>
            <a:r>
              <a:rPr lang="en-US" sz="18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IIT Hyderabad – Dr. Sachin Chaudhari 22</a:t>
            </a:r>
            <a:r>
              <a:rPr lang="en-US" sz="1800" u="sng" baseline="30000"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nd</a:t>
            </a:r>
            <a:r>
              <a:rPr lang="en-US" sz="18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 Jun’23</a:t>
            </a:r>
            <a:endParaRPr lang="en-US" sz="1800" u="sng" dirty="0">
              <a:solidFill>
                <a:schemeClr val="dk1"/>
              </a:solidFill>
              <a:latin typeface="Myriad Pro" panose="020B0503030403020204" charset="0"/>
              <a:ea typeface="Open Sans"/>
              <a:cs typeface="Open Sans"/>
            </a:endParaRPr>
          </a:p>
          <a:p>
            <a:pPr marL="742950" marR="0" lvl="1" indent="-285750" algn="l" rtl="0">
              <a:spcBef>
                <a:spcPts val="0"/>
              </a:spcBef>
              <a:spcAft>
                <a:spcPts val="0"/>
              </a:spcAft>
              <a:buClr>
                <a:schemeClr val="dk1"/>
              </a:buClr>
              <a:buSzPts val="1800"/>
              <a:buFont typeface="Arial"/>
              <a:buChar char="•"/>
            </a:pPr>
            <a:r>
              <a:rPr lang="en-US" sz="18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TP#60 – 17</a:t>
            </a:r>
            <a:r>
              <a:rPr lang="en-US" sz="1800" u="sng" baseline="30000"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th</a:t>
            </a:r>
            <a:r>
              <a:rPr lang="en-US" sz="18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 Jul’23</a:t>
            </a:r>
            <a:endParaRPr lang="en-US" sz="18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u="sng" dirty="0">
                <a:solidFill>
                  <a:schemeClr val="dk1"/>
                </a:solidFill>
                <a:latin typeface="Myriad Pro" panose="020B0503030403020204" charset="0"/>
                <a:ea typeface="Open Sans"/>
                <a:cs typeface="Open Sans"/>
                <a:sym typeface="Open Sans"/>
              </a:rPr>
              <a:t>ITU-oneM2M Collab (Rana </a:t>
            </a:r>
            <a:r>
              <a:rPr lang="en-US" sz="1800" u="sng" dirty="0" err="1">
                <a:solidFill>
                  <a:schemeClr val="dk1"/>
                </a:solidFill>
                <a:latin typeface="Myriad Pro" panose="020B0503030403020204" charset="0"/>
                <a:ea typeface="Open Sans"/>
                <a:cs typeface="Open Sans"/>
                <a:sym typeface="Open Sans"/>
              </a:rPr>
              <a:t>Kamill</a:t>
            </a:r>
            <a:r>
              <a:rPr lang="en-US" sz="1800" u="sng" dirty="0">
                <a:solidFill>
                  <a:schemeClr val="dk1"/>
                </a:solidFill>
                <a:latin typeface="Myriad Pro" panose="020B0503030403020204" charset="0"/>
                <a:ea typeface="Open Sans"/>
                <a:cs typeface="Open Sans"/>
                <a:sym typeface="Open Sans"/>
              </a:rPr>
              <a:t>) – 22</a:t>
            </a:r>
            <a:r>
              <a:rPr lang="en-US" sz="1800" u="sng" baseline="30000" dirty="0">
                <a:solidFill>
                  <a:schemeClr val="dk1"/>
                </a:solidFill>
                <a:latin typeface="Myriad Pro" panose="020B0503030403020204" charset="0"/>
                <a:ea typeface="Open Sans"/>
                <a:cs typeface="Open Sans"/>
                <a:sym typeface="Open Sans"/>
              </a:rPr>
              <a:t>nd</a:t>
            </a:r>
            <a:r>
              <a:rPr lang="en-US" sz="1800" u="sng" dirty="0">
                <a:solidFill>
                  <a:schemeClr val="dk1"/>
                </a:solidFill>
                <a:latin typeface="Myriad Pro" panose="020B0503030403020204" charset="0"/>
                <a:ea typeface="Open Sans"/>
                <a:cs typeface="Open Sans"/>
                <a:sym typeface="Open Sans"/>
              </a:rPr>
              <a:t> Aug’23</a:t>
            </a:r>
          </a:p>
          <a:p>
            <a:pPr marL="742950" marR="0" lvl="1" indent="-285750" algn="l" rtl="0">
              <a:spcBef>
                <a:spcPts val="0"/>
              </a:spcBef>
              <a:spcAft>
                <a:spcPts val="0"/>
              </a:spcAft>
              <a:buClr>
                <a:schemeClr val="dk1"/>
              </a:buClr>
              <a:buSzPts val="1800"/>
              <a:buFont typeface="Arial"/>
              <a:buChar char="•"/>
            </a:pPr>
            <a:r>
              <a:rPr lang="en-US" sz="1800" u="sng" dirty="0">
                <a:solidFill>
                  <a:schemeClr val="dk1"/>
                </a:solidFill>
                <a:latin typeface="Myriad Pro" panose="020B0503030403020204" charset="0"/>
                <a:ea typeface="Open Sans"/>
                <a:cs typeface="Open Sans"/>
                <a:sym typeface="Open Sans"/>
              </a:rPr>
              <a:t>TP#61 – 21</a:t>
            </a:r>
            <a:r>
              <a:rPr lang="en-US" sz="1800" u="sng" baseline="30000" dirty="0">
                <a:solidFill>
                  <a:schemeClr val="dk1"/>
                </a:solidFill>
                <a:latin typeface="Myriad Pro" panose="020B0503030403020204" charset="0"/>
                <a:ea typeface="Open Sans"/>
                <a:cs typeface="Open Sans"/>
                <a:sym typeface="Open Sans"/>
              </a:rPr>
              <a:t>st</a:t>
            </a:r>
            <a:r>
              <a:rPr lang="en-US" sz="1800" u="sng" dirty="0">
                <a:solidFill>
                  <a:schemeClr val="dk1"/>
                </a:solidFill>
                <a:latin typeface="Myriad Pro" panose="020B0503030403020204" charset="0"/>
                <a:ea typeface="Open Sans"/>
                <a:cs typeface="Open Sans"/>
                <a:sym typeface="Open Sans"/>
              </a:rPr>
              <a:t> Sep’23</a:t>
            </a:r>
          </a:p>
          <a:p>
            <a:pPr marL="742950" marR="0" lvl="1" indent="-285750" algn="l" rtl="0">
              <a:spcBef>
                <a:spcPts val="0"/>
              </a:spcBef>
              <a:spcAft>
                <a:spcPts val="0"/>
              </a:spcAft>
              <a:buClr>
                <a:schemeClr val="dk1"/>
              </a:buClr>
              <a:buSzPts val="1800"/>
              <a:buFont typeface="Arial"/>
              <a:buChar char="•"/>
            </a:pPr>
            <a:endParaRPr sz="1800" b="0" i="0" u="none" strike="noStrike" cap="none" dirty="0">
              <a:solidFill>
                <a:schemeClr val="dk1"/>
              </a:solidFill>
              <a:latin typeface="Myriad Pro" panose="020B0503030403020204" charset="0"/>
              <a:ea typeface="Open Sans"/>
              <a:cs typeface="Open Sans"/>
              <a:sym typeface="Open Sans"/>
            </a:endParaRPr>
          </a:p>
        </p:txBody>
      </p:sp>
      <p:sp>
        <p:nvSpPr>
          <p:cNvPr id="236" name="Google Shape;236;p18"/>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dirty="0">
                <a:solidFill>
                  <a:schemeClr val="lt1"/>
                </a:solidFill>
                <a:latin typeface="Myriad Pro" panose="020B0503030403020204" charset="0"/>
                <a:ea typeface="Open Sans"/>
                <a:cs typeface="Open Sans"/>
                <a:sym typeface="Open Sans"/>
                <a:hlinkClick r:id="rId15">
                  <a:extLst>
                    <a:ext uri="{A12FA001-AC4F-418D-AE19-62706E023703}">
                      <ahyp:hlinkClr xmlns:ahyp="http://schemas.microsoft.com/office/drawing/2018/hyperlinkcolor" val="tx"/>
                    </a:ext>
                  </a:extLst>
                </a:hlinkClick>
              </a:rPr>
              <a:t>Activities Tracker link</a:t>
            </a:r>
            <a:r>
              <a:rPr lang="en-US" sz="1800" dirty="0">
                <a:solidFill>
                  <a:schemeClr val="lt1"/>
                </a:solidFill>
                <a:latin typeface="Myriad Pro" panose="020B0503030403020204" charset="0"/>
                <a:ea typeface="Open Sans"/>
                <a:cs typeface="Open Sans"/>
                <a:sym typeface="Open Sans"/>
              </a:rPr>
              <a:t> </a:t>
            </a:r>
            <a:endParaRPr dirty="0">
              <a:latin typeface="Myriad Pro" panose="020B0503030403020204" charset="0"/>
            </a:endParaRPr>
          </a:p>
        </p:txBody>
      </p:sp>
      <p:sp>
        <p:nvSpPr>
          <p:cNvPr id="237" name="Google Shape;237;p18"/>
          <p:cNvSpPr/>
          <p:nvPr/>
        </p:nvSpPr>
        <p:spPr>
          <a:xfrm>
            <a:off x="7890526" y="1658102"/>
            <a:ext cx="4120659" cy="2339102"/>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oneM2M in the News – 1210 Subscribers</a:t>
            </a:r>
            <a:endParaRPr dirty="0">
              <a:latin typeface="Myriad Pro" panose="020B0503030403020204" charset="0"/>
            </a:endParaRPr>
          </a:p>
          <a:p>
            <a:pPr marL="0" marR="0" lvl="0" indent="0" algn="l" rtl="0">
              <a:spcBef>
                <a:spcPts val="0"/>
              </a:spcBef>
              <a:spcAft>
                <a:spcPts val="0"/>
              </a:spcAft>
              <a:buNone/>
            </a:pPr>
            <a:endParaRPr sz="1800"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Press Releases – 1</a:t>
            </a:r>
            <a:endParaRPr dirty="0">
              <a:latin typeface="Myriad Pro" panose="020B0503030403020204" charset="0"/>
            </a:endParaRPr>
          </a:p>
          <a:p>
            <a:pPr marL="0" marR="0" lvl="0" indent="0" algn="l" rtl="0">
              <a:spcBef>
                <a:spcPts val="0"/>
              </a:spcBef>
              <a:spcAft>
                <a:spcPts val="0"/>
              </a:spcAft>
              <a:buNone/>
            </a:pPr>
            <a:endParaRPr sz="2000" dirty="0">
              <a:solidFill>
                <a:schemeClr val="dk2"/>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b="0" dirty="0">
                <a:solidFill>
                  <a:schemeClr val="dk1"/>
                </a:solidFill>
                <a:latin typeface="Myriad Pro" panose="020B0503030403020204" charset="0"/>
                <a:ea typeface="Open Sans"/>
                <a:cs typeface="Open Sans"/>
                <a:sym typeface="Open Sans"/>
              </a:rPr>
              <a:t>Media queries  to  </a:t>
            </a:r>
            <a:r>
              <a:rPr lang="en-US" sz="1800" b="0" u="sng" dirty="0">
                <a:solidFill>
                  <a:srgbClr val="0000FF"/>
                </a:solidFill>
                <a:latin typeface="Myriad Pro" panose="020B0503030403020204" charset="0"/>
                <a:ea typeface="Open Sans"/>
                <a:cs typeface="Open Sans"/>
                <a:sym typeface="Open Sans"/>
                <a:hlinkClick r:id="rId16">
                  <a:extLst>
                    <a:ext uri="{A12FA001-AC4F-418D-AE19-62706E023703}">
                      <ahyp:hlinkClr xmlns:ahyp="http://schemas.microsoft.com/office/drawing/2018/hyperlinkcolor" val="tx"/>
                    </a:ext>
                  </a:extLst>
                </a:hlinkClick>
              </a:rPr>
              <a:t>oneM2M_PressMedia@list.onem2m.org</a:t>
            </a:r>
            <a:r>
              <a:rPr lang="en-US" sz="1800" b="0" dirty="0">
                <a:solidFill>
                  <a:schemeClr val="dk1"/>
                </a:solidFill>
                <a:latin typeface="Myriad Pro" panose="020B0503030403020204" charset="0"/>
                <a:ea typeface="Open Sans"/>
                <a:cs typeface="Open Sans"/>
                <a:sym typeface="Open Sans"/>
              </a:rPr>
              <a:t> being forwarded to Bindoo, Aurindam, Ken, Akash</a:t>
            </a:r>
            <a:endParaRPr sz="1800" b="1" dirty="0">
              <a:solidFill>
                <a:schemeClr val="dk1"/>
              </a:solidFill>
              <a:latin typeface="Myriad Pro" panose="020B0503030403020204" charset="0"/>
              <a:ea typeface="Open Sans"/>
              <a:cs typeface="Open Sans"/>
              <a:sym typeface="Open Sans"/>
            </a:endParaRPr>
          </a:p>
        </p:txBody>
      </p:sp>
      <p:cxnSp>
        <p:nvCxnSpPr>
          <p:cNvPr id="238" name="Google Shape;238;p18"/>
          <p:cNvCxnSpPr/>
          <p:nvPr/>
        </p:nvCxnSpPr>
        <p:spPr>
          <a:xfrm>
            <a:off x="7890526" y="1658102"/>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334696" y="0"/>
            <a:ext cx="8809304" cy="11735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ct val="100000"/>
              <a:buFont typeface="Open Sans"/>
              <a:buNone/>
            </a:pPr>
            <a:r>
              <a:rPr lang="en-US" dirty="0"/>
              <a:t>Thought Leadership – Articles CY’23</a:t>
            </a:r>
            <a:endParaRPr dirty="0"/>
          </a:p>
        </p:txBody>
      </p:sp>
      <p:sp>
        <p:nvSpPr>
          <p:cNvPr id="246" name="Google Shape;246;p19"/>
          <p:cNvSpPr txBox="1">
            <a:spLocks noGrp="1"/>
          </p:cNvSpPr>
          <p:nvPr>
            <p:ph type="body" idx="1"/>
          </p:nvPr>
        </p:nvSpPr>
        <p:spPr>
          <a:xfrm>
            <a:off x="334696" y="1173570"/>
            <a:ext cx="9195220" cy="5350798"/>
          </a:xfrm>
          <a:prstGeom prst="rect">
            <a:avLst/>
          </a:prstGeom>
          <a:noFill/>
          <a:ln>
            <a:noFill/>
          </a:ln>
        </p:spPr>
        <p:txBody>
          <a:bodyPr spcFirstLastPara="1" wrap="square" lIns="91425" tIns="45700" rIns="91425" bIns="45700" anchor="t" anchorCtr="0">
            <a:normAutofit fontScale="77500" lnSpcReduction="20000"/>
          </a:bodyPr>
          <a:lstStyle/>
          <a:p>
            <a:pPr marL="457200" lvl="1" indent="0" algn="l" rtl="0">
              <a:lnSpc>
                <a:spcPct val="90000"/>
              </a:lnSpc>
              <a:spcBef>
                <a:spcPts val="0"/>
              </a:spcBef>
              <a:spcAft>
                <a:spcPts val="0"/>
              </a:spcAft>
              <a:buSzPts val="2300"/>
              <a:buNone/>
            </a:pPr>
            <a:r>
              <a:rPr lang="en-US" sz="2300" i="1" dirty="0">
                <a:latin typeface="Open Sans"/>
                <a:ea typeface="Open Sans"/>
                <a:cs typeface="Open Sans"/>
                <a:sym typeface="Open Sans"/>
              </a:rPr>
              <a:t>Global Journals</a:t>
            </a:r>
            <a:endParaRPr dirty="0"/>
          </a:p>
          <a:p>
            <a:pPr marL="800100" lvl="1" indent="-342900" algn="l" rtl="0">
              <a:lnSpc>
                <a:spcPct val="90000"/>
              </a:lnSpc>
              <a:spcBef>
                <a:spcPts val="500"/>
              </a:spcBef>
              <a:spcAft>
                <a:spcPts val="0"/>
              </a:spcAft>
              <a:buSzPts val="1800"/>
              <a:buFont typeface="Arial"/>
              <a:buChar char="•"/>
            </a:pPr>
            <a:r>
              <a:rPr lang="en-US" sz="1800" u="sng" dirty="0">
                <a:solidFill>
                  <a:srgbClr val="1155CC"/>
                </a:solidFill>
                <a:latin typeface="Open Sans"/>
                <a:ea typeface="Open Sans"/>
                <a:cs typeface="Open Sans"/>
                <a:sym typeface="Open Sans"/>
              </a:rPr>
              <a:t>None</a:t>
            </a:r>
            <a:endParaRPr sz="2300" i="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sz="230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Trade Journals</a:t>
            </a:r>
            <a:endParaRPr dirty="0"/>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3"/>
              </a:rPr>
              <a:t>The Fast Mode – Standardization for Metaverse</a:t>
            </a:r>
            <a:endParaRPr sz="2300" dirty="0">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4"/>
              </a:rPr>
              <a:t>Pipeline Magazine – IoT Trends for 2023</a:t>
            </a:r>
            <a:endParaRPr lang="en-US" sz="2300" u="sng" dirty="0">
              <a:solidFill>
                <a:schemeClr val="hlink"/>
              </a:solidFill>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hlinkClick r:id="rId5">
                  <a:extLst>
                    <a:ext uri="{A12FA001-AC4F-418D-AE19-62706E023703}">
                      <ahyp:hlinkClr xmlns:ahyp="http://schemas.microsoft.com/office/drawing/2018/hyperlinkcolor" val="tx"/>
                    </a:ext>
                  </a:extLst>
                </a:hlinkClick>
              </a:rPr>
              <a:t>Pipeline Magazine How connected Devices will Remake IoT Systems</a:t>
            </a:r>
            <a:endParaRPr lang="en-US" sz="2300" u="sng" dirty="0">
              <a:solidFill>
                <a:schemeClr val="hlink"/>
              </a:solidFill>
            </a:endParaRPr>
          </a:p>
          <a:p>
            <a:pPr marL="800100" lvl="1" indent="-342900" algn="l" rtl="0">
              <a:lnSpc>
                <a:spcPct val="90000"/>
              </a:lnSpc>
              <a:spcBef>
                <a:spcPts val="500"/>
              </a:spcBef>
              <a:spcAft>
                <a:spcPts val="0"/>
              </a:spcAft>
              <a:buSzPts val="2300"/>
              <a:buFont typeface="Arial"/>
              <a:buChar char="•"/>
            </a:pPr>
            <a:r>
              <a:rPr lang="en-US" u="sng" dirty="0">
                <a:solidFill>
                  <a:schemeClr val="hlink"/>
                </a:solidFill>
                <a:hlinkClick r:id="rId6">
                  <a:extLst>
                    <a:ext uri="{A12FA001-AC4F-418D-AE19-62706E023703}">
                      <ahyp:hlinkClr xmlns:ahyp="http://schemas.microsoft.com/office/drawing/2018/hyperlinkcolor" val="tx"/>
                    </a:ext>
                  </a:extLst>
                </a:hlinkClick>
              </a:rPr>
              <a:t>Pipeline Magazine - AI and Analytics for IoT</a:t>
            </a:r>
            <a:endParaRPr u="sng" dirty="0">
              <a:solidFill>
                <a:schemeClr val="hlink"/>
              </a:solidFill>
            </a:endParaRPr>
          </a:p>
          <a:p>
            <a:pPr marL="457200" lvl="1" indent="0" algn="l" rtl="0">
              <a:lnSpc>
                <a:spcPct val="90000"/>
              </a:lnSpc>
              <a:spcBef>
                <a:spcPts val="500"/>
              </a:spcBef>
              <a:spcAft>
                <a:spcPts val="0"/>
              </a:spcAft>
              <a:buSzPts val="2300"/>
              <a:buNone/>
            </a:pPr>
            <a:endParaRPr sz="2300"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Regional</a:t>
            </a:r>
            <a:endParaRPr sz="2300" i="1" u="sng" dirty="0">
              <a:solidFill>
                <a:schemeClr val="hlink"/>
              </a:solidFill>
              <a:latin typeface="Open Sans"/>
              <a:ea typeface="Open Sans"/>
              <a:cs typeface="Open Sans"/>
              <a:sym typeface="Open Sans"/>
              <a:hlinkClick r:id="rId7"/>
            </a:endParaRPr>
          </a:p>
          <a:p>
            <a:pPr marL="800100" lvl="1" indent="-342900" algn="l" rtl="0">
              <a:lnSpc>
                <a:spcPct val="90000"/>
              </a:lnSpc>
              <a:spcBef>
                <a:spcPts val="500"/>
              </a:spcBef>
              <a:spcAft>
                <a:spcPts val="0"/>
              </a:spcAft>
              <a:buSzPts val="2300"/>
              <a:buFont typeface="Arial"/>
              <a:buChar char="•"/>
            </a:pPr>
            <a:r>
              <a:rPr lang="en-US" sz="2300" b="0" i="0" u="none" strike="noStrike" dirty="0">
                <a:latin typeface="Open Sans"/>
                <a:ea typeface="Open Sans"/>
                <a:cs typeface="Open Sans"/>
                <a:sym typeface="Open Sans"/>
              </a:rPr>
              <a:t>None</a:t>
            </a:r>
            <a:endParaRPr lang="en-IN" sz="2300"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lang="en-IN" sz="230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Partner Communiques</a:t>
            </a:r>
            <a:endParaRPr sz="2300" i="1" u="sng" dirty="0">
              <a:solidFill>
                <a:schemeClr val="hlink"/>
              </a:solidFill>
              <a:latin typeface="Open Sans"/>
              <a:ea typeface="Open Sans"/>
              <a:cs typeface="Open Sans"/>
              <a:sym typeface="Open Sans"/>
              <a:hlinkClick r:id="rId8"/>
            </a:endParaRPr>
          </a:p>
          <a:p>
            <a:pPr marL="800100" lvl="1" indent="-342900" algn="l" rtl="0">
              <a:lnSpc>
                <a:spcPct val="90000"/>
              </a:lnSpc>
              <a:spcBef>
                <a:spcPts val="500"/>
              </a:spcBef>
              <a:spcAft>
                <a:spcPts val="0"/>
              </a:spcAft>
              <a:buSzPts val="2300"/>
              <a:buFont typeface="Arial"/>
              <a:buChar char="•"/>
            </a:pPr>
            <a:r>
              <a:rPr lang="en-US" sz="2300" i="0" u="sng" dirty="0">
                <a:solidFill>
                  <a:schemeClr val="hlink"/>
                </a:solidFill>
                <a:latin typeface="Open Sans"/>
                <a:ea typeface="Open Sans"/>
                <a:cs typeface="Open Sans"/>
                <a:sym typeface="Open Sans"/>
                <a:hlinkClick r:id="rId9"/>
              </a:rPr>
              <a:t>ETSI Enjoy – Research &amp; Innovation in IoT Standard</a:t>
            </a:r>
            <a:r>
              <a:rPr lang="en-US" sz="2300" u="sng" dirty="0">
                <a:solidFill>
                  <a:schemeClr val="hlink"/>
                </a:solidFill>
                <a:hlinkClick r:id="rId9">
                  <a:extLst>
                    <a:ext uri="{A12FA001-AC4F-418D-AE19-62706E023703}">
                      <ahyp:hlinkClr xmlns:ahyp="http://schemas.microsoft.com/office/drawing/2018/hyperlinkcolor" val="tx"/>
                    </a:ext>
                  </a:extLst>
                </a:hlinkClick>
              </a:rPr>
              <a:t>ization</a:t>
            </a:r>
            <a:r>
              <a:rPr lang="en-US" sz="2300" u="sng" dirty="0">
                <a:solidFill>
                  <a:schemeClr val="hlink"/>
                </a:solidFill>
              </a:rPr>
              <a:t> (Jan’23 edition)</a:t>
            </a:r>
            <a:endParaRPr sz="2300" u="sng" dirty="0">
              <a:solidFill>
                <a:schemeClr val="hlink"/>
              </a:solidFill>
            </a:endParaRPr>
          </a:p>
          <a:p>
            <a:pPr marL="800100" lvl="1" indent="-342900" algn="l" rtl="0">
              <a:lnSpc>
                <a:spcPct val="90000"/>
              </a:lnSpc>
              <a:spcBef>
                <a:spcPts val="500"/>
              </a:spcBef>
              <a:spcAft>
                <a:spcPts val="0"/>
              </a:spcAft>
              <a:buSzPts val="2300"/>
              <a:buFont typeface="Arial"/>
              <a:buChar char="•"/>
            </a:pPr>
            <a:r>
              <a:rPr lang="en-US" sz="2300" b="0" i="0" u="sng" strike="noStrike" dirty="0">
                <a:solidFill>
                  <a:schemeClr val="hlink"/>
                </a:solidFill>
                <a:latin typeface="Open Sans"/>
                <a:ea typeface="Open Sans"/>
                <a:cs typeface="Open Sans"/>
                <a:sym typeface="Open Sans"/>
                <a:hlinkClick r:id="rId10"/>
              </a:rPr>
              <a:t>ETSI Enjoy – IoT and Sustainability (Apr’23 edition)</a:t>
            </a:r>
            <a:endParaRPr sz="2300" b="0" i="0" u="none" strike="noStrike" dirty="0">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11"/>
              </a:rPr>
              <a:t>ATIS on Metaverse Standardization (Mar’23 edition)</a:t>
            </a:r>
            <a:endParaRPr lang="en-US" sz="2300" u="sng" dirty="0">
              <a:solidFill>
                <a:schemeClr val="hlink"/>
              </a:solidFill>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hlinkClick r:id="rId12">
                  <a:extLst>
                    <a:ext uri="{A12FA001-AC4F-418D-AE19-62706E023703}">
                      <ahyp:hlinkClr xmlns:ahyp="http://schemas.microsoft.com/office/drawing/2018/hyperlinkcolor" val="tx"/>
                    </a:ext>
                  </a:extLst>
                </a:hlinkClick>
              </a:rPr>
              <a:t>ETSI Enjoy - Continuity and Technology Strategy in IoT Standardization</a:t>
            </a:r>
            <a:r>
              <a:rPr lang="en-US" sz="2300" u="sng" dirty="0">
                <a:solidFill>
                  <a:schemeClr val="hlink"/>
                </a:solidFill>
              </a:rPr>
              <a:t> (Jul’23 edition)</a:t>
            </a:r>
          </a:p>
          <a:p>
            <a:pPr marL="800100" lvl="1" indent="-342900" algn="l" rtl="0">
              <a:lnSpc>
                <a:spcPct val="90000"/>
              </a:lnSpc>
              <a:spcBef>
                <a:spcPts val="500"/>
              </a:spcBef>
              <a:spcAft>
                <a:spcPts val="0"/>
              </a:spcAft>
              <a:buSzPts val="2300"/>
              <a:buFont typeface="Arial"/>
              <a:buChar char="•"/>
            </a:pPr>
            <a:r>
              <a:rPr lang="en-IN" u="sng" dirty="0">
                <a:solidFill>
                  <a:schemeClr val="hlink"/>
                </a:solidFill>
                <a:hlinkClick r:id="rId13">
                  <a:extLst>
                    <a:ext uri="{A12FA001-AC4F-418D-AE19-62706E023703}">
                      <ahyp:hlinkClr xmlns:ahyp="http://schemas.microsoft.com/office/drawing/2018/hyperlinkcolor" val="tx"/>
                    </a:ext>
                  </a:extLst>
                </a:hlinkClick>
              </a:rPr>
              <a:t>ETSI Enjoy - APIs for IoT</a:t>
            </a:r>
            <a:endParaRPr u="sng" dirty="0">
              <a:solidFill>
                <a:schemeClr val="hlink"/>
              </a:solidFill>
            </a:endParaRPr>
          </a:p>
        </p:txBody>
      </p:sp>
      <p:sp>
        <p:nvSpPr>
          <p:cNvPr id="247" name="Google Shape;2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
        <p:nvSpPr>
          <p:cNvPr id="248" name="Google Shape;248;p19"/>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a:solidFill>
                  <a:schemeClr val="lt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Activities Tracker link</a:t>
            </a:r>
            <a:r>
              <a:rPr lang="en-US" sz="1800">
                <a:solidFill>
                  <a:schemeClr val="lt1"/>
                </a:solidFill>
                <a:latin typeface="Calibri"/>
                <a:ea typeface="Calibri"/>
                <a:cs typeface="Calibri"/>
                <a:sym typeface="Calibri"/>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p:nvPr/>
        </p:nvSpPr>
        <p:spPr>
          <a:xfrm>
            <a:off x="8514417" y="3637980"/>
            <a:ext cx="2978235" cy="2181391"/>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2" name="Google Shape;192;p13"/>
          <p:cNvSpPr txBox="1"/>
          <p:nvPr/>
        </p:nvSpPr>
        <p:spPr>
          <a:xfrm>
            <a:off x="867103" y="3651469"/>
            <a:ext cx="2877655" cy="1564343"/>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1 - Maturity</a:t>
            </a:r>
          </a:p>
          <a:p>
            <a:pPr marL="186258" defTabSz="1219170">
              <a:lnSpc>
                <a:spcPct val="115000"/>
              </a:lnSpc>
              <a:buClr>
                <a:srgbClr val="000000"/>
              </a:buClr>
            </a:pPr>
            <a:r>
              <a:rPr lang="en-GB" sz="1600" i="1" kern="0" dirty="0">
                <a:solidFill>
                  <a:srgbClr val="000000"/>
                </a:solidFill>
                <a:latin typeface="Arial"/>
                <a:ea typeface="Arial"/>
                <a:cs typeface="Arial"/>
                <a:sym typeface="Arial"/>
              </a:rPr>
              <a:t>Aim </a:t>
            </a:r>
            <a:r>
              <a:rPr lang="en-GB" sz="1600" kern="0" dirty="0">
                <a:solidFill>
                  <a:srgbClr val="000000"/>
                </a:solidFill>
                <a:latin typeface="Arial"/>
                <a:ea typeface="Arial"/>
                <a:cs typeface="Arial"/>
                <a:sym typeface="Arial"/>
              </a:rPr>
              <a:t>– ensure stakeholders understand oneM2M’s rich heritage and the maturity of its technology.</a:t>
            </a:r>
            <a:endParaRPr sz="1600" kern="0" dirty="0">
              <a:solidFill>
                <a:srgbClr val="000000"/>
              </a:solidFill>
              <a:latin typeface="Arial"/>
              <a:ea typeface="Arial"/>
              <a:cs typeface="Arial"/>
              <a:sym typeface="Arial"/>
            </a:endParaRPr>
          </a:p>
        </p:txBody>
      </p:sp>
      <p:sp>
        <p:nvSpPr>
          <p:cNvPr id="194" name="Google Shape;194;p13"/>
          <p:cNvSpPr/>
          <p:nvPr/>
        </p:nvSpPr>
        <p:spPr>
          <a:xfrm>
            <a:off x="1033816" y="3651469"/>
            <a:ext cx="2731677" cy="2067967"/>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sp>
        <p:nvSpPr>
          <p:cNvPr id="197" name="Google Shape;197;p13"/>
          <p:cNvSpPr txBox="1"/>
          <p:nvPr/>
        </p:nvSpPr>
        <p:spPr>
          <a:xfrm>
            <a:off x="8389541" y="3617688"/>
            <a:ext cx="3103111" cy="2007191"/>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3 - Forward Thinking</a:t>
            </a:r>
          </a:p>
          <a:p>
            <a:pPr marL="186258" defTabSz="1219170">
              <a:lnSpc>
                <a:spcPct val="115000"/>
              </a:lnSpc>
              <a:buClr>
                <a:srgbClr val="000000"/>
              </a:buClr>
            </a:pPr>
            <a:r>
              <a:rPr lang="en-GB" sz="1600" i="1" kern="0" dirty="0">
                <a:solidFill>
                  <a:srgbClr val="000000"/>
                </a:solidFill>
                <a:latin typeface="Arial"/>
                <a:ea typeface="Arial"/>
                <a:cs typeface="Arial"/>
                <a:sym typeface="Arial"/>
              </a:rPr>
              <a:t>Aim</a:t>
            </a:r>
            <a:r>
              <a:rPr lang="en-GB" sz="1600" kern="0" dirty="0">
                <a:solidFill>
                  <a:srgbClr val="000000"/>
                </a:solidFill>
                <a:latin typeface="Arial"/>
                <a:ea typeface="Arial"/>
                <a:cs typeface="Arial"/>
                <a:sym typeface="Arial"/>
              </a:rPr>
              <a:t> – ensure stakeholders see that oneM2M is looking beyond today’s needs and already thinking about emerging trends and technologies</a:t>
            </a:r>
            <a:endParaRPr sz="1600" kern="0" dirty="0">
              <a:solidFill>
                <a:srgbClr val="000000"/>
              </a:solidFill>
              <a:latin typeface="Arial"/>
              <a:ea typeface="Arial"/>
              <a:cs typeface="Arial"/>
              <a:sym typeface="Arial"/>
            </a:endParaRPr>
          </a:p>
        </p:txBody>
      </p:sp>
      <p:sp>
        <p:nvSpPr>
          <p:cNvPr id="198" name="Google Shape;198;p13"/>
          <p:cNvSpPr txBox="1"/>
          <p:nvPr/>
        </p:nvSpPr>
        <p:spPr>
          <a:xfrm>
            <a:off x="634031" y="1438750"/>
            <a:ext cx="10696309" cy="985023"/>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ea typeface="Arial"/>
                <a:cs typeface="Arial"/>
                <a:sym typeface="Arial"/>
              </a:rPr>
              <a:t>Like all membership organisations it is vital that oneM2M keeps its current and potential future members informed about what is has done, what it is doing and what it will be doing in th</a:t>
            </a:r>
            <a:r>
              <a:rPr lang="en-GB" sz="1867" kern="0" dirty="0">
                <a:solidFill>
                  <a:srgbClr val="000000"/>
                </a:solidFill>
                <a:latin typeface="Arial"/>
                <a:cs typeface="Arial"/>
                <a:sym typeface="Arial"/>
              </a:rPr>
              <a:t>e future.</a:t>
            </a:r>
          </a:p>
          <a:p>
            <a:pPr defTabSz="1219170">
              <a:buClr>
                <a:srgbClr val="000000"/>
              </a:buClr>
            </a:pPr>
            <a:r>
              <a:rPr lang="en-GB" sz="1867" kern="0" dirty="0">
                <a:solidFill>
                  <a:srgbClr val="000000"/>
                </a:solidFill>
                <a:latin typeface="Arial"/>
                <a:cs typeface="Arial"/>
                <a:sym typeface="Arial"/>
              </a:rPr>
              <a:t>The communications strategy could therefore be built upon three pillars.  </a:t>
            </a:r>
            <a:endParaRPr sz="1867" kern="0" dirty="0">
              <a:solidFill>
                <a:srgbClr val="000000"/>
              </a:solidFill>
              <a:latin typeface="Arial"/>
              <a:cs typeface="Arial"/>
              <a:sym typeface="Arial"/>
            </a:endParaRPr>
          </a:p>
        </p:txBody>
      </p:sp>
      <p:sp>
        <p:nvSpPr>
          <p:cNvPr id="201" name="Google Shape;201;p13"/>
          <p:cNvSpPr/>
          <p:nvPr/>
        </p:nvSpPr>
        <p:spPr>
          <a:xfrm>
            <a:off x="4690746" y="3633037"/>
            <a:ext cx="2825480" cy="2067967"/>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02" name="Google Shape;202;p13"/>
          <p:cNvSpPr txBox="1"/>
          <p:nvPr/>
        </p:nvSpPr>
        <p:spPr>
          <a:xfrm>
            <a:off x="4578032" y="3633037"/>
            <a:ext cx="2978235" cy="1499029"/>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2 - Relevance</a:t>
            </a:r>
            <a:endParaRPr sz="1600" b="1" kern="0" dirty="0">
              <a:solidFill>
                <a:srgbClr val="000000"/>
              </a:solidFill>
              <a:latin typeface="Arial"/>
              <a:ea typeface="Arial"/>
              <a:cs typeface="Arial"/>
              <a:sym typeface="Arial"/>
            </a:endParaRPr>
          </a:p>
          <a:p>
            <a:pPr marL="186258" defTabSz="1219170">
              <a:lnSpc>
                <a:spcPct val="115000"/>
              </a:lnSpc>
              <a:buClr>
                <a:srgbClr val="000000"/>
              </a:buClr>
              <a:buSzPts val="1400"/>
            </a:pPr>
            <a:r>
              <a:rPr lang="en-GB" sz="1600" i="1" kern="0" dirty="0">
                <a:solidFill>
                  <a:srgbClr val="000000"/>
                </a:solidFill>
                <a:latin typeface="Arial"/>
                <a:ea typeface="Arial"/>
                <a:cs typeface="Arial"/>
                <a:sym typeface="Arial"/>
              </a:rPr>
              <a:t>Aim</a:t>
            </a:r>
            <a:r>
              <a:rPr lang="en-GB" sz="1600" kern="0" dirty="0">
                <a:solidFill>
                  <a:srgbClr val="000000"/>
                </a:solidFill>
                <a:latin typeface="Arial"/>
                <a:ea typeface="Arial"/>
                <a:cs typeface="Arial"/>
                <a:sym typeface="Arial"/>
              </a:rPr>
              <a:t> – ensure stakeholders know that oneM2M is still supporting the global IoT community.</a:t>
            </a:r>
          </a:p>
          <a:p>
            <a:pPr marL="186258" defTabSz="1219170">
              <a:lnSpc>
                <a:spcPct val="115000"/>
              </a:lnSpc>
              <a:buClr>
                <a:srgbClr val="000000"/>
              </a:buClr>
              <a:buSzPts val="1400"/>
            </a:pPr>
            <a:endParaRPr sz="1600" kern="0" dirty="0">
              <a:solidFill>
                <a:srgbClr val="000000"/>
              </a:solidFill>
              <a:latin typeface="Arial"/>
              <a:ea typeface="Arial"/>
              <a:cs typeface="Arial"/>
              <a:sym typeface="Arial"/>
            </a:endParaRPr>
          </a:p>
        </p:txBody>
      </p:sp>
      <p:pic>
        <p:nvPicPr>
          <p:cNvPr id="3" name="Graphic 2" descr="Greek Pillar with solid fill">
            <a:extLst>
              <a:ext uri="{FF2B5EF4-FFF2-40B4-BE49-F238E27FC236}">
                <a16:creationId xmlns:a16="http://schemas.microsoft.com/office/drawing/2014/main" id="{DC3BA7B5-4D36-3BC7-AE59-1777E9334D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2454" y="2580421"/>
            <a:ext cx="914400" cy="914400"/>
          </a:xfrm>
          <a:prstGeom prst="rect">
            <a:avLst/>
          </a:prstGeom>
        </p:spPr>
      </p:pic>
      <p:pic>
        <p:nvPicPr>
          <p:cNvPr id="4" name="Picture 3">
            <a:extLst>
              <a:ext uri="{FF2B5EF4-FFF2-40B4-BE49-F238E27FC236}">
                <a16:creationId xmlns:a16="http://schemas.microsoft.com/office/drawing/2014/main" id="{C4B51685-3D04-A58F-96DA-4CA602212675}"/>
              </a:ext>
            </a:extLst>
          </p:cNvPr>
          <p:cNvPicPr>
            <a:picLocks noChangeAspect="1"/>
          </p:cNvPicPr>
          <p:nvPr/>
        </p:nvPicPr>
        <p:blipFill>
          <a:blip r:embed="rId5"/>
          <a:stretch>
            <a:fillRect/>
          </a:stretch>
        </p:blipFill>
        <p:spPr>
          <a:xfrm>
            <a:off x="5646246" y="2517273"/>
            <a:ext cx="914479" cy="914479"/>
          </a:xfrm>
          <a:prstGeom prst="rect">
            <a:avLst/>
          </a:prstGeom>
        </p:spPr>
      </p:pic>
      <p:pic>
        <p:nvPicPr>
          <p:cNvPr id="5" name="Picture 4">
            <a:extLst>
              <a:ext uri="{FF2B5EF4-FFF2-40B4-BE49-F238E27FC236}">
                <a16:creationId xmlns:a16="http://schemas.microsoft.com/office/drawing/2014/main" id="{D5977891-C04D-877B-3FEE-ED34AC9C6DE2}"/>
              </a:ext>
            </a:extLst>
          </p:cNvPr>
          <p:cNvPicPr>
            <a:picLocks noChangeAspect="1"/>
          </p:cNvPicPr>
          <p:nvPr/>
        </p:nvPicPr>
        <p:blipFill>
          <a:blip r:embed="rId5"/>
          <a:stretch>
            <a:fillRect/>
          </a:stretch>
        </p:blipFill>
        <p:spPr>
          <a:xfrm>
            <a:off x="9546294" y="2489430"/>
            <a:ext cx="914479" cy="9144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sp>
        <p:nvSpPr>
          <p:cNvPr id="198" name="Google Shape;198;p13"/>
          <p:cNvSpPr txBox="1"/>
          <p:nvPr/>
        </p:nvSpPr>
        <p:spPr>
          <a:xfrm>
            <a:off x="699347" y="1480255"/>
            <a:ext cx="9816254" cy="4145568"/>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cs typeface="Arial"/>
                <a:sym typeface="Arial"/>
              </a:rPr>
              <a:t>The goal of oneM2M’s communications strategy is to deliver relevant content to the following audiences:</a:t>
            </a:r>
          </a:p>
          <a:p>
            <a:pPr defTabSz="1219170">
              <a:buClr>
                <a:srgbClr val="000000"/>
              </a:buClr>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Standardization experts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Business decision makers and IoT product managers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Organizations wanting to build oneM2M solutions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Organizations wanting to deploy systems that make use of oneM2M components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Government agencies, policy makers &amp; regulators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Academic institutions (inc. universities)</a:t>
            </a:r>
            <a:endParaRPr sz="1867" kern="0" dirty="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2229E210-F6C7-A365-8BB1-49D306B1FDF8}"/>
              </a:ext>
            </a:extLst>
          </p:cNvPr>
          <p:cNvPicPr>
            <a:picLocks noChangeAspect="1"/>
          </p:cNvPicPr>
          <p:nvPr/>
        </p:nvPicPr>
        <p:blipFill>
          <a:blip r:embed="rId3"/>
          <a:stretch>
            <a:fillRect/>
          </a:stretch>
        </p:blipFill>
        <p:spPr>
          <a:xfrm>
            <a:off x="10364795" y="1322266"/>
            <a:ext cx="1127858" cy="1121761"/>
          </a:xfrm>
          <a:prstGeom prst="rect">
            <a:avLst/>
          </a:prstGeom>
        </p:spPr>
      </p:pic>
    </p:spTree>
    <p:extLst>
      <p:ext uri="{BB962C8B-B14F-4D97-AF65-F5344CB8AC3E}">
        <p14:creationId xmlns:p14="http://schemas.microsoft.com/office/powerpoint/2010/main" val="159437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pic>
        <p:nvPicPr>
          <p:cNvPr id="3" name="Graphic 2" descr="Greek Pillar with solid fill">
            <a:extLst>
              <a:ext uri="{FF2B5EF4-FFF2-40B4-BE49-F238E27FC236}">
                <a16:creationId xmlns:a16="http://schemas.microsoft.com/office/drawing/2014/main" id="{DC3BA7B5-4D36-3BC7-AE59-1777E9334D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323" y="2511362"/>
            <a:ext cx="914400" cy="914400"/>
          </a:xfrm>
          <a:prstGeom prst="rect">
            <a:avLst/>
          </a:prstGeom>
        </p:spPr>
      </p:pic>
      <p:pic>
        <p:nvPicPr>
          <p:cNvPr id="4" name="Picture 3">
            <a:extLst>
              <a:ext uri="{FF2B5EF4-FFF2-40B4-BE49-F238E27FC236}">
                <a16:creationId xmlns:a16="http://schemas.microsoft.com/office/drawing/2014/main" id="{C4B51685-3D04-A58F-96DA-4CA602212675}"/>
              </a:ext>
            </a:extLst>
          </p:cNvPr>
          <p:cNvPicPr>
            <a:picLocks noChangeAspect="1"/>
          </p:cNvPicPr>
          <p:nvPr/>
        </p:nvPicPr>
        <p:blipFill>
          <a:blip r:embed="rId5"/>
          <a:stretch>
            <a:fillRect/>
          </a:stretch>
        </p:blipFill>
        <p:spPr>
          <a:xfrm>
            <a:off x="5638760" y="2458798"/>
            <a:ext cx="914479" cy="914479"/>
          </a:xfrm>
          <a:prstGeom prst="rect">
            <a:avLst/>
          </a:prstGeom>
        </p:spPr>
      </p:pic>
      <p:pic>
        <p:nvPicPr>
          <p:cNvPr id="5" name="Picture 4">
            <a:extLst>
              <a:ext uri="{FF2B5EF4-FFF2-40B4-BE49-F238E27FC236}">
                <a16:creationId xmlns:a16="http://schemas.microsoft.com/office/drawing/2014/main" id="{D5977891-C04D-877B-3FEE-ED34AC9C6DE2}"/>
              </a:ext>
            </a:extLst>
          </p:cNvPr>
          <p:cNvPicPr>
            <a:picLocks noChangeAspect="1"/>
          </p:cNvPicPr>
          <p:nvPr/>
        </p:nvPicPr>
        <p:blipFill>
          <a:blip r:embed="rId5"/>
          <a:stretch>
            <a:fillRect/>
          </a:stretch>
        </p:blipFill>
        <p:spPr>
          <a:xfrm>
            <a:off x="9009359" y="2528020"/>
            <a:ext cx="914479" cy="914479"/>
          </a:xfrm>
          <a:prstGeom prst="rect">
            <a:avLst/>
          </a:prstGeom>
        </p:spPr>
      </p:pic>
      <p:sp>
        <p:nvSpPr>
          <p:cNvPr id="2" name="Google Shape;198;p13">
            <a:extLst>
              <a:ext uri="{FF2B5EF4-FFF2-40B4-BE49-F238E27FC236}">
                <a16:creationId xmlns:a16="http://schemas.microsoft.com/office/drawing/2014/main" id="{D6EB0B55-428A-C987-C0B3-625410F3E6D5}"/>
              </a:ext>
            </a:extLst>
          </p:cNvPr>
          <p:cNvSpPr txBox="1"/>
          <p:nvPr/>
        </p:nvSpPr>
        <p:spPr>
          <a:xfrm>
            <a:off x="634031" y="1438750"/>
            <a:ext cx="10696309" cy="697701"/>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ea typeface="Arial"/>
                <a:cs typeface="Arial"/>
                <a:sym typeface="Arial"/>
              </a:rPr>
              <a:t>Delivering the right content to the right audience relies on telling compelling stories using the right channels. </a:t>
            </a:r>
          </a:p>
        </p:txBody>
      </p:sp>
      <p:sp>
        <p:nvSpPr>
          <p:cNvPr id="6" name="TextBox 5">
            <a:extLst>
              <a:ext uri="{FF2B5EF4-FFF2-40B4-BE49-F238E27FC236}">
                <a16:creationId xmlns:a16="http://schemas.microsoft.com/office/drawing/2014/main" id="{65B98141-6337-086B-737B-9A75D19F047C}"/>
              </a:ext>
            </a:extLst>
          </p:cNvPr>
          <p:cNvSpPr txBox="1"/>
          <p:nvPr/>
        </p:nvSpPr>
        <p:spPr>
          <a:xfrm rot="16200000">
            <a:off x="529418" y="3714396"/>
            <a:ext cx="1051570" cy="369332"/>
          </a:xfrm>
          <a:prstGeom prst="rect">
            <a:avLst/>
          </a:prstGeom>
          <a:noFill/>
        </p:spPr>
        <p:txBody>
          <a:bodyPr wrap="square" rtlCol="0">
            <a:spAutoFit/>
          </a:bodyPr>
          <a:lstStyle/>
          <a:p>
            <a:r>
              <a:rPr lang="en-GB" dirty="0"/>
              <a:t>Content</a:t>
            </a:r>
          </a:p>
        </p:txBody>
      </p:sp>
      <p:sp>
        <p:nvSpPr>
          <p:cNvPr id="7" name="TextBox 6">
            <a:extLst>
              <a:ext uri="{FF2B5EF4-FFF2-40B4-BE49-F238E27FC236}">
                <a16:creationId xmlns:a16="http://schemas.microsoft.com/office/drawing/2014/main" id="{7D8E7B67-743A-C05A-12D9-88E1B6F3D1DA}"/>
              </a:ext>
            </a:extLst>
          </p:cNvPr>
          <p:cNvSpPr txBox="1"/>
          <p:nvPr/>
        </p:nvSpPr>
        <p:spPr>
          <a:xfrm rot="16200000">
            <a:off x="529418" y="5387685"/>
            <a:ext cx="1051570" cy="369332"/>
          </a:xfrm>
          <a:prstGeom prst="rect">
            <a:avLst/>
          </a:prstGeom>
          <a:noFill/>
        </p:spPr>
        <p:txBody>
          <a:bodyPr wrap="square" rtlCol="0">
            <a:spAutoFit/>
          </a:bodyPr>
          <a:lstStyle/>
          <a:p>
            <a:r>
              <a:rPr lang="en-GB" dirty="0"/>
              <a:t>Channel</a:t>
            </a:r>
          </a:p>
        </p:txBody>
      </p:sp>
      <p:pic>
        <p:nvPicPr>
          <p:cNvPr id="9" name="Graphic 8" descr="Badge 1 outline">
            <a:extLst>
              <a:ext uri="{FF2B5EF4-FFF2-40B4-BE49-F238E27FC236}">
                <a16:creationId xmlns:a16="http://schemas.microsoft.com/office/drawing/2014/main" id="{1A025E2B-5D2E-4E2F-EBB3-D5F76C2649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18923" y="2070820"/>
            <a:ext cx="457200" cy="457200"/>
          </a:xfrm>
          <a:prstGeom prst="rect">
            <a:avLst/>
          </a:prstGeom>
        </p:spPr>
      </p:pic>
      <p:pic>
        <p:nvPicPr>
          <p:cNvPr id="15" name="Graphic 14" descr="Badge outline">
            <a:extLst>
              <a:ext uri="{FF2B5EF4-FFF2-40B4-BE49-F238E27FC236}">
                <a16:creationId xmlns:a16="http://schemas.microsoft.com/office/drawing/2014/main" id="{9A5619D2-B4DF-242D-CDD9-6A3CD50086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7400" y="2054162"/>
            <a:ext cx="457200" cy="457200"/>
          </a:xfrm>
          <a:prstGeom prst="rect">
            <a:avLst/>
          </a:prstGeom>
        </p:spPr>
      </p:pic>
      <p:pic>
        <p:nvPicPr>
          <p:cNvPr id="17" name="Graphic 16" descr="Badge 3 outline">
            <a:extLst>
              <a:ext uri="{FF2B5EF4-FFF2-40B4-BE49-F238E27FC236}">
                <a16:creationId xmlns:a16="http://schemas.microsoft.com/office/drawing/2014/main" id="{40ECC0DC-FB2D-8624-AFF6-7630E33388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23139" y="2064920"/>
            <a:ext cx="486917" cy="486917"/>
          </a:xfrm>
          <a:prstGeom prst="rect">
            <a:avLst/>
          </a:prstGeom>
        </p:spPr>
      </p:pic>
      <p:sp>
        <p:nvSpPr>
          <p:cNvPr id="18" name="Google Shape;194;p13">
            <a:extLst>
              <a:ext uri="{FF2B5EF4-FFF2-40B4-BE49-F238E27FC236}">
                <a16:creationId xmlns:a16="http://schemas.microsoft.com/office/drawing/2014/main" id="{B80099FA-02E4-F2B9-4D99-3692C954E37D}"/>
              </a:ext>
            </a:extLst>
          </p:cNvPr>
          <p:cNvSpPr/>
          <p:nvPr/>
        </p:nvSpPr>
        <p:spPr>
          <a:xfrm>
            <a:off x="1428329" y="3441862"/>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 name="Google Shape;192;p13">
            <a:extLst>
              <a:ext uri="{FF2B5EF4-FFF2-40B4-BE49-F238E27FC236}">
                <a16:creationId xmlns:a16="http://schemas.microsoft.com/office/drawing/2014/main" id="{FA32D01E-9191-F235-055E-36CB4AE97BE1}"/>
              </a:ext>
            </a:extLst>
          </p:cNvPr>
          <p:cNvSpPr txBox="1"/>
          <p:nvPr/>
        </p:nvSpPr>
        <p:spPr>
          <a:xfrm>
            <a:off x="1320515" y="3508167"/>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Anniversaries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Exec viewpoints</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0" name="Google Shape;194;p13">
            <a:extLst>
              <a:ext uri="{FF2B5EF4-FFF2-40B4-BE49-F238E27FC236}">
                <a16:creationId xmlns:a16="http://schemas.microsoft.com/office/drawing/2014/main" id="{D611F587-1106-6897-56F1-7DB92F61D812}"/>
              </a:ext>
            </a:extLst>
          </p:cNvPr>
          <p:cNvSpPr/>
          <p:nvPr/>
        </p:nvSpPr>
        <p:spPr>
          <a:xfrm>
            <a:off x="1428329" y="5145453"/>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1" name="Google Shape;192;p13">
            <a:extLst>
              <a:ext uri="{FF2B5EF4-FFF2-40B4-BE49-F238E27FC236}">
                <a16:creationId xmlns:a16="http://schemas.microsoft.com/office/drawing/2014/main" id="{5487363F-A551-8A60-D0D7-249F63433B2F}"/>
              </a:ext>
            </a:extLst>
          </p:cNvPr>
          <p:cNvSpPr txBox="1"/>
          <p:nvPr/>
        </p:nvSpPr>
        <p:spPr>
          <a:xfrm>
            <a:off x="1239869" y="5178605"/>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Features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Interviews </a:t>
            </a:r>
          </a:p>
          <a:p>
            <a:pPr marL="186258" algn="ctr"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2" name="Google Shape;194;p13">
            <a:extLst>
              <a:ext uri="{FF2B5EF4-FFF2-40B4-BE49-F238E27FC236}">
                <a16:creationId xmlns:a16="http://schemas.microsoft.com/office/drawing/2014/main" id="{DAA173CC-FB5C-7C06-CE4E-0AA6B0A56F1C}"/>
              </a:ext>
            </a:extLst>
          </p:cNvPr>
          <p:cNvSpPr/>
          <p:nvPr/>
        </p:nvSpPr>
        <p:spPr>
          <a:xfrm>
            <a:off x="4643637" y="3467729"/>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3" name="Google Shape;192;p13">
            <a:extLst>
              <a:ext uri="{FF2B5EF4-FFF2-40B4-BE49-F238E27FC236}">
                <a16:creationId xmlns:a16="http://schemas.microsoft.com/office/drawing/2014/main" id="{0143F95E-5259-196D-3CAA-63865259619D}"/>
              </a:ext>
            </a:extLst>
          </p:cNvPr>
          <p:cNvSpPr txBox="1"/>
          <p:nvPr/>
        </p:nvSpPr>
        <p:spPr>
          <a:xfrm>
            <a:off x="4562991" y="3534034"/>
            <a:ext cx="2838388" cy="848095"/>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400" kern="0" dirty="0">
                <a:solidFill>
                  <a:srgbClr val="000000"/>
                </a:solidFill>
                <a:latin typeface="Arial"/>
                <a:ea typeface="Arial"/>
                <a:cs typeface="Arial"/>
                <a:sym typeface="Arial"/>
              </a:rPr>
              <a:t>Releases	     Events</a:t>
            </a:r>
          </a:p>
          <a:p>
            <a:pPr marL="186258" defTabSz="1219170">
              <a:lnSpc>
                <a:spcPct val="115000"/>
              </a:lnSpc>
              <a:buClr>
                <a:srgbClr val="000000"/>
              </a:buClr>
            </a:pPr>
            <a:r>
              <a:rPr lang="en-GB" sz="1400" kern="0" dirty="0">
                <a:solidFill>
                  <a:srgbClr val="000000"/>
                </a:solidFill>
                <a:latin typeface="Arial"/>
                <a:ea typeface="Arial"/>
                <a:cs typeface="Arial"/>
                <a:sym typeface="Arial"/>
              </a:rPr>
              <a:t>Publications	     Spec updates </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4" name="Google Shape;194;p13">
            <a:extLst>
              <a:ext uri="{FF2B5EF4-FFF2-40B4-BE49-F238E27FC236}">
                <a16:creationId xmlns:a16="http://schemas.microsoft.com/office/drawing/2014/main" id="{C272F7FD-0F64-239E-E468-647697FAA754}"/>
              </a:ext>
            </a:extLst>
          </p:cNvPr>
          <p:cNvSpPr/>
          <p:nvPr/>
        </p:nvSpPr>
        <p:spPr>
          <a:xfrm>
            <a:off x="8047405" y="3467729"/>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5" name="Google Shape;192;p13">
            <a:extLst>
              <a:ext uri="{FF2B5EF4-FFF2-40B4-BE49-F238E27FC236}">
                <a16:creationId xmlns:a16="http://schemas.microsoft.com/office/drawing/2014/main" id="{CC3A3558-1525-8EA6-3F7B-76E39047859F}"/>
              </a:ext>
            </a:extLst>
          </p:cNvPr>
          <p:cNvSpPr txBox="1"/>
          <p:nvPr/>
        </p:nvSpPr>
        <p:spPr>
          <a:xfrm>
            <a:off x="7858945" y="3441862"/>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White papers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Webinars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Speeches and presentations</a:t>
            </a: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6" name="Google Shape;194;p13">
            <a:extLst>
              <a:ext uri="{FF2B5EF4-FFF2-40B4-BE49-F238E27FC236}">
                <a16:creationId xmlns:a16="http://schemas.microsoft.com/office/drawing/2014/main" id="{812E5C1C-12D9-3127-6EBF-24FFA25B3234}"/>
              </a:ext>
            </a:extLst>
          </p:cNvPr>
          <p:cNvSpPr/>
          <p:nvPr/>
        </p:nvSpPr>
        <p:spPr>
          <a:xfrm>
            <a:off x="4643637" y="5145453"/>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7" name="Google Shape;192;p13">
            <a:extLst>
              <a:ext uri="{FF2B5EF4-FFF2-40B4-BE49-F238E27FC236}">
                <a16:creationId xmlns:a16="http://schemas.microsoft.com/office/drawing/2014/main" id="{FCA2C9C6-7159-3525-5BDB-6BECE1481B46}"/>
              </a:ext>
            </a:extLst>
          </p:cNvPr>
          <p:cNvSpPr txBox="1"/>
          <p:nvPr/>
        </p:nvSpPr>
        <p:spPr>
          <a:xfrm>
            <a:off x="4455177" y="5204473"/>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Press releases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Social media</a:t>
            </a:r>
          </a:p>
          <a:p>
            <a:pPr marL="186258" algn="ctr"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8" name="Google Shape;194;p13">
            <a:extLst>
              <a:ext uri="{FF2B5EF4-FFF2-40B4-BE49-F238E27FC236}">
                <a16:creationId xmlns:a16="http://schemas.microsoft.com/office/drawing/2014/main" id="{C96BE9D8-AEA0-B943-C704-FD8E7F5B757A}"/>
              </a:ext>
            </a:extLst>
          </p:cNvPr>
          <p:cNvSpPr/>
          <p:nvPr/>
        </p:nvSpPr>
        <p:spPr>
          <a:xfrm>
            <a:off x="8047405" y="5138168"/>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9" name="Google Shape;192;p13">
            <a:extLst>
              <a:ext uri="{FF2B5EF4-FFF2-40B4-BE49-F238E27FC236}">
                <a16:creationId xmlns:a16="http://schemas.microsoft.com/office/drawing/2014/main" id="{8F111F53-7DBE-0271-AAEF-F594F3CCEA72}"/>
              </a:ext>
            </a:extLst>
          </p:cNvPr>
          <p:cNvSpPr txBox="1"/>
          <p:nvPr/>
        </p:nvSpPr>
        <p:spPr>
          <a:xfrm>
            <a:off x="7858945" y="5112301"/>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Thought leadership features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Comment opportunities  </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7642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Thank You</a:t>
            </a:r>
            <a:endParaRPr/>
          </a:p>
        </p:txBody>
      </p:sp>
      <p:pic>
        <p:nvPicPr>
          <p:cNvPr id="264" name="Google Shape;264;p21">
            <a:hlinkClick r:id="rId3"/>
          </p:cNvPr>
          <p:cNvPicPr preferRelativeResize="0"/>
          <p:nvPr/>
        </p:nvPicPr>
        <p:blipFill rotWithShape="1">
          <a:blip r:embed="rId4">
            <a:alphaModFix/>
          </a:blip>
          <a:srcRect/>
          <a:stretch/>
        </p:blipFill>
        <p:spPr>
          <a:xfrm>
            <a:off x="5313058" y="4121766"/>
            <a:ext cx="314632" cy="314632"/>
          </a:xfrm>
          <a:prstGeom prst="rect">
            <a:avLst/>
          </a:prstGeom>
          <a:noFill/>
          <a:ln>
            <a:noFill/>
          </a:ln>
        </p:spPr>
      </p:pic>
      <p:pic>
        <p:nvPicPr>
          <p:cNvPr id="265" name="Google Shape;265;p21">
            <a:hlinkClick r:id="rId5"/>
          </p:cNvPr>
          <p:cNvPicPr preferRelativeResize="0"/>
          <p:nvPr/>
        </p:nvPicPr>
        <p:blipFill rotWithShape="1">
          <a:blip r:embed="rId6">
            <a:alphaModFix/>
          </a:blip>
          <a:srcRect/>
          <a:stretch/>
        </p:blipFill>
        <p:spPr>
          <a:xfrm>
            <a:off x="6144225" y="4121409"/>
            <a:ext cx="314632" cy="314632"/>
          </a:xfrm>
          <a:prstGeom prst="rect">
            <a:avLst/>
          </a:prstGeom>
          <a:noFill/>
          <a:ln>
            <a:noFill/>
          </a:ln>
        </p:spPr>
      </p:pic>
      <p:pic>
        <p:nvPicPr>
          <p:cNvPr id="266" name="Google Shape;266;p21">
            <a:hlinkClick r:id="rId7"/>
          </p:cNvPr>
          <p:cNvPicPr preferRelativeResize="0"/>
          <p:nvPr/>
        </p:nvPicPr>
        <p:blipFill rotWithShape="1">
          <a:blip r:embed="rId8">
            <a:alphaModFix/>
          </a:blip>
          <a:srcRect/>
          <a:stretch/>
        </p:blipFill>
        <p:spPr>
          <a:xfrm>
            <a:off x="5731451" y="4127028"/>
            <a:ext cx="309013" cy="309013"/>
          </a:xfrm>
          <a:prstGeom prst="rect">
            <a:avLst/>
          </a:prstGeom>
          <a:noFill/>
          <a:ln>
            <a:noFill/>
          </a:ln>
        </p:spPr>
      </p:pic>
      <p:pic>
        <p:nvPicPr>
          <p:cNvPr id="267" name="Google Shape;267;p21">
            <a:hlinkClick r:id="rId9"/>
          </p:cNvPr>
          <p:cNvPicPr preferRelativeResize="0"/>
          <p:nvPr/>
        </p:nvPicPr>
        <p:blipFill rotWithShape="1">
          <a:blip r:embed="rId10">
            <a:alphaModFix/>
          </a:blip>
          <a:srcRect/>
          <a:stretch/>
        </p:blipFill>
        <p:spPr>
          <a:xfrm>
            <a:off x="6562618" y="4121409"/>
            <a:ext cx="314632" cy="314632"/>
          </a:xfrm>
          <a:prstGeom prst="rect">
            <a:avLst/>
          </a:prstGeom>
          <a:noFill/>
          <a:ln>
            <a:noFill/>
          </a:ln>
        </p:spPr>
      </p:pic>
      <p:pic>
        <p:nvPicPr>
          <p:cNvPr id="268" name="Google Shape;268;p21">
            <a:hlinkClick r:id="rId11"/>
          </p:cNvPr>
          <p:cNvPicPr preferRelativeResize="0"/>
          <p:nvPr/>
        </p:nvPicPr>
        <p:blipFill rotWithShape="1">
          <a:blip r:embed="rId12">
            <a:alphaModFix/>
          </a:blip>
          <a:srcRect/>
          <a:stretch/>
        </p:blipFill>
        <p:spPr>
          <a:xfrm>
            <a:off x="6981011" y="4121766"/>
            <a:ext cx="314632" cy="314632"/>
          </a:xfrm>
          <a:prstGeom prst="rect">
            <a:avLst/>
          </a:prstGeom>
          <a:noFill/>
          <a:ln>
            <a:noFill/>
          </a:ln>
        </p:spPr>
      </p:pic>
      <p:pic>
        <p:nvPicPr>
          <p:cNvPr id="269" name="Google Shape;269;p21">
            <a:hlinkClick r:id="rId13"/>
          </p:cNvPr>
          <p:cNvPicPr preferRelativeResize="0"/>
          <p:nvPr/>
        </p:nvPicPr>
        <p:blipFill rotWithShape="1">
          <a:blip r:embed="rId14">
            <a:alphaModFix/>
          </a:blip>
          <a:srcRect/>
          <a:stretch/>
        </p:blipFill>
        <p:spPr>
          <a:xfrm>
            <a:off x="4896072" y="4121944"/>
            <a:ext cx="313200" cy="313200"/>
          </a:xfrm>
          <a:prstGeom prst="rect">
            <a:avLst/>
          </a:prstGeom>
          <a:noFill/>
          <a:ln>
            <a:noFill/>
          </a:ln>
        </p:spPr>
      </p:pic>
      <p:sp>
        <p:nvSpPr>
          <p:cNvPr id="270" name="Google Shape;270;p2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8522225"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Key Highlights</a:t>
            </a:r>
            <a:endParaRPr dirty="0">
              <a:highlight>
                <a:srgbClr val="FFFF00"/>
              </a:highlight>
            </a:endParaRPr>
          </a:p>
        </p:txBody>
      </p:sp>
      <p:sp>
        <p:nvSpPr>
          <p:cNvPr id="91" name="Google Shape;91;g19bea0c9e96_0_1"/>
          <p:cNvSpPr txBox="1"/>
          <p:nvPr/>
        </p:nvSpPr>
        <p:spPr>
          <a:xfrm>
            <a:off x="132750" y="1219320"/>
            <a:ext cx="12059250" cy="420932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800" kern="1200" dirty="0">
                <a:solidFill>
                  <a:schemeClr val="tx1"/>
                </a:solidFill>
                <a:latin typeface="Myriad Pro" panose="020B0503030403020204" charset="0"/>
                <a:ea typeface="+mn-ea"/>
                <a:cs typeface="+mn-cs"/>
              </a:rPr>
              <a:t> </a:t>
            </a:r>
            <a:r>
              <a:rPr lang="en-US" sz="1800" i="0" u="sng" dirty="0">
                <a:solidFill>
                  <a:srgbClr val="1155CC"/>
                </a:solidFill>
                <a:effectLst/>
                <a:latin typeface="Arial" panose="020B0604020202020204" pitchFamily="34" charset="0"/>
                <a:hlinkClick r:id="rId3"/>
              </a:rPr>
              <a:t>Pipeline Magazine - AI and Analytics for IoT</a:t>
            </a:r>
            <a:r>
              <a:rPr lang="en-US" sz="1800" i="0" u="sng" dirty="0">
                <a:solidFill>
                  <a:srgbClr val="1155CC"/>
                </a:solidFill>
                <a:effectLst/>
                <a:latin typeface="Arial" panose="020B0604020202020204" pitchFamily="34" charset="0"/>
              </a:rPr>
              <a:t>; </a:t>
            </a:r>
            <a:r>
              <a:rPr lang="en-IN" sz="1800" i="0" u="sng" dirty="0">
                <a:solidFill>
                  <a:srgbClr val="1155CC"/>
                </a:solidFill>
                <a:effectLst/>
                <a:latin typeface="Arial" panose="020B0604020202020204" pitchFamily="34" charset="0"/>
                <a:hlinkClick r:id="rId4"/>
              </a:rPr>
              <a:t>ETSI Enjoy - APIs for IoT</a:t>
            </a:r>
            <a:endParaRPr lang="en-US" sz="1800" kern="1200" dirty="0">
              <a:solidFill>
                <a:schemeClr val="tx1"/>
              </a:solidFill>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Developers Resources –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8 videos published on YouTube and Wiki. More in pipeline</a:t>
            </a:r>
            <a:endParaRPr kumimoji="0" lang="en-US" sz="18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a:t>
            </a:r>
            <a:r>
              <a:rPr lang="en-US" sz="1800" b="1" kern="1200" dirty="0">
                <a:solidFill>
                  <a:schemeClr val="tx1"/>
                </a:solidFill>
                <a:latin typeface="Myriad Pro" panose="020B0503030403020204" charset="0"/>
                <a:ea typeface="+mn-ea"/>
                <a:cs typeface="+mn-cs"/>
              </a:rPr>
              <a:t>1</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Executive Insight published in September 2023. (13 Total in CY’23)</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(nil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1@Partner, </a:t>
            </a:r>
            <a:r>
              <a:rPr lang="en-US" sz="1800" b="1" kern="1200" dirty="0">
                <a:solidFill>
                  <a:schemeClr val="tx1"/>
                </a:solidFill>
                <a:latin typeface="Myriad Pro" panose="020B0503030403020204" charset="0"/>
                <a:ea typeface="+mn-ea"/>
                <a:cs typeface="+mn-cs"/>
              </a:rPr>
              <a:t>2</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@Regional level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 </a:t>
            </a:r>
            <a:r>
              <a:rPr lang="en-US" sz="1800" kern="1200" dirty="0">
                <a:solidFill>
                  <a:schemeClr val="tx1"/>
                </a:solidFill>
                <a:latin typeface="Myriad Pro" panose="020B0503030403020204" charset="0"/>
                <a:ea typeface="+mn-ea"/>
                <a:cs typeface="+mn-cs"/>
              </a:rPr>
              <a:t>NIL (Total 06)</a:t>
            </a:r>
            <a:endParaRPr sz="1800" kern="1200" dirty="0">
              <a:solidFill>
                <a:schemeClr val="tx1"/>
              </a:solidFill>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Social Media (Till Sept’23): LinkedIn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1429 followers (</a:t>
            </a:r>
            <a:r>
              <a:rPr kumimoji="0" lang="en-US" sz="1800" b="0" i="0" u="none" strike="noStrike" kern="1200" cap="none" spc="0" normalizeH="0" baseline="0" noProof="0" dirty="0">
                <a:ln>
                  <a:noFill/>
                </a:ln>
                <a:solidFill>
                  <a:srgbClr val="00B050"/>
                </a:solidFill>
                <a:effectLst/>
                <a:uLnTx/>
                <a:uFillTx/>
                <a:latin typeface="Myriad Pro" panose="020B0503030403020204" charset="0"/>
                <a:ea typeface="+mn-ea"/>
                <a:cs typeface="+mn-cs"/>
              </a:rPr>
              <a:t>▲16</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 57 total posts CY’23; Twitter 1453 followers, 269 total posts CY’23</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i="0" u="none" strike="noStrike" kern="1200" cap="none" spc="0" normalizeH="0" baseline="0" noProof="0" dirty="0">
                <a:ln>
                  <a:noFill/>
                </a:ln>
                <a:solidFill>
                  <a:schemeClr val="tx1"/>
                </a:solidFill>
                <a:effectLst/>
                <a:uLnTx/>
                <a:uFillTx/>
                <a:latin typeface="Myriad Pro" panose="020B0503030403020204" charset="0"/>
                <a:ea typeface="+mn-ea"/>
                <a:cs typeface="+mn-cs"/>
              </a:rPr>
              <a:t>Sponsored LinkedIn Campaign on MEC white paper issued</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PRs – 1 issued (in May on oneM2M Security Specs)</a:t>
            </a:r>
            <a:r>
              <a:rPr kumimoji="0" lang="en-US"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rPr>
              <a:t>	</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0DC2773E-0EA3-43A1-B797-AC0D8FC99F8D}"/>
              </a:ext>
            </a:extLst>
          </p:cNvPr>
          <p:cNvSpPr txBox="1"/>
          <p:nvPr/>
        </p:nvSpPr>
        <p:spPr>
          <a:xfrm>
            <a:off x="7160895" y="5852160"/>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5"/>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2023 oneM2M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1DA1-85F9-4CB8-C715-3A494864F06A}"/>
              </a:ext>
            </a:extLst>
          </p:cNvPr>
          <p:cNvSpPr>
            <a:spLocks noGrp="1"/>
          </p:cNvSpPr>
          <p:nvPr>
            <p:ph type="title"/>
          </p:nvPr>
        </p:nvSpPr>
        <p:spPr/>
        <p:txBody>
          <a:bodyPr/>
          <a:lstStyle/>
          <a:p>
            <a:r>
              <a:rPr lang="en-IN" dirty="0"/>
              <a:t>Speaking Opportunity</a:t>
            </a:r>
          </a:p>
        </p:txBody>
      </p:sp>
      <p:sp>
        <p:nvSpPr>
          <p:cNvPr id="3" name="Content Placeholder 2">
            <a:extLst>
              <a:ext uri="{FF2B5EF4-FFF2-40B4-BE49-F238E27FC236}">
                <a16:creationId xmlns:a16="http://schemas.microsoft.com/office/drawing/2014/main" id="{CBD7591C-46FC-7179-C271-71348E71339D}"/>
              </a:ext>
            </a:extLst>
          </p:cNvPr>
          <p:cNvSpPr>
            <a:spLocks noGrp="1"/>
          </p:cNvSpPr>
          <p:nvPr>
            <p:ph idx="1"/>
          </p:nvPr>
        </p:nvSpPr>
        <p:spPr/>
        <p:txBody>
          <a:bodyPr>
            <a:normAutofit fontScale="92500" lnSpcReduction="20000"/>
          </a:bodyPr>
          <a:lstStyle/>
          <a:p>
            <a:pPr marL="0" indent="0">
              <a:buNone/>
            </a:pPr>
            <a:r>
              <a:rPr lang="en-IN" sz="3600" dirty="0">
                <a:latin typeface="Myriad Pro" panose="020B0503030403020204" charset="0"/>
              </a:rPr>
              <a:t>IoT for All podcast series</a:t>
            </a:r>
          </a:p>
          <a:p>
            <a:r>
              <a:rPr lang="en-GB" sz="2400" dirty="0">
                <a:effectLst/>
                <a:latin typeface="Myriad Pro" panose="020B0503030403020204" charset="0"/>
                <a:ea typeface="Calibri" panose="020F0502020204030204" pitchFamily="34" charset="0"/>
              </a:rPr>
              <a:t>US based online news &amp; Insights magazine</a:t>
            </a:r>
          </a:p>
          <a:p>
            <a:r>
              <a:rPr lang="en-GB" sz="2400" dirty="0">
                <a:effectLst/>
                <a:latin typeface="Myriad Pro" panose="020B0503030403020204" charset="0"/>
                <a:ea typeface="Calibri" panose="020F0502020204030204" pitchFamily="34" charset="0"/>
              </a:rPr>
              <a:t>50 slots available </a:t>
            </a:r>
          </a:p>
          <a:p>
            <a:r>
              <a:rPr lang="en-GB" sz="2400" dirty="0">
                <a:effectLst/>
                <a:latin typeface="Myriad Pro" panose="020B0503030403020204" charset="0"/>
                <a:ea typeface="Calibri" panose="020F0502020204030204" pitchFamily="34" charset="0"/>
              </a:rPr>
              <a:t>Possible topics</a:t>
            </a:r>
          </a:p>
          <a:p>
            <a:pPr lvl="1"/>
            <a:r>
              <a:rPr lang="en-GB" sz="2000" dirty="0">
                <a:effectLst/>
                <a:latin typeface="Myriad Pro" panose="020B0503030403020204" charset="0"/>
                <a:ea typeface="Calibri" panose="020F0502020204030204" pitchFamily="34" charset="0"/>
              </a:rPr>
              <a:t>Topics related to IoT applications/solutions, </a:t>
            </a:r>
          </a:p>
          <a:p>
            <a:pPr lvl="1"/>
            <a:r>
              <a:rPr lang="en-GB" sz="2000" dirty="0">
                <a:effectLst/>
                <a:latin typeface="Myriad Pro" panose="020B0503030403020204" charset="0"/>
                <a:ea typeface="Calibri" panose="020F0502020204030204" pitchFamily="34" charset="0"/>
              </a:rPr>
              <a:t>IoT industry trends and insights.</a:t>
            </a:r>
          </a:p>
          <a:p>
            <a:pPr lvl="1"/>
            <a:endParaRPr lang="en-GB" sz="2000" dirty="0">
              <a:latin typeface="Myriad Pro" panose="020B050303040302020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Organisers looking speakers who are: </a:t>
            </a:r>
            <a:endParaRPr lang="en-IN"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decision makers within organizations who have or are looking to adopt IoT, AI, and digital transformation solutions for their enterprises to have conversations around actual solutions</a:t>
            </a:r>
            <a:endParaRPr lang="en-IN"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dirty="0">
                <a:effectLst/>
                <a:latin typeface="Calibri" panose="020F0502020204030204" pitchFamily="34" charset="0"/>
                <a:ea typeface="Times New Roman" panose="02020603050405020304" pitchFamily="18" charset="0"/>
              </a:rPr>
              <a:t>and executives and leaders who have industry trends and insights to share</a:t>
            </a:r>
            <a:endParaRPr lang="en-IN" sz="1800" dirty="0">
              <a:effectLst/>
              <a:latin typeface="Calibri" panose="020F0502020204030204" pitchFamily="34" charset="0"/>
              <a:ea typeface="Calibri" panose="020F0502020204030204" pitchFamily="34" charset="0"/>
            </a:endParaRPr>
          </a:p>
          <a:p>
            <a:pPr lvl="1"/>
            <a:endParaRPr lang="en-IN" sz="2000" dirty="0">
              <a:effectLst/>
              <a:latin typeface="Myriad Pro" panose="020B0503030403020204" charset="0"/>
              <a:ea typeface="Calibri" panose="020F0502020204030204" pitchFamily="34" charset="0"/>
            </a:endParaRPr>
          </a:p>
          <a:p>
            <a:r>
              <a:rPr lang="en-GB" sz="2400" dirty="0">
                <a:effectLst/>
                <a:latin typeface="Myriad Pro" panose="020B0503030403020204" charset="0"/>
                <a:ea typeface="Calibri" panose="020F0502020204030204" pitchFamily="34" charset="0"/>
              </a:rPr>
              <a:t>examples of their past podcasts: </a:t>
            </a:r>
            <a:r>
              <a:rPr lang="en-GB" sz="2400" u="sng" dirty="0">
                <a:solidFill>
                  <a:srgbClr val="0000FF"/>
                </a:solidFill>
                <a:effectLst/>
                <a:latin typeface="Myriad Pro" panose="020B0503030403020204" charset="0"/>
                <a:ea typeface="Calibri" panose="020F0502020204030204" pitchFamily="34" charset="0"/>
                <a:hlinkClick r:id="rId2"/>
              </a:rPr>
              <a:t>https://www.iotforall.com/the-iot-for-all-podcast</a:t>
            </a:r>
            <a:endParaRPr lang="en-IN" sz="2400" dirty="0">
              <a:effectLst/>
              <a:latin typeface="Myriad Pro" panose="020B0503030403020204" charset="0"/>
              <a:ea typeface="Calibri" panose="020F0502020204030204" pitchFamily="34" charset="0"/>
            </a:endParaRPr>
          </a:p>
          <a:p>
            <a:endParaRPr lang="en-IN" sz="3600" dirty="0">
              <a:latin typeface="Myriad Pro" panose="020B0503030403020204" charset="0"/>
            </a:endParaRPr>
          </a:p>
        </p:txBody>
      </p:sp>
      <p:sp>
        <p:nvSpPr>
          <p:cNvPr id="4" name="Footer Placeholder 3">
            <a:extLst>
              <a:ext uri="{FF2B5EF4-FFF2-40B4-BE49-F238E27FC236}">
                <a16:creationId xmlns:a16="http://schemas.microsoft.com/office/drawing/2014/main" id="{3293A9C1-AB03-6187-14BA-28D190E16F60}"/>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7532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233-D205-2414-3D43-A4B91A0814BE}"/>
              </a:ext>
            </a:extLst>
          </p:cNvPr>
          <p:cNvSpPr>
            <a:spLocks noGrp="1"/>
          </p:cNvSpPr>
          <p:nvPr>
            <p:ph type="title"/>
          </p:nvPr>
        </p:nvSpPr>
        <p:spPr/>
        <p:txBody>
          <a:bodyPr/>
          <a:lstStyle/>
          <a:p>
            <a:r>
              <a:rPr lang="en-IN" dirty="0"/>
              <a:t>Marcom Strategy for CY 2024</a:t>
            </a:r>
          </a:p>
        </p:txBody>
      </p:sp>
      <p:sp>
        <p:nvSpPr>
          <p:cNvPr id="3" name="Content Placeholder 2">
            <a:extLst>
              <a:ext uri="{FF2B5EF4-FFF2-40B4-BE49-F238E27FC236}">
                <a16:creationId xmlns:a16="http://schemas.microsoft.com/office/drawing/2014/main" id="{D2D2E249-EA71-9B84-FC6E-EE998754713A}"/>
              </a:ext>
            </a:extLst>
          </p:cNvPr>
          <p:cNvSpPr>
            <a:spLocks noGrp="1"/>
          </p:cNvSpPr>
          <p:nvPr>
            <p:ph idx="1"/>
          </p:nvPr>
        </p:nvSpPr>
        <p:spPr>
          <a:xfrm>
            <a:off x="669390" y="3493902"/>
            <a:ext cx="5619790" cy="2775856"/>
          </a:xfrm>
        </p:spPr>
        <p:txBody>
          <a:bodyPr>
            <a:normAutofit/>
          </a:bodyPr>
          <a:lstStyle/>
          <a:p>
            <a:pPr marL="0" indent="0">
              <a:buNone/>
            </a:pPr>
            <a:r>
              <a:rPr lang="en-US" sz="2000" b="1" dirty="0">
                <a:latin typeface="Myriad Pro" panose="020B0503030403020204" charset="0"/>
                <a:sym typeface="Open Sans"/>
              </a:rPr>
              <a:t>Proposed Activities </a:t>
            </a:r>
          </a:p>
          <a:p>
            <a:r>
              <a:rPr lang="en-US" sz="2000" dirty="0">
                <a:latin typeface="Myriad Pro" panose="020B0503030403020204" charset="0"/>
                <a:sym typeface="Open Sans"/>
              </a:rPr>
              <a:t>K</a:t>
            </a:r>
            <a:r>
              <a:rPr lang="en-US" sz="2000" dirty="0">
                <a:solidFill>
                  <a:schemeClr val="tx1"/>
                </a:solidFill>
                <a:latin typeface="Myriad Pro" panose="020B0503030403020204" charset="0"/>
                <a:sym typeface="Open Sans"/>
              </a:rPr>
              <a:t>eep promoting new information around relevant</a:t>
            </a:r>
            <a:r>
              <a:rPr lang="en-US" sz="2000" dirty="0">
                <a:solidFill>
                  <a:schemeClr val="tx1"/>
                </a:solidFill>
                <a:latin typeface="Myriad Pro" panose="020B0503030403020204" charset="0"/>
              </a:rPr>
              <a:t> </a:t>
            </a:r>
            <a:r>
              <a:rPr lang="en-US" sz="2000" dirty="0">
                <a:solidFill>
                  <a:schemeClr val="tx1"/>
                </a:solidFill>
                <a:latin typeface="Myriad Pro" panose="020B0503030403020204" charset="0"/>
                <a:sym typeface="Open Sans"/>
              </a:rPr>
              <a:t>oneM2M milestones </a:t>
            </a:r>
          </a:p>
          <a:p>
            <a:r>
              <a:rPr lang="en-US" sz="2000" dirty="0">
                <a:solidFill>
                  <a:schemeClr val="tx1"/>
                </a:solidFill>
                <a:latin typeface="Myriad Pro" panose="020B0503030403020204" charset="0"/>
                <a:sym typeface="Open Sans"/>
              </a:rPr>
              <a:t>Hosting TP Meetings in diverse new Regions</a:t>
            </a:r>
          </a:p>
          <a:p>
            <a:r>
              <a:rPr lang="en-US" sz="2000" dirty="0">
                <a:solidFill>
                  <a:schemeClr val="tx1"/>
                </a:solidFill>
                <a:latin typeface="Myriad Pro" panose="020B0503030403020204" charset="0"/>
                <a:sym typeface="Open Sans"/>
              </a:rPr>
              <a:t>Capacity Building</a:t>
            </a:r>
          </a:p>
          <a:p>
            <a:r>
              <a:rPr lang="en-US" sz="2000" dirty="0">
                <a:solidFill>
                  <a:schemeClr val="tx1"/>
                </a:solidFill>
                <a:latin typeface="Myriad Pro" panose="020B0503030403020204" charset="0"/>
                <a:sym typeface="Open Sans"/>
              </a:rPr>
              <a:t>Support Academia Outreach </a:t>
            </a:r>
          </a:p>
          <a:p>
            <a:endParaRPr lang="en-IN" sz="2000" dirty="0"/>
          </a:p>
        </p:txBody>
      </p:sp>
      <p:sp>
        <p:nvSpPr>
          <p:cNvPr id="4" name="Footer Placeholder 3">
            <a:extLst>
              <a:ext uri="{FF2B5EF4-FFF2-40B4-BE49-F238E27FC236}">
                <a16:creationId xmlns:a16="http://schemas.microsoft.com/office/drawing/2014/main" id="{55F3146C-569D-D07F-A5A2-9987E28C43FD}"/>
              </a:ext>
            </a:extLst>
          </p:cNvPr>
          <p:cNvSpPr>
            <a:spLocks noGrp="1"/>
          </p:cNvSpPr>
          <p:nvPr>
            <p:ph type="ftr" sz="quarter" idx="11"/>
          </p:nvPr>
        </p:nvSpPr>
        <p:spPr/>
        <p:txBody>
          <a:bodyPr/>
          <a:lstStyle/>
          <a:p>
            <a:endParaRPr lang="en-US"/>
          </a:p>
          <a:p>
            <a:r>
              <a:rPr lang="en-US"/>
              <a:t>© 2022 oneM2M</a:t>
            </a:r>
            <a:endParaRPr lang="en-US" dirty="0"/>
          </a:p>
        </p:txBody>
      </p:sp>
      <p:sp>
        <p:nvSpPr>
          <p:cNvPr id="5" name="Content Placeholder 2">
            <a:extLst>
              <a:ext uri="{FF2B5EF4-FFF2-40B4-BE49-F238E27FC236}">
                <a16:creationId xmlns:a16="http://schemas.microsoft.com/office/drawing/2014/main" id="{2C55FADB-4E90-E90F-70EC-C79C8016F437}"/>
              </a:ext>
            </a:extLst>
          </p:cNvPr>
          <p:cNvSpPr txBox="1">
            <a:spLocks/>
          </p:cNvSpPr>
          <p:nvPr/>
        </p:nvSpPr>
        <p:spPr>
          <a:xfrm>
            <a:off x="6365380" y="3429000"/>
            <a:ext cx="5350410" cy="236519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latin typeface="Myriad Pro" panose="020B0503030403020204" charset="0"/>
                <a:sym typeface="Open Sans"/>
              </a:rPr>
              <a:t>Proposed Vehicles:</a:t>
            </a:r>
          </a:p>
          <a:p>
            <a:r>
              <a:rPr lang="en-US" sz="3200" dirty="0">
                <a:latin typeface="Myriad Pro" panose="020B0503030403020204" charset="0"/>
                <a:sym typeface="Open Sans"/>
              </a:rPr>
              <a:t>PR/media interactions</a:t>
            </a:r>
          </a:p>
          <a:p>
            <a:r>
              <a:rPr lang="en-US" sz="3200" dirty="0">
                <a:latin typeface="Myriad Pro" panose="020B0503030403020204" charset="0"/>
                <a:sym typeface="Open Sans"/>
              </a:rPr>
              <a:t>Feature articles</a:t>
            </a:r>
          </a:p>
          <a:p>
            <a:r>
              <a:rPr lang="en-US" sz="3200" dirty="0">
                <a:latin typeface="Myriad Pro" panose="020B0503030403020204" charset="0"/>
                <a:sym typeface="Open Sans"/>
              </a:rPr>
              <a:t>Exec insights/Blogs/Social Media </a:t>
            </a:r>
          </a:p>
          <a:p>
            <a:r>
              <a:rPr lang="en-US" sz="3200" dirty="0">
                <a:latin typeface="Myriad Pro" panose="020B0503030403020204" charset="0"/>
                <a:sym typeface="Open Sans"/>
              </a:rPr>
              <a:t>Events/speaking opportunities </a:t>
            </a:r>
          </a:p>
          <a:p>
            <a:r>
              <a:rPr lang="en-US" sz="3200" dirty="0">
                <a:latin typeface="Myriad Pro" panose="020B0503030403020204" charset="0"/>
                <a:sym typeface="Open Sans"/>
              </a:rPr>
              <a:t>Host meetings in new locations for local engagement</a:t>
            </a:r>
          </a:p>
        </p:txBody>
      </p:sp>
      <p:sp>
        <p:nvSpPr>
          <p:cNvPr id="6" name="Content Placeholder 2">
            <a:extLst>
              <a:ext uri="{FF2B5EF4-FFF2-40B4-BE49-F238E27FC236}">
                <a16:creationId xmlns:a16="http://schemas.microsoft.com/office/drawing/2014/main" id="{77F12414-24D1-2054-9830-D39F616A8EC3}"/>
              </a:ext>
            </a:extLst>
          </p:cNvPr>
          <p:cNvSpPr txBox="1">
            <a:spLocks/>
          </p:cNvSpPr>
          <p:nvPr/>
        </p:nvSpPr>
        <p:spPr>
          <a:xfrm>
            <a:off x="570119" y="1272132"/>
            <a:ext cx="11001395" cy="21019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Myriad Pro" panose="020B0503030403020204" charset="0"/>
                <a:sym typeface="Open Sans"/>
              </a:rPr>
              <a:t>Retain mindshare in the ecosystem  on the pillars of  maturity, relevance and forward thinking</a:t>
            </a:r>
          </a:p>
          <a:p>
            <a:pPr marL="0" indent="0">
              <a:buFont typeface="Arial" panose="020B0604020202020204" pitchFamily="34" charset="0"/>
              <a:buNone/>
            </a:pPr>
            <a:r>
              <a:rPr lang="en-US" dirty="0">
                <a:latin typeface="Myriad Pro" panose="020B0503030403020204" charset="0"/>
              </a:rPr>
              <a:t>Message about oneM2M showing that it can connect systems/sources that go beyond pure IoT.  White paper? </a:t>
            </a:r>
          </a:p>
          <a:p>
            <a:pPr marL="0" indent="0">
              <a:buFont typeface="Arial" panose="020B0604020202020204" pitchFamily="34" charset="0"/>
              <a:buNone/>
            </a:pPr>
            <a:r>
              <a:rPr lang="en-US" dirty="0">
                <a:latin typeface="Myriad Pro" panose="020B0503030403020204" charset="0"/>
                <a:sym typeface="Open Sans"/>
              </a:rPr>
              <a:t>Membership is shrinking – Why?</a:t>
            </a:r>
          </a:p>
          <a:p>
            <a:pPr marL="0" indent="0">
              <a:buFont typeface="Arial" panose="020B0604020202020204" pitchFamily="34" charset="0"/>
              <a:buNone/>
            </a:pPr>
            <a:endParaRPr lang="en-US" dirty="0">
              <a:latin typeface="Myriad Pro" panose="020B0503030403020204" charset="0"/>
              <a:sym typeface="Open Sans"/>
            </a:endParaRPr>
          </a:p>
          <a:p>
            <a:pPr marL="0" indent="0">
              <a:buFont typeface="Arial" panose="020B0604020202020204" pitchFamily="34" charset="0"/>
              <a:buNone/>
            </a:pPr>
            <a:endParaRPr lang="en-US" dirty="0">
              <a:latin typeface="Myriad Pro" panose="020B0503030403020204" charset="0"/>
              <a:sym typeface="Open Sans"/>
            </a:endParaRPr>
          </a:p>
        </p:txBody>
      </p:sp>
      <p:sp>
        <p:nvSpPr>
          <p:cNvPr id="7" name="Content Placeholder 2">
            <a:extLst>
              <a:ext uri="{FF2B5EF4-FFF2-40B4-BE49-F238E27FC236}">
                <a16:creationId xmlns:a16="http://schemas.microsoft.com/office/drawing/2014/main" id="{DB9B3F57-2C26-35A5-D97E-E2E7B57FC6FB}"/>
              </a:ext>
            </a:extLst>
          </p:cNvPr>
          <p:cNvSpPr txBox="1">
            <a:spLocks/>
          </p:cNvSpPr>
          <p:nvPr/>
        </p:nvSpPr>
        <p:spPr>
          <a:xfrm>
            <a:off x="570119" y="5969785"/>
            <a:ext cx="11145671" cy="36512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Myriad Pro" panose="020B0503030403020204" charset="0"/>
                <a:sym typeface="Open Sans"/>
              </a:rPr>
              <a:t>Continue to leverage MARCOM Consultant and PR Agency Partners. </a:t>
            </a:r>
            <a:r>
              <a:rPr lang="en-US" sz="2000">
                <a:latin typeface="Myriad Pro" panose="020B0503030403020204" charset="0"/>
                <a:sym typeface="Open Sans"/>
              </a:rPr>
              <a:t>(Refer </a:t>
            </a:r>
            <a:r>
              <a:rPr lang="en-US" sz="2000" dirty="0">
                <a:latin typeface="Myriad Pro" panose="020B0503030403020204" charset="0"/>
                <a:sym typeface="Open Sans"/>
              </a:rPr>
              <a:t>Proposed Comms strategy </a:t>
            </a:r>
            <a:r>
              <a:rPr lang="en-US" sz="2000">
                <a:latin typeface="Myriad Pro" panose="020B0503030403020204" charset="0"/>
                <a:sym typeface="Open Sans"/>
              </a:rPr>
              <a:t>from PPR)</a:t>
            </a:r>
            <a:endParaRPr lang="en-IN" sz="2400" dirty="0"/>
          </a:p>
        </p:txBody>
      </p:sp>
      <p:cxnSp>
        <p:nvCxnSpPr>
          <p:cNvPr id="9" name="Straight Connector 8">
            <a:extLst>
              <a:ext uri="{FF2B5EF4-FFF2-40B4-BE49-F238E27FC236}">
                <a16:creationId xmlns:a16="http://schemas.microsoft.com/office/drawing/2014/main" id="{C5C69697-6114-302F-F731-52B0A8417E8A}"/>
              </a:ext>
            </a:extLst>
          </p:cNvPr>
          <p:cNvCxnSpPr>
            <a:cxnSpLocks/>
          </p:cNvCxnSpPr>
          <p:nvPr/>
        </p:nvCxnSpPr>
        <p:spPr>
          <a:xfrm>
            <a:off x="334696" y="3424254"/>
            <a:ext cx="108449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03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9D59-B34F-2ECA-E207-7C2D6F933B02}"/>
              </a:ext>
            </a:extLst>
          </p:cNvPr>
          <p:cNvSpPr>
            <a:spLocks noGrp="1"/>
          </p:cNvSpPr>
          <p:nvPr>
            <p:ph type="title"/>
          </p:nvPr>
        </p:nvSpPr>
        <p:spPr/>
        <p:txBody>
          <a:bodyPr>
            <a:normAutofit fontScale="90000"/>
          </a:bodyPr>
          <a:lstStyle/>
          <a:p>
            <a:r>
              <a:rPr lang="en-IN" dirty="0"/>
              <a:t>oneM2M Industry Day Event during TP 62</a:t>
            </a:r>
          </a:p>
        </p:txBody>
      </p:sp>
      <p:sp>
        <p:nvSpPr>
          <p:cNvPr id="3" name="Content Placeholder 2">
            <a:extLst>
              <a:ext uri="{FF2B5EF4-FFF2-40B4-BE49-F238E27FC236}">
                <a16:creationId xmlns:a16="http://schemas.microsoft.com/office/drawing/2014/main" id="{2026E714-B7BB-CB60-3393-83B9532DA400}"/>
              </a:ext>
            </a:extLst>
          </p:cNvPr>
          <p:cNvSpPr>
            <a:spLocks noGrp="1"/>
          </p:cNvSpPr>
          <p:nvPr>
            <p:ph idx="1"/>
          </p:nvPr>
        </p:nvSpPr>
        <p:spPr>
          <a:xfrm>
            <a:off x="334696" y="1493918"/>
            <a:ext cx="10515600" cy="4862431"/>
          </a:xfrm>
        </p:spPr>
        <p:txBody>
          <a:bodyPr>
            <a:normAutofit fontScale="92500" lnSpcReduction="10000"/>
          </a:bodyPr>
          <a:lstStyle/>
          <a:p>
            <a:r>
              <a:rPr lang="en-IN" sz="2200" dirty="0"/>
              <a:t>Schedule: </a:t>
            </a:r>
            <a:r>
              <a:rPr lang="en-US" sz="2200" dirty="0"/>
              <a:t>1pm to 5pm on Wednesday </a:t>
            </a:r>
          </a:p>
          <a:p>
            <a:r>
              <a:rPr lang="en-IN" sz="2200" dirty="0"/>
              <a:t>Session Flow:</a:t>
            </a:r>
          </a:p>
          <a:p>
            <a:pPr lvl="1"/>
            <a:r>
              <a:rPr lang="en-US" sz="1800" i="1" dirty="0">
                <a:effectLst/>
                <a:latin typeface="Myriad Pro" panose="020B0503030403020204" charset="0"/>
                <a:ea typeface="Calibri" panose="020F0502020204030204" pitchFamily="34" charset="0"/>
              </a:rPr>
              <a:t>What is oneM2M (90 minutes)</a:t>
            </a:r>
            <a:endParaRPr lang="en-IN" sz="1800" dirty="0">
              <a:effectLst/>
              <a:latin typeface="Myriad Pro" panose="020B0503030403020204" charset="0"/>
              <a:ea typeface="Calibri" panose="020F0502020204030204" pitchFamily="34" charset="0"/>
            </a:endParaRPr>
          </a:p>
          <a:p>
            <a:pPr marL="800100" lvl="1" indent="-342900">
              <a:buFont typeface="Calibri" panose="020F0502020204030204" pitchFamily="34" charset="0"/>
              <a:buChar char="-"/>
            </a:pPr>
            <a:r>
              <a:rPr lang="en-US" sz="1800" i="1" dirty="0">
                <a:effectLst/>
                <a:latin typeface="Myriad Pro" panose="020B0503030403020204" charset="0"/>
                <a:ea typeface="Times New Roman" panose="02020603050405020304" pitchFamily="18" charset="0"/>
              </a:rPr>
              <a:t>Overview plus oneM2M deployments (quick summary or highlights of deployments around the world)</a:t>
            </a:r>
            <a:endParaRPr lang="en-IN" sz="1800" dirty="0">
              <a:effectLst/>
              <a:latin typeface="Myriad Pro" panose="020B0503030403020204" charset="0"/>
              <a:ea typeface="Calibri" panose="020F0502020204030204" pitchFamily="34" charset="0"/>
            </a:endParaRPr>
          </a:p>
          <a:p>
            <a:pPr marL="800100" lvl="1" indent="-342900">
              <a:buFont typeface="Calibri" panose="020F0502020204030204" pitchFamily="34" charset="0"/>
              <a:buChar char="-"/>
            </a:pPr>
            <a:r>
              <a:rPr lang="en-US" sz="1800" i="1" dirty="0">
                <a:effectLst/>
                <a:latin typeface="Myriad Pro" panose="020B0503030403020204" charset="0"/>
                <a:ea typeface="Times New Roman" panose="02020603050405020304" pitchFamily="18" charset="0"/>
              </a:rPr>
              <a:t>Select (high value) features of interest (3GPP/PTN, Interoperability (Semantics, SDT models, …)) </a:t>
            </a:r>
            <a:endParaRPr lang="en-IN" sz="1800" dirty="0">
              <a:effectLst/>
              <a:latin typeface="Myriad Pro" panose="020B0503030403020204" charset="0"/>
              <a:ea typeface="Calibri" panose="020F0502020204030204" pitchFamily="34" charset="0"/>
            </a:endParaRPr>
          </a:p>
          <a:p>
            <a:pPr marL="800100" lvl="1" indent="-342900">
              <a:buFont typeface="Calibri" panose="020F0502020204030204" pitchFamily="34" charset="0"/>
              <a:buChar char="-"/>
            </a:pPr>
            <a:r>
              <a:rPr lang="en-US" sz="1800" i="1" dirty="0">
                <a:effectLst/>
                <a:latin typeface="Myriad Pro" panose="020B0503030403020204" charset="0"/>
                <a:ea typeface="Times New Roman" panose="02020603050405020304" pitchFamily="18" charset="0"/>
              </a:rPr>
              <a:t>Select Rel 5 features (ML, Digital Twins, …)</a:t>
            </a:r>
            <a:endParaRPr lang="en-IN" sz="1800" dirty="0">
              <a:effectLst/>
              <a:latin typeface="Myriad Pro" panose="020B0503030403020204" charset="0"/>
              <a:ea typeface="Calibri" panose="020F0502020204030204" pitchFamily="34" charset="0"/>
            </a:endParaRPr>
          </a:p>
          <a:p>
            <a:pPr marL="800100" lvl="1" indent="-342900">
              <a:buFont typeface="Calibri" panose="020F0502020204030204" pitchFamily="34" charset="0"/>
              <a:buChar char="-"/>
            </a:pPr>
            <a:r>
              <a:rPr lang="en-US" sz="1800" i="1" dirty="0">
                <a:effectLst/>
                <a:latin typeface="Myriad Pro" panose="020B0503030403020204" charset="0"/>
                <a:ea typeface="Times New Roman" panose="02020603050405020304" pitchFamily="18" charset="0"/>
              </a:rPr>
              <a:t>Other?</a:t>
            </a:r>
            <a:endParaRPr lang="en-IN" sz="1800" dirty="0">
              <a:effectLst/>
              <a:latin typeface="Myriad Pro" panose="020B0503030403020204" charset="0"/>
              <a:ea typeface="Calibri" panose="020F0502020204030204" pitchFamily="34" charset="0"/>
            </a:endParaRPr>
          </a:p>
          <a:p>
            <a:pPr lvl="1"/>
            <a:r>
              <a:rPr lang="en-US" sz="1800" i="1" dirty="0">
                <a:effectLst/>
                <a:latin typeface="Myriad Pro" panose="020B0503030403020204" charset="0"/>
                <a:ea typeface="Calibri" panose="020F0502020204030204" pitchFamily="34" charset="0"/>
              </a:rPr>
              <a:t>Adoption/Development of oneM2M (70 minutes)</a:t>
            </a:r>
            <a:endParaRPr lang="en-IN" sz="1800" dirty="0">
              <a:effectLst/>
              <a:latin typeface="Myriad Pro" panose="020B0503030403020204" charset="0"/>
              <a:ea typeface="Calibri" panose="020F0502020204030204" pitchFamily="34" charset="0"/>
            </a:endParaRPr>
          </a:p>
          <a:p>
            <a:pPr marL="800100" lvl="1" indent="-342900">
              <a:buFont typeface="Calibri" panose="020F0502020204030204" pitchFamily="34" charset="0"/>
              <a:buChar char="-"/>
            </a:pPr>
            <a:r>
              <a:rPr lang="en-US" sz="1800" i="1" dirty="0">
                <a:effectLst/>
                <a:latin typeface="Myriad Pro" panose="020B0503030403020204" charset="0"/>
                <a:ea typeface="Times New Roman" panose="02020603050405020304" pitchFamily="18" charset="0"/>
              </a:rPr>
              <a:t>Test + Cert</a:t>
            </a:r>
            <a:endParaRPr lang="en-IN" sz="1800" dirty="0">
              <a:effectLst/>
              <a:latin typeface="Myriad Pro" panose="020B0503030403020204" charset="0"/>
              <a:ea typeface="Calibri" panose="020F0502020204030204" pitchFamily="34" charset="0"/>
            </a:endParaRPr>
          </a:p>
          <a:p>
            <a:pPr marL="800100" lvl="1" indent="-342900">
              <a:buFont typeface="Calibri" panose="020F0502020204030204" pitchFamily="34" charset="0"/>
              <a:buChar char="-"/>
            </a:pPr>
            <a:r>
              <a:rPr lang="en-US" sz="1800" i="1" dirty="0">
                <a:effectLst/>
                <a:latin typeface="Myriad Pro" panose="020B0503030403020204" charset="0"/>
                <a:ea typeface="Times New Roman" panose="02020603050405020304" pitchFamily="18" charset="0"/>
              </a:rPr>
              <a:t>Dev support</a:t>
            </a:r>
            <a:endParaRPr lang="en-IN" sz="1800" dirty="0">
              <a:effectLst/>
              <a:latin typeface="Myriad Pro" panose="020B0503030403020204" charset="0"/>
              <a:ea typeface="Calibri" panose="020F0502020204030204" pitchFamily="34" charset="0"/>
            </a:endParaRPr>
          </a:p>
          <a:p>
            <a:pPr marL="800100" lvl="1" indent="-342900">
              <a:buFont typeface="Calibri" panose="020F0502020204030204" pitchFamily="34" charset="0"/>
              <a:buChar char="-"/>
            </a:pPr>
            <a:r>
              <a:rPr lang="en-US" sz="1800" i="1" dirty="0">
                <a:effectLst/>
                <a:latin typeface="Myriad Pro" panose="020B0503030403020204" charset="0"/>
                <a:ea typeface="Times New Roman" panose="02020603050405020304" pitchFamily="18" charset="0"/>
              </a:rPr>
              <a:t>Academic partnership committee</a:t>
            </a:r>
            <a:endParaRPr lang="en-IN" sz="1800" dirty="0">
              <a:effectLst/>
              <a:latin typeface="Myriad Pro" panose="020B0503030403020204" charset="0"/>
              <a:ea typeface="Calibri" panose="020F0502020204030204" pitchFamily="34" charset="0"/>
            </a:endParaRPr>
          </a:p>
          <a:p>
            <a:pPr marL="1200150" lvl="2" indent="-285750">
              <a:buFont typeface="Courier New" panose="02070309020205020404" pitchFamily="49" charset="0"/>
              <a:buChar char="o"/>
            </a:pPr>
            <a:r>
              <a:rPr lang="en-US" sz="1800" i="1" dirty="0">
                <a:effectLst/>
                <a:latin typeface="Myriad Pro" panose="020B0503030403020204" charset="0"/>
                <a:ea typeface="Times New Roman" panose="02020603050405020304" pitchFamily="18" charset="0"/>
              </a:rPr>
              <a:t>Hack-a-thons</a:t>
            </a:r>
            <a:endParaRPr lang="en-IN" sz="1800" dirty="0">
              <a:effectLst/>
              <a:latin typeface="Myriad Pro" panose="020B0503030403020204" charset="0"/>
              <a:ea typeface="Calibri" panose="020F0502020204030204" pitchFamily="34" charset="0"/>
            </a:endParaRPr>
          </a:p>
          <a:p>
            <a:pPr marL="1200150" lvl="2" indent="-285750">
              <a:buFont typeface="Courier New" panose="02070309020205020404" pitchFamily="49" charset="0"/>
              <a:buChar char="o"/>
            </a:pPr>
            <a:r>
              <a:rPr lang="en-US" sz="1800" i="1" dirty="0">
                <a:effectLst/>
                <a:latin typeface="Myriad Pro" panose="020B0503030403020204" charset="0"/>
                <a:ea typeface="Times New Roman" panose="02020603050405020304" pitchFamily="18" charset="0"/>
              </a:rPr>
              <a:t>Courses</a:t>
            </a:r>
            <a:endParaRPr lang="en-IN" sz="1800" dirty="0">
              <a:effectLst/>
              <a:latin typeface="Myriad Pro" panose="020B0503030403020204" charset="0"/>
              <a:ea typeface="Calibri" panose="020F0502020204030204" pitchFamily="34" charset="0"/>
            </a:endParaRPr>
          </a:p>
          <a:p>
            <a:pPr marL="1200150" lvl="2" indent="-285750">
              <a:buFont typeface="Courier New" panose="02070309020205020404" pitchFamily="49" charset="0"/>
              <a:buChar char="o"/>
            </a:pPr>
            <a:r>
              <a:rPr lang="en-US" sz="1800" i="1" dirty="0">
                <a:effectLst/>
                <a:latin typeface="Myriad Pro" panose="020B0503030403020204" charset="0"/>
                <a:ea typeface="Times New Roman" panose="02020603050405020304" pitchFamily="18" charset="0"/>
              </a:rPr>
              <a:t>Projects</a:t>
            </a:r>
            <a:endParaRPr lang="en-IN" sz="1800" dirty="0">
              <a:effectLst/>
              <a:latin typeface="Myriad Pro" panose="020B0503030403020204" charset="0"/>
              <a:ea typeface="Calibri" panose="020F0502020204030204" pitchFamily="34" charset="0"/>
            </a:endParaRPr>
          </a:p>
          <a:p>
            <a:pPr lvl="1"/>
            <a:r>
              <a:rPr lang="en-US" sz="1800" i="1" dirty="0">
                <a:effectLst/>
                <a:latin typeface="Myriad Pro" panose="020B0503030403020204" charset="0"/>
                <a:ea typeface="Calibri" panose="020F0502020204030204" pitchFamily="34" charset="0"/>
              </a:rPr>
              <a:t>Panel Discussion</a:t>
            </a:r>
            <a:endParaRPr lang="en-IN" sz="1800" dirty="0">
              <a:effectLst/>
              <a:latin typeface="Myriad Pro" panose="020B0503030403020204" charset="0"/>
              <a:ea typeface="Calibri" panose="020F0502020204030204" pitchFamily="34" charset="0"/>
            </a:endParaRPr>
          </a:p>
          <a:p>
            <a:pPr marL="800100" lvl="1" indent="-342900">
              <a:buFont typeface="Calibri" panose="020F0502020204030204" pitchFamily="34" charset="0"/>
              <a:buChar char="-"/>
            </a:pPr>
            <a:r>
              <a:rPr lang="en-US" sz="1800" i="1" dirty="0">
                <a:effectLst/>
                <a:latin typeface="Myriad Pro" panose="020B0503030403020204" charset="0"/>
                <a:ea typeface="Times New Roman" panose="02020603050405020304" pitchFamily="18" charset="0"/>
              </a:rPr>
              <a:t>We should focus on questions from the audience, so we can address things that are important to the local market.</a:t>
            </a:r>
            <a:endParaRPr lang="en-IN" sz="1800" dirty="0">
              <a:effectLst/>
              <a:latin typeface="Myriad Pro" panose="020B0503030403020204" charset="0"/>
              <a:ea typeface="Calibri" panose="020F0502020204030204" pitchFamily="34" charset="0"/>
            </a:endParaRPr>
          </a:p>
        </p:txBody>
      </p:sp>
      <p:sp>
        <p:nvSpPr>
          <p:cNvPr id="4" name="Footer Placeholder 3">
            <a:extLst>
              <a:ext uri="{FF2B5EF4-FFF2-40B4-BE49-F238E27FC236}">
                <a16:creationId xmlns:a16="http://schemas.microsoft.com/office/drawing/2014/main" id="{6750F300-C54B-068B-6F3C-1E3DD90D2C87}"/>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159794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Reference Slides</a:t>
            </a:r>
            <a:endParaRPr/>
          </a:p>
        </p:txBody>
      </p:sp>
      <p:sp>
        <p:nvSpPr>
          <p:cNvPr id="184" name="Google Shape;184;p12"/>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sz="1000">
              <a:solidFill>
                <a:schemeClr val="lt2"/>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34696" y="0"/>
            <a:ext cx="9072194"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latin typeface="Myriad Pro" panose="020B0503030403020204" charset="0"/>
              </a:rPr>
              <a:t>Past Events/Opportunities</a:t>
            </a:r>
            <a:endParaRPr dirty="0">
              <a:latin typeface="Myriad Pro" panose="020B0503030403020204" charset="0"/>
            </a:endParaRPr>
          </a:p>
        </p:txBody>
      </p:sp>
      <p:sp>
        <p:nvSpPr>
          <p:cNvPr id="127" name="Google Shape;127;p7"/>
          <p:cNvSpPr txBox="1">
            <a:spLocks noGrp="1"/>
          </p:cNvSpPr>
          <p:nvPr>
            <p:ph type="body" idx="1"/>
          </p:nvPr>
        </p:nvSpPr>
        <p:spPr>
          <a:xfrm>
            <a:off x="334696" y="1253331"/>
            <a:ext cx="11609654" cy="4489923"/>
          </a:xfrm>
          <a:prstGeom prst="rect">
            <a:avLst/>
          </a:prstGeom>
          <a:noFill/>
          <a:ln>
            <a:noFill/>
          </a:ln>
        </p:spPr>
        <p:txBody>
          <a:bodyPr spcFirstLastPara="1" wrap="square" lIns="91425" tIns="45700" rIns="91425" bIns="45700" anchor="t" anchorCtr="0">
            <a:normAutofit fontScale="92500" lnSpcReduction="10000"/>
          </a:bodyPr>
          <a:lstStyle/>
          <a:p>
            <a:pPr marL="228600" lvl="0" indent="-220027"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Roboto"/>
                <a:hlinkClick r:id="rId3">
                  <a:extLst>
                    <a:ext uri="{A12FA001-AC4F-418D-AE19-62706E023703}">
                      <ahyp:hlinkClr xmlns:ahyp="http://schemas.microsoft.com/office/drawing/2018/hyperlinkcolor" val="tx"/>
                    </a:ext>
                  </a:extLst>
                </a:hlinkClick>
              </a:rPr>
              <a:t>Smart Nation Expo 2023</a:t>
            </a:r>
            <a:r>
              <a:rPr lang="en-US" sz="1900" dirty="0">
                <a:solidFill>
                  <a:schemeClr val="tx1"/>
                </a:solidFill>
                <a:latin typeface="Myriad Pro" panose="020B0503030403020204" charset="0"/>
                <a:sym typeface="Roboto"/>
              </a:rPr>
              <a:t> || 16 -21 Sep’23 ||  Kuala Lumpur (being explored)</a:t>
            </a:r>
          </a:p>
          <a:p>
            <a:pPr marL="228600" lvl="0" indent="-220027" algn="l" rtl="0">
              <a:lnSpc>
                <a:spcPct val="90000"/>
              </a:lnSpc>
              <a:spcBef>
                <a:spcPts val="1000"/>
              </a:spcBef>
              <a:spcAft>
                <a:spcPts val="0"/>
              </a:spcAft>
              <a:buSzPct val="100000"/>
              <a:buChar char="•"/>
            </a:pPr>
            <a:r>
              <a:rPr lang="en-US" sz="1900" strike="sngStrike" dirty="0">
                <a:solidFill>
                  <a:schemeClr val="tx1"/>
                </a:solidFill>
                <a:latin typeface="Myriad Pro" panose="020B0503030403020204" charset="0"/>
              </a:rPr>
              <a:t>IoT security &amp; </a:t>
            </a:r>
            <a:r>
              <a:rPr lang="en-US" sz="1900" strike="sngStrike" dirty="0" err="1">
                <a:solidFill>
                  <a:schemeClr val="tx1"/>
                </a:solidFill>
                <a:latin typeface="Myriad Pro" panose="020B0503030403020204" charset="0"/>
              </a:rPr>
              <a:t>Stds</a:t>
            </a:r>
            <a:r>
              <a:rPr lang="en-US" sz="1900" strike="sngStrike" dirty="0">
                <a:solidFill>
                  <a:schemeClr val="tx1"/>
                </a:solidFill>
                <a:latin typeface="Myriad Pro" panose="020B0503030403020204" charset="0"/>
              </a:rPr>
              <a:t> based IoT/M2M practical implementations of solutions | 25-26 sep’23 | New Delhi |CDOT-TSDSI</a:t>
            </a:r>
            <a:endParaRPr sz="1900" strike="sngStrike"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Korea IoT week (11-13 Oct’23)</a:t>
            </a:r>
          </a:p>
          <a:p>
            <a:pPr marL="228600" indent="-219583">
              <a:buSzPct val="100000"/>
            </a:pPr>
            <a:r>
              <a:rPr lang="en-US" sz="1900" dirty="0">
                <a:solidFill>
                  <a:schemeClr val="tx1"/>
                </a:solidFill>
                <a:latin typeface="Myriad Pro" panose="020B0503030403020204" charset="0"/>
              </a:rPr>
              <a:t>Smart Nation Expo 2023, 16 -21 September 2023 : </a:t>
            </a:r>
            <a:r>
              <a:rPr lang="en-US" sz="1900" dirty="0">
                <a:solidFill>
                  <a:schemeClr val="tx1"/>
                </a:solidFill>
                <a:latin typeface="Myriad Pro" panose="020B0503030403020204" charset="0"/>
                <a:hlinkClick r:id="rId3">
                  <a:extLst>
                    <a:ext uri="{A12FA001-AC4F-418D-AE19-62706E023703}">
                      <ahyp:hlinkClr xmlns:ahyp="http://schemas.microsoft.com/office/drawing/2018/hyperlinkcolor" val="tx"/>
                    </a:ext>
                  </a:extLst>
                </a:hlinkClick>
              </a:rPr>
              <a:t>https://smartnationexpo.org/</a:t>
            </a:r>
            <a:endParaRPr lang="en-US" sz="1900" dirty="0">
              <a:solidFill>
                <a:schemeClr val="tx1"/>
              </a:solidFill>
              <a:latin typeface="Myriad Pro" panose="020B0503030403020204" charset="0"/>
            </a:endParaRPr>
          </a:p>
          <a:p>
            <a:pPr marL="9017" lvl="0" indent="0" algn="l" rtl="0">
              <a:lnSpc>
                <a:spcPct val="90000"/>
              </a:lnSpc>
              <a:spcBef>
                <a:spcPts val="1000"/>
              </a:spcBef>
              <a:spcAft>
                <a:spcPts val="0"/>
              </a:spcAft>
              <a:buSzPct val="100000"/>
              <a:buNone/>
            </a:pPr>
            <a:endParaRPr lang="en-US" sz="1900" dirty="0">
              <a:solidFill>
                <a:schemeClr val="tx1"/>
              </a:solidFill>
              <a:latin typeface="Myriad Pro" panose="020B0503030403020204" charset="0"/>
              <a:sym typeface="Open Sans"/>
            </a:endParaRPr>
          </a:p>
          <a:p>
            <a:pPr marL="9017" lvl="0" indent="0" algn="l" rtl="0">
              <a:lnSpc>
                <a:spcPct val="90000"/>
              </a:lnSpc>
              <a:spcBef>
                <a:spcPts val="1000"/>
              </a:spcBef>
              <a:spcAft>
                <a:spcPts val="0"/>
              </a:spcAft>
              <a:buSzPct val="100000"/>
              <a:buNone/>
            </a:pPr>
            <a:r>
              <a:rPr lang="en-US" sz="1900" dirty="0">
                <a:solidFill>
                  <a:schemeClr val="tx1"/>
                </a:solidFill>
                <a:latin typeface="Myriad Pro" panose="020B0503030403020204" charset="0"/>
                <a:sym typeface="Open Sans"/>
              </a:rPr>
              <a:t>Upcoming:</a:t>
            </a: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rPr>
              <a:t>2023 </a:t>
            </a:r>
            <a:r>
              <a:rPr lang="en-US" sz="1900" dirty="0" err="1">
                <a:solidFill>
                  <a:schemeClr val="tx1"/>
                </a:solidFill>
                <a:latin typeface="Myriad Pro" panose="020B0503030403020204" charset="0"/>
              </a:rPr>
              <a:t>AIoT</a:t>
            </a:r>
            <a:r>
              <a:rPr lang="en-US" sz="1900" dirty="0">
                <a:solidFill>
                  <a:schemeClr val="tx1"/>
                </a:solidFill>
                <a:latin typeface="Myriad Pro" panose="020B0503030403020204" charset="0"/>
              </a:rPr>
              <a:t> Taiwan (25th to 27th in Oct.) in Taipei (oneM2M Workshop @Taipei)</a:t>
            </a: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IoT Tech Expo - Global (30th November – 1st December) – London: Rana </a:t>
            </a:r>
            <a:r>
              <a:rPr lang="en-US" sz="1900" dirty="0" err="1">
                <a:solidFill>
                  <a:schemeClr val="tx1"/>
                </a:solidFill>
                <a:latin typeface="Myriad Pro" panose="020B0503030403020204" charset="0"/>
                <a:sym typeface="Open Sans"/>
              </a:rPr>
              <a:t>Kamill</a:t>
            </a:r>
            <a:endParaRPr lang="en-US" sz="1900" dirty="0">
              <a:solidFill>
                <a:schemeClr val="tx1"/>
              </a:solidFill>
              <a:latin typeface="Myriad Pro" panose="020B0503030403020204" charset="0"/>
              <a:sym typeface="Open Sans"/>
            </a:endParaRPr>
          </a:p>
          <a:p>
            <a:pPr marL="228600" lvl="0" indent="-219583" algn="l" rtl="0">
              <a:lnSpc>
                <a:spcPct val="90000"/>
              </a:lnSpc>
              <a:spcBef>
                <a:spcPts val="1000"/>
              </a:spcBef>
              <a:spcAft>
                <a:spcPts val="0"/>
              </a:spcAft>
              <a:buSzPct val="100000"/>
              <a:buChar char="•"/>
            </a:pPr>
            <a:r>
              <a:rPr lang="en-IN" sz="1900" dirty="0">
                <a:solidFill>
                  <a:schemeClr val="tx1"/>
                </a:solidFill>
                <a:latin typeface="Myriad Pro" panose="020B0503030403020204" charset="0"/>
              </a:rPr>
              <a:t>IEEE Global Communications Conference 4–8 December 2023 // Kuala Lumpur, Malaysia ?</a:t>
            </a:r>
            <a:endParaRPr lang="en-US" sz="1900"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rPr>
              <a:t>Podcasts in CY’24?</a:t>
            </a:r>
            <a:endParaRPr lang="en-US" sz="1900" dirty="0">
              <a:solidFill>
                <a:schemeClr val="tx1"/>
              </a:solidFill>
              <a:latin typeface="Myriad Pro" panose="020B0503030403020204" charset="0"/>
              <a:sym typeface="Open Sans"/>
            </a:endParaRPr>
          </a:p>
          <a:p>
            <a:pPr marL="228600" lvl="0" indent="-219583" algn="l" rtl="0">
              <a:lnSpc>
                <a:spcPct val="90000"/>
              </a:lnSpc>
              <a:spcBef>
                <a:spcPts val="1000"/>
              </a:spcBef>
              <a:spcAft>
                <a:spcPts val="0"/>
              </a:spcAft>
              <a:buSzPct val="100000"/>
              <a:buChar char="•"/>
            </a:pPr>
            <a:endParaRPr lang="en-US" sz="1900" dirty="0">
              <a:solidFill>
                <a:schemeClr val="tx1"/>
              </a:solidFill>
              <a:latin typeface="Myriad Pro" panose="020B0503030403020204" charset="0"/>
            </a:endParaRPr>
          </a:p>
          <a:p>
            <a:pPr marL="9017" lvl="0" indent="0" algn="l" rtl="0">
              <a:lnSpc>
                <a:spcPct val="90000"/>
              </a:lnSpc>
              <a:spcBef>
                <a:spcPts val="1000"/>
              </a:spcBef>
              <a:spcAft>
                <a:spcPts val="0"/>
              </a:spcAft>
              <a:buSzPct val="100000"/>
              <a:buNone/>
            </a:pPr>
            <a:r>
              <a:rPr lang="en-US" sz="1900" b="0" i="0" dirty="0">
                <a:solidFill>
                  <a:schemeClr val="tx1"/>
                </a:solidFill>
                <a:effectLst/>
                <a:highlight>
                  <a:srgbClr val="FFFF00"/>
                </a:highlight>
                <a:latin typeface="Myriad Pro" panose="020B0503030403020204" charset="0"/>
              </a:rPr>
              <a:t>Opportunity to contribute an article to </a:t>
            </a:r>
            <a:r>
              <a:rPr lang="en-US" sz="1900" b="0" i="0" dirty="0">
                <a:solidFill>
                  <a:schemeClr val="tx1"/>
                </a:solidFill>
                <a:effectLst/>
                <a:highlight>
                  <a:srgbClr val="FFFF00"/>
                </a:highlight>
                <a:latin typeface="Myriad Pro" panose="020B0503030403020204" charset="0"/>
                <a:hlinkClick r:id="rId4">
                  <a:extLst>
                    <a:ext uri="{A12FA001-AC4F-418D-AE19-62706E023703}">
                      <ahyp:hlinkClr xmlns:ahyp="http://schemas.microsoft.com/office/drawing/2018/hyperlinkcolor" val="tx"/>
                    </a:ext>
                  </a:extLst>
                </a:hlinkClick>
              </a:rPr>
              <a:t>Architecture &amp; Governance</a:t>
            </a:r>
            <a:r>
              <a:rPr lang="en-US" sz="1900" b="0" i="0" dirty="0">
                <a:solidFill>
                  <a:schemeClr val="tx1"/>
                </a:solidFill>
                <a:effectLst/>
                <a:highlight>
                  <a:srgbClr val="FFFF00"/>
                </a:highlight>
                <a:latin typeface="Myriad Pro" panose="020B0503030403020204" charset="0"/>
              </a:rPr>
              <a:t> magazine. We have contributed articles in the past, most recently </a:t>
            </a:r>
            <a:r>
              <a:rPr lang="en-US" sz="1900" b="0" i="0" dirty="0">
                <a:solidFill>
                  <a:schemeClr val="tx1"/>
                </a:solidFill>
                <a:effectLst/>
                <a:highlight>
                  <a:srgbClr val="FFFF00"/>
                </a:highlight>
                <a:latin typeface="Myriad Pro" panose="020B0503030403020204" charset="0"/>
                <a:hlinkClick r:id="rId5">
                  <a:extLst>
                    <a:ext uri="{A12FA001-AC4F-418D-AE19-62706E023703}">
                      <ahyp:hlinkClr xmlns:ahyp="http://schemas.microsoft.com/office/drawing/2018/hyperlinkcolor" val="tx"/>
                    </a:ext>
                  </a:extLst>
                </a:hlinkClick>
              </a:rPr>
              <a:t>last year</a:t>
            </a:r>
            <a:r>
              <a:rPr lang="en-US" sz="1900" b="0" i="0" dirty="0">
                <a:solidFill>
                  <a:schemeClr val="tx1"/>
                </a:solidFill>
                <a:effectLst/>
                <a:highlight>
                  <a:srgbClr val="FFFF00"/>
                </a:highlight>
                <a:latin typeface="Myriad Pro" panose="020B0503030403020204" charset="0"/>
              </a:rPr>
              <a:t>. </a:t>
            </a:r>
            <a:endParaRPr sz="1900" dirty="0">
              <a:solidFill>
                <a:schemeClr val="tx1"/>
              </a:solidFill>
              <a:highlight>
                <a:srgbClr val="FFFF00"/>
              </a:highlight>
              <a:latin typeface="Myriad Pro" panose="020B0503030403020204" charset="0"/>
            </a:endParaRPr>
          </a:p>
        </p:txBody>
      </p:sp>
      <p:sp>
        <p:nvSpPr>
          <p:cNvPr id="128" name="Google Shape;12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000"/>
              <a:buFont typeface="Open Sans"/>
              <a:buNone/>
            </a:pPr>
            <a:endParaRPr sz="1000" b="0" i="0" u="none" strike="noStrike" cap="none">
              <a:solidFill>
                <a:srgbClr val="E7E6E6"/>
              </a:solidFill>
              <a:latin typeface="Open Sans"/>
              <a:ea typeface="Open Sans"/>
              <a:cs typeface="Open Sans"/>
              <a:sym typeface="Open Sans"/>
            </a:endParaRPr>
          </a:p>
          <a:p>
            <a:pPr marL="0" marR="0" lvl="0" indent="0" algn="ctr" rtl="0">
              <a:lnSpc>
                <a:spcPct val="100000"/>
              </a:lnSpc>
              <a:spcBef>
                <a:spcPts val="0"/>
              </a:spcBef>
              <a:spcAft>
                <a:spcPts val="0"/>
              </a:spcAft>
              <a:buClr>
                <a:srgbClr val="E7E6E6"/>
              </a:buClr>
              <a:buSzPts val="1000"/>
              <a:buFont typeface="Open Sans"/>
              <a:buNone/>
            </a:pPr>
            <a:r>
              <a:rPr lang="en-US" sz="1000" b="0" i="0" u="none" strike="noStrike" cap="none">
                <a:solidFill>
                  <a:srgbClr val="E7E6E6"/>
                </a:solidFill>
                <a:latin typeface="Open Sans"/>
                <a:ea typeface="Open Sans"/>
                <a:cs typeface="Open Sans"/>
                <a:sym typeface="Open Sans"/>
              </a:rPr>
              <a:t>© 2022 oneM2M</a:t>
            </a:r>
            <a:endParaRPr/>
          </a:p>
        </p:txBody>
      </p:sp>
    </p:spTree>
    <p:extLst>
      <p:ext uri="{BB962C8B-B14F-4D97-AF65-F5344CB8AC3E}">
        <p14:creationId xmlns:p14="http://schemas.microsoft.com/office/powerpoint/2010/main" val="3091131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Press</a:t>
            </a:r>
            <a:endParaRPr dirty="0"/>
          </a:p>
        </p:txBody>
      </p:sp>
      <p:graphicFrame>
        <p:nvGraphicFramePr>
          <p:cNvPr id="219" name="Google Shape;219;p16"/>
          <p:cNvGraphicFramePr/>
          <p:nvPr>
            <p:extLst>
              <p:ext uri="{D42A27DB-BD31-4B8C-83A1-F6EECF244321}">
                <p14:modId xmlns:p14="http://schemas.microsoft.com/office/powerpoint/2010/main" val="2850716398"/>
              </p:ext>
            </p:extLst>
          </p:nvPr>
        </p:nvGraphicFramePr>
        <p:xfrm>
          <a:off x="557119" y="1254270"/>
          <a:ext cx="10979884" cy="4817213"/>
        </p:xfrm>
        <a:graphic>
          <a:graphicData uri="http://schemas.openxmlformats.org/drawingml/2006/table">
            <a:tbl>
              <a:tblPr>
                <a:noFill/>
                <a:tableStyleId>{E668F728-27B1-475E-A1F0-F389A986B5F5}</a:tableStyleId>
              </a:tblPr>
              <a:tblGrid>
                <a:gridCol w="3684141">
                  <a:extLst>
                    <a:ext uri="{9D8B030D-6E8A-4147-A177-3AD203B41FA5}">
                      <a16:colId xmlns:a16="http://schemas.microsoft.com/office/drawing/2014/main" val="20000"/>
                    </a:ext>
                  </a:extLst>
                </a:gridCol>
                <a:gridCol w="1741251">
                  <a:extLst>
                    <a:ext uri="{9D8B030D-6E8A-4147-A177-3AD203B41FA5}">
                      <a16:colId xmlns:a16="http://schemas.microsoft.com/office/drawing/2014/main" val="20001"/>
                    </a:ext>
                  </a:extLst>
                </a:gridCol>
                <a:gridCol w="5554492">
                  <a:extLst>
                    <a:ext uri="{9D8B030D-6E8A-4147-A177-3AD203B41FA5}">
                      <a16:colId xmlns:a16="http://schemas.microsoft.com/office/drawing/2014/main" val="20002"/>
                    </a:ext>
                  </a:extLst>
                </a:gridCol>
              </a:tblGrid>
              <a:tr h="260881">
                <a:tc>
                  <a:txBody>
                    <a:bodyPr/>
                    <a:lstStyle/>
                    <a:p>
                      <a:r>
                        <a:rPr lang="en-US" sz="1400" b="0" i="0" u="none" strike="noStrike" cap="none" dirty="0">
                          <a:solidFill>
                            <a:schemeClr val="dk1"/>
                          </a:solidFill>
                          <a:latin typeface="Myriad Pro" panose="020B0503030403020204" charset="0"/>
                          <a:ea typeface="Open Sans"/>
                          <a:cs typeface="Open Sans"/>
                          <a:sym typeface="Arial"/>
                        </a:rPr>
                        <a:t>Electronic Times Internet (S. Korea)</a:t>
                      </a:r>
                      <a:br>
                        <a:rPr lang="en-US" sz="1400" b="0" i="0" u="none" strike="noStrike" cap="none" dirty="0">
                          <a:solidFill>
                            <a:schemeClr val="dk1"/>
                          </a:solidFill>
                          <a:latin typeface="Myriad Pro" panose="020B0503030403020204" charset="0"/>
                          <a:ea typeface="Open Sans"/>
                          <a:cs typeface="Open Sans"/>
                          <a:sym typeface="Arial"/>
                        </a:rPr>
                      </a:br>
                      <a:r>
                        <a:rPr lang="en-US" sz="1400" b="0" i="0" u="none" strike="noStrike" cap="none" dirty="0">
                          <a:solidFill>
                            <a:schemeClr val="dk1"/>
                          </a:solidFill>
                          <a:latin typeface="Myriad Pro" panose="020B0503030403020204" charset="0"/>
                          <a:ea typeface="Open Sans"/>
                          <a:cs typeface="Open Sans"/>
                          <a:sym typeface="Arial"/>
                        </a:rPr>
                        <a:t>October 2023</a:t>
                      </a:r>
                      <a:endParaRPr lang="en-IN" sz="1400" b="0" i="0" u="none" strike="noStrike" cap="none" dirty="0">
                        <a:solidFill>
                          <a:schemeClr val="dk1"/>
                        </a:solidFill>
                        <a:latin typeface="Myriad Pro" panose="020B0503030403020204" charset="0"/>
                        <a:ea typeface="Open Sans"/>
                        <a:cs typeface="Open Sans"/>
                        <a:sym typeface="Arial"/>
                      </a:endParaRP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Oct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3">
                            <a:extLst>
                              <a:ext uri="{A12FA001-AC4F-418D-AE19-62706E023703}">
                                <ahyp:hlinkClr xmlns:ahyp="http://schemas.microsoft.com/office/drawing/2018/hyperlinkcolor" val="tx"/>
                              </a:ext>
                            </a:extLst>
                          </a:hlinkClick>
                        </a:rPr>
                        <a:t>Korea Telecommunications Technology Association (TTA) will introduce achievements related to oneM2M at S. Korea's 2023 </a:t>
                      </a:r>
                      <a:r>
                        <a:rPr lang="en-US" sz="1400" b="0" i="0" u="sng" strike="noStrike" cap="none" dirty="0" err="1">
                          <a:solidFill>
                            <a:srgbClr val="C00000"/>
                          </a:solidFill>
                          <a:latin typeface="Myriad Pro" panose="020B0503030403020204" charset="0"/>
                          <a:ea typeface="Open Sans"/>
                          <a:cs typeface="Open Sans"/>
                          <a:sym typeface="Arial"/>
                          <a:hlinkClick r:id="rId3">
                            <a:extLst>
                              <a:ext uri="{A12FA001-AC4F-418D-AE19-62706E023703}">
                                <ahyp:hlinkClr xmlns:ahyp="http://schemas.microsoft.com/office/drawing/2018/hyperlinkcolor" val="tx"/>
                              </a:ext>
                            </a:extLst>
                          </a:hlinkClick>
                        </a:rPr>
                        <a:t>AIoT</a:t>
                      </a:r>
                      <a:r>
                        <a:rPr lang="en-US" sz="1400" b="0" i="0" u="sng" strike="noStrike" cap="none" dirty="0">
                          <a:solidFill>
                            <a:srgbClr val="C00000"/>
                          </a:solidFill>
                          <a:latin typeface="Myriad Pro" panose="020B0503030403020204" charset="0"/>
                          <a:ea typeface="Open Sans"/>
                          <a:cs typeface="Open Sans"/>
                          <a:sym typeface="Arial"/>
                          <a:hlinkClick r:id="rId3">
                            <a:extLst>
                              <a:ext uri="{A12FA001-AC4F-418D-AE19-62706E023703}">
                                <ahyp:hlinkClr xmlns:ahyp="http://schemas.microsoft.com/office/drawing/2018/hyperlinkcolor" val="tx"/>
                              </a:ext>
                            </a:extLst>
                          </a:hlinkClick>
                        </a:rPr>
                        <a:t>  Promotion Week.</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553265443"/>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Pipeline Publishing September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Sept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AI and Analytics for IoT</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813855409"/>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Pipeline Publishing</a:t>
                      </a:r>
                      <a:br>
                        <a:rPr lang="en-IN" sz="1400" b="0" i="0" u="none" strike="noStrike" cap="none" dirty="0">
                          <a:solidFill>
                            <a:schemeClr val="dk1"/>
                          </a:solidFill>
                          <a:latin typeface="Myriad Pro" panose="020B0503030403020204" charset="0"/>
                          <a:ea typeface="Open Sans"/>
                          <a:cs typeface="Open Sans"/>
                          <a:sym typeface="Arial"/>
                        </a:rPr>
                      </a:br>
                      <a:r>
                        <a:rPr lang="en-IN" sz="1400" b="0" i="0" u="none" strike="noStrike" cap="none" dirty="0">
                          <a:solidFill>
                            <a:schemeClr val="dk1"/>
                          </a:solidFill>
                          <a:latin typeface="Myriad Pro" panose="020B0503030403020204" charset="0"/>
                          <a:ea typeface="Open Sans"/>
                          <a:cs typeface="Open Sans"/>
                          <a:sym typeface="Arial"/>
                        </a:rPr>
                        <a:t>July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July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5">
                            <a:extLst>
                              <a:ext uri="{A12FA001-AC4F-418D-AE19-62706E023703}">
                                <ahyp:hlinkClr xmlns:ahyp="http://schemas.microsoft.com/office/drawing/2018/hyperlinkcolor" val="tx"/>
                              </a:ext>
                            </a:extLst>
                          </a:hlinkClick>
                        </a:rPr>
                        <a:t>How Connected Devices will Remake IoT Systems</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133515984"/>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Information and Communication Newspaper </a:t>
                      </a:r>
                      <a:br>
                        <a:rPr lang="en-IN" sz="1400" b="0" i="0" u="none" strike="noStrike" cap="none" dirty="0">
                          <a:solidFill>
                            <a:schemeClr val="dk1"/>
                          </a:solidFill>
                          <a:latin typeface="Myriad Pro" panose="020B0503030403020204" charset="0"/>
                          <a:ea typeface="Open Sans"/>
                          <a:cs typeface="Open Sans"/>
                          <a:sym typeface="Arial"/>
                        </a:rPr>
                      </a:br>
                      <a:r>
                        <a:rPr lang="en-IN" sz="1400" b="0" i="0" u="none" strike="noStrike" cap="none" dirty="0">
                          <a:solidFill>
                            <a:schemeClr val="dk1"/>
                          </a:solidFill>
                          <a:latin typeface="Myriad Pro" panose="020B0503030403020204" charset="0"/>
                          <a:ea typeface="Open Sans"/>
                          <a:cs typeface="Open Sans"/>
                          <a:sym typeface="Arial"/>
                        </a:rPr>
                        <a:t>(Korea Information and Communication Corporation Association)</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Arial"/>
                        </a:rPr>
                        <a:t>June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6">
                            <a:extLst>
                              <a:ext uri="{A12FA001-AC4F-418D-AE19-62706E023703}">
                                <ahyp:hlinkClr xmlns:ahyp="http://schemas.microsoft.com/office/drawing/2018/hyperlinkcolor" val="tx"/>
                              </a:ext>
                            </a:extLst>
                          </a:hlinkClick>
                        </a:rPr>
                        <a:t>KETI Completes 'Mobius Developer Competition' and 22 Teams Showcase IoT Application Services</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113454500"/>
                  </a:ext>
                </a:extLst>
              </a:tr>
              <a:tr h="260881">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err="1">
                          <a:solidFill>
                            <a:schemeClr val="dk1"/>
                          </a:solidFill>
                          <a:latin typeface="Myriad Pro" panose="020B0503030403020204" charset="0"/>
                          <a:ea typeface="Open Sans"/>
                          <a:cs typeface="Open Sans"/>
                          <a:sym typeface="Arial"/>
                        </a:rPr>
                        <a:t>BizWire</a:t>
                      </a:r>
                      <a:r>
                        <a:rPr lang="en-IN" sz="1400" b="0" i="0" u="none" strike="noStrike" cap="none" dirty="0">
                          <a:solidFill>
                            <a:schemeClr val="dk1"/>
                          </a:solidFill>
                          <a:latin typeface="Myriad Pro" panose="020B0503030403020204" charset="0"/>
                          <a:ea typeface="Open Sans"/>
                          <a:cs typeface="Open Sans"/>
                          <a:sym typeface="Arial"/>
                        </a:rPr>
                        <a:t> Express</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May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oneM2M SPECIFICATIONS APPROVED BY MORE THAN 190 ITU MEMBER COUNTRIES AS ITU STANDARD TO SIMPLIFY IOT ADOPTION</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230795647"/>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EE News Europe</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April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'Horizontal' IoT Implementations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Journal du Net</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March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a:solidFill>
                            <a:srgbClr val="C00000"/>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L'IoT, barrière aux catastrophes naturelles</a:t>
                      </a:r>
                      <a:endParaRPr sz="1400" b="0" i="0" u="none" strike="noStrike" cap="none">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International Institute of Information Technology (Hyderabad)</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January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IITH's Smart City team wins Best Technology award in Korean hackathon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ETSI Enjoy!</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Research and Innovation in IoT Standardization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The Fast Mode</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2">
                            <a:extLst>
                              <a:ext uri="{A12FA001-AC4F-418D-AE19-62706E023703}">
                                <ahyp:hlinkClr xmlns:ahyp="http://schemas.microsoft.com/office/drawing/2018/hyperlinkcolor" val="tx"/>
                              </a:ext>
                            </a:extLst>
                          </a:hlinkClick>
                        </a:rPr>
                        <a:t>Standardization is Key for Metaverse Success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News</a:t>
            </a:r>
            <a:endParaRPr dirty="0"/>
          </a:p>
        </p:txBody>
      </p:sp>
      <p:graphicFrame>
        <p:nvGraphicFramePr>
          <p:cNvPr id="227" name="Google Shape;227;p17"/>
          <p:cNvGraphicFramePr/>
          <p:nvPr>
            <p:extLst>
              <p:ext uri="{D42A27DB-BD31-4B8C-83A1-F6EECF244321}">
                <p14:modId xmlns:p14="http://schemas.microsoft.com/office/powerpoint/2010/main" val="3979686017"/>
              </p:ext>
            </p:extLst>
          </p:nvPr>
        </p:nvGraphicFramePr>
        <p:xfrm>
          <a:off x="586301" y="1493838"/>
          <a:ext cx="8695925" cy="2011725"/>
        </p:xfrm>
        <a:graphic>
          <a:graphicData uri="http://schemas.openxmlformats.org/drawingml/2006/table">
            <a:tbl>
              <a:tblPr>
                <a:noFill/>
                <a:tableStyleId>{E668F728-27B1-475E-A1F0-F389A986B5F5}</a:tableStyleId>
              </a:tblPr>
              <a:tblGrid>
                <a:gridCol w="2635550">
                  <a:extLst>
                    <a:ext uri="{9D8B030D-6E8A-4147-A177-3AD203B41FA5}">
                      <a16:colId xmlns:a16="http://schemas.microsoft.com/office/drawing/2014/main" val="20000"/>
                    </a:ext>
                  </a:extLst>
                </a:gridCol>
                <a:gridCol w="6060375">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18 July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Arial"/>
                          <a:hlinkClick r:id="rId3">
                            <a:extLst>
                              <a:ext uri="{A12FA001-AC4F-418D-AE19-62706E023703}">
                                <ahyp:hlinkClr xmlns:ahyp="http://schemas.microsoft.com/office/drawing/2018/hyperlinkcolor" val="tx"/>
                              </a:ext>
                            </a:extLst>
                          </a:hlinkClick>
                        </a:rPr>
                        <a:t>Enabling Multi-access Edge Computing in the Internet-of-Things</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930828368"/>
                  </a:ext>
                </a:extLst>
              </a:tr>
              <a:tr h="365775">
                <a:tc>
                  <a:txBody>
                    <a:bodyPr/>
                    <a:lstStyle/>
                    <a:p>
                      <a:pPr marL="0" marR="0" lvl="0" indent="0" algn="l" rtl="0">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16 March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In Anticipation of Metaverse Standardization</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Clr>
                          <a:schemeClr val="dk2"/>
                        </a:buClr>
                        <a:buSzPts val="1100"/>
                        <a:buFont typeface="Arial"/>
                        <a:buNone/>
                      </a:pPr>
                      <a:r>
                        <a:rPr lang="en-US" sz="1800" b="0" i="0" u="none" strike="noStrike" cap="none" dirty="0">
                          <a:solidFill>
                            <a:schemeClr val="dk1"/>
                          </a:solidFill>
                          <a:latin typeface="Open Sans"/>
                          <a:ea typeface="Open Sans"/>
                          <a:cs typeface="Open Sans"/>
                          <a:sym typeface="Open Sans"/>
                        </a:rPr>
                        <a:t>7 February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Security for oneM2M based smart city network</a:t>
                      </a:r>
                      <a:endParaRPr sz="1400" b="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2 February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cap="none" dirty="0">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The Journey to Massive IoT Through Interoperable and Open Standards</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theme/theme1.xml><?xml version="1.0" encoding="utf-8"?>
<a:theme xmlns:a="http://schemas.openxmlformats.org/drawingml/2006/main" name="Office Theme">
  <a:themeElements>
    <a:clrScheme name="one2m">
      <a:dk1>
        <a:srgbClr val="545054"/>
      </a:dk1>
      <a:lt1>
        <a:srgbClr val="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1485</Words>
  <Application>Microsoft Office PowerPoint</Application>
  <PresentationFormat>Widescreen</PresentationFormat>
  <Paragraphs>246</Paragraphs>
  <Slides>15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Open Sans</vt:lpstr>
      <vt:lpstr>Calibri</vt:lpstr>
      <vt:lpstr>Arial</vt:lpstr>
      <vt:lpstr>Courier New</vt:lpstr>
      <vt:lpstr>Symbol</vt:lpstr>
      <vt:lpstr>Myriad Pro</vt:lpstr>
      <vt:lpstr>Office Theme</vt:lpstr>
      <vt:lpstr>1_Office Theme</vt:lpstr>
      <vt:lpstr>Marcom Report </vt:lpstr>
      <vt:lpstr>Key Highlights</vt:lpstr>
      <vt:lpstr>Speaking Opportunity</vt:lpstr>
      <vt:lpstr>Marcom Strategy for CY 2024</vt:lpstr>
      <vt:lpstr>oneM2M Industry Day Event during TP 62</vt:lpstr>
      <vt:lpstr>Reference Slides</vt:lpstr>
      <vt:lpstr>Past Events/Opportunities</vt:lpstr>
      <vt:lpstr>oneM2M in Press</vt:lpstr>
      <vt:lpstr>oneM2M in News</vt:lpstr>
      <vt:lpstr>Engagement – Executive Insights (CY23) </vt:lpstr>
      <vt:lpstr>Thought Leadership – Articles CY’23</vt:lpstr>
      <vt:lpstr>oneM2M comms strategy </vt:lpstr>
      <vt:lpstr>oneM2M comms strategy </vt:lpstr>
      <vt:lpstr>oneM2M comms strategy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Marcom Report</dc:title>
  <dc:creator>oneM2M Marcom</dc:creator>
  <cp:lastModifiedBy>Akash Malik</cp:lastModifiedBy>
  <cp:revision>50</cp:revision>
  <dcterms:created xsi:type="dcterms:W3CDTF">2017-09-21T15:46:31Z</dcterms:created>
  <dcterms:modified xsi:type="dcterms:W3CDTF">2023-10-19T08:24:53Z</dcterms:modified>
</cp:coreProperties>
</file>