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2"/>
  </p:notesMasterIdLst>
  <p:sldIdLst>
    <p:sldId id="260" r:id="rId2"/>
    <p:sldId id="526" r:id="rId3"/>
    <p:sldId id="544" r:id="rId4"/>
    <p:sldId id="545" r:id="rId5"/>
    <p:sldId id="546" r:id="rId6"/>
    <p:sldId id="547" r:id="rId7"/>
    <p:sldId id="549" r:id="rId8"/>
    <p:sldId id="530" r:id="rId9"/>
    <p:sldId id="551" r:id="rId10"/>
    <p:sldId id="550" r:id="rId11"/>
    <p:sldId id="552" r:id="rId12"/>
    <p:sldId id="532" r:id="rId13"/>
    <p:sldId id="539" r:id="rId14"/>
    <p:sldId id="284" r:id="rId15"/>
    <p:sldId id="537" r:id="rId16"/>
    <p:sldId id="517" r:id="rId17"/>
    <p:sldId id="274" r:id="rId18"/>
    <p:sldId id="272" r:id="rId19"/>
    <p:sldId id="273" r:id="rId20"/>
    <p:sldId id="492"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Myriad Pro" panose="020B0503030403020204" charset="0"/>
      <p:regular r:id="rId27"/>
      <p:bold r:id="rId28"/>
      <p:italic r:id="rId29"/>
      <p:boldItalic r:id="rId30"/>
    </p:embeddedFont>
    <p:embeddedFont>
      <p:font typeface="Open Sans" panose="020B060603050402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31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033" autoAdjust="0"/>
  </p:normalViewPr>
  <p:slideViewPr>
    <p:cSldViewPr snapToGrid="0">
      <p:cViewPr varScale="1">
        <p:scale>
          <a:sx n="78" d="100"/>
          <a:sy n="78" d="100"/>
        </p:scale>
        <p:origin x="878"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IN" dirty="0"/>
              <a:t>Total</a:t>
            </a:r>
            <a:r>
              <a:rPr lang="en-IN" baseline="0" dirty="0"/>
              <a:t> no. of website unique visits 2023 Vs 2022</a:t>
            </a:r>
            <a:endParaRPr lang="en-IN"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2022</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Sept</c:v>
                </c:pt>
                <c:pt idx="9">
                  <c:v>Oct</c:v>
                </c:pt>
                <c:pt idx="10">
                  <c:v>Nov</c:v>
                </c:pt>
                <c:pt idx="11">
                  <c:v>Dec</c:v>
                </c:pt>
              </c:strCache>
            </c:strRef>
          </c:cat>
          <c:val>
            <c:numRef>
              <c:f>Sheet1!$B$2:$B$13</c:f>
              <c:numCache>
                <c:formatCode>General</c:formatCode>
                <c:ptCount val="12"/>
                <c:pt idx="0">
                  <c:v>1547</c:v>
                </c:pt>
                <c:pt idx="1">
                  <c:v>1529</c:v>
                </c:pt>
                <c:pt idx="2">
                  <c:v>1684</c:v>
                </c:pt>
                <c:pt idx="3">
                  <c:v>1783</c:v>
                </c:pt>
                <c:pt idx="4">
                  <c:v>2188</c:v>
                </c:pt>
                <c:pt idx="5">
                  <c:v>1943</c:v>
                </c:pt>
                <c:pt idx="6">
                  <c:v>721</c:v>
                </c:pt>
                <c:pt idx="7">
                  <c:v>1900</c:v>
                </c:pt>
                <c:pt idx="8">
                  <c:v>1700</c:v>
                </c:pt>
                <c:pt idx="9">
                  <c:v>1700</c:v>
                </c:pt>
                <c:pt idx="10">
                  <c:v>2000</c:v>
                </c:pt>
                <c:pt idx="11">
                  <c:v>1700</c:v>
                </c:pt>
              </c:numCache>
            </c:numRef>
          </c:val>
          <c:smooth val="0"/>
          <c:extLst>
            <c:ext xmlns:c16="http://schemas.microsoft.com/office/drawing/2014/chart" uri="{C3380CC4-5D6E-409C-BE32-E72D297353CC}">
              <c16:uniqueId val="{00000000-1E84-43B8-B9DE-D51FDF9A7258}"/>
            </c:ext>
          </c:extLst>
        </c:ser>
        <c:ser>
          <c:idx val="1"/>
          <c:order val="1"/>
          <c:tx>
            <c:strRef>
              <c:f>Sheet1!$C$1</c:f>
              <c:strCache>
                <c:ptCount val="1"/>
                <c:pt idx="0">
                  <c:v>2023</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Sept</c:v>
                </c:pt>
                <c:pt idx="9">
                  <c:v>Oct</c:v>
                </c:pt>
                <c:pt idx="10">
                  <c:v>Nov</c:v>
                </c:pt>
                <c:pt idx="11">
                  <c:v>Dec</c:v>
                </c:pt>
              </c:strCache>
            </c:strRef>
          </c:cat>
          <c:val>
            <c:numRef>
              <c:f>Sheet1!$C$2:$C$13</c:f>
              <c:numCache>
                <c:formatCode>General</c:formatCode>
                <c:ptCount val="12"/>
                <c:pt idx="0">
                  <c:v>2300</c:v>
                </c:pt>
                <c:pt idx="1">
                  <c:v>2000</c:v>
                </c:pt>
                <c:pt idx="2">
                  <c:v>2300</c:v>
                </c:pt>
                <c:pt idx="3">
                  <c:v>1800</c:v>
                </c:pt>
                <c:pt idx="4">
                  <c:v>3300</c:v>
                </c:pt>
                <c:pt idx="5">
                  <c:v>4300</c:v>
                </c:pt>
                <c:pt idx="6">
                  <c:v>2100</c:v>
                </c:pt>
                <c:pt idx="7">
                  <c:v>2000</c:v>
                </c:pt>
                <c:pt idx="8">
                  <c:v>1800</c:v>
                </c:pt>
                <c:pt idx="9">
                  <c:v>1500</c:v>
                </c:pt>
                <c:pt idx="10">
                  <c:v>0</c:v>
                </c:pt>
                <c:pt idx="11">
                  <c:v>0</c:v>
                </c:pt>
              </c:numCache>
            </c:numRef>
          </c:val>
          <c:smooth val="0"/>
          <c:extLst>
            <c:ext xmlns:c16="http://schemas.microsoft.com/office/drawing/2014/chart" uri="{C3380CC4-5D6E-409C-BE32-E72D297353CC}">
              <c16:uniqueId val="{00000001-1E84-43B8-B9DE-D51FDF9A7258}"/>
            </c:ext>
          </c:extLst>
        </c:ser>
        <c:dLbls>
          <c:dLblPos val="t"/>
          <c:showLegendKey val="0"/>
          <c:showVal val="1"/>
          <c:showCatName val="0"/>
          <c:showSerName val="0"/>
          <c:showPercent val="0"/>
          <c:showBubbleSize val="0"/>
        </c:dLbls>
        <c:marker val="1"/>
        <c:smooth val="0"/>
        <c:axId val="1277882927"/>
        <c:axId val="1452596591"/>
      </c:lineChart>
      <c:catAx>
        <c:axId val="1277882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52596591"/>
        <c:crosses val="autoZero"/>
        <c:auto val="1"/>
        <c:lblAlgn val="ctr"/>
        <c:lblOffset val="100"/>
        <c:noMultiLvlLbl val="0"/>
      </c:catAx>
      <c:valAx>
        <c:axId val="14525965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778829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Visits</a:t>
            </a:r>
            <a:r>
              <a:rPr lang="en-US" baseline="0" dirty="0"/>
              <a:t> to oneM2M website across Countries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2023</c:v>
                </c:pt>
              </c:strCache>
            </c:strRef>
          </c:tx>
          <c:spPr>
            <a:solidFill>
              <a:schemeClr val="accent1"/>
            </a:solidFill>
            <a:ln>
              <a:noFill/>
            </a:ln>
            <a:effectLst/>
          </c:spPr>
          <c:invertIfNegative val="0"/>
          <c:cat>
            <c:strRef>
              <c:f>Sheet1!$A$2:$A$19</c:f>
              <c:strCache>
                <c:ptCount val="18"/>
                <c:pt idx="0">
                  <c:v>Russia</c:v>
                </c:pt>
                <c:pt idx="1">
                  <c:v>India</c:v>
                </c:pt>
                <c:pt idx="2">
                  <c:v>China</c:v>
                </c:pt>
                <c:pt idx="3">
                  <c:v>United States</c:v>
                </c:pt>
                <c:pt idx="4">
                  <c:v>South Korea</c:v>
                </c:pt>
                <c:pt idx="5">
                  <c:v>France</c:v>
                </c:pt>
                <c:pt idx="6">
                  <c:v>Italy</c:v>
                </c:pt>
                <c:pt idx="7">
                  <c:v>Germany</c:v>
                </c:pt>
                <c:pt idx="8">
                  <c:v>United Kingdom</c:v>
                </c:pt>
                <c:pt idx="9">
                  <c:v>Japan</c:v>
                </c:pt>
                <c:pt idx="10">
                  <c:v>Netherlands</c:v>
                </c:pt>
                <c:pt idx="11">
                  <c:v>Portugal</c:v>
                </c:pt>
                <c:pt idx="12">
                  <c:v>Taiwan</c:v>
                </c:pt>
                <c:pt idx="13">
                  <c:v>Vietnam</c:v>
                </c:pt>
                <c:pt idx="14">
                  <c:v>Finland</c:v>
                </c:pt>
                <c:pt idx="15">
                  <c:v>Australia</c:v>
                </c:pt>
                <c:pt idx="16">
                  <c:v>Singapore</c:v>
                </c:pt>
                <c:pt idx="17">
                  <c:v>Austria</c:v>
                </c:pt>
              </c:strCache>
            </c:strRef>
          </c:cat>
          <c:val>
            <c:numRef>
              <c:f>Sheet1!$B$2:$B$19</c:f>
              <c:numCache>
                <c:formatCode>General</c:formatCode>
                <c:ptCount val="18"/>
                <c:pt idx="0">
                  <c:v>632</c:v>
                </c:pt>
                <c:pt idx="1">
                  <c:v>5485</c:v>
                </c:pt>
                <c:pt idx="2">
                  <c:v>1678</c:v>
                </c:pt>
                <c:pt idx="3">
                  <c:v>4771</c:v>
                </c:pt>
                <c:pt idx="4">
                  <c:v>2199</c:v>
                </c:pt>
                <c:pt idx="5">
                  <c:v>924</c:v>
                </c:pt>
                <c:pt idx="6">
                  <c:v>170</c:v>
                </c:pt>
                <c:pt idx="7">
                  <c:v>518</c:v>
                </c:pt>
                <c:pt idx="8">
                  <c:v>650</c:v>
                </c:pt>
                <c:pt idx="9">
                  <c:v>303</c:v>
                </c:pt>
                <c:pt idx="10">
                  <c:v>507</c:v>
                </c:pt>
                <c:pt idx="11">
                  <c:v>36</c:v>
                </c:pt>
                <c:pt idx="12">
                  <c:v>79</c:v>
                </c:pt>
                <c:pt idx="13">
                  <c:v>69</c:v>
                </c:pt>
                <c:pt idx="14">
                  <c:v>390</c:v>
                </c:pt>
                <c:pt idx="15">
                  <c:v>209</c:v>
                </c:pt>
                <c:pt idx="16">
                  <c:v>106</c:v>
                </c:pt>
                <c:pt idx="17">
                  <c:v>51</c:v>
                </c:pt>
              </c:numCache>
            </c:numRef>
          </c:val>
          <c:extLst>
            <c:ext xmlns:c16="http://schemas.microsoft.com/office/drawing/2014/chart" uri="{C3380CC4-5D6E-409C-BE32-E72D297353CC}">
              <c16:uniqueId val="{00000000-0DC0-45BE-90EE-3341F28CBB72}"/>
            </c:ext>
          </c:extLst>
        </c:ser>
        <c:dLbls>
          <c:showLegendKey val="0"/>
          <c:showVal val="0"/>
          <c:showCatName val="0"/>
          <c:showSerName val="0"/>
          <c:showPercent val="0"/>
          <c:showBubbleSize val="0"/>
        </c:dLbls>
        <c:gapWidth val="219"/>
        <c:overlap val="-27"/>
        <c:axId val="1328872335"/>
        <c:axId val="1461276063"/>
      </c:barChart>
      <c:catAx>
        <c:axId val="1328872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61276063"/>
        <c:crosses val="autoZero"/>
        <c:auto val="1"/>
        <c:lblAlgn val="ctr"/>
        <c:lblOffset val="100"/>
        <c:noMultiLvlLbl val="0"/>
      </c:catAx>
      <c:valAx>
        <c:axId val="14612760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288723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2023</c:v>
                </c:pt>
              </c:strCache>
            </c:strRef>
          </c:tx>
          <c:spPr>
            <a:solidFill>
              <a:schemeClr val="accent1"/>
            </a:solidFill>
            <a:ln>
              <a:noFill/>
            </a:ln>
            <a:effectLst/>
          </c:spPr>
          <c:invertIfNegative val="0"/>
          <c:cat>
            <c:strRef>
              <c:f>Sheet1!$A$2:$A$19</c:f>
              <c:strCache>
                <c:ptCount val="18"/>
                <c:pt idx="0">
                  <c:v>Homepage</c:v>
                </c:pt>
                <c:pt idx="1">
                  <c:v>using-oneM2M/what-is-oneM2M</c:v>
                </c:pt>
                <c:pt idx="2">
                  <c:v>using-oneM2M/developers/basics</c:v>
                </c:pt>
                <c:pt idx="3">
                  <c:v>technical/published-specifications</c:v>
                </c:pt>
                <c:pt idx="4">
                  <c:v>technical</c:v>
                </c:pt>
                <c:pt idx="5">
                  <c:v>using-oneM2M/developers</c:v>
                </c:pt>
                <c:pt idx="6">
                  <c:v>IoT news</c:v>
                </c:pt>
                <c:pt idx="7">
                  <c:v>harmonization-M2M</c:v>
                </c:pt>
                <c:pt idx="8">
                  <c:v>using-oneM2M/developers/api</c:v>
                </c:pt>
                <c:pt idx="9">
                  <c:v>using-oneM2M/developers/device-developers</c:v>
                </c:pt>
                <c:pt idx="10">
                  <c:v>using-oneM2M/device-examples</c:v>
                </c:pt>
                <c:pt idx="11">
                  <c:v>IoT events</c:v>
                </c:pt>
                <c:pt idx="12">
                  <c:v>membership/executive-viewpoints</c:v>
                </c:pt>
                <c:pt idx="13">
                  <c:v>technical/published-specifications/release-4</c:v>
                </c:pt>
                <c:pt idx="14">
                  <c:v>technical/published-specifications/release-5</c:v>
                </c:pt>
                <c:pt idx="15">
                  <c:v>using-onem2m/developers/rest-resources</c:v>
                </c:pt>
                <c:pt idx="16">
                  <c:v>membership</c:v>
                </c:pt>
                <c:pt idx="17">
                  <c:v>membership/current-members</c:v>
                </c:pt>
              </c:strCache>
            </c:strRef>
          </c:cat>
          <c:val>
            <c:numRef>
              <c:f>Sheet1!$B$2:$B$19</c:f>
              <c:numCache>
                <c:formatCode>General</c:formatCode>
                <c:ptCount val="18"/>
                <c:pt idx="0">
                  <c:v>23564</c:v>
                </c:pt>
                <c:pt idx="1">
                  <c:v>5836</c:v>
                </c:pt>
                <c:pt idx="2">
                  <c:v>4285</c:v>
                </c:pt>
                <c:pt idx="3">
                  <c:v>3907</c:v>
                </c:pt>
                <c:pt idx="4">
                  <c:v>3444</c:v>
                </c:pt>
                <c:pt idx="5">
                  <c:v>2162</c:v>
                </c:pt>
                <c:pt idx="6">
                  <c:v>1062</c:v>
                </c:pt>
                <c:pt idx="7">
                  <c:v>244</c:v>
                </c:pt>
                <c:pt idx="8">
                  <c:v>881</c:v>
                </c:pt>
                <c:pt idx="9">
                  <c:v>597</c:v>
                </c:pt>
                <c:pt idx="10">
                  <c:v>1268</c:v>
                </c:pt>
                <c:pt idx="11">
                  <c:v>186</c:v>
                </c:pt>
                <c:pt idx="12">
                  <c:v>876</c:v>
                </c:pt>
                <c:pt idx="13">
                  <c:v>688</c:v>
                </c:pt>
                <c:pt idx="14">
                  <c:v>185</c:v>
                </c:pt>
                <c:pt idx="15">
                  <c:v>305</c:v>
                </c:pt>
                <c:pt idx="16">
                  <c:v>506</c:v>
                </c:pt>
                <c:pt idx="17">
                  <c:v>151</c:v>
                </c:pt>
              </c:numCache>
            </c:numRef>
          </c:val>
          <c:extLst>
            <c:ext xmlns:c16="http://schemas.microsoft.com/office/drawing/2014/chart" uri="{C3380CC4-5D6E-409C-BE32-E72D297353CC}">
              <c16:uniqueId val="{00000000-1765-43F9-AD61-F3D8A0A1D0D3}"/>
            </c:ext>
          </c:extLst>
        </c:ser>
        <c:dLbls>
          <c:showLegendKey val="0"/>
          <c:showVal val="0"/>
          <c:showCatName val="0"/>
          <c:showSerName val="0"/>
          <c:showPercent val="0"/>
          <c:showBubbleSize val="0"/>
        </c:dLbls>
        <c:gapWidth val="219"/>
        <c:axId val="1351024783"/>
        <c:axId val="1464457807"/>
      </c:barChart>
      <c:catAx>
        <c:axId val="1351024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64457807"/>
        <c:crosses val="autoZero"/>
        <c:auto val="1"/>
        <c:lblAlgn val="ctr"/>
        <c:lblOffset val="100"/>
        <c:noMultiLvlLbl val="0"/>
      </c:catAx>
      <c:valAx>
        <c:axId val="146445780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510247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8E301-3DFA-4C73-9BFF-EDACBE8CE9B5}" type="datetimeFigureOut">
              <a:rPr lang="en-IN" smtClean="0"/>
              <a:t>06-12-2023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05934-9E10-4F0A-88EF-5F62E8EA335B}" type="slidenum">
              <a:rPr lang="en-IN" smtClean="0"/>
              <a:t>‹#›</a:t>
            </a:fld>
            <a:endParaRPr lang="en-IN"/>
          </a:p>
        </p:txBody>
      </p:sp>
    </p:spTree>
    <p:extLst>
      <p:ext uri="{BB962C8B-B14F-4D97-AF65-F5344CB8AC3E}">
        <p14:creationId xmlns:p14="http://schemas.microsoft.com/office/powerpoint/2010/main" val="8450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3" Type="http://schemas.openxmlformats.org/officeDocument/2006/relationships/hyperlink" Target="https://www.etsi.org/e-brochure/Magazine/October-2023/mobile/index.html#p=20" TargetMode="External"/><Relationship Id="rId18" Type="http://schemas.openxmlformats.org/officeDocument/2006/relationships/hyperlink" Target="https://onem2m.org/membership/executive-viewpoints/846-india-dot-feb-2023" TargetMode="External"/><Relationship Id="rId26" Type="http://schemas.openxmlformats.org/officeDocument/2006/relationships/hyperlink" Target="https://onem2m.org/membership/executive-viewpoints/884-jethroakroyd-credo-interview" TargetMode="External"/><Relationship Id="rId3" Type="http://schemas.openxmlformats.org/officeDocument/2006/relationships/hyperlink" Target="https://www.etsi.org/e-brochure/Magazine/January-2023/mobile/index.html#p=21" TargetMode="External"/><Relationship Id="rId21" Type="http://schemas.openxmlformats.org/officeDocument/2006/relationships/hyperlink" Target="https://onem2m.org/membership/executive-viewpoints/857-technical-plenary-59" TargetMode="External"/><Relationship Id="rId7" Type="http://schemas.openxmlformats.org/officeDocument/2006/relationships/hyperlink" Target="https://www.etsi.org/e-brochure/Magazine/2304/enjoy-2304.html#p=20" TargetMode="External"/><Relationship Id="rId12" Type="http://schemas.openxmlformats.org/officeDocument/2006/relationships/hyperlink" Target="https://pipelinepub.com/AI-Analytics-Automation/AI-analytics-for-IoT" TargetMode="External"/><Relationship Id="rId17" Type="http://schemas.openxmlformats.org/officeDocument/2006/relationships/hyperlink" Target="https://onem2m.org/membership/executive-viewpoints/845-poornima-shandilya-feb-2023" TargetMode="External"/><Relationship Id="rId25" Type="http://schemas.openxmlformats.org/officeDocument/2006/relationships/hyperlink" Target="https://onem2m.org/membership/executive-viewpoints/875-rana-kamill-itu-onem2m-iot-security" TargetMode="External"/><Relationship Id="rId33" Type="http://schemas.openxmlformats.org/officeDocument/2006/relationships/hyperlink" Target="https://www.iottechexpo.com/global" TargetMode="External"/><Relationship Id="rId2" Type="http://schemas.openxmlformats.org/officeDocument/2006/relationships/slide" Target="../slides/slide7.xml"/><Relationship Id="rId16" Type="http://schemas.openxmlformats.org/officeDocument/2006/relationships/hyperlink" Target="https://onem2m.org/membership/executive-viewpoints/834-marco-cogliati-feb-2023" TargetMode="External"/><Relationship Id="rId20" Type="http://schemas.openxmlformats.org/officeDocument/2006/relationships/hyperlink" Target="https://onem2m.org/membership/executive-viewpoints/856-andre-dutra-apr-2023" TargetMode="External"/><Relationship Id="rId29" Type="http://schemas.openxmlformats.org/officeDocument/2006/relationships/hyperlink" Target="https://docs.google.com/forms/d/e/1FAIpQLSfj8CzhZR_SjhGusKoOphxHuIhwCwSOD9jOZEM-OETOQb6OEg/viewform" TargetMode="External"/><Relationship Id="rId1" Type="http://schemas.openxmlformats.org/officeDocument/2006/relationships/notesMaster" Target="../notesMasters/notesMaster1.xml"/><Relationship Id="rId6" Type="http://schemas.openxmlformats.org/officeDocument/2006/relationships/hyperlink" Target="https://www.atis.org/in-anticipation-of-metaverse-standardization/" TargetMode="External"/><Relationship Id="rId11" Type="http://schemas.openxmlformats.org/officeDocument/2006/relationships/hyperlink" Target="https://pipelinepub.com/IoT-2023/IoT-interoperability-standards-for-smart-home-and-IIoT" TargetMode="External"/><Relationship Id="rId24" Type="http://schemas.openxmlformats.org/officeDocument/2006/relationships/hyperlink" Target="https://www.onem2m.org/membership/executive-viewpoints/872-edge-computing-ai-for-iot-and-developer-outreach-activities-were-three-highlights-of-tp60" TargetMode="External"/><Relationship Id="rId32" Type="http://schemas.openxmlformats.org/officeDocument/2006/relationships/hyperlink" Target="https://www.telesemana.com/seguridad-5g/" TargetMode="External"/><Relationship Id="rId5" Type="http://schemas.openxmlformats.org/officeDocument/2006/relationships/hyperlink" Target="https://www.pipelinepub.com/pervasive-mobile-wireless-connectivity/2023-IoT-Trends-regulation-evolution-innovation-with-AI" TargetMode="External"/><Relationship Id="rId15" Type="http://schemas.openxmlformats.org/officeDocument/2006/relationships/hyperlink" Target="https://onem2m.org/membership/executive-viewpoints/832-patrick-cox-jan2023" TargetMode="External"/><Relationship Id="rId23" Type="http://schemas.openxmlformats.org/officeDocument/2006/relationships/hyperlink" Target="https://onem2m.org/membership/executive-viewpoints/867-iiith-student-outreach-2023" TargetMode="External"/><Relationship Id="rId28" Type="http://schemas.openxmlformats.org/officeDocument/2006/relationships/hyperlink" Target="https://www.etsi.org/about/10-events/2169-etsi-summit-on-sustainability" TargetMode="External"/><Relationship Id="rId10" Type="http://schemas.openxmlformats.org/officeDocument/2006/relationships/hyperlink" Target="https://www.etsi.org/e-brochure/Magazine/July-2023/mobile/index.html#p=20" TargetMode="External"/><Relationship Id="rId19" Type="http://schemas.openxmlformats.org/officeDocument/2006/relationships/hyperlink" Target="https://onem2m.org/membership/executive-viewpoints/853-tp58-india" TargetMode="External"/><Relationship Id="rId31" Type="http://schemas.openxmlformats.org/officeDocument/2006/relationships/hyperlink" Target="https://blogs.iiit.ac.in/monthly_news/hands-on-workshop-on-iot-and-onem2m-for-smart-cities/" TargetMode="External"/><Relationship Id="rId4" Type="http://schemas.openxmlformats.org/officeDocument/2006/relationships/hyperlink" Target="https://www.thefastmode.com/expert-opinion/30064-standardization-is-key-for-metaverse-success" TargetMode="External"/><Relationship Id="rId9" Type="http://schemas.openxmlformats.org/officeDocument/2006/relationships/hyperlink" Target="https://www.etsi.org/images/files/ETSIWhitePapers/ETSI-WP59-Enabling-Multi-access-Edge-Computing-in-iot.pdf" TargetMode="External"/><Relationship Id="rId14" Type="http://schemas.openxmlformats.org/officeDocument/2006/relationships/hyperlink" Target="https://onem2m.org/membership/executive-viewpoints/831-seon-woo-yi-jan2023" TargetMode="External"/><Relationship Id="rId22" Type="http://schemas.openxmlformats.org/officeDocument/2006/relationships/hyperlink" Target="https://www.onem2m.org/membership/executive-viewpoints/861-aetheros-ceo-ray-bell" TargetMode="External"/><Relationship Id="rId27" Type="http://schemas.openxmlformats.org/officeDocument/2006/relationships/hyperlink" Target="https://www.onem2m.org/iot-events/event/844-onem2m-stakeholders-day" TargetMode="External"/><Relationship Id="rId30" Type="http://schemas.openxmlformats.org/officeDocument/2006/relationships/hyperlink" Target="https://www.etsi.org/events/2208-etsi-iot-conference-2023" TargetMode="External"/><Relationship Id="rId8" Type="http://schemas.openxmlformats.org/officeDocument/2006/relationships/hyperlink" Target="https://www.journaldunet.com/ebusiness/internet-mobile/1520841-l-iot-barriere-aux-catastrophes-naturelle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rchitectureandgovernance.com/applications-technology/what-to-expect-with-iot-in-2023/"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futureiot.tech/"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blogs.iiit.ac.in/keti/"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etsi.org/e-brochure/Magazine/January-2023/mobile/index.html#p=20"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2</a:t>
            </a:fld>
            <a:endParaRPr lang="en-IN"/>
          </a:p>
        </p:txBody>
      </p:sp>
    </p:spTree>
    <p:extLst>
      <p:ext uri="{BB962C8B-B14F-4D97-AF65-F5344CB8AC3E}">
        <p14:creationId xmlns:p14="http://schemas.microsoft.com/office/powerpoint/2010/main" val="45346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9bea0c9e96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9bea0c9e96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none" strike="noStrike" cap="none" dirty="0">
                <a:solidFill>
                  <a:schemeClr val="dk1"/>
                </a:solidFill>
                <a:latin typeface="Myriad Pro" panose="020B0503030403020204" charset="0"/>
                <a:cs typeface="Calibri"/>
                <a:sym typeface="Calibri"/>
              </a:rPr>
              <a:t>External Publications: </a:t>
            </a:r>
          </a:p>
          <a:p>
            <a:pPr marL="342900" lvl="0" indent="-3429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3"/>
              </a:rPr>
              <a:t>ETSI Enjoy Jan</a:t>
            </a:r>
            <a:endParaRPr lang="en-IN" sz="1800" i="0" u="sng" dirty="0">
              <a:solidFill>
                <a:srgbClr val="1155CC"/>
              </a:solidFill>
              <a:effectLst/>
              <a:latin typeface="Arial" panose="020B0604020202020204" pitchFamily="34" charset="0"/>
            </a:endParaRPr>
          </a:p>
          <a:p>
            <a:pPr marL="342900" lvl="0" indent="-342900" algn="l" rtl="0">
              <a:spcBef>
                <a:spcPts val="0"/>
              </a:spcBef>
              <a:spcAft>
                <a:spcPts val="0"/>
              </a:spcAft>
              <a:buAutoNum type="arabicPeriod"/>
            </a:pPr>
            <a:r>
              <a:rPr lang="en-US" sz="1800" i="0" u="sng" dirty="0">
                <a:solidFill>
                  <a:srgbClr val="1155CC"/>
                </a:solidFill>
                <a:effectLst/>
                <a:latin typeface="Arial" panose="020B0604020202020204" pitchFamily="34" charset="0"/>
                <a:hlinkClick r:id="rId4"/>
              </a:rPr>
              <a:t>The Fast Mode - Metaverse standards</a:t>
            </a:r>
            <a:endParaRPr lang="en-US" sz="1800" i="0" u="sng" dirty="0">
              <a:solidFill>
                <a:srgbClr val="1155CC"/>
              </a:solidFill>
              <a:effectLst/>
              <a:latin typeface="Arial" panose="020B0604020202020204" pitchFamily="34" charset="0"/>
            </a:endParaRPr>
          </a:p>
          <a:p>
            <a:pPr marL="342900" lvl="0" indent="-3429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5"/>
              </a:rPr>
              <a:t>Pipeline Magazine (2023 predictions)</a:t>
            </a:r>
            <a:endParaRPr lang="en-US" sz="1800" i="0" u="sng" dirty="0">
              <a:solidFill>
                <a:srgbClr val="1155CC"/>
              </a:solidFill>
              <a:effectLst/>
              <a:latin typeface="Arial" panose="020B0604020202020204" pitchFamily="34" charset="0"/>
            </a:endParaRPr>
          </a:p>
          <a:p>
            <a:pPr marL="342900" lvl="0" indent="-3429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6"/>
              </a:rPr>
              <a:t>ATIS blog (Metaverse standardization)</a:t>
            </a:r>
            <a:endParaRPr lang="en-US" sz="1800" i="0" u="sng" dirty="0">
              <a:solidFill>
                <a:srgbClr val="1155CC"/>
              </a:solidFill>
              <a:effectLst/>
              <a:latin typeface="Arial" panose="020B0604020202020204" pitchFamily="34" charset="0"/>
            </a:endParaRPr>
          </a:p>
          <a:p>
            <a:pPr marL="342900" lvl="0" indent="-3429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7"/>
              </a:rPr>
              <a:t>ETSI Enjoy Mar (Sustainability)</a:t>
            </a:r>
            <a:endParaRPr lang="en-US" sz="1800" i="0" u="sng" dirty="0">
              <a:solidFill>
                <a:srgbClr val="1155CC"/>
              </a:solidFill>
              <a:effectLst/>
              <a:latin typeface="Arial" panose="020B0604020202020204" pitchFamily="34" charset="0"/>
            </a:endParaRPr>
          </a:p>
          <a:p>
            <a:pPr marL="342900" lvl="0" indent="-3429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8"/>
              </a:rPr>
              <a:t>IoT </a:t>
            </a:r>
            <a:r>
              <a:rPr lang="en-IN" sz="1800" i="0" u="sng" dirty="0" err="1">
                <a:solidFill>
                  <a:srgbClr val="1155CC"/>
                </a:solidFill>
                <a:effectLst/>
                <a:latin typeface="Arial" panose="020B0604020202020204" pitchFamily="34" charset="0"/>
                <a:hlinkClick r:id="rId8"/>
              </a:rPr>
              <a:t>sustainabilty</a:t>
            </a:r>
            <a:r>
              <a:rPr lang="en-IN" sz="1800" i="0" u="sng" dirty="0">
                <a:solidFill>
                  <a:srgbClr val="1155CC"/>
                </a:solidFill>
                <a:effectLst/>
                <a:latin typeface="Arial" panose="020B0604020202020204" pitchFamily="34" charset="0"/>
                <a:hlinkClick r:id="rId8"/>
              </a:rPr>
              <a:t> interview for Journal du Net</a:t>
            </a:r>
            <a:endParaRPr lang="en-US" sz="1800" i="0" u="sng" dirty="0">
              <a:solidFill>
                <a:srgbClr val="1155CC"/>
              </a:solidFill>
              <a:effectLst/>
              <a:latin typeface="Arial" panose="020B0604020202020204" pitchFamily="34" charset="0"/>
            </a:endParaRPr>
          </a:p>
          <a:p>
            <a:pPr marL="342900" lvl="0" indent="-342900" algn="l" rtl="0">
              <a:spcBef>
                <a:spcPts val="0"/>
              </a:spcBef>
              <a:spcAft>
                <a:spcPts val="0"/>
              </a:spcAft>
              <a:buAutoNum type="arabicPeriod"/>
            </a:pPr>
            <a:r>
              <a:rPr lang="en-US" sz="1800" i="0" u="sng" dirty="0">
                <a:solidFill>
                  <a:srgbClr val="1155CC"/>
                </a:solidFill>
                <a:effectLst/>
                <a:latin typeface="Arial" panose="020B0604020202020204" pitchFamily="34" charset="0"/>
                <a:hlinkClick r:id="rId9"/>
              </a:rPr>
              <a:t>ETSI MEC oneM2M White Paper</a:t>
            </a:r>
            <a:endParaRPr lang="en-US" sz="1800" i="0" u="sng" dirty="0">
              <a:solidFill>
                <a:srgbClr val="1155CC"/>
              </a:solidFill>
              <a:effectLst/>
              <a:latin typeface="Arial" panose="020B0604020202020204" pitchFamily="34" charset="0"/>
            </a:endParaRPr>
          </a:p>
          <a:p>
            <a:pPr marL="342900" lvl="0" indent="-342900" algn="l" rtl="0">
              <a:spcBef>
                <a:spcPts val="0"/>
              </a:spcBef>
              <a:spcAft>
                <a:spcPts val="0"/>
              </a:spcAft>
              <a:buAutoNum type="arabicPeriod"/>
            </a:pPr>
            <a:r>
              <a:rPr lang="en-US" sz="1800" i="0" u="sng" dirty="0">
                <a:solidFill>
                  <a:srgbClr val="1155CC"/>
                </a:solidFill>
                <a:effectLst/>
                <a:latin typeface="Arial" panose="020B0604020202020204" pitchFamily="34" charset="0"/>
                <a:hlinkClick r:id="rId10"/>
              </a:rPr>
              <a:t>ETSI Enjoy - Continuity and Technology Strategy in IoT Standardization</a:t>
            </a:r>
            <a:endParaRPr lang="en-US" sz="1800" i="0" u="sng" dirty="0">
              <a:solidFill>
                <a:srgbClr val="1155CC"/>
              </a:solidFill>
              <a:effectLst/>
              <a:latin typeface="Arial" panose="020B0604020202020204" pitchFamily="34" charset="0"/>
            </a:endParaRPr>
          </a:p>
          <a:p>
            <a:pPr marL="342900" lvl="0" indent="-342900" algn="l" rtl="0">
              <a:spcBef>
                <a:spcPts val="0"/>
              </a:spcBef>
              <a:spcAft>
                <a:spcPts val="0"/>
              </a:spcAft>
              <a:buAutoNum type="arabicPeriod"/>
            </a:pPr>
            <a:r>
              <a:rPr lang="en-US" sz="1800" i="0" u="sng" dirty="0">
                <a:solidFill>
                  <a:srgbClr val="1155CC"/>
                </a:solidFill>
                <a:effectLst/>
                <a:latin typeface="Arial" panose="020B0604020202020204" pitchFamily="34" charset="0"/>
                <a:hlinkClick r:id="rId11"/>
              </a:rPr>
              <a:t>Pipeline Magazine How connected Devices will Remake IoT Systems</a:t>
            </a:r>
            <a:endParaRPr lang="en-US" sz="1800" i="0" u="sng" dirty="0">
              <a:solidFill>
                <a:srgbClr val="1155CC"/>
              </a:solidFill>
              <a:effectLst/>
              <a:latin typeface="Arial" panose="020B0604020202020204" pitchFamily="34" charset="0"/>
            </a:endParaRPr>
          </a:p>
          <a:p>
            <a:pPr marL="342900" lvl="0" indent="-342900" algn="l" rtl="0">
              <a:spcBef>
                <a:spcPts val="0"/>
              </a:spcBef>
              <a:spcAft>
                <a:spcPts val="0"/>
              </a:spcAft>
              <a:buAutoNum type="arabicPeriod"/>
            </a:pPr>
            <a:r>
              <a:rPr lang="en-US" sz="1800" i="0" u="sng" dirty="0">
                <a:solidFill>
                  <a:srgbClr val="1155CC"/>
                </a:solidFill>
                <a:effectLst/>
                <a:latin typeface="Arial" panose="020B0604020202020204" pitchFamily="34" charset="0"/>
                <a:hlinkClick r:id="rId12"/>
              </a:rPr>
              <a:t>Pipeline Magazine - AI and Analytics for IoT</a:t>
            </a:r>
            <a:endParaRPr lang="en-US" sz="1800" i="0" u="sng" dirty="0">
              <a:solidFill>
                <a:srgbClr val="1155CC"/>
              </a:solidFill>
              <a:effectLst/>
              <a:latin typeface="Arial" panose="020B0604020202020204" pitchFamily="34" charset="0"/>
            </a:endParaRPr>
          </a:p>
          <a:p>
            <a:pPr marL="342900" lvl="0" indent="-3429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13"/>
              </a:rPr>
              <a:t>ETSI Enjoy - APIs for IoT</a:t>
            </a:r>
            <a:endParaRPr lang="en-US" sz="1800" i="0" u="sng" dirty="0">
              <a:solidFill>
                <a:srgbClr val="1155CC"/>
              </a:solidFill>
              <a:effectLst/>
              <a:latin typeface="Arial" panose="020B0604020202020204" pitchFamily="34" charset="0"/>
            </a:endParaRPr>
          </a:p>
          <a:p>
            <a:pPr marL="0" lvl="0" indent="0" algn="l" rtl="0">
              <a:spcBef>
                <a:spcPts val="0"/>
              </a:spcBef>
              <a:spcAft>
                <a:spcPts val="0"/>
              </a:spcAft>
              <a:buNone/>
            </a:pPr>
            <a:endParaRPr lang="en-US" sz="1200" b="1" i="0" u="none" strike="noStrike" cap="none" dirty="0">
              <a:solidFill>
                <a:schemeClr val="dk1"/>
              </a:solidFill>
              <a:latin typeface="Myriad Pro" panose="020B0503030403020204" charset="0"/>
              <a:cs typeface="Calibri"/>
              <a:sym typeface="Calibri"/>
            </a:endParaRPr>
          </a:p>
          <a:p>
            <a:pPr marL="0" lvl="0" indent="0" algn="l" rtl="0">
              <a:spcBef>
                <a:spcPts val="0"/>
              </a:spcBef>
              <a:spcAft>
                <a:spcPts val="0"/>
              </a:spcAft>
              <a:buNone/>
            </a:pPr>
            <a:endParaRPr lang="en-US" sz="1200" b="1" i="0" u="none" strike="noStrike" cap="none" dirty="0">
              <a:solidFill>
                <a:schemeClr val="dk1"/>
              </a:solidFill>
              <a:latin typeface="Myriad Pro" panose="020B0503030403020204" charset="0"/>
              <a:cs typeface="Calibri"/>
              <a:sym typeface="Calibri"/>
            </a:endParaRPr>
          </a:p>
          <a:p>
            <a:pPr marL="0" lvl="0" indent="0" algn="l" rtl="0">
              <a:spcBef>
                <a:spcPts val="0"/>
              </a:spcBef>
              <a:spcAft>
                <a:spcPts val="0"/>
              </a:spcAft>
              <a:buNone/>
            </a:pPr>
            <a:r>
              <a:rPr lang="en-US" sz="1200" b="1" i="0" u="none" strike="noStrike" cap="none" dirty="0">
                <a:solidFill>
                  <a:schemeClr val="dk1"/>
                </a:solidFill>
                <a:latin typeface="Myriad Pro" panose="020B0503030403020204" charset="0"/>
                <a:cs typeface="Calibri"/>
                <a:sym typeface="Calibri"/>
              </a:rPr>
              <a:t>Executive Interviews:</a:t>
            </a:r>
          </a:p>
          <a:p>
            <a:pPr marL="228600" lvl="0" indent="-228600" algn="l" rtl="0">
              <a:spcBef>
                <a:spcPts val="0"/>
              </a:spcBef>
              <a:spcAft>
                <a:spcPts val="0"/>
              </a:spcAft>
              <a:buAutoNum type="arabicPeriod"/>
            </a:pPr>
            <a:r>
              <a:rPr lang="en-IN" sz="1800" i="0" u="sng" dirty="0" err="1">
                <a:solidFill>
                  <a:srgbClr val="1155CC"/>
                </a:solidFill>
                <a:effectLst/>
                <a:latin typeface="Arial" panose="020B0604020202020204" pitchFamily="34" charset="0"/>
                <a:hlinkClick r:id="rId14"/>
              </a:rPr>
              <a:t>nTels</a:t>
            </a:r>
            <a:r>
              <a:rPr lang="en-IN" sz="1800" i="0" u="sng" dirty="0">
                <a:solidFill>
                  <a:srgbClr val="1155CC"/>
                </a:solidFill>
                <a:effectLst/>
                <a:latin typeface="Arial" panose="020B0604020202020204" pitchFamily="34" charset="0"/>
                <a:hlinkClick r:id="rId14"/>
              </a:rPr>
              <a:t> (Korea)</a:t>
            </a:r>
            <a:endParaRPr lang="en-IN"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15"/>
              </a:rPr>
              <a:t>TRE-E Anthony C (Italy)</a:t>
            </a:r>
            <a:endParaRPr lang="en-IN"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16"/>
              </a:rPr>
              <a:t>TRE-E Marco C (Italy)</a:t>
            </a:r>
            <a:endParaRPr lang="en-IN"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17"/>
              </a:rPr>
              <a:t>Poornima (C-DOT)</a:t>
            </a:r>
            <a:endParaRPr lang="en-IN"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18"/>
              </a:rPr>
              <a:t>India Dept of Telecoms</a:t>
            </a:r>
            <a:endParaRPr lang="en-IN"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19"/>
              </a:rPr>
              <a:t>TP #58</a:t>
            </a:r>
            <a:endParaRPr lang="en-IN"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r>
              <a:rPr lang="de-DE" sz="1800" i="0" u="sng" dirty="0">
                <a:solidFill>
                  <a:srgbClr val="1155CC"/>
                </a:solidFill>
                <a:effectLst/>
                <a:latin typeface="Arial" panose="020B0604020202020204" pitchFamily="34" charset="0"/>
                <a:hlinkClick r:id="rId20"/>
              </a:rPr>
              <a:t>Andre Dutra (Deutsche Telekom IoT Hub)</a:t>
            </a:r>
            <a:endParaRPr lang="en-IN"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21"/>
              </a:rPr>
              <a:t>TP #59</a:t>
            </a:r>
            <a:endParaRPr lang="en-IN"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22"/>
              </a:rPr>
              <a:t>Ray Bell (</a:t>
            </a:r>
            <a:r>
              <a:rPr lang="en-IN" sz="1800" i="0" u="sng" dirty="0" err="1">
                <a:solidFill>
                  <a:srgbClr val="1155CC"/>
                </a:solidFill>
                <a:effectLst/>
                <a:latin typeface="Arial" panose="020B0604020202020204" pitchFamily="34" charset="0"/>
                <a:hlinkClick r:id="rId22"/>
              </a:rPr>
              <a:t>Aetheros</a:t>
            </a:r>
            <a:r>
              <a:rPr lang="en-IN" sz="1800" i="0" u="sng" dirty="0">
                <a:solidFill>
                  <a:srgbClr val="1155CC"/>
                </a:solidFill>
                <a:effectLst/>
                <a:latin typeface="Arial" panose="020B0604020202020204" pitchFamily="34" charset="0"/>
                <a:hlinkClick r:id="rId22"/>
              </a:rPr>
              <a:t>)</a:t>
            </a:r>
            <a:endParaRPr lang="en-IN"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23"/>
              </a:rPr>
              <a:t>Sachin Chaudry - student outreach</a:t>
            </a:r>
            <a:endParaRPr lang="en-IN"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24"/>
              </a:rPr>
              <a:t>TP#60</a:t>
            </a:r>
            <a:endParaRPr lang="en-IN"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r>
              <a:rPr lang="en-US" sz="1800" i="0" u="sng" dirty="0">
                <a:solidFill>
                  <a:srgbClr val="1155CC"/>
                </a:solidFill>
                <a:effectLst/>
                <a:latin typeface="Arial" panose="020B0604020202020204" pitchFamily="34" charset="0"/>
                <a:hlinkClick r:id="rId25"/>
              </a:rPr>
              <a:t>Rana </a:t>
            </a:r>
            <a:r>
              <a:rPr lang="en-US" sz="1800" i="0" u="sng" dirty="0" err="1">
                <a:solidFill>
                  <a:srgbClr val="1155CC"/>
                </a:solidFill>
                <a:effectLst/>
                <a:latin typeface="Arial" panose="020B0604020202020204" pitchFamily="34" charset="0"/>
                <a:hlinkClick r:id="rId25"/>
              </a:rPr>
              <a:t>Kamill</a:t>
            </a:r>
            <a:r>
              <a:rPr lang="en-US" sz="1800" i="0" u="sng" dirty="0">
                <a:solidFill>
                  <a:srgbClr val="1155CC"/>
                </a:solidFill>
                <a:effectLst/>
                <a:latin typeface="Arial" panose="020B0604020202020204" pitchFamily="34" charset="0"/>
                <a:hlinkClick r:id="rId25"/>
              </a:rPr>
              <a:t> ITU-T and IoT security</a:t>
            </a:r>
            <a:endParaRPr lang="en-US"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r>
              <a:rPr lang="en-US" sz="1800" i="0" u="sng" dirty="0">
                <a:solidFill>
                  <a:srgbClr val="1155CC"/>
                </a:solidFill>
                <a:effectLst/>
                <a:latin typeface="Arial" panose="020B0604020202020204" pitchFamily="34" charset="0"/>
              </a:rPr>
              <a:t>TP#61 - Roland Hechwartner</a:t>
            </a:r>
          </a:p>
          <a:p>
            <a:pPr marL="228600" lvl="0" indent="-228600" algn="l" rtl="0">
              <a:spcBef>
                <a:spcPts val="0"/>
              </a:spcBef>
              <a:spcAft>
                <a:spcPts val="0"/>
              </a:spcAft>
              <a:buAutoNum type="arabicPeriod"/>
            </a:pPr>
            <a:r>
              <a:rPr lang="en-IN" sz="1800" i="0" u="sng" dirty="0" err="1">
                <a:solidFill>
                  <a:srgbClr val="1155CC"/>
                </a:solidFill>
                <a:effectLst/>
                <a:latin typeface="Arial" panose="020B0604020202020204" pitchFamily="34" charset="0"/>
                <a:hlinkClick r:id="rId26"/>
              </a:rPr>
              <a:t>CReDo</a:t>
            </a:r>
            <a:r>
              <a:rPr lang="en-IN" sz="1800" i="0" u="sng" dirty="0">
                <a:solidFill>
                  <a:srgbClr val="1155CC"/>
                </a:solidFill>
                <a:effectLst/>
                <a:latin typeface="Arial" panose="020B0604020202020204" pitchFamily="34" charset="0"/>
                <a:hlinkClick r:id="rId26"/>
              </a:rPr>
              <a:t> - Jethro Akroyd</a:t>
            </a:r>
            <a:endParaRPr lang="en-US"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endParaRPr lang="en-US" b="1" dirty="0"/>
          </a:p>
          <a:p>
            <a:pPr marL="0" lvl="0" indent="0" algn="l" rtl="0">
              <a:spcBef>
                <a:spcPts val="0"/>
              </a:spcBef>
              <a:spcAft>
                <a:spcPts val="0"/>
              </a:spcAft>
              <a:buNone/>
            </a:pPr>
            <a:r>
              <a:rPr lang="en-US" b="1" dirty="0"/>
              <a:t>Partner events</a:t>
            </a:r>
          </a:p>
          <a:p>
            <a:pPr marL="342900" lvl="0" indent="-342900" algn="l" rtl="0">
              <a:spcBef>
                <a:spcPts val="0"/>
              </a:spcBef>
              <a:spcAft>
                <a:spcPts val="0"/>
              </a:spcAft>
              <a:buAutoNum type="arabicPeriod"/>
            </a:pPr>
            <a:r>
              <a:rPr lang="en-IN" sz="1800" b="0" i="0" u="sng" strike="noStrike" dirty="0">
                <a:solidFill>
                  <a:srgbClr val="0000FF"/>
                </a:solidFill>
                <a:effectLst/>
                <a:latin typeface="Calibri" panose="020F0502020204030204" pitchFamily="34" charset="0"/>
                <a:hlinkClick r:id="rId27"/>
              </a:rPr>
              <a:t>oneM2M stakeholders' day 24 Feb23 New Delhi, India</a:t>
            </a:r>
            <a:r>
              <a:rPr lang="en-IN" dirty="0">
                <a:effectLst/>
              </a:rPr>
              <a:t> </a:t>
            </a:r>
          </a:p>
          <a:p>
            <a:pPr marL="342900" lvl="0" indent="-342900" algn="l" rtl="0">
              <a:spcBef>
                <a:spcPts val="0"/>
              </a:spcBef>
              <a:spcAft>
                <a:spcPts val="0"/>
              </a:spcAft>
              <a:buAutoNum type="arabicPeriod"/>
            </a:pPr>
            <a:r>
              <a:rPr lang="en-IN" sz="1800" b="0" i="0" u="sng" strike="noStrike" dirty="0">
                <a:solidFill>
                  <a:srgbClr val="0000FF"/>
                </a:solidFill>
                <a:effectLst/>
                <a:latin typeface="Calibri" panose="020F0502020204030204" pitchFamily="34" charset="0"/>
                <a:hlinkClick r:id="rId28"/>
              </a:rPr>
              <a:t>ETSI Sustainability event </a:t>
            </a:r>
            <a:endParaRPr lang="en-IN" sz="1800" b="0" i="0" u="sng" strike="noStrike" dirty="0">
              <a:solidFill>
                <a:srgbClr val="0000FF"/>
              </a:solidFill>
              <a:effectLst/>
              <a:latin typeface="Calibri" panose="020F0502020204030204" pitchFamily="34" charset="0"/>
            </a:endParaRPr>
          </a:p>
          <a:p>
            <a:pPr marL="342900" lvl="0" indent="-342900" algn="l" rtl="0">
              <a:spcBef>
                <a:spcPts val="0"/>
              </a:spcBef>
              <a:spcAft>
                <a:spcPts val="0"/>
              </a:spcAft>
              <a:buAutoNum type="arabicPeriod"/>
            </a:pPr>
            <a:r>
              <a:rPr lang="en-IN" sz="1800" b="0" i="1" u="none" strike="noStrike" dirty="0">
                <a:solidFill>
                  <a:srgbClr val="EA4335"/>
                </a:solidFill>
                <a:effectLst/>
                <a:latin typeface="Arial" panose="020B0604020202020204" pitchFamily="34" charset="0"/>
              </a:rPr>
              <a:t>TTA International oneM2M hackathon Award &amp; Workshop (Mar - May)</a:t>
            </a:r>
            <a:r>
              <a:rPr lang="en-IN" dirty="0">
                <a:effectLst/>
              </a:rPr>
              <a:t> </a:t>
            </a:r>
          </a:p>
          <a:p>
            <a:pPr marL="342900" lvl="0" indent="-342900" algn="l" rtl="0">
              <a:spcBef>
                <a:spcPts val="0"/>
              </a:spcBef>
              <a:spcAft>
                <a:spcPts val="0"/>
              </a:spcAft>
              <a:buAutoNum type="arabicPeriod"/>
            </a:pPr>
            <a:r>
              <a:rPr lang="en-IN" sz="1800" b="0" i="0" u="sng" strike="noStrike" dirty="0">
                <a:solidFill>
                  <a:srgbClr val="0000FF"/>
                </a:solidFill>
                <a:effectLst/>
                <a:latin typeface="Calibri" panose="020F0502020204030204" pitchFamily="34" charset="0"/>
                <a:hlinkClick r:id="rId29"/>
              </a:rPr>
              <a:t>TTA - oneM2M Global seminar - 13 June 2023</a:t>
            </a:r>
            <a:r>
              <a:rPr lang="en-IN" dirty="0">
                <a:effectLst/>
              </a:rPr>
              <a:t> </a:t>
            </a:r>
          </a:p>
          <a:p>
            <a:pPr marL="342900" lvl="0" indent="-342900" algn="l" rtl="0">
              <a:spcBef>
                <a:spcPts val="0"/>
              </a:spcBef>
              <a:spcAft>
                <a:spcPts val="0"/>
              </a:spcAft>
              <a:buAutoNum type="arabicPeriod"/>
            </a:pPr>
            <a:r>
              <a:rPr lang="en-IN" sz="1800" b="0" i="0" u="sng" strike="noStrike" dirty="0">
                <a:solidFill>
                  <a:srgbClr val="0000FF"/>
                </a:solidFill>
                <a:effectLst/>
                <a:latin typeface="Calibri" panose="020F0502020204030204" pitchFamily="34" charset="0"/>
                <a:hlinkClick r:id="rId30"/>
              </a:rPr>
              <a:t>ETSI IoT Week (Post TP 60)</a:t>
            </a:r>
            <a:r>
              <a:rPr lang="en-IN" dirty="0">
                <a:effectLst/>
              </a:rPr>
              <a:t> </a:t>
            </a:r>
            <a:endParaRPr lang="en-US" b="0" dirty="0">
              <a:solidFill>
                <a:schemeClr val="dk1"/>
              </a:solidFill>
              <a:effectLst/>
            </a:endParaRPr>
          </a:p>
          <a:p>
            <a:pPr marL="342900" lvl="0" indent="-342900" algn="l" rtl="0">
              <a:spcBef>
                <a:spcPts val="0"/>
              </a:spcBef>
              <a:spcAft>
                <a:spcPts val="0"/>
              </a:spcAft>
              <a:buAutoNum type="arabicPeriod"/>
            </a:pPr>
            <a:r>
              <a:rPr lang="en-US" b="0" dirty="0">
                <a:solidFill>
                  <a:schemeClr val="dk1"/>
                </a:solidFill>
              </a:rPr>
              <a:t>AIOT Week Korea – 11</a:t>
            </a:r>
            <a:r>
              <a:rPr lang="en-US" b="0" baseline="30000" dirty="0">
                <a:solidFill>
                  <a:schemeClr val="dk1"/>
                </a:solidFill>
              </a:rPr>
              <a:t>th</a:t>
            </a:r>
            <a:r>
              <a:rPr lang="en-US" b="0" dirty="0">
                <a:solidFill>
                  <a:schemeClr val="dk1"/>
                </a:solidFill>
              </a:rPr>
              <a:t> to 13</a:t>
            </a:r>
            <a:r>
              <a:rPr lang="en-US" b="0" baseline="30000" dirty="0">
                <a:solidFill>
                  <a:schemeClr val="dk1"/>
                </a:solidFill>
              </a:rPr>
              <a:t>th</a:t>
            </a:r>
            <a:r>
              <a:rPr lang="en-US" b="0" dirty="0">
                <a:solidFill>
                  <a:schemeClr val="dk1"/>
                </a:solidFill>
              </a:rPr>
              <a:t> Oct’23</a:t>
            </a:r>
          </a:p>
          <a:p>
            <a:pPr marL="228600" lvl="0" indent="-228600" algn="l" rtl="0">
              <a:spcBef>
                <a:spcPts val="0"/>
              </a:spcBef>
              <a:spcAft>
                <a:spcPts val="0"/>
              </a:spcAft>
              <a:buAutoNum type="arabicPeriod"/>
            </a:pPr>
            <a:endParaRPr lang="en-US" b="0" dirty="0">
              <a:solidFill>
                <a:schemeClr val="dk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dk1"/>
                </a:solidFill>
              </a:rPr>
              <a:t>Regional Event –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800" b="0" i="0" u="sng" strike="noStrike" dirty="0">
                <a:solidFill>
                  <a:srgbClr val="0000FF"/>
                </a:solidFill>
                <a:effectLst/>
                <a:latin typeface="Calibri" panose="020F0502020204030204" pitchFamily="34" charset="0"/>
                <a:hlinkClick r:id="rId31"/>
              </a:rPr>
              <a:t>March - 2nd IoT and oneM2M outreach for academia (IIIT-H) closed door (18-19 March) Prof Sachin Chaudhari</a:t>
            </a:r>
            <a:r>
              <a:rPr lang="en-US" sz="2800"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dk1"/>
                </a:solidFill>
              </a:rPr>
              <a:t>Speaking Opportunities – </a:t>
            </a:r>
            <a:endParaRPr lang="en-US" b="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IN" sz="1800" b="0" i="0" u="sng" strike="noStrike" dirty="0">
                <a:solidFill>
                  <a:srgbClr val="0000FF"/>
                </a:solidFill>
                <a:effectLst/>
                <a:latin typeface="Calibri" panose="020F0502020204030204" pitchFamily="34" charset="0"/>
                <a:hlinkClick r:id="rId28"/>
              </a:rPr>
              <a:t>ETSI Sustainability event </a:t>
            </a:r>
            <a:r>
              <a:rPr lang="en-IN" sz="1800" b="0" i="0" u="sng" strike="noStrike" dirty="0">
                <a:solidFill>
                  <a:srgbClr val="0000FF"/>
                </a:solidFill>
                <a:effectLst/>
                <a:latin typeface="Calibri" panose="020F0502020204030204" pitchFamily="34" charset="0"/>
                <a:hlinkClick r:id="rId32"/>
              </a:rPr>
              <a:t>–</a:t>
            </a:r>
            <a:r>
              <a:rPr lang="en-IN" sz="1800" b="0" i="0" u="sng" strike="noStrike" dirty="0">
                <a:solidFill>
                  <a:srgbClr val="0000FF"/>
                </a:solidFill>
                <a:effectLst/>
                <a:latin typeface="Calibri" panose="020F0502020204030204" pitchFamily="34" charset="0"/>
              </a:rPr>
              <a:t> Dale Seed</a:t>
            </a:r>
            <a:endParaRPr lang="en-IN" sz="1800" b="0" i="0" u="sng" strike="noStrike" dirty="0">
              <a:solidFill>
                <a:srgbClr val="0000FF"/>
              </a:solidFill>
              <a:effectLst/>
              <a:latin typeface="Calibri" panose="020F0502020204030204" pitchFamily="34" charset="0"/>
              <a:hlinkClick r:id="rId32"/>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IN" sz="1800" b="0" i="0" u="sng" strike="noStrike" dirty="0" err="1">
                <a:solidFill>
                  <a:srgbClr val="0000FF"/>
                </a:solidFill>
                <a:effectLst/>
                <a:latin typeface="Calibri" panose="020F0502020204030204" pitchFamily="34" charset="0"/>
                <a:hlinkClick r:id="rId32"/>
              </a:rPr>
              <a:t>Telesemana</a:t>
            </a:r>
            <a:r>
              <a:rPr lang="en-IN" sz="1800" b="0" i="0" u="sng" strike="noStrike" dirty="0">
                <a:solidFill>
                  <a:srgbClr val="0000FF"/>
                </a:solidFill>
                <a:effectLst/>
                <a:latin typeface="Calibri" panose="020F0502020204030204" pitchFamily="34" charset="0"/>
                <a:hlinkClick r:id="rId32"/>
              </a:rPr>
              <a:t> webinar via PPR (17 May)</a:t>
            </a:r>
            <a:r>
              <a:rPr lang="en-IN" dirty="0">
                <a:effectLst/>
              </a:rPr>
              <a:t> </a:t>
            </a:r>
            <a:endParaRPr lang="en-US" sz="1200" i="0" dirty="0">
              <a:effectLst/>
              <a:latin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800" b="0" i="0" u="none" strike="noStrike" dirty="0">
                <a:solidFill>
                  <a:srgbClr val="FF0000"/>
                </a:solidFill>
                <a:effectLst/>
                <a:latin typeface="Arial" panose="020B0604020202020204" pitchFamily="34" charset="0"/>
              </a:rPr>
              <a:t>IoT Tech Expo</a:t>
            </a:r>
            <a:r>
              <a:rPr lang="en-US" sz="1800" b="0" i="0" u="none" strike="noStrike" dirty="0">
                <a:solidFill>
                  <a:srgbClr val="000000"/>
                </a:solidFill>
                <a:effectLst/>
                <a:latin typeface="Arial" panose="020B0604020202020204" pitchFamily="34" charset="0"/>
              </a:rPr>
              <a:t> &amp; </a:t>
            </a:r>
            <a:r>
              <a:rPr lang="en-US" sz="1800" b="0" i="0" u="none" strike="noStrike" dirty="0">
                <a:solidFill>
                  <a:srgbClr val="FF0000"/>
                </a:solidFill>
                <a:effectLst/>
                <a:latin typeface="Arial" panose="020B0604020202020204" pitchFamily="34" charset="0"/>
              </a:rPr>
              <a:t>Edge Computing Expo</a:t>
            </a:r>
            <a:r>
              <a:rPr lang="en-US" sz="1800" b="0" i="0" u="none" strike="noStrike" dirty="0">
                <a:solidFill>
                  <a:srgbClr val="000000"/>
                </a:solidFill>
                <a:effectLst/>
                <a:latin typeface="Arial" panose="020B0604020202020204" pitchFamily="34" charset="0"/>
              </a:rPr>
              <a:t> - North America (17-18 May 2023) – Santa Clara, CA - Bob Flynn</a:t>
            </a: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dirty="0">
                <a:solidFill>
                  <a:srgbClr val="0563C1"/>
                </a:solidFill>
                <a:effectLst/>
                <a:latin typeface="Arial" panose="020B0604020202020204" pitchFamily="34" charset="0"/>
              </a:rPr>
              <a:t>M2M &amp; IoT security &amp; use cases organized by Mumbai LSA, Department of Telecommunications 26 May 2023 - By Aurindam Bhattacharya</a:t>
            </a:r>
            <a:r>
              <a:rPr lang="en-US" dirty="0"/>
              <a:t> </a:t>
            </a:r>
            <a:endParaRPr lang="en-US" sz="1200" i="0" dirty="0">
              <a:effectLst/>
              <a:latin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800" b="0" i="0" u="sng" strike="noStrike" dirty="0">
                <a:solidFill>
                  <a:srgbClr val="000000"/>
                </a:solidFill>
                <a:effectLst/>
                <a:latin typeface="Arial" panose="020B0604020202020204" pitchFamily="34" charset="0"/>
              </a:rPr>
              <a:t>WTISD celebration (Speaking Opportunity) 8 June 2023- Bindoo Srivastava</a:t>
            </a:r>
            <a:r>
              <a:rPr lang="en-US" sz="1800" dirty="0">
                <a:effectLst/>
              </a:rPr>
              <a:t> </a:t>
            </a:r>
            <a:endParaRPr lang="en-US" sz="1800" b="0" i="0" u="none" strike="noStrike" dirty="0">
              <a:solidFill>
                <a:srgbClr val="0563C1"/>
              </a:solidFill>
              <a:effectLst/>
              <a:latin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i="0" dirty="0">
                <a:effectLst/>
                <a:latin typeface="Arial" panose="020B0604020202020204" pitchFamily="34" charset="0"/>
              </a:rPr>
              <a:t>Global Conference on "IoT Security and Standards based IoT/M2M Practical Implementations of Solutions" | 25-26 Sep'23| New Delhi | Aurindam Bhattacharya</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800" i="0" u="sng" dirty="0">
                <a:solidFill>
                  <a:srgbClr val="0563C1"/>
                </a:solidFill>
                <a:effectLst/>
                <a:latin typeface="Arial" panose="020B0604020202020204" pitchFamily="34" charset="0"/>
                <a:hlinkClick r:id="rId33"/>
              </a:rPr>
              <a:t>IoT Tech Expo</a:t>
            </a:r>
            <a:r>
              <a:rPr lang="en-US" sz="1800" i="0" dirty="0">
                <a:solidFill>
                  <a:srgbClr val="0563C1"/>
                </a:solidFill>
                <a:effectLst/>
                <a:latin typeface="Arial" panose="020B0604020202020204" pitchFamily="34" charset="0"/>
              </a:rPr>
              <a:t> - Global (30th November – 1st December) – London: </a:t>
            </a:r>
            <a:r>
              <a:rPr lang="en-US" sz="1800" b="1" i="0" dirty="0">
                <a:solidFill>
                  <a:srgbClr val="0563C1"/>
                </a:solidFill>
                <a:effectLst/>
                <a:latin typeface="Arial" panose="020B0604020202020204" pitchFamily="34" charset="0"/>
              </a:rPr>
              <a:t>Rana</a:t>
            </a:r>
            <a:br>
              <a:rPr lang="en-US" sz="1800" i="0" dirty="0">
                <a:solidFill>
                  <a:srgbClr val="0563C1"/>
                </a:solidFill>
                <a:effectLst/>
                <a:latin typeface="Arial" panose="020B0604020202020204" pitchFamily="34" charset="0"/>
              </a:rPr>
            </a:br>
            <a:endParaRPr lang="en-US" b="1" dirty="0">
              <a:solidFill>
                <a:schemeClr val="dk1"/>
              </a:solidFill>
            </a:endParaRPr>
          </a:p>
          <a:p>
            <a:pPr marL="0" lvl="0" indent="0" algn="l" rtl="0">
              <a:spcBef>
                <a:spcPts val="0"/>
              </a:spcBef>
              <a:spcAft>
                <a:spcPts val="0"/>
              </a:spcAft>
              <a:buNone/>
            </a:pPr>
            <a:endParaRPr lang="en-US" b="0" dirty="0"/>
          </a:p>
          <a:p>
            <a:pPr marL="0" lvl="0" indent="0" algn="l" rtl="0">
              <a:spcBef>
                <a:spcPts val="0"/>
              </a:spcBef>
              <a:spcAft>
                <a:spcPts val="0"/>
              </a:spcAft>
              <a:buNone/>
            </a:pPr>
            <a:endParaRPr lang="en-US" b="0" dirty="0"/>
          </a:p>
          <a:p>
            <a:pPr marL="0" lvl="0" indent="0" algn="l" rtl="0">
              <a:spcBef>
                <a:spcPts val="0"/>
              </a:spcBef>
              <a:spcAft>
                <a:spcPts val="0"/>
              </a:spcAft>
              <a:buNone/>
            </a:pPr>
            <a:endParaRPr lang="en-US" b="0" dirty="0"/>
          </a:p>
          <a:p>
            <a:pPr marL="0" lvl="0" indent="0" algn="l" rtl="0">
              <a:spcBef>
                <a:spcPts val="0"/>
              </a:spcBef>
              <a:spcAft>
                <a:spcPts val="0"/>
              </a:spcAft>
              <a:buNone/>
            </a:pPr>
            <a:endParaRPr lang="en-US" b="0" dirty="0"/>
          </a:p>
          <a:p>
            <a:pPr marL="228600" lvl="0" indent="-228600" algn="l" rtl="0">
              <a:spcBef>
                <a:spcPts val="0"/>
              </a:spcBef>
              <a:spcAft>
                <a:spcPts val="0"/>
              </a:spcAft>
              <a:buAutoNum type="arabicPeriod"/>
            </a:pPr>
            <a:endParaRPr lang="en-IN" b="0" dirty="0"/>
          </a:p>
        </p:txBody>
      </p:sp>
      <p:sp>
        <p:nvSpPr>
          <p:cNvPr id="88" name="Google Shape;88;g19bea0c9e96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8</a:t>
            </a:fld>
            <a:endParaRPr lang="en-IN"/>
          </a:p>
        </p:txBody>
      </p:sp>
    </p:spTree>
    <p:extLst>
      <p:ext uri="{BB962C8B-B14F-4D97-AF65-F5344CB8AC3E}">
        <p14:creationId xmlns:p14="http://schemas.microsoft.com/office/powerpoint/2010/main" val="1318851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12</a:t>
            </a:fld>
            <a:endParaRPr lang="en-IN"/>
          </a:p>
        </p:txBody>
      </p:sp>
    </p:spTree>
    <p:extLst>
      <p:ext uri="{BB962C8B-B14F-4D97-AF65-F5344CB8AC3E}">
        <p14:creationId xmlns:p14="http://schemas.microsoft.com/office/powerpoint/2010/main" val="4125287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13</a:t>
            </a:fld>
            <a:endParaRPr lang="en-IN"/>
          </a:p>
        </p:txBody>
      </p:sp>
    </p:spTree>
    <p:extLst>
      <p:ext uri="{BB962C8B-B14F-4D97-AF65-F5344CB8AC3E}">
        <p14:creationId xmlns:p14="http://schemas.microsoft.com/office/powerpoint/2010/main" val="4263223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800" i="0" u="sng" dirty="0">
                <a:solidFill>
                  <a:srgbClr val="1155CC"/>
                </a:solidFill>
                <a:effectLst/>
                <a:latin typeface="Arial" panose="020B0604020202020204" pitchFamily="34" charset="0"/>
                <a:hlinkClick r:id="rId3"/>
              </a:rPr>
              <a:t>2023 IoT trends for A&amp;G via </a:t>
            </a:r>
            <a:r>
              <a:rPr lang="en-IN" sz="1800" i="0" u="sng" dirty="0" err="1">
                <a:solidFill>
                  <a:srgbClr val="1155CC"/>
                </a:solidFill>
                <a:effectLst/>
                <a:latin typeface="Arial" panose="020B0604020202020204" pitchFamily="34" charset="0"/>
                <a:hlinkClick r:id="rId3"/>
              </a:rPr>
              <a:t>PrPR</a:t>
            </a:r>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16</a:t>
            </a:fld>
            <a:endParaRPr lang="en-IN"/>
          </a:p>
        </p:txBody>
      </p:sp>
    </p:spTree>
    <p:extLst>
      <p:ext uri="{BB962C8B-B14F-4D97-AF65-F5344CB8AC3E}">
        <p14:creationId xmlns:p14="http://schemas.microsoft.com/office/powerpoint/2010/main" val="1266371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Interview in pipeline – </a:t>
            </a:r>
            <a:endParaRPr/>
          </a:p>
          <a:p>
            <a:pPr marL="342900" lvl="0" indent="-342900" algn="l" rtl="0">
              <a:spcBef>
                <a:spcPts val="0"/>
              </a:spcBef>
              <a:spcAft>
                <a:spcPts val="0"/>
              </a:spcAft>
              <a:buClr>
                <a:srgbClr val="0563C1"/>
              </a:buClr>
              <a:buSzPts val="1800"/>
              <a:buFont typeface="Calibri"/>
              <a:buAutoNum type="arabicPeriod"/>
            </a:pPr>
            <a:r>
              <a:rPr lang="en-US" sz="1800"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https://futureiot.tech/</a:t>
            </a:r>
            <a:r>
              <a:rPr lang="en-US" sz="1800">
                <a:latin typeface="Calibri"/>
                <a:ea typeface="Calibri"/>
                <a:cs typeface="Calibri"/>
                <a:sym typeface="Calibri"/>
              </a:rPr>
              <a:t> </a:t>
            </a:r>
            <a:endParaRPr/>
          </a:p>
          <a:p>
            <a:pPr marL="228600" lvl="0" indent="-152400" algn="l" rtl="0">
              <a:spcBef>
                <a:spcPts val="0"/>
              </a:spcBef>
              <a:spcAft>
                <a:spcPts val="0"/>
              </a:spcAft>
              <a:buClr>
                <a:schemeClr val="dk1"/>
              </a:buClr>
              <a:buSzPts val="1200"/>
              <a:buFont typeface="Calibri"/>
              <a:buNone/>
            </a:pPr>
            <a:endParaRPr/>
          </a:p>
        </p:txBody>
      </p:sp>
      <p:sp>
        <p:nvSpPr>
          <p:cNvPr id="232" name="Google Shape;23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Calibri"/>
              <a:buAutoNum type="arabicPeriod"/>
            </a:pPr>
            <a:r>
              <a:rPr lang="en-US"/>
              <a:t>International Institute of Information Technology (Hyderabad)</a:t>
            </a:r>
            <a:br>
              <a:rPr lang="en-US"/>
            </a:br>
            <a:r>
              <a:rPr lang="en-US"/>
              <a:t>blog post (January 2023) - </a:t>
            </a:r>
            <a:r>
              <a:rPr lang="en-US" u="sng" strike="noStrike">
                <a:solidFill>
                  <a:srgbClr val="B42025"/>
                </a:solidFill>
                <a:hlinkClick r:id="rId3">
                  <a:extLst>
                    <a:ext uri="{A12FA001-AC4F-418D-AE19-62706E023703}">
                      <ahyp:hlinkClr xmlns:ahyp="http://schemas.microsoft.com/office/drawing/2018/hyperlinkcolor" val="tx"/>
                    </a:ext>
                  </a:extLst>
                </a:hlinkClick>
              </a:rPr>
              <a:t>IITH's Smart City team wins Best Technology award in Korean hackathon</a:t>
            </a:r>
            <a:r>
              <a:rPr lang="en-US"/>
              <a:t> ETSI Enjoy! January 2023</a:t>
            </a:r>
            <a:r>
              <a:rPr lang="en-US" u="sng" strike="noStrike">
                <a:solidFill>
                  <a:srgbClr val="B42025"/>
                </a:solidFill>
                <a:hlinkClick r:id="rId4">
                  <a:extLst>
                    <a:ext uri="{A12FA001-AC4F-418D-AE19-62706E023703}">
                      <ahyp:hlinkClr xmlns:ahyp="http://schemas.microsoft.com/office/drawing/2018/hyperlinkcolor" val="tx"/>
                    </a:ext>
                  </a:extLst>
                </a:hlinkClick>
              </a:rPr>
              <a:t>Research and Innovation in IoT Standardization</a:t>
            </a:r>
            <a:endParaRPr u="none" strike="noStrike">
              <a:solidFill>
                <a:srgbClr val="B42025"/>
              </a:solidFill>
            </a:endParaRPr>
          </a:p>
          <a:p>
            <a:pPr marL="228600" lvl="0" indent="-228600" algn="l" rtl="0">
              <a:spcBef>
                <a:spcPts val="0"/>
              </a:spcBef>
              <a:spcAft>
                <a:spcPts val="0"/>
              </a:spcAft>
              <a:buClr>
                <a:schemeClr val="dk1"/>
              </a:buClr>
              <a:buSzPts val="1200"/>
              <a:buFont typeface="Calibri"/>
              <a:buAutoNum type="arabicPeriod"/>
            </a:pPr>
            <a:r>
              <a:rPr lang="en-US"/>
              <a:t>ETSI Enjoy! January 2023</a:t>
            </a:r>
            <a:r>
              <a:rPr lang="en-US" u="sng" strike="noStrike">
                <a:solidFill>
                  <a:srgbClr val="B42025"/>
                </a:solidFill>
                <a:hlinkClick r:id="rId4">
                  <a:extLst>
                    <a:ext uri="{A12FA001-AC4F-418D-AE19-62706E023703}">
                      <ahyp:hlinkClr xmlns:ahyp="http://schemas.microsoft.com/office/drawing/2018/hyperlinkcolor" val="tx"/>
                    </a:ext>
                  </a:extLst>
                </a:hlinkClick>
              </a:rPr>
              <a:t>Research and Innovation in IoT Standardization</a:t>
            </a:r>
            <a:endParaRPr/>
          </a:p>
        </p:txBody>
      </p:sp>
      <p:sp>
        <p:nvSpPr>
          <p:cNvPr id="216" name="Google Shape;216;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24" name="Google Shape;224;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56860"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47372" y="194184"/>
            <a:ext cx="2478783" cy="1856358"/>
          </a:xfrm>
          <a:prstGeom prst="rect">
            <a:avLst/>
          </a:prstGeom>
        </p:spPr>
      </p:pic>
      <p:sp>
        <p:nvSpPr>
          <p:cNvPr id="3" name="Subtitle 2"/>
          <p:cNvSpPr>
            <a:spLocks noGrp="1"/>
          </p:cNvSpPr>
          <p:nvPr>
            <p:ph type="subTitle" idx="1" hasCustomPrompt="1"/>
          </p:nvPr>
        </p:nvSpPr>
        <p:spPr>
          <a:xfrm>
            <a:off x="1524000" y="5019675"/>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4878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
        <p:nvSpPr>
          <p:cNvPr id="3" name="Subtitle 2"/>
          <p:cNvSpPr>
            <a:spLocks noGrp="1"/>
          </p:cNvSpPr>
          <p:nvPr>
            <p:ph type="subTitle" idx="1" hasCustomPrompt="1"/>
          </p:nvPr>
        </p:nvSpPr>
        <p:spPr>
          <a:xfrm>
            <a:off x="1524000" y="5847556"/>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a:extLst>
              <a:ext uri="{FF2B5EF4-FFF2-40B4-BE49-F238E27FC236}">
                <a16:creationId xmlns:a16="http://schemas.microsoft.com/office/drawing/2014/main" id="{C99ED413-F4CF-B8E5-2478-B84ACAD3E91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47372" y="194184"/>
            <a:ext cx="2478783" cy="1856358"/>
          </a:xfrm>
          <a:prstGeom prst="rect">
            <a:avLst/>
          </a:prstGeom>
        </p:spPr>
      </p:pic>
      <p:sp>
        <p:nvSpPr>
          <p:cNvPr id="11" name="Title 1">
            <a:extLst>
              <a:ext uri="{FF2B5EF4-FFF2-40B4-BE49-F238E27FC236}">
                <a16:creationId xmlns:a16="http://schemas.microsoft.com/office/drawing/2014/main" id="{6C446F8F-0643-AA00-47BF-1176BD6397A1}"/>
              </a:ext>
            </a:extLst>
          </p:cNvPr>
          <p:cNvSpPr>
            <a:spLocks noGrp="1"/>
          </p:cNvSpPr>
          <p:nvPr>
            <p:ph type="ctrTitle" hasCustomPrompt="1"/>
          </p:nvPr>
        </p:nvSpPr>
        <p:spPr>
          <a:xfrm>
            <a:off x="456860"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Tree>
    <p:extLst>
      <p:ext uri="{BB962C8B-B14F-4D97-AF65-F5344CB8AC3E}">
        <p14:creationId xmlns:p14="http://schemas.microsoft.com/office/powerpoint/2010/main" val="409455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3268" y="305687"/>
            <a:ext cx="2478783" cy="1856358"/>
          </a:xfrm>
          <a:prstGeom prst="rect">
            <a:avLst/>
          </a:prstGeom>
        </p:spPr>
      </p:pic>
      <p:sp>
        <p:nvSpPr>
          <p:cNvPr id="2" name="Slide Number Placeholder 1">
            <a:extLst>
              <a:ext uri="{FF2B5EF4-FFF2-40B4-BE49-F238E27FC236}">
                <a16:creationId xmlns:a16="http://schemas.microsoft.com/office/drawing/2014/main" id="{763F3BAF-0AD8-A86A-13BB-C04FB9B3419E}"/>
              </a:ext>
            </a:extLst>
          </p:cNvPr>
          <p:cNvSpPr>
            <a:spLocks noGrp="1"/>
          </p:cNvSpPr>
          <p:nvPr>
            <p:ph type="sldNum" sz="quarter" idx="10"/>
          </p:nvPr>
        </p:nvSpPr>
        <p:spPr/>
        <p:txBody>
          <a:body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2079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17DA7CA9-0FBF-4DD5-A12B-7FDEFF16A645}" type="datetime1">
              <a:rPr lang="en-US" smtClean="0"/>
              <a:t>12/6/2023</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210276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1738B92-EBAB-4376-A4D6-46E98DB1FCED}" type="datetime1">
              <a:rPr lang="en-US" smtClean="0"/>
              <a:t>12/6/2023</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160145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ED40E329-EB75-4329-8E9B-482394AD3546}" type="datetime1">
              <a:rPr lang="en-US" smtClean="0"/>
              <a:t>12/6/2023</a:t>
            </a:fld>
            <a:endParaRPr lang="en-US" dirty="0">
              <a:latin typeface="Myriad Pro" panose="020B0503030403020204" pitchFamily="34" charset="0"/>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89386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8A7DC580-FE31-437C-AD4D-AF9CCD14B753}" type="datetime1">
              <a:rPr lang="en-US" smtClean="0"/>
              <a:t>12/6/2023</a:t>
            </a:fld>
            <a:endParaRPr lang="en-US" dirty="0">
              <a:latin typeface="Myriad Pro" panose="020B0503030403020204" pitchFamily="34" charset="0"/>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9" name="Slide Number Placeholder 8"/>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296121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F6D1CA92-5A82-4F40-857B-5D89174F17A2}" type="datetime1">
              <a:rPr lang="en-US" smtClean="0"/>
              <a:t>12/6/2023</a:t>
            </a:fld>
            <a:endParaRPr lang="en-US" dirty="0">
              <a:latin typeface="Myriad Pro" panose="020B0503030403020204" pitchFamily="34" charset="0"/>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5" name="Slide Number Placeholder 4"/>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300159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407159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Lst>
  <p:hf sldNum="0" hdr="0" dt="0"/>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telesemana.com/"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globecom2023.ieee-globecom.or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hyperlink" Target="https://www.innovatingcanada.ca/technology/internet-of-things/iot-standardisation-for-long-term-innovation/" TargetMode="External"/><Relationship Id="rId13" Type="http://schemas.openxmlformats.org/officeDocument/2006/relationships/hyperlink" Target="https://www.etsi.org/e-brochure/Magazine/July-2023/mobile/index.html#p=20" TargetMode="External"/><Relationship Id="rId3" Type="http://schemas.openxmlformats.org/officeDocument/2006/relationships/hyperlink" Target="https://www.thefastmode.com/expert-opinion/30064-standardization-is-key-for-metaverse-success" TargetMode="External"/><Relationship Id="rId7" Type="http://schemas.openxmlformats.org/officeDocument/2006/relationships/hyperlink" Target="https://www.journaldunet.com/ebusiness/internet-mobile/1520841-l-iot-barriere-aux-catastrophes-naturelles/" TargetMode="External"/><Relationship Id="rId12" Type="http://schemas.openxmlformats.org/officeDocument/2006/relationships/hyperlink" Target="https://www.etsi.org/images/files/ETSIWhitePapers/ETSI-WP59-Enabling-Multi-access-Edge-Computing-in-iot.pdf"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s://pipelinepub.com/AI-Analytics-Automation/AI-analytics-for-IoT" TargetMode="External"/><Relationship Id="rId11" Type="http://schemas.openxmlformats.org/officeDocument/2006/relationships/hyperlink" Target="https://www.etsi.org/e-brochure/Magazine/2304/enjoy-2304.html#p=20" TargetMode="External"/><Relationship Id="rId5" Type="http://schemas.openxmlformats.org/officeDocument/2006/relationships/hyperlink" Target="https://pipelinepub.com/IoT-2023/IoT-interoperability-standards-for-smart-home-and-IIoT" TargetMode="External"/><Relationship Id="rId15" Type="http://schemas.openxmlformats.org/officeDocument/2006/relationships/hyperlink" Target="https://docs.google.com/spreadsheets/d/1RikZmqw7vbcXsvmrHTCGTgK2TDCld51rI7za7ZtpYAk/edit#gid=1270870760" TargetMode="External"/><Relationship Id="rId10" Type="http://schemas.openxmlformats.org/officeDocument/2006/relationships/hyperlink" Target="https://www.atis.org/in-anticipation-of-metaverse-standardization/" TargetMode="External"/><Relationship Id="rId4" Type="http://schemas.openxmlformats.org/officeDocument/2006/relationships/hyperlink" Target="https://www.pipelinepub.com/pervasive-mobile-wireless-connectivity/2023-IoT-Trends-regulation-evolution-innovation-with-AI" TargetMode="External"/><Relationship Id="rId9" Type="http://schemas.openxmlformats.org/officeDocument/2006/relationships/hyperlink" Target="https://www.etsi.org/e-brochure/Magazine/January-2023/mobile/index.html#p=21" TargetMode="External"/><Relationship Id="rId14" Type="http://schemas.openxmlformats.org/officeDocument/2006/relationships/hyperlink" Target="https://www.etsi.org/e-brochure/Magazine/October-2023/mobile/index.html#p=20"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onem2m.org/membership/executive-viewpoints/846-india-dot-feb-2023" TargetMode="External"/><Relationship Id="rId13" Type="http://schemas.openxmlformats.org/officeDocument/2006/relationships/hyperlink" Target="https://www.onem2m.org/membership/executive-viewpoints/867-iiith-student-outreach-2023" TargetMode="External"/><Relationship Id="rId3" Type="http://schemas.openxmlformats.org/officeDocument/2006/relationships/hyperlink" Target="https://www.onem2m.org/membership/executive-viewpoints/831-seon-woo-yi-jan2023" TargetMode="External"/><Relationship Id="rId7" Type="http://schemas.openxmlformats.org/officeDocument/2006/relationships/hyperlink" Target="https://www.onem2m.org/membership/executive-viewpoints/845-poornima-shandilya-feb-2023" TargetMode="External"/><Relationship Id="rId12" Type="http://schemas.openxmlformats.org/officeDocument/2006/relationships/hyperlink" Target="https://www.onem2m.org/membership/executive-viewpoints/861-aetheros-ceo-ray-bell" TargetMode="External"/><Relationship Id="rId17" Type="http://schemas.openxmlformats.org/officeDocument/2006/relationships/hyperlink" Target="mailto:oneM2M_PressMedia@list.onem2m.org" TargetMode="External"/><Relationship Id="rId2" Type="http://schemas.openxmlformats.org/officeDocument/2006/relationships/notesSlide" Target="../notesSlides/notesSlide7.xml"/><Relationship Id="rId16" Type="http://schemas.openxmlformats.org/officeDocument/2006/relationships/hyperlink" Target="https://docs.google.com/spreadsheets/d/1RikZmqw7vbcXsvmrHTCGTgK2TDCld51rI7za7ZtpYAk/edit#gid=1270870760" TargetMode="External"/><Relationship Id="rId1" Type="http://schemas.openxmlformats.org/officeDocument/2006/relationships/slideLayout" Target="../slideLayouts/slideLayout4.xml"/><Relationship Id="rId6" Type="http://schemas.openxmlformats.org/officeDocument/2006/relationships/hyperlink" Target="https://www.onem2m.org/membership/executive-viewpoints/834-marco-cogliati-feb-2023" TargetMode="External"/><Relationship Id="rId11" Type="http://schemas.openxmlformats.org/officeDocument/2006/relationships/hyperlink" Target="https://www.onem2m.org/membership/executive-viewpoints/857-technical-plenary-59" TargetMode="External"/><Relationship Id="rId5" Type="http://schemas.openxmlformats.org/officeDocument/2006/relationships/hyperlink" Target="https://www.onem2m.org/membership/executive-viewpoints/832-patrick-cox-jan2023" TargetMode="External"/><Relationship Id="rId15" Type="http://schemas.openxmlformats.org/officeDocument/2006/relationships/hyperlink" Target="https://onem2m.org/membership/executive-viewpoints/884-jethroakroyd-credo-interview" TargetMode="External"/><Relationship Id="rId10" Type="http://schemas.openxmlformats.org/officeDocument/2006/relationships/hyperlink" Target="https://www.onem2m.org/membership/executive-viewpoints/856-andre-dutra-apr-2023" TargetMode="External"/><Relationship Id="rId4" Type="http://schemas.openxmlformats.org/officeDocument/2006/relationships/hyperlink" Target="https://www.onem2m.org/membership/executive-viewpoints/752-tp52-activities-and-accomplishments" TargetMode="External"/><Relationship Id="rId9" Type="http://schemas.openxmlformats.org/officeDocument/2006/relationships/hyperlink" Target="https://www.onem2m.org/membership/executive-viewpoints/853-tp58-india" TargetMode="External"/><Relationship Id="rId14" Type="http://schemas.openxmlformats.org/officeDocument/2006/relationships/hyperlink" Target="https://www.onem2m.org/membership/executive-viewpoints/872-edge-computing-ai-for-iot-and-developer-outreach-activities-were-three-highlights-of-tp60"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onem2m.org/iot-news/859-onem2m-specifications-approved-by-more-than-190-itu-member-countries-as-itu-standard-to-simplify-iot-adoption" TargetMode="External"/><Relationship Id="rId13" Type="http://schemas.openxmlformats.org/officeDocument/2006/relationships/hyperlink" Target="https://www.thefastmode.com/expert-opinion/30064-standardization-is-key-for-metaverse-success" TargetMode="External"/><Relationship Id="rId3" Type="http://schemas.openxmlformats.org/officeDocument/2006/relationships/hyperlink" Target="https://telecom.economictimes.indiatimes.com/news/industry/vodafone-idea-c-dot-iot-lab-starts-testing-5g-nb-iot-devices/104695796" TargetMode="External"/><Relationship Id="rId7" Type="http://schemas.openxmlformats.org/officeDocument/2006/relationships/hyperlink" Target="https://www.koit.co.kr/news/articleView.html?idxno=114026" TargetMode="External"/><Relationship Id="rId12" Type="http://schemas.openxmlformats.org/officeDocument/2006/relationships/hyperlink" Target="https://www.etsi.org/e-brochure/Magazine/January-2023/mobile/index.html#p=20"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pipelinepub.com/IoT-2023/IoT-interoperability-standards-for-smart-home-and-IIoT" TargetMode="External"/><Relationship Id="rId11" Type="http://schemas.openxmlformats.org/officeDocument/2006/relationships/hyperlink" Target="https://blogs.iiit.ac.in/keti/" TargetMode="External"/><Relationship Id="rId5" Type="http://schemas.openxmlformats.org/officeDocument/2006/relationships/hyperlink" Target="https://pipelinepub.com/AI-Analytics-Automation/AI-analytics-for-IoT" TargetMode="External"/><Relationship Id="rId10" Type="http://schemas.openxmlformats.org/officeDocument/2006/relationships/hyperlink" Target="https://www.journaldunet.com/ebusiness/internet-mobile/1520841-l-iot-barriere-aux-catastrophes-naturelles/" TargetMode="External"/><Relationship Id="rId4" Type="http://schemas.openxmlformats.org/officeDocument/2006/relationships/hyperlink" Target="https://trans.etnews.com/etgiweb/httpsURLm.etnews.com/20231010000294" TargetMode="External"/><Relationship Id="rId9" Type="http://schemas.openxmlformats.org/officeDocument/2006/relationships/hyperlink" Target="https://www.eenewseurope.com/en/horizontal-iot-implementation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onem2m.org/iot-news/873-enabling-multi-access-edge-computing-in-the-internet-of-things"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s://www.onem2m.org/iot-news/835-the-journey-to-massive-iot-through-interoperable-and-open-standards" TargetMode="External"/><Relationship Id="rId5" Type="http://schemas.openxmlformats.org/officeDocument/2006/relationships/hyperlink" Target="https://www.onem2m.org/iot-news/836-security-for-onem2m-based-smart-city-network" TargetMode="External"/><Relationship Id="rId4" Type="http://schemas.openxmlformats.org/officeDocument/2006/relationships/hyperlink" Target="https://www.onem2m.org/iot-news/851-in-anticipation-of-metaverse-standardizatio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hyperlink" Target="https://www.linkedin.com/company/onem2m/" TargetMode="External"/><Relationship Id="rId13" Type="http://schemas.openxmlformats.org/officeDocument/2006/relationships/image" Target="../media/image21.svg"/><Relationship Id="rId18"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7.svg"/><Relationship Id="rId12" Type="http://schemas.openxmlformats.org/officeDocument/2006/relationships/image" Target="../media/image20.png"/><Relationship Id="rId17" Type="http://schemas.openxmlformats.org/officeDocument/2006/relationships/hyperlink" Target="https://www.onem2m.org/" TargetMode="External"/><Relationship Id="rId2" Type="http://schemas.openxmlformats.org/officeDocument/2006/relationships/hyperlink" Target="https://twitter.com/oneM2M" TargetMode="External"/><Relationship Id="rId16" Type="http://schemas.openxmlformats.org/officeDocument/2006/relationships/image" Target="../media/image23.sv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hyperlink" Target="https://github.com/oneM2M-Tutorials" TargetMode="External"/><Relationship Id="rId5" Type="http://schemas.openxmlformats.org/officeDocument/2006/relationships/hyperlink" Target="https://www.youtube.com/c/Onem2mOrg" TargetMode="External"/><Relationship Id="rId15" Type="http://schemas.openxmlformats.org/officeDocument/2006/relationships/image" Target="../media/image22.png"/><Relationship Id="rId10" Type="http://schemas.openxmlformats.org/officeDocument/2006/relationships/image" Target="../media/image19.svg"/><Relationship Id="rId19" Type="http://schemas.openxmlformats.org/officeDocument/2006/relationships/image" Target="../media/image25.svg"/><Relationship Id="rId4" Type="http://schemas.openxmlformats.org/officeDocument/2006/relationships/image" Target="../media/image15.svg"/><Relationship Id="rId9" Type="http://schemas.openxmlformats.org/officeDocument/2006/relationships/image" Target="../media/image18.png"/><Relationship Id="rId14" Type="http://schemas.openxmlformats.org/officeDocument/2006/relationships/hyperlink" Target="https://wiki.onem2m.org/index.php?title=Main_Pag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hyperlink" Target="https://docs.google.com/spreadsheets/d/1RikZmqw7vbcXsvmrHTCGTgK2TDCld51rI7za7ZtpYAk/edit#gid=1994048757"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telesemana.com/seguridad-5g/"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chart" Target="../charts/chart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37047-D186-20AC-E37F-75D259B5AE3E}"/>
              </a:ext>
            </a:extLst>
          </p:cNvPr>
          <p:cNvSpPr>
            <a:spLocks noGrp="1"/>
          </p:cNvSpPr>
          <p:nvPr>
            <p:ph type="ctrTitle"/>
          </p:nvPr>
        </p:nvSpPr>
        <p:spPr>
          <a:xfrm>
            <a:off x="456860" y="1607555"/>
            <a:ext cx="11296184" cy="2387600"/>
          </a:xfrm>
        </p:spPr>
        <p:txBody>
          <a:bodyPr/>
          <a:lstStyle/>
          <a:p>
            <a:r>
              <a:rPr lang="en-GB" dirty="0"/>
              <a:t>Marcom Report</a:t>
            </a:r>
            <a:endParaRPr lang="en-US" dirty="0"/>
          </a:p>
        </p:txBody>
      </p:sp>
      <p:sp>
        <p:nvSpPr>
          <p:cNvPr id="3" name="Subtitle 2">
            <a:extLst>
              <a:ext uri="{FF2B5EF4-FFF2-40B4-BE49-F238E27FC236}">
                <a16:creationId xmlns:a16="http://schemas.microsoft.com/office/drawing/2014/main" id="{83323EFC-1DFD-8B4B-BBA6-D090785E371D}"/>
              </a:ext>
            </a:extLst>
          </p:cNvPr>
          <p:cNvSpPr>
            <a:spLocks noGrp="1"/>
          </p:cNvSpPr>
          <p:nvPr>
            <p:ph type="subTitle" idx="1"/>
          </p:nvPr>
        </p:nvSpPr>
        <p:spPr>
          <a:xfrm>
            <a:off x="1532952" y="4653915"/>
            <a:ext cx="9144000" cy="1655762"/>
          </a:xfrm>
        </p:spPr>
        <p:txBody>
          <a:bodyPr>
            <a:normAutofit/>
          </a:bodyPr>
          <a:lstStyle/>
          <a:p>
            <a:r>
              <a:rPr lang="en-GB" dirty="0"/>
              <a:t>Bindoo Srivastava, Marcom Chair</a:t>
            </a:r>
          </a:p>
          <a:p>
            <a:r>
              <a:rPr lang="en-GB" dirty="0"/>
              <a:t>06 December 2023</a:t>
            </a:r>
            <a:endParaRPr lang="en-US" dirty="0"/>
          </a:p>
        </p:txBody>
      </p:sp>
    </p:spTree>
    <p:extLst>
      <p:ext uri="{BB962C8B-B14F-4D97-AF65-F5344CB8AC3E}">
        <p14:creationId xmlns:p14="http://schemas.microsoft.com/office/powerpoint/2010/main" val="3104291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FE4B4-734D-838B-0001-C1F55BFEFDC6}"/>
              </a:ext>
            </a:extLst>
          </p:cNvPr>
          <p:cNvSpPr>
            <a:spLocks noGrp="1"/>
          </p:cNvSpPr>
          <p:nvPr>
            <p:ph type="title"/>
          </p:nvPr>
        </p:nvSpPr>
        <p:spPr>
          <a:xfrm>
            <a:off x="334696" y="0"/>
            <a:ext cx="8828969" cy="1173570"/>
          </a:xfrm>
        </p:spPr>
        <p:txBody>
          <a:bodyPr>
            <a:normAutofit fontScale="90000"/>
          </a:bodyPr>
          <a:lstStyle/>
          <a:p>
            <a:r>
              <a:rPr lang="en-IN" dirty="0"/>
              <a:t>oneM2M Visits across geographies (CY2023)</a:t>
            </a:r>
          </a:p>
        </p:txBody>
      </p:sp>
      <p:graphicFrame>
        <p:nvGraphicFramePr>
          <p:cNvPr id="7" name="Content Placeholder 6">
            <a:extLst>
              <a:ext uri="{FF2B5EF4-FFF2-40B4-BE49-F238E27FC236}">
                <a16:creationId xmlns:a16="http://schemas.microsoft.com/office/drawing/2014/main" id="{51BABDC4-94A4-653E-8276-0D8C385D878A}"/>
              </a:ext>
            </a:extLst>
          </p:cNvPr>
          <p:cNvGraphicFramePr>
            <a:graphicFrameLocks noGrp="1"/>
          </p:cNvGraphicFramePr>
          <p:nvPr>
            <p:ph idx="1"/>
            <p:extLst>
              <p:ext uri="{D42A27DB-BD31-4B8C-83A1-F6EECF244321}">
                <p14:modId xmlns:p14="http://schemas.microsoft.com/office/powerpoint/2010/main" val="329107601"/>
              </p:ext>
            </p:extLst>
          </p:nvPr>
        </p:nvGraphicFramePr>
        <p:xfrm>
          <a:off x="334963" y="14938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D2CEA466-7011-15EE-3CEA-232527AC8621}"/>
              </a:ext>
            </a:extLst>
          </p:cNvPr>
          <p:cNvSpPr>
            <a:spLocks noGrp="1"/>
          </p:cNvSpPr>
          <p:nvPr>
            <p:ph type="ftr" sz="quarter" idx="11"/>
          </p:nvPr>
        </p:nvSpPr>
        <p:spPr/>
        <p:txBody>
          <a:bodyPr/>
          <a:lstStyle/>
          <a:p>
            <a:endParaRPr lang="en-US"/>
          </a:p>
          <a:p>
            <a:r>
              <a:rPr lang="en-US"/>
              <a:t>© 2022 oneM2M</a:t>
            </a:r>
            <a:endParaRPr lang="en-US" dirty="0"/>
          </a:p>
        </p:txBody>
      </p:sp>
    </p:spTree>
    <p:extLst>
      <p:ext uri="{BB962C8B-B14F-4D97-AF65-F5344CB8AC3E}">
        <p14:creationId xmlns:p14="http://schemas.microsoft.com/office/powerpoint/2010/main" val="246723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CD78D4-851F-8CB9-9F16-8F3D19E09043}"/>
              </a:ext>
            </a:extLst>
          </p:cNvPr>
          <p:cNvSpPr>
            <a:spLocks noGrp="1"/>
          </p:cNvSpPr>
          <p:nvPr>
            <p:ph type="title"/>
          </p:nvPr>
        </p:nvSpPr>
        <p:spPr>
          <a:xfrm>
            <a:off x="334696" y="0"/>
            <a:ext cx="8986285" cy="1173570"/>
          </a:xfrm>
        </p:spPr>
        <p:txBody>
          <a:bodyPr>
            <a:normAutofit/>
          </a:bodyPr>
          <a:lstStyle/>
          <a:p>
            <a:r>
              <a:rPr lang="en-IN" dirty="0"/>
              <a:t>Page View Comparison CY2023</a:t>
            </a:r>
          </a:p>
        </p:txBody>
      </p:sp>
      <p:graphicFrame>
        <p:nvGraphicFramePr>
          <p:cNvPr id="9" name="Content Placeholder 8">
            <a:extLst>
              <a:ext uri="{FF2B5EF4-FFF2-40B4-BE49-F238E27FC236}">
                <a16:creationId xmlns:a16="http://schemas.microsoft.com/office/drawing/2014/main" id="{1435333E-C1D3-FD00-3E7D-984FA289C660}"/>
              </a:ext>
            </a:extLst>
          </p:cNvPr>
          <p:cNvGraphicFramePr>
            <a:graphicFrameLocks noGrp="1"/>
          </p:cNvGraphicFramePr>
          <p:nvPr>
            <p:ph idx="1"/>
            <p:extLst>
              <p:ext uri="{D42A27DB-BD31-4B8C-83A1-F6EECF244321}">
                <p14:modId xmlns:p14="http://schemas.microsoft.com/office/powerpoint/2010/main" val="1833274891"/>
              </p:ext>
            </p:extLst>
          </p:nvPr>
        </p:nvGraphicFramePr>
        <p:xfrm>
          <a:off x="334963" y="14938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548A528B-087C-2D44-162A-CA22222779F8}"/>
              </a:ext>
            </a:extLst>
          </p:cNvPr>
          <p:cNvSpPr>
            <a:spLocks noGrp="1"/>
          </p:cNvSpPr>
          <p:nvPr>
            <p:ph type="ftr" sz="quarter" idx="11"/>
          </p:nvPr>
        </p:nvSpPr>
        <p:spPr/>
        <p:txBody>
          <a:bodyPr/>
          <a:lstStyle/>
          <a:p>
            <a:endParaRPr lang="en-US"/>
          </a:p>
          <a:p>
            <a:r>
              <a:rPr lang="en-US"/>
              <a:t>© 2022 oneM2M</a:t>
            </a:r>
            <a:endParaRPr lang="en-US" dirty="0"/>
          </a:p>
        </p:txBody>
      </p:sp>
    </p:spTree>
    <p:extLst>
      <p:ext uri="{BB962C8B-B14F-4D97-AF65-F5344CB8AC3E}">
        <p14:creationId xmlns:p14="http://schemas.microsoft.com/office/powerpoint/2010/main" val="3723029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81C11-B334-E595-F09A-02162CDEE1BC}"/>
              </a:ext>
            </a:extLst>
          </p:cNvPr>
          <p:cNvSpPr>
            <a:spLocks noGrp="1"/>
          </p:cNvSpPr>
          <p:nvPr>
            <p:ph type="title"/>
          </p:nvPr>
        </p:nvSpPr>
        <p:spPr>
          <a:xfrm>
            <a:off x="334696" y="0"/>
            <a:ext cx="8568672" cy="1173570"/>
          </a:xfrm>
        </p:spPr>
        <p:txBody>
          <a:bodyPr>
            <a:normAutofit/>
          </a:bodyPr>
          <a:lstStyle/>
          <a:p>
            <a:r>
              <a:rPr lang="en-IN" dirty="0"/>
              <a:t>CY’23 Focus Activities (1 of 2)</a:t>
            </a:r>
            <a:endParaRPr lang="en-IN" dirty="0">
              <a:highlight>
                <a:srgbClr val="FFFF00"/>
              </a:highlight>
            </a:endParaRPr>
          </a:p>
        </p:txBody>
      </p:sp>
      <p:sp>
        <p:nvSpPr>
          <p:cNvPr id="3" name="Content Placeholder 2">
            <a:extLst>
              <a:ext uri="{FF2B5EF4-FFF2-40B4-BE49-F238E27FC236}">
                <a16:creationId xmlns:a16="http://schemas.microsoft.com/office/drawing/2014/main" id="{DF1C76F2-BC92-6868-5396-49D1AE2B6686}"/>
              </a:ext>
            </a:extLst>
          </p:cNvPr>
          <p:cNvSpPr>
            <a:spLocks noGrp="1"/>
          </p:cNvSpPr>
          <p:nvPr>
            <p:ph idx="1"/>
          </p:nvPr>
        </p:nvSpPr>
        <p:spPr>
          <a:xfrm>
            <a:off x="334695" y="1253330"/>
            <a:ext cx="11733479" cy="5214145"/>
          </a:xfrm>
        </p:spPr>
        <p:txBody>
          <a:bodyPr>
            <a:normAutofit/>
          </a:bodyPr>
          <a:lstStyle/>
          <a:p>
            <a:r>
              <a:rPr lang="en-IN" sz="2400" dirty="0">
                <a:latin typeface="Myriad Pro" panose="020B0503030403020204" charset="0"/>
                <a:ea typeface="Calibri" panose="020F0502020204030204" pitchFamily="34" charset="0"/>
                <a:cs typeface="Times New Roman" panose="02020603050405020304" pitchFamily="18" charset="0"/>
              </a:rPr>
              <a:t>Proposed PR on oneM2M Approval by ITU-T</a:t>
            </a:r>
          </a:p>
          <a:p>
            <a:r>
              <a:rPr lang="en-IN" sz="2400" dirty="0">
                <a:latin typeface="Myriad Pro" panose="020B0503030403020204" charset="0"/>
                <a:ea typeface="Calibri" panose="020F0502020204030204" pitchFamily="34" charset="0"/>
                <a:cs typeface="Times New Roman" panose="02020603050405020304" pitchFamily="18" charset="0"/>
              </a:rPr>
              <a:t>oneM2M Brochure being updated</a:t>
            </a:r>
          </a:p>
          <a:p>
            <a:r>
              <a:rPr lang="en-IN" sz="2400" dirty="0">
                <a:latin typeface="Myriad Pro" panose="020B0503030403020204" charset="0"/>
                <a:ea typeface="Calibri" panose="020F0502020204030204" pitchFamily="34" charset="0"/>
                <a:cs typeface="Times New Roman" panose="02020603050405020304" pitchFamily="18" charset="0"/>
              </a:rPr>
              <a:t>A white paper or Executive Insight into how oneM2M goes beyond mere pure IoT/M2M and goes all the way up to Metaverse</a:t>
            </a:r>
          </a:p>
          <a:p>
            <a:r>
              <a:rPr lang="en-IN" sz="2400" dirty="0">
                <a:latin typeface="Myriad Pro" panose="020B0503030403020204" charset="0"/>
                <a:ea typeface="Calibri" panose="020F0502020204030204" pitchFamily="34" charset="0"/>
                <a:cs typeface="Times New Roman" panose="02020603050405020304" pitchFamily="18" charset="0"/>
              </a:rPr>
              <a:t>An Executive Insight Series to celebrate oneM2M Veterans</a:t>
            </a:r>
          </a:p>
          <a:p>
            <a:pPr>
              <a:lnSpc>
                <a:spcPct val="105000"/>
              </a:lnSpc>
            </a:pPr>
            <a:r>
              <a:rPr lang="en-IN" sz="2400" dirty="0">
                <a:effectLst/>
                <a:latin typeface="Myriad Pro" panose="020B0503030403020204" charset="0"/>
                <a:ea typeface="Times New Roman" panose="02020603050405020304" pitchFamily="18" charset="0"/>
                <a:cs typeface="Times New Roman" panose="02020603050405020304" pitchFamily="18" charset="0"/>
              </a:rPr>
              <a:t>Micro-certifications mechanism – being explored. Also checking if others like AWS/MS/CISCO et al are using this.</a:t>
            </a:r>
          </a:p>
          <a:p>
            <a:pPr>
              <a:lnSpc>
                <a:spcPct val="105000"/>
              </a:lnSpc>
            </a:pPr>
            <a:r>
              <a:rPr lang="en-IN" sz="2400" b="1" dirty="0">
                <a:effectLst/>
                <a:latin typeface="Myriad Pro" panose="020B0503030403020204" charset="0"/>
                <a:ea typeface="Times New Roman" panose="02020603050405020304" pitchFamily="18" charset="0"/>
                <a:cs typeface="Times New Roman" panose="02020603050405020304" pitchFamily="18" charset="0"/>
              </a:rPr>
              <a:t>Regional engagements – LATAM, Malaysia, others? :: </a:t>
            </a:r>
          </a:p>
          <a:p>
            <a:pPr lvl="1">
              <a:lnSpc>
                <a:spcPct val="105000"/>
              </a:lnSpc>
            </a:pPr>
            <a:r>
              <a:rPr lang="en-GB" sz="2000" dirty="0" err="1">
                <a:latin typeface="Myriad Pro" panose="020B0503030403020204" charset="0"/>
                <a:cs typeface="Times New Roman" panose="02020603050405020304" pitchFamily="18" charset="0"/>
                <a:hlinkClick r:id="rId3">
                  <a:extLst>
                    <a:ext uri="{A12FA001-AC4F-418D-AE19-62706E023703}">
                      <ahyp:hlinkClr xmlns:ahyp="http://schemas.microsoft.com/office/drawing/2018/hyperlinkcolor" val="tx"/>
                    </a:ext>
                  </a:extLst>
                </a:hlinkClick>
              </a:rPr>
              <a:t>Telesemana</a:t>
            </a:r>
            <a:r>
              <a:rPr lang="en-GB" sz="2000" dirty="0">
                <a:latin typeface="Myriad Pro" panose="020B0503030403020204" charset="0"/>
                <a:cs typeface="Times New Roman" panose="02020603050405020304" pitchFamily="18" charset="0"/>
              </a:rPr>
              <a:t> Webinar || 17 May 23 || Rana </a:t>
            </a:r>
            <a:r>
              <a:rPr lang="en-GB" sz="2000" dirty="0" err="1">
                <a:latin typeface="Myriad Pro" panose="020B0503030403020204" charset="0"/>
                <a:cs typeface="Times New Roman" panose="02020603050405020304" pitchFamily="18" charset="0"/>
              </a:rPr>
              <a:t>Kamill</a:t>
            </a:r>
            <a:r>
              <a:rPr lang="en-GB" sz="2000" dirty="0">
                <a:latin typeface="Myriad Pro" panose="020B0503030403020204" charset="0"/>
                <a:cs typeface="Times New Roman" panose="02020603050405020304" pitchFamily="18" charset="0"/>
              </a:rPr>
              <a:t> || mobile security, covering how M2M/IoT will be a major disruptor in telecom networks as many new devices may interact with the network. </a:t>
            </a:r>
          </a:p>
          <a:p>
            <a:pPr lvl="1">
              <a:lnSpc>
                <a:spcPct val="105000"/>
              </a:lnSpc>
            </a:pPr>
            <a:r>
              <a:rPr lang="en-IN" sz="2000" dirty="0">
                <a:solidFill>
                  <a:schemeClr val="tx2"/>
                </a:solidFill>
                <a:latin typeface="Myriad Pro" panose="020B0503030403020204" charset="0"/>
                <a:cs typeface="Times New Roman" panose="02020603050405020304" pitchFamily="18" charset="0"/>
                <a:hlinkClick r:id="rId4"/>
              </a:rPr>
              <a:t>IEEE </a:t>
            </a:r>
            <a:r>
              <a:rPr lang="en-IN" sz="2000" dirty="0" err="1">
                <a:solidFill>
                  <a:schemeClr val="tx2"/>
                </a:solidFill>
                <a:latin typeface="Myriad Pro" panose="020B0503030403020204" charset="0"/>
                <a:cs typeface="Times New Roman" panose="02020603050405020304" pitchFamily="18" charset="0"/>
                <a:hlinkClick r:id="rId4"/>
              </a:rPr>
              <a:t>Globecom</a:t>
            </a:r>
            <a:r>
              <a:rPr lang="en-IN" sz="2000" dirty="0">
                <a:solidFill>
                  <a:schemeClr val="tx2"/>
                </a:solidFill>
                <a:latin typeface="Myriad Pro" panose="020B0503030403020204" charset="0"/>
                <a:cs typeface="Times New Roman" panose="02020603050405020304" pitchFamily="18" charset="0"/>
                <a:hlinkClick r:id="rId4"/>
              </a:rPr>
              <a:t> 2023 </a:t>
            </a:r>
            <a:r>
              <a:rPr lang="en-IN" sz="2000" dirty="0">
                <a:solidFill>
                  <a:schemeClr val="tx2"/>
                </a:solidFill>
                <a:latin typeface="Myriad Pro" panose="020B0503030403020204" charset="0"/>
                <a:cs typeface="Times New Roman" panose="02020603050405020304" pitchFamily="18" charset="0"/>
              </a:rPr>
              <a:t>|| KL|| 4-8 Dec 2023</a:t>
            </a:r>
          </a:p>
          <a:p>
            <a:pPr lvl="1">
              <a:lnSpc>
                <a:spcPct val="105000"/>
              </a:lnSpc>
            </a:pPr>
            <a:endParaRPr lang="en-IN" sz="2000" dirty="0">
              <a:latin typeface="Myriad Pro" panose="020B0503030403020204" charset="0"/>
              <a:cs typeface="Times New Roman" panose="02020603050405020304" pitchFamily="18" charset="0"/>
            </a:endParaRPr>
          </a:p>
          <a:p>
            <a:pPr>
              <a:lnSpc>
                <a:spcPct val="105000"/>
              </a:lnSpc>
            </a:pPr>
            <a:endParaRPr lang="en-IN" sz="2400" dirty="0">
              <a:effectLst/>
              <a:latin typeface="Myriad Pro" panose="020B0503030403020204" charset="0"/>
              <a:ea typeface="Times New Roman" panose="02020603050405020304" pitchFamily="18" charset="0"/>
              <a:cs typeface="Times New Roman" panose="02020603050405020304" pitchFamily="18" charset="0"/>
            </a:endParaRPr>
          </a:p>
          <a:p>
            <a:pPr marL="0" indent="0">
              <a:lnSpc>
                <a:spcPct val="105000"/>
              </a:lnSpc>
              <a:buNone/>
            </a:pPr>
            <a:endParaRPr lang="en-IN" sz="2400" dirty="0">
              <a:latin typeface="Myriad Pro" panose="020B050303040302020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887D05B-5067-A41D-59D6-7BB87FA3F16D}"/>
              </a:ext>
            </a:extLst>
          </p:cNvPr>
          <p:cNvSpPr>
            <a:spLocks noGrp="1"/>
          </p:cNvSpPr>
          <p:nvPr>
            <p:ph type="ftr" sz="quarter" idx="11"/>
          </p:nvPr>
        </p:nvSpPr>
        <p:spPr/>
        <p:txBody>
          <a:bodyPr/>
          <a:lstStyle/>
          <a:p>
            <a:endParaRPr lang="en-US" dirty="0"/>
          </a:p>
          <a:p>
            <a:r>
              <a:rPr lang="en-US" dirty="0"/>
              <a:t>© 2022 oneM2M</a:t>
            </a:r>
          </a:p>
        </p:txBody>
      </p:sp>
    </p:spTree>
    <p:extLst>
      <p:ext uri="{BB962C8B-B14F-4D97-AF65-F5344CB8AC3E}">
        <p14:creationId xmlns:p14="http://schemas.microsoft.com/office/powerpoint/2010/main" val="1558543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81C11-B334-E595-F09A-02162CDEE1BC}"/>
              </a:ext>
            </a:extLst>
          </p:cNvPr>
          <p:cNvSpPr>
            <a:spLocks noGrp="1"/>
          </p:cNvSpPr>
          <p:nvPr>
            <p:ph type="title"/>
          </p:nvPr>
        </p:nvSpPr>
        <p:spPr>
          <a:xfrm>
            <a:off x="334696" y="0"/>
            <a:ext cx="8568672" cy="1173570"/>
          </a:xfrm>
        </p:spPr>
        <p:txBody>
          <a:bodyPr>
            <a:normAutofit/>
          </a:bodyPr>
          <a:lstStyle/>
          <a:p>
            <a:r>
              <a:rPr lang="en-IN" dirty="0"/>
              <a:t>CY’23 Focus Activities (2 of 2)</a:t>
            </a:r>
            <a:endParaRPr lang="en-IN" dirty="0">
              <a:highlight>
                <a:srgbClr val="FFFF00"/>
              </a:highlight>
            </a:endParaRPr>
          </a:p>
        </p:txBody>
      </p:sp>
      <p:sp>
        <p:nvSpPr>
          <p:cNvPr id="3" name="Content Placeholder 2">
            <a:extLst>
              <a:ext uri="{FF2B5EF4-FFF2-40B4-BE49-F238E27FC236}">
                <a16:creationId xmlns:a16="http://schemas.microsoft.com/office/drawing/2014/main" id="{DF1C76F2-BC92-6868-5396-49D1AE2B6686}"/>
              </a:ext>
            </a:extLst>
          </p:cNvPr>
          <p:cNvSpPr>
            <a:spLocks noGrp="1"/>
          </p:cNvSpPr>
          <p:nvPr>
            <p:ph idx="1"/>
          </p:nvPr>
        </p:nvSpPr>
        <p:spPr>
          <a:xfrm>
            <a:off x="334696" y="1253330"/>
            <a:ext cx="10515600" cy="5214145"/>
          </a:xfrm>
        </p:spPr>
        <p:txBody>
          <a:bodyPr>
            <a:normAutofit/>
          </a:bodyPr>
          <a:lstStyle/>
          <a:p>
            <a:pPr>
              <a:lnSpc>
                <a:spcPct val="105000"/>
              </a:lnSpc>
            </a:pPr>
            <a:r>
              <a:rPr lang="en-IN" sz="2400" dirty="0">
                <a:latin typeface="Myriad Pro" panose="020B0503030403020204" charset="0"/>
                <a:ea typeface="Calibri" panose="020F0502020204030204" pitchFamily="34" charset="0"/>
                <a:cs typeface="Times New Roman" panose="02020603050405020304" pitchFamily="18" charset="0"/>
              </a:rPr>
              <a:t>oneM2M Tutorials – translate from Korean to English </a:t>
            </a:r>
          </a:p>
          <a:p>
            <a:pPr>
              <a:lnSpc>
                <a:spcPct val="105000"/>
              </a:lnSpc>
            </a:pPr>
            <a:r>
              <a:rPr lang="en-IN" sz="2400" dirty="0">
                <a:latin typeface="Myriad Pro" panose="020B0503030403020204" charset="0"/>
                <a:ea typeface="Calibri" panose="020F0502020204030204" pitchFamily="34" charset="0"/>
                <a:cs typeface="Times New Roman" panose="02020603050405020304" pitchFamily="18" charset="0"/>
              </a:rPr>
              <a:t>oneM2M icons library</a:t>
            </a:r>
          </a:p>
          <a:p>
            <a:pPr>
              <a:lnSpc>
                <a:spcPct val="105000"/>
              </a:lnSpc>
            </a:pPr>
            <a:r>
              <a:rPr lang="en-IN" sz="2400" dirty="0">
                <a:latin typeface="Myriad Pro" panose="020B0503030403020204" charset="0"/>
                <a:ea typeface="Times New Roman" panose="02020603050405020304" pitchFamily="18" charset="0"/>
                <a:cs typeface="Times New Roman" panose="02020603050405020304" pitchFamily="18" charset="0"/>
              </a:rPr>
              <a:t>Capacity Building on oneM2M  -  In the wake of ITU-T SG20 endorsement?</a:t>
            </a:r>
            <a:endParaRPr lang="en-IN" sz="2400" dirty="0">
              <a:effectLst/>
              <a:latin typeface="Myriad Pro" panose="020B0503030403020204" charset="0"/>
              <a:ea typeface="Times New Roman" panose="02020603050405020304" pitchFamily="18" charset="0"/>
              <a:cs typeface="Times New Roman" panose="02020603050405020304" pitchFamily="18" charset="0"/>
            </a:endParaRPr>
          </a:p>
          <a:p>
            <a:pPr>
              <a:lnSpc>
                <a:spcPct val="105000"/>
              </a:lnSpc>
            </a:pPr>
            <a:r>
              <a:rPr lang="en-IN" sz="2400" dirty="0">
                <a:effectLst/>
                <a:latin typeface="Myriad Pro" panose="020B0503030403020204" charset="0"/>
                <a:ea typeface="Times New Roman" panose="02020603050405020304" pitchFamily="18" charset="0"/>
                <a:cs typeface="Times New Roman" panose="02020603050405020304" pitchFamily="18" charset="0"/>
              </a:rPr>
              <a:t>University outreach :</a:t>
            </a:r>
            <a:endParaRPr lang="en-IN" sz="2400" dirty="0">
              <a:effectLst/>
              <a:latin typeface="Myriad Pro" panose="020B0503030403020204" charset="0"/>
              <a:ea typeface="Calibri" panose="020F0502020204030204" pitchFamily="34" charset="0"/>
              <a:cs typeface="Times New Roman" panose="02020603050405020304" pitchFamily="18" charset="0"/>
            </a:endParaRPr>
          </a:p>
          <a:p>
            <a:pPr lvl="1">
              <a:lnSpc>
                <a:spcPct val="105000"/>
              </a:lnSpc>
            </a:pPr>
            <a:r>
              <a:rPr lang="en-IN" dirty="0">
                <a:effectLst/>
                <a:latin typeface="Myriad Pro" panose="020B0503030403020204" charset="0"/>
                <a:ea typeface="Times New Roman" panose="02020603050405020304" pitchFamily="18" charset="0"/>
                <a:cs typeface="Times New Roman" panose="02020603050405020304" pitchFamily="18" charset="0"/>
              </a:rPr>
              <a:t>2023 International oneM2M hackathon (Mar – May’23 in progress</a:t>
            </a:r>
            <a:endParaRPr lang="en-IN" dirty="0">
              <a:effectLst/>
              <a:latin typeface="Myriad Pro" panose="020B0503030403020204" charset="0"/>
              <a:ea typeface="Calibri" panose="020F0502020204030204" pitchFamily="34" charset="0"/>
              <a:cs typeface="Times New Roman" panose="02020603050405020304" pitchFamily="18" charset="0"/>
            </a:endParaRPr>
          </a:p>
          <a:p>
            <a:pPr lvl="1">
              <a:lnSpc>
                <a:spcPct val="105000"/>
              </a:lnSpc>
            </a:pPr>
            <a:r>
              <a:rPr lang="en-IN" dirty="0">
                <a:effectLst/>
                <a:latin typeface="Myriad Pro" panose="020B0503030403020204" charset="0"/>
                <a:ea typeface="Times New Roman" panose="02020603050405020304" pitchFamily="18" charset="0"/>
                <a:cs typeface="Times New Roman" panose="02020603050405020304" pitchFamily="18" charset="0"/>
              </a:rPr>
              <a:t>Outreach at TP61 with Penn State university (Aug-Sep?</a:t>
            </a:r>
            <a:endParaRPr lang="en-IN" dirty="0">
              <a:effectLst/>
              <a:latin typeface="Myriad Pro" panose="020B0503030403020204" charset="0"/>
              <a:ea typeface="Calibri" panose="020F0502020204030204" pitchFamily="34" charset="0"/>
              <a:cs typeface="Times New Roman" panose="02020603050405020304" pitchFamily="18" charset="0"/>
            </a:endParaRPr>
          </a:p>
          <a:p>
            <a:pPr lvl="1">
              <a:lnSpc>
                <a:spcPct val="105000"/>
              </a:lnSpc>
              <a:spcAft>
                <a:spcPts val="800"/>
              </a:spcAft>
            </a:pPr>
            <a:r>
              <a:rPr lang="en-IN" dirty="0">
                <a:effectLst/>
                <a:latin typeface="Myriad Pro" panose="020B0503030403020204" charset="0"/>
                <a:ea typeface="Times New Roman" panose="02020603050405020304" pitchFamily="18" charset="0"/>
                <a:cs typeface="Times New Roman" panose="02020603050405020304" pitchFamily="18" charset="0"/>
              </a:rPr>
              <a:t>developer series? Q2-Q3 (</a:t>
            </a:r>
            <a:r>
              <a:rPr lang="en-IN" sz="2400" dirty="0">
                <a:latin typeface="Myriad Pro" panose="020B0503030403020204" charset="0"/>
                <a:ea typeface="Calibri" panose="020F0502020204030204" pitchFamily="34" charset="0"/>
                <a:cs typeface="Times New Roman" panose="02020603050405020304" pitchFamily="18" charset="0"/>
              </a:rPr>
              <a:t>Developer Series – 7 out of 8 ready)</a:t>
            </a:r>
            <a:endParaRPr lang="en-IN" dirty="0">
              <a:effectLst/>
              <a:latin typeface="Myriad Pro" panose="020B0503030403020204" charset="0"/>
              <a:ea typeface="Calibri" panose="020F0502020204030204" pitchFamily="34" charset="0"/>
              <a:cs typeface="Times New Roman" panose="02020603050405020304" pitchFamily="18" charset="0"/>
            </a:endParaRPr>
          </a:p>
          <a:p>
            <a:r>
              <a:rPr lang="en-IN" sz="2400" dirty="0">
                <a:effectLst/>
                <a:latin typeface="Myriad Pro" panose="020B0503030403020204" charset="0"/>
                <a:ea typeface="Times New Roman" panose="02020603050405020304" pitchFamily="18" charset="0"/>
                <a:cs typeface="Times New Roman" panose="02020603050405020304" pitchFamily="18" charset="0"/>
              </a:rPr>
              <a:t>oneM2M White paper on MEC (JaeSeung Song)- Q1 ‘CY 23 :: ETSI IoT week</a:t>
            </a:r>
          </a:p>
          <a:p>
            <a:r>
              <a:rPr lang="en-IN" sz="2400" dirty="0">
                <a:effectLst/>
                <a:latin typeface="Myriad Pro" panose="020B0503030403020204" charset="0"/>
                <a:ea typeface="Times New Roman" panose="02020603050405020304" pitchFamily="18" charset="0"/>
                <a:cs typeface="Times New Roman" panose="02020603050405020304" pitchFamily="18" charset="0"/>
              </a:rPr>
              <a:t>Retain mindshare in the ecosystem and keep promoting new information around relevant oneM2M TP/SSC milestones through Regular features/media interactions/speaking opportunities  - Metaverse, </a:t>
            </a:r>
            <a:r>
              <a:rPr lang="en-IN" sz="2400" dirty="0" err="1">
                <a:effectLst/>
                <a:latin typeface="Myriad Pro" panose="020B0503030403020204" charset="0"/>
                <a:ea typeface="Times New Roman" panose="02020603050405020304" pitchFamily="18" charset="0"/>
                <a:cs typeface="Times New Roman" panose="02020603050405020304" pitchFamily="18" charset="0"/>
              </a:rPr>
              <a:t>Rel</a:t>
            </a:r>
            <a:r>
              <a:rPr lang="en-IN" sz="2400" dirty="0">
                <a:effectLst/>
                <a:latin typeface="Myriad Pro" panose="020B0503030403020204" charset="0"/>
                <a:ea typeface="Times New Roman" panose="02020603050405020304" pitchFamily="18" charset="0"/>
                <a:cs typeface="Times New Roman" panose="02020603050405020304" pitchFamily="18" charset="0"/>
              </a:rPr>
              <a:t> 5 etc. </a:t>
            </a:r>
            <a:endParaRPr lang="en-IN" sz="4200" i="1" dirty="0">
              <a:solidFill>
                <a:schemeClr val="bg2">
                  <a:lumMod val="25000"/>
                </a:schemeClr>
              </a:solidFill>
              <a:latin typeface="Myriad Pro" panose="020B0503030403020204" charset="0"/>
            </a:endParaRPr>
          </a:p>
        </p:txBody>
      </p:sp>
      <p:sp>
        <p:nvSpPr>
          <p:cNvPr id="4" name="Footer Placeholder 3">
            <a:extLst>
              <a:ext uri="{FF2B5EF4-FFF2-40B4-BE49-F238E27FC236}">
                <a16:creationId xmlns:a16="http://schemas.microsoft.com/office/drawing/2014/main" id="{E887D05B-5067-A41D-59D6-7BB87FA3F16D}"/>
              </a:ext>
            </a:extLst>
          </p:cNvPr>
          <p:cNvSpPr>
            <a:spLocks noGrp="1"/>
          </p:cNvSpPr>
          <p:nvPr>
            <p:ph type="ftr" sz="quarter" idx="11"/>
          </p:nvPr>
        </p:nvSpPr>
        <p:spPr/>
        <p:txBody>
          <a:bodyPr/>
          <a:lstStyle/>
          <a:p>
            <a:endParaRPr lang="en-US" dirty="0"/>
          </a:p>
          <a:p>
            <a:r>
              <a:rPr lang="en-US" dirty="0"/>
              <a:t>© 2022 oneM2M</a:t>
            </a:r>
          </a:p>
        </p:txBody>
      </p:sp>
    </p:spTree>
    <p:extLst>
      <p:ext uri="{BB962C8B-B14F-4D97-AF65-F5344CB8AC3E}">
        <p14:creationId xmlns:p14="http://schemas.microsoft.com/office/powerpoint/2010/main" val="6898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25688" y="3137069"/>
            <a:ext cx="10540621" cy="962653"/>
          </a:xfrm>
        </p:spPr>
        <p:txBody>
          <a:bodyPr>
            <a:normAutofit/>
          </a:bodyPr>
          <a:lstStyle/>
          <a:p>
            <a:r>
              <a:rPr lang="en-US" sz="5400" dirty="0"/>
              <a:t>Reference Slides</a:t>
            </a:r>
          </a:p>
        </p:txBody>
      </p:sp>
    </p:spTree>
    <p:extLst>
      <p:ext uri="{BB962C8B-B14F-4D97-AF65-F5344CB8AC3E}">
        <p14:creationId xmlns:p14="http://schemas.microsoft.com/office/powerpoint/2010/main" val="2734964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BE059-B69A-7899-0BDC-502901E1C0A1}"/>
              </a:ext>
            </a:extLst>
          </p:cNvPr>
          <p:cNvSpPr>
            <a:spLocks noGrp="1"/>
          </p:cNvSpPr>
          <p:nvPr>
            <p:ph type="title"/>
          </p:nvPr>
        </p:nvSpPr>
        <p:spPr/>
        <p:txBody>
          <a:bodyPr>
            <a:normAutofit/>
          </a:bodyPr>
          <a:lstStyle/>
          <a:p>
            <a:r>
              <a:rPr lang="en-IN" dirty="0"/>
              <a:t>ATIS Blog related to oneM2M</a:t>
            </a:r>
          </a:p>
        </p:txBody>
      </p:sp>
      <p:pic>
        <p:nvPicPr>
          <p:cNvPr id="6" name="Content Placeholder 5">
            <a:extLst>
              <a:ext uri="{FF2B5EF4-FFF2-40B4-BE49-F238E27FC236}">
                <a16:creationId xmlns:a16="http://schemas.microsoft.com/office/drawing/2014/main" id="{8C5073F5-7967-F781-280B-EA24A9F4C0EE}"/>
              </a:ext>
            </a:extLst>
          </p:cNvPr>
          <p:cNvPicPr>
            <a:picLocks noGrp="1" noChangeAspect="1"/>
          </p:cNvPicPr>
          <p:nvPr>
            <p:ph idx="1"/>
          </p:nvPr>
        </p:nvPicPr>
        <p:blipFill rotWithShape="1">
          <a:blip r:embed="rId2"/>
          <a:srcRect l="8704" t="8651" r="7313" b="7313"/>
          <a:stretch/>
        </p:blipFill>
        <p:spPr>
          <a:xfrm>
            <a:off x="428625" y="1173570"/>
            <a:ext cx="9239800" cy="5200650"/>
          </a:xfrm>
        </p:spPr>
      </p:pic>
      <p:sp>
        <p:nvSpPr>
          <p:cNvPr id="4" name="Footer Placeholder 3">
            <a:extLst>
              <a:ext uri="{FF2B5EF4-FFF2-40B4-BE49-F238E27FC236}">
                <a16:creationId xmlns:a16="http://schemas.microsoft.com/office/drawing/2014/main" id="{36BE434F-71C7-1AC1-335C-DF06A7DA50F9}"/>
              </a:ext>
            </a:extLst>
          </p:cNvPr>
          <p:cNvSpPr>
            <a:spLocks noGrp="1"/>
          </p:cNvSpPr>
          <p:nvPr>
            <p:ph type="ftr" sz="quarter" idx="11"/>
          </p:nvPr>
        </p:nvSpPr>
        <p:spPr/>
        <p:txBody>
          <a:bodyPr/>
          <a:lstStyle/>
          <a:p>
            <a:endParaRPr lang="en-US"/>
          </a:p>
          <a:p>
            <a:r>
              <a:rPr lang="en-US"/>
              <a:t>© 2022 oneM2M</a:t>
            </a:r>
            <a:endParaRPr lang="en-US" dirty="0"/>
          </a:p>
        </p:txBody>
      </p:sp>
    </p:spTree>
    <p:extLst>
      <p:ext uri="{BB962C8B-B14F-4D97-AF65-F5344CB8AC3E}">
        <p14:creationId xmlns:p14="http://schemas.microsoft.com/office/powerpoint/2010/main" val="42368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FCD59C5-1B55-98C8-2A59-2D66B3B24DCC}"/>
              </a:ext>
            </a:extLst>
          </p:cNvPr>
          <p:cNvSpPr>
            <a:spLocks noGrp="1"/>
          </p:cNvSpPr>
          <p:nvPr>
            <p:ph type="title"/>
          </p:nvPr>
        </p:nvSpPr>
        <p:spPr>
          <a:xfrm>
            <a:off x="334696" y="-68580"/>
            <a:ext cx="8866454" cy="1173570"/>
          </a:xfrm>
        </p:spPr>
        <p:txBody>
          <a:bodyPr>
            <a:normAutofit fontScale="90000"/>
          </a:bodyPr>
          <a:lstStyle/>
          <a:p>
            <a:r>
              <a:rPr lang="en-GB" dirty="0"/>
              <a:t>Thought Leadership – Articles CY’23 &amp; upcoming</a:t>
            </a:r>
            <a:endParaRPr lang="fr-FR" dirty="0"/>
          </a:p>
        </p:txBody>
      </p:sp>
      <p:sp>
        <p:nvSpPr>
          <p:cNvPr id="2" name="Content Placeholder 1">
            <a:extLst>
              <a:ext uri="{FF2B5EF4-FFF2-40B4-BE49-F238E27FC236}">
                <a16:creationId xmlns:a16="http://schemas.microsoft.com/office/drawing/2014/main" id="{277E1738-F39A-DE69-579A-E8A3ACA6C604}"/>
              </a:ext>
            </a:extLst>
          </p:cNvPr>
          <p:cNvSpPr>
            <a:spLocks noGrp="1"/>
          </p:cNvSpPr>
          <p:nvPr>
            <p:ph idx="1"/>
          </p:nvPr>
        </p:nvSpPr>
        <p:spPr>
          <a:xfrm>
            <a:off x="334696" y="1173570"/>
            <a:ext cx="10515600" cy="5350798"/>
          </a:xfrm>
        </p:spPr>
        <p:txBody>
          <a:bodyPr>
            <a:normAutofit fontScale="85000" lnSpcReduction="10000"/>
          </a:bodyPr>
          <a:lstStyle/>
          <a:p>
            <a:pPr marL="457200" lvl="1" indent="0">
              <a:buNone/>
            </a:pPr>
            <a:r>
              <a:rPr lang="en-GB" sz="2300" i="1" dirty="0">
                <a:latin typeface="Myriad Pro" panose="020B0503030403020204" charset="0"/>
              </a:rPr>
              <a:t>Global Journals</a:t>
            </a:r>
          </a:p>
          <a:p>
            <a:pPr marL="800100" lvl="1" indent="-342900">
              <a:buAutoNum type="arabicPeriod"/>
            </a:pPr>
            <a:r>
              <a:rPr lang="en-US" sz="1800" i="0" dirty="0">
                <a:effectLst/>
                <a:latin typeface="Myriad Pro" panose="020B0503030403020204" charset="0"/>
              </a:rPr>
              <a:t>IEEE Network Magazine - JaeSeung Song (team preparing to submit article)</a:t>
            </a:r>
            <a:endParaRPr lang="en-US" sz="1800" dirty="0">
              <a:solidFill>
                <a:srgbClr val="1155CC"/>
              </a:solidFill>
              <a:latin typeface="Myriad Pro" panose="020B0503030403020204" charset="0"/>
            </a:endParaRPr>
          </a:p>
          <a:p>
            <a:pPr marL="457200" lvl="1" indent="0">
              <a:buNone/>
            </a:pPr>
            <a:endParaRPr lang="en-US" sz="1800" dirty="0">
              <a:solidFill>
                <a:srgbClr val="1155CC"/>
              </a:solidFill>
              <a:latin typeface="Myriad Pro" panose="020B0503030403020204" charset="0"/>
            </a:endParaRPr>
          </a:p>
          <a:p>
            <a:pPr marL="457200" lvl="1" indent="0">
              <a:buNone/>
            </a:pPr>
            <a:r>
              <a:rPr lang="en-US" sz="2300" i="1" dirty="0">
                <a:latin typeface="Myriad Pro" panose="020B0503030403020204" charset="0"/>
              </a:rPr>
              <a:t>Trade Journals</a:t>
            </a:r>
          </a:p>
          <a:p>
            <a:pPr marL="914400" lvl="1" indent="-457200">
              <a:buFont typeface="Arial" panose="020B0604020202020204" pitchFamily="34" charset="0"/>
              <a:buAutoNum type="arabicPeriod"/>
            </a:pPr>
            <a:r>
              <a:rPr lang="en-US" sz="1800" dirty="0">
                <a:solidFill>
                  <a:srgbClr val="1155CC"/>
                </a:solidFill>
                <a:latin typeface="Myriad Pro" panose="020B0503030403020204" charset="0"/>
                <a:hlinkClick r:id="rId3">
                  <a:extLst>
                    <a:ext uri="{A12FA001-AC4F-418D-AE19-62706E023703}">
                      <ahyp:hlinkClr xmlns:ahyp="http://schemas.microsoft.com/office/drawing/2018/hyperlinkcolor" val="tx"/>
                    </a:ext>
                  </a:extLst>
                </a:hlinkClick>
              </a:rPr>
              <a:t>The Fast Mode - Metaverse standards</a:t>
            </a:r>
            <a:endParaRPr lang="en-US" sz="1800" i="0" u="sng" dirty="0">
              <a:solidFill>
                <a:srgbClr val="1155CC"/>
              </a:solidFill>
              <a:effectLst/>
              <a:latin typeface="Myriad Pro" panose="020B0503030403020204" charset="0"/>
              <a:hlinkClick r:id="rId3"/>
            </a:endParaRPr>
          </a:p>
          <a:p>
            <a:pPr marL="914400" lvl="1" indent="-457200">
              <a:buAutoNum type="arabicPeriod"/>
            </a:pPr>
            <a:r>
              <a:rPr lang="en-US" sz="1800" i="0" u="sng" dirty="0">
                <a:solidFill>
                  <a:srgbClr val="1155CC"/>
                </a:solidFill>
                <a:effectLst/>
                <a:latin typeface="Myriad Pro" panose="020B0503030403020204" charset="0"/>
                <a:hlinkClick r:id="rId3"/>
              </a:rPr>
              <a:t>The Fast Mode - Metaverse standards</a:t>
            </a:r>
            <a:endParaRPr lang="en-US" sz="1800" i="0" u="sng" dirty="0">
              <a:solidFill>
                <a:srgbClr val="1155CC"/>
              </a:solidFill>
              <a:effectLst/>
              <a:latin typeface="Myriad Pro" panose="020B0503030403020204" charset="0"/>
            </a:endParaRPr>
          </a:p>
          <a:p>
            <a:pPr marL="914400" lvl="1" indent="-457200">
              <a:buAutoNum type="arabicPeriod"/>
            </a:pPr>
            <a:r>
              <a:rPr lang="en-IN" sz="1800" i="0" u="sng" dirty="0">
                <a:solidFill>
                  <a:srgbClr val="1155CC"/>
                </a:solidFill>
                <a:effectLst/>
                <a:latin typeface="Myriad Pro" panose="020B0503030403020204" charset="0"/>
                <a:hlinkClick r:id="rId4"/>
              </a:rPr>
              <a:t>Pipeline Magazine (2023 predictions)</a:t>
            </a:r>
            <a:endParaRPr lang="en-US" sz="1800" u="sng" dirty="0">
              <a:solidFill>
                <a:srgbClr val="1155CC"/>
              </a:solidFill>
              <a:latin typeface="Myriad Pro" panose="020B0503030403020204" charset="0"/>
            </a:endParaRPr>
          </a:p>
          <a:p>
            <a:pPr marL="914400" lvl="1" indent="-457200">
              <a:buAutoNum type="arabicPeriod"/>
            </a:pPr>
            <a:r>
              <a:rPr lang="en-US" sz="1800" i="0" u="sng" dirty="0">
                <a:solidFill>
                  <a:srgbClr val="1155CC"/>
                </a:solidFill>
                <a:effectLst/>
                <a:latin typeface="Myriad Pro" panose="020B0503030403020204" charset="0"/>
                <a:hlinkClick r:id="rId5"/>
              </a:rPr>
              <a:t>Pipeline Magazine How connected Devices will Remake IoT </a:t>
            </a:r>
            <a:r>
              <a:rPr lang="en-US" sz="1800" i="0" u="sng" dirty="0" err="1">
                <a:solidFill>
                  <a:srgbClr val="1155CC"/>
                </a:solidFill>
                <a:effectLst/>
                <a:latin typeface="Myriad Pro" panose="020B0503030403020204" charset="0"/>
                <a:hlinkClick r:id="rId5"/>
              </a:rPr>
              <a:t>Systems</a:t>
            </a:r>
            <a:r>
              <a:rPr lang="en-US" sz="1800" i="0" u="sng" dirty="0" err="1">
                <a:solidFill>
                  <a:srgbClr val="1155CC"/>
                </a:solidFill>
                <a:effectLst/>
                <a:latin typeface="Myriad Pro" panose="020B0503030403020204" charset="0"/>
                <a:hlinkClick r:id="rId6"/>
              </a:rPr>
              <a:t>Pipeline</a:t>
            </a:r>
            <a:r>
              <a:rPr lang="en-US" sz="1800" i="0" u="sng" dirty="0">
                <a:solidFill>
                  <a:srgbClr val="1155CC"/>
                </a:solidFill>
                <a:effectLst/>
                <a:latin typeface="Myriad Pro" panose="020B0503030403020204" charset="0"/>
                <a:hlinkClick r:id="rId6"/>
              </a:rPr>
              <a:t> Magazine - AI and Analytics for IoT</a:t>
            </a:r>
            <a:endParaRPr lang="en-US" sz="1800" i="0" u="sng" dirty="0">
              <a:solidFill>
                <a:srgbClr val="1155CC"/>
              </a:solidFill>
              <a:effectLst/>
              <a:latin typeface="Myriad Pro" panose="020B0503030403020204" charset="0"/>
            </a:endParaRPr>
          </a:p>
          <a:p>
            <a:pPr marL="914400" lvl="1" indent="-457200">
              <a:buFont typeface="Arial" panose="020B0604020202020204" pitchFamily="34" charset="0"/>
              <a:buAutoNum type="arabicPeriod"/>
            </a:pPr>
            <a:r>
              <a:rPr lang="en-IN" sz="1800" i="0" u="sng" dirty="0">
                <a:solidFill>
                  <a:srgbClr val="1155CC"/>
                </a:solidFill>
                <a:effectLst/>
                <a:latin typeface="Myriad Pro" panose="020B0503030403020204" charset="0"/>
                <a:hlinkClick r:id="rId7"/>
              </a:rPr>
              <a:t>IoT </a:t>
            </a:r>
            <a:r>
              <a:rPr lang="en-IN" sz="1800" i="0" u="sng" dirty="0" err="1">
                <a:solidFill>
                  <a:srgbClr val="1155CC"/>
                </a:solidFill>
                <a:effectLst/>
                <a:latin typeface="Myriad Pro" panose="020B0503030403020204" charset="0"/>
                <a:hlinkClick r:id="rId7"/>
              </a:rPr>
              <a:t>sustainabilty</a:t>
            </a:r>
            <a:r>
              <a:rPr lang="en-IN" sz="1800" i="0" u="sng" dirty="0">
                <a:solidFill>
                  <a:srgbClr val="1155CC"/>
                </a:solidFill>
                <a:effectLst/>
                <a:latin typeface="Myriad Pro" panose="020B0503030403020204" charset="0"/>
                <a:hlinkClick r:id="rId7"/>
              </a:rPr>
              <a:t> interview for Journal du Net</a:t>
            </a:r>
            <a:endParaRPr lang="en-US" sz="1800" i="1" dirty="0">
              <a:latin typeface="Myriad Pro" panose="020B0503030403020204" charset="0"/>
            </a:endParaRPr>
          </a:p>
          <a:p>
            <a:pPr marL="457200" lvl="1" indent="0">
              <a:buNone/>
            </a:pPr>
            <a:endParaRPr lang="en-IN" sz="2300" dirty="0">
              <a:latin typeface="Myriad Pro" panose="020B0503030403020204" charset="0"/>
            </a:endParaRPr>
          </a:p>
          <a:p>
            <a:pPr marL="457200" lvl="1" indent="0">
              <a:buNone/>
            </a:pPr>
            <a:r>
              <a:rPr lang="en-US" sz="2300" i="1" dirty="0">
                <a:latin typeface="Myriad Pro" panose="020B0503030403020204" charset="0"/>
              </a:rPr>
              <a:t>Regional</a:t>
            </a:r>
            <a:endParaRPr lang="en-US" sz="2300" i="1" dirty="0">
              <a:latin typeface="Myriad Pro" panose="020B0503030403020204" charset="0"/>
              <a:hlinkClick r:id="rId8">
                <a:extLst>
                  <a:ext uri="{A12FA001-AC4F-418D-AE19-62706E023703}">
                    <ahyp:hlinkClr xmlns:ahyp="http://schemas.microsoft.com/office/drawing/2018/hyperlinkcolor" val="tx"/>
                  </a:ext>
                </a:extLst>
              </a:hlinkClick>
            </a:endParaRPr>
          </a:p>
          <a:p>
            <a:pPr marL="457200" lvl="1" indent="0">
              <a:buNone/>
            </a:pPr>
            <a:endParaRPr lang="en-US" sz="2300" u="sng" dirty="0">
              <a:effectLst/>
              <a:latin typeface="Myriad Pro" panose="020B0503030403020204" charset="0"/>
            </a:endParaRPr>
          </a:p>
          <a:p>
            <a:pPr marL="457200" lvl="1" indent="0">
              <a:buNone/>
            </a:pPr>
            <a:r>
              <a:rPr lang="en-US" sz="2300" i="1" dirty="0">
                <a:latin typeface="Myriad Pro" panose="020B0503030403020204" charset="0"/>
              </a:rPr>
              <a:t>Partner Communiques</a:t>
            </a:r>
          </a:p>
          <a:p>
            <a:pPr marL="800100" lvl="1" indent="-342900">
              <a:buAutoNum type="arabicPeriod"/>
            </a:pPr>
            <a:r>
              <a:rPr lang="en-IN" sz="1800" i="0" dirty="0">
                <a:solidFill>
                  <a:srgbClr val="1155CC"/>
                </a:solidFill>
                <a:effectLst/>
                <a:latin typeface="Myriad Pro" panose="020B0503030403020204" charset="0"/>
                <a:hlinkClick r:id="rId9"/>
              </a:rPr>
              <a:t>ETSI Enjoy Jan</a:t>
            </a:r>
            <a:endParaRPr lang="en-IN" sz="1800" i="0" dirty="0">
              <a:solidFill>
                <a:srgbClr val="1155CC"/>
              </a:solidFill>
              <a:effectLst/>
              <a:latin typeface="Myriad Pro" panose="020B0503030403020204" charset="0"/>
            </a:endParaRPr>
          </a:p>
          <a:p>
            <a:pPr marL="800100" lvl="1" indent="-342900">
              <a:buAutoNum type="arabicPeriod"/>
            </a:pPr>
            <a:r>
              <a:rPr lang="en-IN" sz="1800" i="0" u="sng" dirty="0">
                <a:solidFill>
                  <a:srgbClr val="1155CC"/>
                </a:solidFill>
                <a:effectLst/>
                <a:latin typeface="Myriad Pro" panose="020B0503030403020204" charset="0"/>
                <a:hlinkClick r:id="rId10"/>
              </a:rPr>
              <a:t>ATIS blog (Metaverse standardization)</a:t>
            </a:r>
            <a:endParaRPr lang="en-IN" sz="1800" i="0" u="sng" dirty="0">
              <a:solidFill>
                <a:srgbClr val="1155CC"/>
              </a:solidFill>
              <a:effectLst/>
              <a:latin typeface="Myriad Pro" panose="020B0503030403020204" charset="0"/>
            </a:endParaRPr>
          </a:p>
          <a:p>
            <a:pPr marL="800100" lvl="1" indent="-342900">
              <a:buFont typeface="Arial" panose="020B0604020202020204" pitchFamily="34" charset="0"/>
              <a:buAutoNum type="arabicPeriod"/>
            </a:pPr>
            <a:r>
              <a:rPr lang="en-IN" sz="1800" i="0" u="sng" dirty="0">
                <a:solidFill>
                  <a:srgbClr val="1155CC"/>
                </a:solidFill>
                <a:effectLst/>
                <a:latin typeface="Myriad Pro" panose="020B0503030403020204" charset="0"/>
                <a:hlinkClick r:id="rId11"/>
              </a:rPr>
              <a:t>ETSI Enjoy Mar (Sustainability)</a:t>
            </a:r>
            <a:endParaRPr lang="en-IN" sz="1800" i="0" u="sng" dirty="0">
              <a:solidFill>
                <a:srgbClr val="1155CC"/>
              </a:solidFill>
              <a:effectLst/>
              <a:latin typeface="Myriad Pro" panose="020B0503030403020204" charset="0"/>
            </a:endParaRPr>
          </a:p>
          <a:p>
            <a:pPr marL="800100" lvl="1" indent="-342900">
              <a:buFont typeface="Arial" panose="020B0604020202020204" pitchFamily="34" charset="0"/>
              <a:buAutoNum type="arabicPeriod"/>
            </a:pPr>
            <a:r>
              <a:rPr lang="en-US" sz="1800" i="0" u="sng" dirty="0">
                <a:solidFill>
                  <a:srgbClr val="1155CC"/>
                </a:solidFill>
                <a:effectLst/>
                <a:latin typeface="Myriad Pro" panose="020B0503030403020204" charset="0"/>
                <a:hlinkClick r:id="rId12"/>
              </a:rPr>
              <a:t>ETSI MEC oneM2M White Paper</a:t>
            </a:r>
            <a:endParaRPr lang="en-US" sz="1800" u="sng" dirty="0">
              <a:solidFill>
                <a:srgbClr val="1155CC"/>
              </a:solidFill>
              <a:latin typeface="Myriad Pro" panose="020B0503030403020204" charset="0"/>
            </a:endParaRPr>
          </a:p>
          <a:p>
            <a:pPr marL="800100" lvl="1" indent="-342900">
              <a:buFont typeface="Arial" panose="020B0604020202020204" pitchFamily="34" charset="0"/>
              <a:buAutoNum type="arabicPeriod"/>
            </a:pPr>
            <a:r>
              <a:rPr lang="en-US" sz="1800" i="0" u="sng" dirty="0">
                <a:solidFill>
                  <a:srgbClr val="1155CC"/>
                </a:solidFill>
                <a:effectLst/>
                <a:latin typeface="Myriad Pro" panose="020B0503030403020204" charset="0"/>
                <a:hlinkClick r:id="rId13"/>
              </a:rPr>
              <a:t>ETSI Enjoy - Continuity and Technology Strategy in IoT Standardization</a:t>
            </a:r>
            <a:endParaRPr lang="en-US" sz="1800" i="0" u="sng" dirty="0">
              <a:solidFill>
                <a:srgbClr val="1155CC"/>
              </a:solidFill>
              <a:effectLst/>
              <a:latin typeface="Myriad Pro" panose="020B0503030403020204" charset="0"/>
            </a:endParaRPr>
          </a:p>
          <a:p>
            <a:pPr marL="800100" lvl="1" indent="-342900">
              <a:buFont typeface="Arial" panose="020B0604020202020204" pitchFamily="34" charset="0"/>
              <a:buAutoNum type="arabicPeriod"/>
            </a:pPr>
            <a:r>
              <a:rPr lang="en-IN" sz="1800" i="0" u="sng" dirty="0">
                <a:solidFill>
                  <a:srgbClr val="1155CC"/>
                </a:solidFill>
                <a:effectLst/>
                <a:latin typeface="Myriad Pro" panose="020B0503030403020204" charset="0"/>
                <a:hlinkClick r:id="rId14"/>
              </a:rPr>
              <a:t>ETSI Enjoy - APIs for IoT</a:t>
            </a:r>
            <a:endParaRPr lang="en-IN" sz="1800" i="0" u="sng" dirty="0">
              <a:solidFill>
                <a:srgbClr val="1155CC"/>
              </a:solidFill>
              <a:effectLst/>
              <a:latin typeface="Myriad Pro" panose="020B0503030403020204" charset="0"/>
            </a:endParaRPr>
          </a:p>
          <a:p>
            <a:pPr marL="800100" lvl="1" indent="-342900">
              <a:buFont typeface="Arial" panose="020B0604020202020204" pitchFamily="34" charset="0"/>
              <a:buAutoNum type="arabicPeriod"/>
            </a:pPr>
            <a:r>
              <a:rPr lang="en-US" sz="1800" i="1" u="sng" dirty="0">
                <a:solidFill>
                  <a:srgbClr val="EA4335"/>
                </a:solidFill>
                <a:effectLst/>
                <a:latin typeface="Myriad Pro" panose="020B0503030403020204" charset="0"/>
              </a:rPr>
              <a:t>ETSI ENJOY Jan (JaeSeung on AI for IoT)</a:t>
            </a:r>
            <a:endParaRPr lang="en-US" sz="1800" i="0" u="sng" dirty="0">
              <a:solidFill>
                <a:srgbClr val="1155CC"/>
              </a:solidFill>
              <a:effectLst/>
              <a:latin typeface="Myriad Pro" panose="020B0503030403020204" charset="0"/>
            </a:endParaRPr>
          </a:p>
        </p:txBody>
      </p:sp>
      <p:sp>
        <p:nvSpPr>
          <p:cNvPr id="16" name="Footer Placeholder 38">
            <a:extLst>
              <a:ext uri="{FF2B5EF4-FFF2-40B4-BE49-F238E27FC236}">
                <a16:creationId xmlns:a16="http://schemas.microsoft.com/office/drawing/2014/main" id="{95A741CB-8B0F-89A7-5B06-EA2288B8DBC6}"/>
              </a:ext>
            </a:extLst>
          </p:cNvPr>
          <p:cNvSpPr>
            <a:spLocks noGrp="1"/>
          </p:cNvSpPr>
          <p:nvPr>
            <p:ph type="ftr" sz="quarter" idx="11"/>
          </p:nvPr>
        </p:nvSpPr>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sp>
        <p:nvSpPr>
          <p:cNvPr id="9" name="Rectangle 8">
            <a:extLst>
              <a:ext uri="{FF2B5EF4-FFF2-40B4-BE49-F238E27FC236}">
                <a16:creationId xmlns:a16="http://schemas.microsoft.com/office/drawing/2014/main" id="{71238D56-6C32-ADDF-69DC-8F94D3E9324B}"/>
              </a:ext>
            </a:extLst>
          </p:cNvPr>
          <p:cNvSpPr/>
          <p:nvPr/>
        </p:nvSpPr>
        <p:spPr>
          <a:xfrm>
            <a:off x="9529916" y="6071862"/>
            <a:ext cx="2590800"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solidFill>
                <a:hlinkClick r:id="rId15">
                  <a:extLst>
                    <a:ext uri="{A12FA001-AC4F-418D-AE19-62706E023703}">
                      <ahyp:hlinkClr xmlns:ahyp="http://schemas.microsoft.com/office/drawing/2018/hyperlinkcolor" val="tx"/>
                    </a:ext>
                  </a:extLst>
                </a:hlinkClick>
              </a:rPr>
              <a:t>Activities Tracker link</a:t>
            </a:r>
            <a:r>
              <a:rPr lang="en-IN" dirty="0">
                <a:solidFill>
                  <a:schemeClr val="bg1"/>
                </a:solidFill>
              </a:rPr>
              <a:t> </a:t>
            </a:r>
          </a:p>
        </p:txBody>
      </p:sp>
    </p:spTree>
    <p:extLst>
      <p:ext uri="{BB962C8B-B14F-4D97-AF65-F5344CB8AC3E}">
        <p14:creationId xmlns:p14="http://schemas.microsoft.com/office/powerpoint/2010/main" val="1982616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8"/>
          <p:cNvSpPr txBox="1">
            <a:spLocks noGrp="1"/>
          </p:cNvSpPr>
          <p:nvPr>
            <p:ph type="title"/>
          </p:nvPr>
        </p:nvSpPr>
        <p:spPr>
          <a:xfrm>
            <a:off x="334696" y="58994"/>
            <a:ext cx="8902294" cy="11735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63133"/>
              </a:buClr>
              <a:buSzPts val="3200"/>
              <a:buFont typeface="Open Sans"/>
              <a:buNone/>
            </a:pPr>
            <a:r>
              <a:rPr lang="en-US" sz="3200" dirty="0">
                <a:latin typeface="Myriad Pro" panose="020B0503030403020204" charset="0"/>
                <a:sym typeface="Open Sans"/>
              </a:rPr>
              <a:t>Engagement – Executive Insights (CY23) from MARCOM 123  and upcoming</a:t>
            </a:r>
            <a:endParaRPr sz="2400" dirty="0">
              <a:highlight>
                <a:srgbClr val="FFFF00"/>
              </a:highlight>
              <a:latin typeface="Myriad Pro" panose="020B0503030403020204" charset="0"/>
              <a:sym typeface="Open Sans"/>
            </a:endParaRPr>
          </a:p>
        </p:txBody>
      </p:sp>
      <p:sp>
        <p:nvSpPr>
          <p:cNvPr id="235" name="Google Shape;235;p18"/>
          <p:cNvSpPr/>
          <p:nvPr/>
        </p:nvSpPr>
        <p:spPr>
          <a:xfrm>
            <a:off x="334696" y="1358714"/>
            <a:ext cx="7427765" cy="5062884"/>
          </a:xfrm>
          <a:prstGeom prst="rect">
            <a:avLst/>
          </a:prstGeom>
          <a:noFill/>
          <a:ln>
            <a:noFill/>
          </a:ln>
          <a:effectLst>
            <a:outerShdw blurRad="76200" sy="23000" kx="1200000" algn="br" rotWithShape="0">
              <a:srgbClr val="000000">
                <a:alpha val="20000"/>
              </a:srgbClr>
            </a:outerShdw>
          </a:effectLst>
        </p:spPr>
        <p:txBody>
          <a:bodyPr spcFirstLastPara="1" wrap="square" lIns="91425" tIns="45700" rIns="91425" bIns="45700" anchor="t" anchorCtr="0">
            <a:spAutoFit/>
          </a:bodyPr>
          <a:lstStyle/>
          <a:p>
            <a:pPr marL="457200" marR="0" lvl="1" indent="0" algn="l" rtl="0">
              <a:spcBef>
                <a:spcPts val="0"/>
              </a:spcBef>
              <a:spcAft>
                <a:spcPts val="0"/>
              </a:spcAft>
              <a:buNone/>
            </a:pPr>
            <a:r>
              <a:rPr lang="en-US" b="1" i="0" u="none" strike="noStrike" cap="none" dirty="0">
                <a:solidFill>
                  <a:schemeClr val="dk1"/>
                </a:solidFill>
                <a:latin typeface="Myriad Pro" panose="020B0503030403020204" charset="0"/>
                <a:ea typeface="Open Sans"/>
                <a:cs typeface="Open Sans"/>
                <a:sym typeface="Open Sans"/>
              </a:rPr>
              <a:t>Executive Insights</a:t>
            </a:r>
            <a:endParaRPr b="1" i="0" u="none" strike="noStrike" cap="none" dirty="0">
              <a:solidFill>
                <a:schemeClr val="dk1"/>
              </a:solidFill>
              <a:highlight>
                <a:srgbClr val="00FF00"/>
              </a:highlight>
              <a:latin typeface="Myriad Pro" panose="020B0503030403020204" charset="0"/>
              <a:ea typeface="Open Sans"/>
              <a:cs typeface="Open Sans"/>
              <a:sym typeface="Open Sans"/>
            </a:endParaRPr>
          </a:p>
          <a:p>
            <a:pPr marL="742950" marR="0" lvl="1" indent="-285750" algn="l" rtl="0">
              <a:spcBef>
                <a:spcPts val="0"/>
              </a:spcBef>
              <a:spcAft>
                <a:spcPts val="0"/>
              </a:spcAft>
              <a:buClr>
                <a:srgbClr val="2E2E31"/>
              </a:buClr>
              <a:buSzPts val="1800"/>
              <a:buFont typeface="Arial"/>
              <a:buChar char="•"/>
            </a:pPr>
            <a:r>
              <a:rPr lang="en-US" sz="1700" b="0" i="0" u="sng" strike="noStrike" cap="none" dirty="0">
                <a:solidFill>
                  <a:srgbClr val="2E2E31"/>
                </a:solidFill>
                <a:latin typeface="Myriad Pro" panose="020B0503030403020204" charset="0"/>
                <a:ea typeface="Open Sans"/>
                <a:cs typeface="Open Sans"/>
                <a:sym typeface="Open Sans"/>
                <a:hlinkClick r:id="rId3">
                  <a:extLst>
                    <a:ext uri="{A12FA001-AC4F-418D-AE19-62706E023703}">
                      <ahyp:hlinkClr xmlns:ahyp="http://schemas.microsoft.com/office/drawing/2018/hyperlinkcolor" val="tx"/>
                    </a:ext>
                  </a:extLst>
                </a:hlinkClick>
              </a:rPr>
              <a:t>IoT systems and the evolution of solution requirements by </a:t>
            </a:r>
            <a:r>
              <a:rPr lang="en-US" sz="1700" b="0" i="0" u="sng" strike="noStrike" cap="none" dirty="0" err="1">
                <a:solidFill>
                  <a:srgbClr val="2E2E31"/>
                </a:solidFill>
                <a:latin typeface="Myriad Pro" panose="020B0503030403020204" charset="0"/>
                <a:ea typeface="Open Sans"/>
                <a:cs typeface="Open Sans"/>
                <a:sym typeface="Open Sans"/>
                <a:hlinkClick r:id="rId3">
                  <a:extLst>
                    <a:ext uri="{A12FA001-AC4F-418D-AE19-62706E023703}">
                      <ahyp:hlinkClr xmlns:ahyp="http://schemas.microsoft.com/office/drawing/2018/hyperlinkcolor" val="tx"/>
                    </a:ext>
                  </a:extLst>
                </a:hlinkClick>
              </a:rPr>
              <a:t>nTels</a:t>
            </a:r>
            <a:r>
              <a:rPr lang="en-US" sz="1700" b="0" i="0" u="sng" strike="noStrike" cap="none" dirty="0">
                <a:solidFill>
                  <a:srgbClr val="2E2E31"/>
                </a:solidFill>
                <a:latin typeface="Myriad Pro" panose="020B0503030403020204" charset="0"/>
                <a:ea typeface="Open Sans"/>
                <a:cs typeface="Open Sans"/>
                <a:sym typeface="Open Sans"/>
                <a:hlinkClick r:id="rId3">
                  <a:extLst>
                    <a:ext uri="{A12FA001-AC4F-418D-AE19-62706E023703}">
                      <ahyp:hlinkClr xmlns:ahyp="http://schemas.microsoft.com/office/drawing/2018/hyperlinkcolor" val="tx"/>
                    </a:ext>
                  </a:extLst>
                </a:hlinkClick>
              </a:rPr>
              <a:t> – 9</a:t>
            </a:r>
            <a:r>
              <a:rPr lang="en-US" sz="1700" b="0" i="0" u="sng" strike="noStrike" cap="none" baseline="30000" dirty="0">
                <a:solidFill>
                  <a:srgbClr val="2E2E31"/>
                </a:solidFill>
                <a:latin typeface="Myriad Pro" panose="020B0503030403020204" charset="0"/>
                <a:ea typeface="Open Sans"/>
                <a:cs typeface="Open Sans"/>
                <a:sym typeface="Open Sans"/>
                <a:hlinkClick r:id="rId3">
                  <a:extLst>
                    <a:ext uri="{A12FA001-AC4F-418D-AE19-62706E023703}">
                      <ahyp:hlinkClr xmlns:ahyp="http://schemas.microsoft.com/office/drawing/2018/hyperlinkcolor" val="tx"/>
                    </a:ext>
                  </a:extLst>
                </a:hlinkClick>
              </a:rPr>
              <a:t>th</a:t>
            </a:r>
            <a:r>
              <a:rPr lang="en-US" sz="1700" b="0" i="0" u="sng" strike="noStrike" cap="none" dirty="0">
                <a:solidFill>
                  <a:srgbClr val="2E2E31"/>
                </a:solidFill>
                <a:latin typeface="Myriad Pro" panose="020B0503030403020204" charset="0"/>
                <a:ea typeface="Open Sans"/>
                <a:cs typeface="Open Sans"/>
                <a:sym typeface="Open Sans"/>
                <a:hlinkClick r:id="rId3">
                  <a:extLst>
                    <a:ext uri="{A12FA001-AC4F-418D-AE19-62706E023703}">
                      <ahyp:hlinkClr xmlns:ahyp="http://schemas.microsoft.com/office/drawing/2018/hyperlinkcolor" val="tx"/>
                    </a:ext>
                  </a:extLst>
                </a:hlinkClick>
              </a:rPr>
              <a:t> Jan’23</a:t>
            </a:r>
            <a:endParaRPr sz="1700" b="0" i="0" u="sng" strike="noStrike" cap="none" dirty="0">
              <a:solidFill>
                <a:schemeClr val="dk1"/>
              </a:solidFill>
              <a:latin typeface="Myriad Pro" panose="020B0503030403020204" charset="0"/>
              <a:ea typeface="Open Sans"/>
              <a:cs typeface="Open Sans"/>
              <a:sym typeface="Open Sans"/>
              <a:hlinkClick r:id="rId4">
                <a:extLst>
                  <a:ext uri="{A12FA001-AC4F-418D-AE19-62706E023703}">
                    <ahyp:hlinkClr xmlns:ahyp="http://schemas.microsoft.com/office/drawing/2018/hyperlinkcolor" val="tx"/>
                  </a:ext>
                </a:extLst>
              </a:hlinkClick>
            </a:endParaRPr>
          </a:p>
          <a:p>
            <a:pPr marL="742950" marR="0" lvl="1" indent="-285750" algn="l" rtl="0">
              <a:spcBef>
                <a:spcPts val="0"/>
              </a:spcBef>
              <a:spcAft>
                <a:spcPts val="0"/>
              </a:spcAft>
              <a:buClr>
                <a:schemeClr val="dk1"/>
              </a:buClr>
              <a:buSzPts val="1800"/>
              <a:buFont typeface="Arial"/>
              <a:buChar char="•"/>
            </a:pPr>
            <a:r>
              <a:rPr lang="en-US" sz="1700" b="0" i="0" u="sng" strike="noStrike" cap="none" dirty="0">
                <a:solidFill>
                  <a:schemeClr val="dk1"/>
                </a:solidFill>
                <a:latin typeface="Myriad Pro" panose="020B0503030403020204" charset="0"/>
                <a:ea typeface="Open Sans"/>
                <a:cs typeface="Open Sans"/>
                <a:sym typeface="Open Sans"/>
                <a:hlinkClick r:id="rId5">
                  <a:extLst>
                    <a:ext uri="{A12FA001-AC4F-418D-AE19-62706E023703}">
                      <ahyp:hlinkClr xmlns:ahyp="http://schemas.microsoft.com/office/drawing/2018/hyperlinkcolor" val="tx"/>
                    </a:ext>
                  </a:extLst>
                </a:hlinkClick>
              </a:rPr>
              <a:t>Standardization in Smart Elevator by Patrick Cox (TRE-E </a:t>
            </a:r>
            <a:r>
              <a:rPr lang="en-US" sz="1700" b="0" i="0" u="sng" strike="noStrike" cap="none" dirty="0" err="1">
                <a:solidFill>
                  <a:schemeClr val="dk1"/>
                </a:solidFill>
                <a:latin typeface="Myriad Pro" panose="020B0503030403020204" charset="0"/>
                <a:ea typeface="Open Sans"/>
                <a:cs typeface="Open Sans"/>
                <a:sym typeface="Open Sans"/>
                <a:hlinkClick r:id="rId5">
                  <a:extLst>
                    <a:ext uri="{A12FA001-AC4F-418D-AE19-62706E023703}">
                      <ahyp:hlinkClr xmlns:ahyp="http://schemas.microsoft.com/office/drawing/2018/hyperlinkcolor" val="tx"/>
                    </a:ext>
                  </a:extLst>
                </a:hlinkClick>
              </a:rPr>
              <a:t>scrl</a:t>
            </a:r>
            <a:r>
              <a:rPr lang="en-US" sz="1700" b="0" i="0" u="sng" strike="noStrike" cap="none" dirty="0">
                <a:solidFill>
                  <a:schemeClr val="dk1"/>
                </a:solidFill>
                <a:latin typeface="Myriad Pro" panose="020B0503030403020204" charset="0"/>
                <a:ea typeface="Open Sans"/>
                <a:cs typeface="Open Sans"/>
                <a:sym typeface="Open Sans"/>
                <a:hlinkClick r:id="rId5">
                  <a:extLst>
                    <a:ext uri="{A12FA001-AC4F-418D-AE19-62706E023703}">
                      <ahyp:hlinkClr xmlns:ahyp="http://schemas.microsoft.com/office/drawing/2018/hyperlinkcolor" val="tx"/>
                    </a:ext>
                  </a:extLst>
                </a:hlinkClick>
              </a:rPr>
              <a:t>)</a:t>
            </a:r>
            <a:r>
              <a:rPr lang="en-US" sz="1700" b="0" i="0" u="none" strike="noStrike" cap="none" dirty="0">
                <a:solidFill>
                  <a:schemeClr val="dk1"/>
                </a:solidFill>
                <a:latin typeface="Myriad Pro" panose="020B0503030403020204" charset="0"/>
                <a:ea typeface="Open Sans"/>
                <a:cs typeface="Open Sans"/>
                <a:sym typeface="Open Sans"/>
              </a:rPr>
              <a:t> – 16</a:t>
            </a:r>
            <a:r>
              <a:rPr lang="en-US" sz="1700" b="0" i="0" u="none" strike="noStrike" cap="none" baseline="30000" dirty="0">
                <a:solidFill>
                  <a:schemeClr val="dk1"/>
                </a:solidFill>
                <a:latin typeface="Myriad Pro" panose="020B0503030403020204" charset="0"/>
                <a:ea typeface="Open Sans"/>
                <a:cs typeface="Open Sans"/>
                <a:sym typeface="Open Sans"/>
              </a:rPr>
              <a:t>th</a:t>
            </a:r>
            <a:r>
              <a:rPr lang="en-US" sz="1700" b="0" i="0" u="none" strike="noStrike" cap="none" dirty="0">
                <a:solidFill>
                  <a:schemeClr val="dk1"/>
                </a:solidFill>
                <a:latin typeface="Myriad Pro" panose="020B0503030403020204" charset="0"/>
                <a:ea typeface="Open Sans"/>
                <a:cs typeface="Open Sans"/>
                <a:sym typeface="Open Sans"/>
              </a:rPr>
              <a:t> Jan’23</a:t>
            </a:r>
            <a:endParaRPr sz="1700" dirty="0">
              <a:latin typeface="Myriad Pro" panose="020B0503030403020204" charset="0"/>
            </a:endParaRPr>
          </a:p>
          <a:p>
            <a:pPr marL="742950" marR="0" lvl="1" indent="-285750" algn="l" rtl="0">
              <a:spcBef>
                <a:spcPts val="0"/>
              </a:spcBef>
              <a:spcAft>
                <a:spcPts val="0"/>
              </a:spcAft>
              <a:buClr>
                <a:schemeClr val="dk1"/>
              </a:buClr>
              <a:buSzPts val="1800"/>
              <a:buFont typeface="Arial"/>
              <a:buChar char="•"/>
            </a:pPr>
            <a:r>
              <a:rPr lang="en-US" sz="1700" b="0" i="0" u="sng" strike="noStrike" cap="none" dirty="0">
                <a:solidFill>
                  <a:schemeClr val="dk1"/>
                </a:solidFill>
                <a:latin typeface="Myriad Pro" panose="020B0503030403020204" charset="0"/>
                <a:ea typeface="Open Sans"/>
                <a:cs typeface="Open Sans"/>
                <a:sym typeface="Open Sans"/>
                <a:hlinkClick r:id="rId6">
                  <a:extLst>
                    <a:ext uri="{A12FA001-AC4F-418D-AE19-62706E023703}">
                      <ahyp:hlinkClr xmlns:ahyp="http://schemas.microsoft.com/office/drawing/2018/hyperlinkcolor" val="tx"/>
                    </a:ext>
                  </a:extLst>
                </a:hlinkClick>
              </a:rPr>
              <a:t>Standardization in Smart Lift Sector by Marco </a:t>
            </a:r>
            <a:r>
              <a:rPr lang="en-US" sz="1700" b="0" i="0" u="sng" strike="noStrike" cap="none" dirty="0" err="1">
                <a:solidFill>
                  <a:schemeClr val="dk1"/>
                </a:solidFill>
                <a:latin typeface="Myriad Pro" panose="020B0503030403020204" charset="0"/>
                <a:ea typeface="Open Sans"/>
                <a:cs typeface="Open Sans"/>
                <a:sym typeface="Open Sans"/>
                <a:hlinkClick r:id="rId6">
                  <a:extLst>
                    <a:ext uri="{A12FA001-AC4F-418D-AE19-62706E023703}">
                      <ahyp:hlinkClr xmlns:ahyp="http://schemas.microsoft.com/office/drawing/2018/hyperlinkcolor" val="tx"/>
                    </a:ext>
                  </a:extLst>
                </a:hlinkClick>
              </a:rPr>
              <a:t>Cogliati</a:t>
            </a:r>
            <a:r>
              <a:rPr lang="en-US" sz="1700" b="0" i="0" u="sng" strike="noStrike" cap="none" dirty="0">
                <a:solidFill>
                  <a:schemeClr val="dk1"/>
                </a:solidFill>
                <a:latin typeface="Myriad Pro" panose="020B0503030403020204" charset="0"/>
                <a:ea typeface="Open Sans"/>
                <a:cs typeface="Open Sans"/>
                <a:sym typeface="Open Sans"/>
                <a:hlinkClick r:id="rId6">
                  <a:extLst>
                    <a:ext uri="{A12FA001-AC4F-418D-AE19-62706E023703}">
                      <ahyp:hlinkClr xmlns:ahyp="http://schemas.microsoft.com/office/drawing/2018/hyperlinkcolor" val="tx"/>
                    </a:ext>
                  </a:extLst>
                </a:hlinkClick>
              </a:rPr>
              <a:t> (TRE-E </a:t>
            </a:r>
            <a:r>
              <a:rPr lang="en-US" sz="1700" b="0" i="0" u="sng" strike="noStrike" cap="none" dirty="0" err="1">
                <a:solidFill>
                  <a:schemeClr val="dk1"/>
                </a:solidFill>
                <a:latin typeface="Myriad Pro" panose="020B0503030403020204" charset="0"/>
                <a:ea typeface="Open Sans"/>
                <a:cs typeface="Open Sans"/>
                <a:sym typeface="Open Sans"/>
                <a:hlinkClick r:id="rId6">
                  <a:extLst>
                    <a:ext uri="{A12FA001-AC4F-418D-AE19-62706E023703}">
                      <ahyp:hlinkClr xmlns:ahyp="http://schemas.microsoft.com/office/drawing/2018/hyperlinkcolor" val="tx"/>
                    </a:ext>
                  </a:extLst>
                </a:hlinkClick>
              </a:rPr>
              <a:t>scrl</a:t>
            </a:r>
            <a:r>
              <a:rPr lang="en-US" sz="1700" b="0" i="0" u="sng" strike="noStrike" cap="none" dirty="0">
                <a:solidFill>
                  <a:schemeClr val="dk1"/>
                </a:solidFill>
                <a:latin typeface="Myriad Pro" panose="020B0503030403020204" charset="0"/>
                <a:ea typeface="Open Sans"/>
                <a:cs typeface="Open Sans"/>
                <a:sym typeface="Open Sans"/>
                <a:hlinkClick r:id="rId6">
                  <a:extLst>
                    <a:ext uri="{A12FA001-AC4F-418D-AE19-62706E023703}">
                      <ahyp:hlinkClr xmlns:ahyp="http://schemas.microsoft.com/office/drawing/2018/hyperlinkcolor" val="tx"/>
                    </a:ext>
                  </a:extLst>
                </a:hlinkClick>
              </a:rPr>
              <a:t>)</a:t>
            </a:r>
            <a:r>
              <a:rPr lang="en-US" sz="1700" b="0" i="0" u="none" strike="noStrike" cap="none" dirty="0">
                <a:solidFill>
                  <a:schemeClr val="dk1"/>
                </a:solidFill>
                <a:latin typeface="Myriad Pro" panose="020B0503030403020204" charset="0"/>
                <a:ea typeface="Open Sans"/>
                <a:cs typeface="Open Sans"/>
                <a:sym typeface="Open Sans"/>
              </a:rPr>
              <a:t> – 1</a:t>
            </a:r>
            <a:r>
              <a:rPr lang="en-US" sz="1700" b="0" i="0" u="none" strike="noStrike" cap="none" baseline="30000" dirty="0">
                <a:solidFill>
                  <a:schemeClr val="dk1"/>
                </a:solidFill>
                <a:latin typeface="Myriad Pro" panose="020B0503030403020204" charset="0"/>
                <a:ea typeface="Open Sans"/>
                <a:cs typeface="Open Sans"/>
                <a:sym typeface="Open Sans"/>
              </a:rPr>
              <a:t>st</a:t>
            </a:r>
            <a:r>
              <a:rPr lang="en-US" sz="1700" b="0" i="0" u="none" strike="noStrike" cap="none" dirty="0">
                <a:solidFill>
                  <a:schemeClr val="dk1"/>
                </a:solidFill>
                <a:latin typeface="Myriad Pro" panose="020B0503030403020204" charset="0"/>
                <a:ea typeface="Open Sans"/>
                <a:cs typeface="Open Sans"/>
                <a:sym typeface="Open Sans"/>
              </a:rPr>
              <a:t> Feb’23</a:t>
            </a:r>
            <a:endParaRPr sz="1700" dirty="0">
              <a:latin typeface="Myriad Pro" panose="020B0503030403020204" charset="0"/>
            </a:endParaRPr>
          </a:p>
          <a:p>
            <a:pPr marL="742950" marR="0" lvl="1" indent="-285750" algn="l" rtl="0">
              <a:spcBef>
                <a:spcPts val="0"/>
              </a:spcBef>
              <a:spcAft>
                <a:spcPts val="0"/>
              </a:spcAft>
              <a:buClr>
                <a:schemeClr val="dk1"/>
              </a:buClr>
              <a:buSzPts val="1800"/>
              <a:buFont typeface="Arial"/>
              <a:buChar char="•"/>
            </a:pPr>
            <a:r>
              <a:rPr lang="en-US" sz="1700" b="0" i="0" u="sng" strike="noStrike" cap="none" dirty="0">
                <a:solidFill>
                  <a:schemeClr val="dk1"/>
                </a:solidFill>
                <a:latin typeface="Myriad Pro" panose="020B0503030403020204" charset="0"/>
                <a:ea typeface="Open Sans"/>
                <a:cs typeface="Open Sans"/>
                <a:sym typeface="Open Sans"/>
                <a:hlinkClick r:id="rId7">
                  <a:extLst>
                    <a:ext uri="{A12FA001-AC4F-418D-AE19-62706E023703}">
                      <ahyp:hlinkClr xmlns:ahyp="http://schemas.microsoft.com/office/drawing/2018/hyperlinkcolor" val="tx"/>
                    </a:ext>
                  </a:extLst>
                </a:hlinkClick>
              </a:rPr>
              <a:t>CDOT’s Common Service Platform – 22</a:t>
            </a:r>
            <a:r>
              <a:rPr lang="en-US" sz="1700" b="0" i="0" u="sng" strike="noStrike" cap="none" baseline="30000" dirty="0">
                <a:solidFill>
                  <a:schemeClr val="dk1"/>
                </a:solidFill>
                <a:latin typeface="Myriad Pro" panose="020B0503030403020204" charset="0"/>
                <a:ea typeface="Open Sans"/>
                <a:cs typeface="Open Sans"/>
                <a:sym typeface="Open Sans"/>
                <a:hlinkClick r:id="rId7">
                  <a:extLst>
                    <a:ext uri="{A12FA001-AC4F-418D-AE19-62706E023703}">
                      <ahyp:hlinkClr xmlns:ahyp="http://schemas.microsoft.com/office/drawing/2018/hyperlinkcolor" val="tx"/>
                    </a:ext>
                  </a:extLst>
                </a:hlinkClick>
              </a:rPr>
              <a:t>nd</a:t>
            </a:r>
            <a:r>
              <a:rPr lang="en-US" sz="1700" b="0" i="0" u="sng" strike="noStrike" cap="none" dirty="0">
                <a:solidFill>
                  <a:schemeClr val="dk1"/>
                </a:solidFill>
                <a:latin typeface="Myriad Pro" panose="020B0503030403020204" charset="0"/>
                <a:ea typeface="Open Sans"/>
                <a:cs typeface="Open Sans"/>
                <a:sym typeface="Open Sans"/>
                <a:hlinkClick r:id="rId7">
                  <a:extLst>
                    <a:ext uri="{A12FA001-AC4F-418D-AE19-62706E023703}">
                      <ahyp:hlinkClr xmlns:ahyp="http://schemas.microsoft.com/office/drawing/2018/hyperlinkcolor" val="tx"/>
                    </a:ext>
                  </a:extLst>
                </a:hlinkClick>
              </a:rPr>
              <a:t> Feb’23</a:t>
            </a:r>
            <a:endParaRPr sz="1700" b="0" i="0" u="none" strike="noStrike" cap="none" dirty="0">
              <a:solidFill>
                <a:schemeClr val="dk1"/>
              </a:solidFill>
              <a:latin typeface="Myriad Pro" panose="020B0503030403020204" charset="0"/>
              <a:ea typeface="Open Sans"/>
              <a:cs typeface="Open Sans"/>
              <a:sym typeface="Open Sans"/>
            </a:endParaRPr>
          </a:p>
          <a:p>
            <a:pPr marL="742950" marR="0" lvl="1" indent="-285750" algn="l" rtl="0">
              <a:spcBef>
                <a:spcPts val="0"/>
              </a:spcBef>
              <a:spcAft>
                <a:spcPts val="0"/>
              </a:spcAft>
              <a:buClr>
                <a:schemeClr val="dk1"/>
              </a:buClr>
              <a:buSzPts val="1800"/>
              <a:buFont typeface="Arial"/>
              <a:buChar char="•"/>
            </a:pPr>
            <a:r>
              <a:rPr lang="en-US" sz="1700" b="0" i="0" u="sng" strike="noStrike" cap="none" dirty="0">
                <a:solidFill>
                  <a:schemeClr val="dk1"/>
                </a:solidFill>
                <a:latin typeface="Myriad Pro" panose="020B0503030403020204" charset="0"/>
                <a:ea typeface="Open Sans"/>
                <a:cs typeface="Open Sans"/>
                <a:sym typeface="Open Sans"/>
                <a:hlinkClick r:id="rId8">
                  <a:extLst>
                    <a:ext uri="{A12FA001-AC4F-418D-AE19-62706E023703}">
                      <ahyp:hlinkClr xmlns:ahyp="http://schemas.microsoft.com/office/drawing/2018/hyperlinkcolor" val="tx"/>
                    </a:ext>
                  </a:extLst>
                </a:hlinkClick>
              </a:rPr>
              <a:t>India’s Standard Based IoT Ecosystem – 23</a:t>
            </a:r>
            <a:r>
              <a:rPr lang="en-US" sz="1700" b="0" i="0" u="sng" strike="noStrike" cap="none" baseline="30000" dirty="0">
                <a:solidFill>
                  <a:schemeClr val="dk1"/>
                </a:solidFill>
                <a:latin typeface="Myriad Pro" panose="020B0503030403020204" charset="0"/>
                <a:ea typeface="Open Sans"/>
                <a:cs typeface="Open Sans"/>
                <a:sym typeface="Open Sans"/>
                <a:hlinkClick r:id="rId8">
                  <a:extLst>
                    <a:ext uri="{A12FA001-AC4F-418D-AE19-62706E023703}">
                      <ahyp:hlinkClr xmlns:ahyp="http://schemas.microsoft.com/office/drawing/2018/hyperlinkcolor" val="tx"/>
                    </a:ext>
                  </a:extLst>
                </a:hlinkClick>
              </a:rPr>
              <a:t>rd</a:t>
            </a:r>
            <a:r>
              <a:rPr lang="en-US" sz="1700" b="0" i="0" u="sng" strike="noStrike" cap="none" dirty="0">
                <a:solidFill>
                  <a:schemeClr val="dk1"/>
                </a:solidFill>
                <a:latin typeface="Myriad Pro" panose="020B0503030403020204" charset="0"/>
                <a:ea typeface="Open Sans"/>
                <a:cs typeface="Open Sans"/>
                <a:sym typeface="Open Sans"/>
                <a:hlinkClick r:id="rId8">
                  <a:extLst>
                    <a:ext uri="{A12FA001-AC4F-418D-AE19-62706E023703}">
                      <ahyp:hlinkClr xmlns:ahyp="http://schemas.microsoft.com/office/drawing/2018/hyperlinkcolor" val="tx"/>
                    </a:ext>
                  </a:extLst>
                </a:hlinkClick>
              </a:rPr>
              <a:t> Feb’23</a:t>
            </a:r>
            <a:endParaRPr sz="1700" b="0" i="0" u="none" strike="noStrike" cap="none" dirty="0">
              <a:solidFill>
                <a:schemeClr val="dk1"/>
              </a:solidFill>
              <a:latin typeface="Myriad Pro" panose="020B0503030403020204" charset="0"/>
              <a:ea typeface="Open Sans"/>
              <a:cs typeface="Open Sans"/>
              <a:sym typeface="Open Sans"/>
            </a:endParaRPr>
          </a:p>
          <a:p>
            <a:pPr marL="742950" marR="0" lvl="1" indent="-285750" algn="l" rtl="0">
              <a:spcBef>
                <a:spcPts val="0"/>
              </a:spcBef>
              <a:spcAft>
                <a:spcPts val="0"/>
              </a:spcAft>
              <a:buClr>
                <a:schemeClr val="dk1"/>
              </a:buClr>
              <a:buSzPts val="1800"/>
              <a:buFont typeface="Arial"/>
              <a:buChar char="•"/>
            </a:pPr>
            <a:r>
              <a:rPr lang="en-US" sz="1700" b="0" i="0" u="sng" strike="noStrike" cap="none" dirty="0">
                <a:solidFill>
                  <a:schemeClr val="dk1"/>
                </a:solidFill>
                <a:latin typeface="Myriad Pro" panose="020B0503030403020204" charset="0"/>
                <a:ea typeface="Open Sans"/>
                <a:cs typeface="Open Sans"/>
                <a:sym typeface="Open Sans"/>
                <a:hlinkClick r:id="rId9">
                  <a:extLst>
                    <a:ext uri="{A12FA001-AC4F-418D-AE19-62706E023703}">
                      <ahyp:hlinkClr xmlns:ahyp="http://schemas.microsoft.com/office/drawing/2018/hyperlinkcolor" val="tx"/>
                    </a:ext>
                  </a:extLst>
                </a:hlinkClick>
              </a:rPr>
              <a:t>TP#58 and Release 5 Standardization Activities – 22</a:t>
            </a:r>
            <a:r>
              <a:rPr lang="en-US" sz="1700" b="0" i="0" u="sng" strike="noStrike" cap="none" baseline="30000" dirty="0">
                <a:solidFill>
                  <a:schemeClr val="dk1"/>
                </a:solidFill>
                <a:latin typeface="Myriad Pro" panose="020B0503030403020204" charset="0"/>
                <a:ea typeface="Open Sans"/>
                <a:cs typeface="Open Sans"/>
                <a:sym typeface="Open Sans"/>
                <a:hlinkClick r:id="rId9">
                  <a:extLst>
                    <a:ext uri="{A12FA001-AC4F-418D-AE19-62706E023703}">
                      <ahyp:hlinkClr xmlns:ahyp="http://schemas.microsoft.com/office/drawing/2018/hyperlinkcolor" val="tx"/>
                    </a:ext>
                  </a:extLst>
                </a:hlinkClick>
              </a:rPr>
              <a:t>nd</a:t>
            </a:r>
            <a:r>
              <a:rPr lang="en-US" sz="1700" b="0" i="0" u="sng" strike="noStrike" cap="none" dirty="0">
                <a:solidFill>
                  <a:schemeClr val="dk1"/>
                </a:solidFill>
                <a:latin typeface="Myriad Pro" panose="020B0503030403020204" charset="0"/>
                <a:ea typeface="Open Sans"/>
                <a:cs typeface="Open Sans"/>
                <a:sym typeface="Open Sans"/>
                <a:hlinkClick r:id="rId9">
                  <a:extLst>
                    <a:ext uri="{A12FA001-AC4F-418D-AE19-62706E023703}">
                      <ahyp:hlinkClr xmlns:ahyp="http://schemas.microsoft.com/office/drawing/2018/hyperlinkcolor" val="tx"/>
                    </a:ext>
                  </a:extLst>
                </a:hlinkClick>
              </a:rPr>
              <a:t> Mar’23</a:t>
            </a:r>
            <a:endParaRPr sz="1700" b="0" i="0" u="none" strike="noStrike" cap="none" dirty="0">
              <a:solidFill>
                <a:schemeClr val="dk1"/>
              </a:solidFill>
              <a:latin typeface="Myriad Pro" panose="020B0503030403020204" charset="0"/>
              <a:ea typeface="Open Sans"/>
              <a:cs typeface="Open Sans"/>
              <a:sym typeface="Open Sans"/>
            </a:endParaRPr>
          </a:p>
          <a:p>
            <a:pPr marL="742950" marR="0" lvl="1" indent="-285750" algn="l" rtl="0">
              <a:spcBef>
                <a:spcPts val="0"/>
              </a:spcBef>
              <a:spcAft>
                <a:spcPts val="0"/>
              </a:spcAft>
              <a:buClr>
                <a:schemeClr val="dk1"/>
              </a:buClr>
              <a:buSzPts val="1800"/>
              <a:buFont typeface="Arial"/>
              <a:buChar char="•"/>
            </a:pPr>
            <a:r>
              <a:rPr lang="en-US" sz="1700" b="0" i="0" u="sng" strike="noStrike" cap="none" dirty="0">
                <a:solidFill>
                  <a:schemeClr val="dk1"/>
                </a:solidFill>
                <a:latin typeface="Myriad Pro" panose="020B0503030403020204" charset="0"/>
                <a:ea typeface="Open Sans"/>
                <a:cs typeface="Open Sans"/>
                <a:sym typeface="Open Sans"/>
                <a:hlinkClick r:id="rId10">
                  <a:extLst>
                    <a:ext uri="{A12FA001-AC4F-418D-AE19-62706E023703}">
                      <ahyp:hlinkClr xmlns:ahyp="http://schemas.microsoft.com/office/drawing/2018/hyperlinkcolor" val="tx"/>
                    </a:ext>
                  </a:extLst>
                </a:hlinkClick>
              </a:rPr>
              <a:t>DT IoT Hub – 4</a:t>
            </a:r>
            <a:r>
              <a:rPr lang="en-US" sz="1700" b="0" i="0" u="sng" strike="noStrike" cap="none" baseline="30000" dirty="0">
                <a:solidFill>
                  <a:schemeClr val="dk1"/>
                </a:solidFill>
                <a:latin typeface="Myriad Pro" panose="020B0503030403020204" charset="0"/>
                <a:ea typeface="Open Sans"/>
                <a:cs typeface="Open Sans"/>
                <a:sym typeface="Open Sans"/>
                <a:hlinkClick r:id="rId10">
                  <a:extLst>
                    <a:ext uri="{A12FA001-AC4F-418D-AE19-62706E023703}">
                      <ahyp:hlinkClr xmlns:ahyp="http://schemas.microsoft.com/office/drawing/2018/hyperlinkcolor" val="tx"/>
                    </a:ext>
                  </a:extLst>
                </a:hlinkClick>
              </a:rPr>
              <a:t>th</a:t>
            </a:r>
            <a:r>
              <a:rPr lang="en-US" sz="1700" b="0" i="0" u="sng" strike="noStrike" cap="none" dirty="0">
                <a:solidFill>
                  <a:schemeClr val="dk1"/>
                </a:solidFill>
                <a:latin typeface="Myriad Pro" panose="020B0503030403020204" charset="0"/>
                <a:ea typeface="Open Sans"/>
                <a:cs typeface="Open Sans"/>
                <a:sym typeface="Open Sans"/>
                <a:hlinkClick r:id="rId10">
                  <a:extLst>
                    <a:ext uri="{A12FA001-AC4F-418D-AE19-62706E023703}">
                      <ahyp:hlinkClr xmlns:ahyp="http://schemas.microsoft.com/office/drawing/2018/hyperlinkcolor" val="tx"/>
                    </a:ext>
                  </a:extLst>
                </a:hlinkClick>
              </a:rPr>
              <a:t> May’23</a:t>
            </a:r>
            <a:endParaRPr sz="1700" b="0" i="0" u="none" strike="noStrike" cap="none" dirty="0">
              <a:solidFill>
                <a:schemeClr val="dk1"/>
              </a:solidFill>
              <a:latin typeface="Myriad Pro" panose="020B0503030403020204" charset="0"/>
              <a:ea typeface="Open Sans"/>
              <a:cs typeface="Open Sans"/>
              <a:sym typeface="Open Sans"/>
            </a:endParaRPr>
          </a:p>
          <a:p>
            <a:pPr marL="742950" marR="0" lvl="1" indent="-285750" algn="l" rtl="0">
              <a:spcBef>
                <a:spcPts val="0"/>
              </a:spcBef>
              <a:spcAft>
                <a:spcPts val="0"/>
              </a:spcAft>
              <a:buClr>
                <a:schemeClr val="dk1"/>
              </a:buClr>
              <a:buSzPts val="1800"/>
              <a:buFont typeface="Arial"/>
              <a:buChar char="•"/>
            </a:pPr>
            <a:r>
              <a:rPr lang="en-US" sz="1700" b="0" i="0" u="sng" strike="noStrike" cap="none" dirty="0">
                <a:solidFill>
                  <a:schemeClr val="dk1"/>
                </a:solidFill>
                <a:latin typeface="Myriad Pro" panose="020B0503030403020204" charset="0"/>
                <a:ea typeface="Open Sans"/>
                <a:cs typeface="Open Sans"/>
                <a:sym typeface="Open Sans"/>
                <a:hlinkClick r:id="rId11">
                  <a:extLst>
                    <a:ext uri="{A12FA001-AC4F-418D-AE19-62706E023703}">
                      <ahyp:hlinkClr xmlns:ahyp="http://schemas.microsoft.com/office/drawing/2018/hyperlinkcolor" val="tx"/>
                    </a:ext>
                  </a:extLst>
                </a:hlinkClick>
              </a:rPr>
              <a:t>TP#59 – 11</a:t>
            </a:r>
            <a:r>
              <a:rPr lang="en-US" sz="1700" b="0" i="0" u="sng" strike="noStrike" cap="none" baseline="30000" dirty="0">
                <a:solidFill>
                  <a:schemeClr val="dk1"/>
                </a:solidFill>
                <a:latin typeface="Myriad Pro" panose="020B0503030403020204" charset="0"/>
                <a:ea typeface="Open Sans"/>
                <a:cs typeface="Open Sans"/>
                <a:sym typeface="Open Sans"/>
                <a:hlinkClick r:id="rId11">
                  <a:extLst>
                    <a:ext uri="{A12FA001-AC4F-418D-AE19-62706E023703}">
                      <ahyp:hlinkClr xmlns:ahyp="http://schemas.microsoft.com/office/drawing/2018/hyperlinkcolor" val="tx"/>
                    </a:ext>
                  </a:extLst>
                </a:hlinkClick>
              </a:rPr>
              <a:t>th</a:t>
            </a:r>
            <a:r>
              <a:rPr lang="en-US" sz="1700" b="0" i="0" u="sng" strike="noStrike" cap="none" dirty="0">
                <a:solidFill>
                  <a:schemeClr val="dk1"/>
                </a:solidFill>
                <a:latin typeface="Myriad Pro" panose="020B0503030403020204" charset="0"/>
                <a:ea typeface="Open Sans"/>
                <a:cs typeface="Open Sans"/>
                <a:sym typeface="Open Sans"/>
                <a:hlinkClick r:id="rId11">
                  <a:extLst>
                    <a:ext uri="{A12FA001-AC4F-418D-AE19-62706E023703}">
                      <ahyp:hlinkClr xmlns:ahyp="http://schemas.microsoft.com/office/drawing/2018/hyperlinkcolor" val="tx"/>
                    </a:ext>
                  </a:extLst>
                </a:hlinkClick>
              </a:rPr>
              <a:t> May’</a:t>
            </a:r>
            <a:r>
              <a:rPr lang="en-US" sz="1700" u="sng" dirty="0">
                <a:solidFill>
                  <a:schemeClr val="dk1"/>
                </a:solidFill>
                <a:latin typeface="Myriad Pro" panose="020B0503030403020204" charset="0"/>
                <a:ea typeface="Open Sans"/>
                <a:cs typeface="Open Sans"/>
                <a:sym typeface="Open Sans"/>
                <a:hlinkClick r:id="rId11">
                  <a:extLst>
                    <a:ext uri="{A12FA001-AC4F-418D-AE19-62706E023703}">
                      <ahyp:hlinkClr xmlns:ahyp="http://schemas.microsoft.com/office/drawing/2018/hyperlinkcolor" val="tx"/>
                    </a:ext>
                  </a:extLst>
                </a:hlinkClick>
              </a:rPr>
              <a:t>23</a:t>
            </a:r>
            <a:endParaRPr lang="en-US" sz="1700" u="sng" dirty="0">
              <a:solidFill>
                <a:schemeClr val="dk1"/>
              </a:solidFill>
              <a:latin typeface="Myriad Pro" panose="020B0503030403020204" charset="0"/>
              <a:ea typeface="Open Sans"/>
              <a:cs typeface="Open Sans"/>
              <a:sym typeface="Open Sans"/>
            </a:endParaRPr>
          </a:p>
          <a:p>
            <a:pPr marL="742950" lvl="1" indent="-285750">
              <a:buClr>
                <a:schemeClr val="dk1"/>
              </a:buClr>
              <a:buSzPts val="1800"/>
              <a:buFont typeface="Arial"/>
              <a:buChar char="•"/>
            </a:pPr>
            <a:r>
              <a:rPr lang="en-US" sz="1700" u="sng" dirty="0">
                <a:solidFill>
                  <a:schemeClr val="dk1"/>
                </a:solidFill>
                <a:latin typeface="Myriad Pro" panose="020B0503030403020204" charset="0"/>
                <a:ea typeface="Open Sans"/>
                <a:cs typeface="Open Sans"/>
                <a:hlinkClick r:id="rId12">
                  <a:extLst>
                    <a:ext uri="{A12FA001-AC4F-418D-AE19-62706E023703}">
                      <ahyp:hlinkClr xmlns:ahyp="http://schemas.microsoft.com/office/drawing/2018/hyperlinkcolor" val="tx"/>
                    </a:ext>
                  </a:extLst>
                </a:hlinkClick>
              </a:rPr>
              <a:t>oneM2M in Utilities by Atheros – 5</a:t>
            </a:r>
            <a:r>
              <a:rPr lang="en-US" sz="1700" u="sng" baseline="30000" dirty="0">
                <a:solidFill>
                  <a:schemeClr val="dk1"/>
                </a:solidFill>
                <a:latin typeface="Myriad Pro" panose="020B0503030403020204" charset="0"/>
                <a:ea typeface="Open Sans"/>
                <a:cs typeface="Open Sans"/>
                <a:hlinkClick r:id="rId12">
                  <a:extLst>
                    <a:ext uri="{A12FA001-AC4F-418D-AE19-62706E023703}">
                      <ahyp:hlinkClr xmlns:ahyp="http://schemas.microsoft.com/office/drawing/2018/hyperlinkcolor" val="tx"/>
                    </a:ext>
                  </a:extLst>
                </a:hlinkClick>
              </a:rPr>
              <a:t>th</a:t>
            </a:r>
            <a:r>
              <a:rPr lang="en-US" sz="1700" u="sng" dirty="0">
                <a:solidFill>
                  <a:schemeClr val="dk1"/>
                </a:solidFill>
                <a:latin typeface="Myriad Pro" panose="020B0503030403020204" charset="0"/>
                <a:ea typeface="Open Sans"/>
                <a:cs typeface="Open Sans"/>
                <a:hlinkClick r:id="rId12">
                  <a:extLst>
                    <a:ext uri="{A12FA001-AC4F-418D-AE19-62706E023703}">
                      <ahyp:hlinkClr xmlns:ahyp="http://schemas.microsoft.com/office/drawing/2018/hyperlinkcolor" val="tx"/>
                    </a:ext>
                  </a:extLst>
                </a:hlinkClick>
              </a:rPr>
              <a:t> Jun’23</a:t>
            </a:r>
            <a:endParaRPr lang="en-US" sz="1700" u="sng" dirty="0">
              <a:solidFill>
                <a:schemeClr val="dk1"/>
              </a:solidFill>
              <a:latin typeface="Myriad Pro" panose="020B0503030403020204" charset="0"/>
              <a:ea typeface="Open Sans"/>
              <a:cs typeface="Open Sans"/>
            </a:endParaRPr>
          </a:p>
          <a:p>
            <a:pPr marL="742950" lvl="1" indent="-285750">
              <a:buClr>
                <a:schemeClr val="dk1"/>
              </a:buClr>
              <a:buSzPts val="1800"/>
              <a:buFont typeface="Arial"/>
              <a:buChar char="•"/>
            </a:pPr>
            <a:r>
              <a:rPr lang="en-US" sz="1700" u="sng" dirty="0">
                <a:solidFill>
                  <a:schemeClr val="dk1"/>
                </a:solidFill>
                <a:latin typeface="Myriad Pro" panose="020B0503030403020204" charset="0"/>
                <a:ea typeface="Open Sans"/>
                <a:cs typeface="Open Sans"/>
                <a:hlinkClick r:id="rId13">
                  <a:extLst>
                    <a:ext uri="{A12FA001-AC4F-418D-AE19-62706E023703}">
                      <ahyp:hlinkClr xmlns:ahyp="http://schemas.microsoft.com/office/drawing/2018/hyperlinkcolor" val="tx"/>
                    </a:ext>
                  </a:extLst>
                </a:hlinkClick>
              </a:rPr>
              <a:t>IIT Hyderabad – Dr. Sachin Chaudhari 22</a:t>
            </a:r>
            <a:r>
              <a:rPr lang="en-US" sz="1700" u="sng" baseline="30000" dirty="0">
                <a:solidFill>
                  <a:schemeClr val="dk1"/>
                </a:solidFill>
                <a:latin typeface="Myriad Pro" panose="020B0503030403020204" charset="0"/>
                <a:ea typeface="Open Sans"/>
                <a:cs typeface="Open Sans"/>
                <a:hlinkClick r:id="rId13">
                  <a:extLst>
                    <a:ext uri="{A12FA001-AC4F-418D-AE19-62706E023703}">
                      <ahyp:hlinkClr xmlns:ahyp="http://schemas.microsoft.com/office/drawing/2018/hyperlinkcolor" val="tx"/>
                    </a:ext>
                  </a:extLst>
                </a:hlinkClick>
              </a:rPr>
              <a:t>nd</a:t>
            </a:r>
            <a:r>
              <a:rPr lang="en-US" sz="1700" u="sng" dirty="0">
                <a:solidFill>
                  <a:schemeClr val="dk1"/>
                </a:solidFill>
                <a:latin typeface="Myriad Pro" panose="020B0503030403020204" charset="0"/>
                <a:ea typeface="Open Sans"/>
                <a:cs typeface="Open Sans"/>
                <a:hlinkClick r:id="rId13">
                  <a:extLst>
                    <a:ext uri="{A12FA001-AC4F-418D-AE19-62706E023703}">
                      <ahyp:hlinkClr xmlns:ahyp="http://schemas.microsoft.com/office/drawing/2018/hyperlinkcolor" val="tx"/>
                    </a:ext>
                  </a:extLst>
                </a:hlinkClick>
              </a:rPr>
              <a:t> Jun’23</a:t>
            </a:r>
            <a:endParaRPr lang="en-US" sz="1700" u="sng" dirty="0">
              <a:solidFill>
                <a:schemeClr val="dk1"/>
              </a:solidFill>
              <a:latin typeface="Myriad Pro" panose="020B0503030403020204" charset="0"/>
              <a:ea typeface="Open Sans"/>
              <a:cs typeface="Open Sans"/>
            </a:endParaRPr>
          </a:p>
          <a:p>
            <a:pPr marL="742950" marR="0" lvl="1" indent="-285750" algn="l" rtl="0">
              <a:spcBef>
                <a:spcPts val="0"/>
              </a:spcBef>
              <a:spcAft>
                <a:spcPts val="0"/>
              </a:spcAft>
              <a:buClr>
                <a:schemeClr val="dk1"/>
              </a:buClr>
              <a:buSzPts val="1800"/>
              <a:buFont typeface="Arial"/>
              <a:buChar char="•"/>
            </a:pPr>
            <a:r>
              <a:rPr lang="en-US" sz="1700" u="sng" dirty="0">
                <a:solidFill>
                  <a:schemeClr val="dk1"/>
                </a:solidFill>
                <a:latin typeface="Myriad Pro" panose="020B0503030403020204" charset="0"/>
                <a:ea typeface="Open Sans"/>
                <a:cs typeface="Open Sans"/>
                <a:sym typeface="Open Sans"/>
                <a:hlinkClick r:id="rId14">
                  <a:extLst>
                    <a:ext uri="{A12FA001-AC4F-418D-AE19-62706E023703}">
                      <ahyp:hlinkClr xmlns:ahyp="http://schemas.microsoft.com/office/drawing/2018/hyperlinkcolor" val="tx"/>
                    </a:ext>
                  </a:extLst>
                </a:hlinkClick>
              </a:rPr>
              <a:t>TP#60 – 17</a:t>
            </a:r>
            <a:r>
              <a:rPr lang="en-US" sz="1700" u="sng" baseline="30000" dirty="0">
                <a:solidFill>
                  <a:schemeClr val="dk1"/>
                </a:solidFill>
                <a:latin typeface="Myriad Pro" panose="020B0503030403020204" charset="0"/>
                <a:ea typeface="Open Sans"/>
                <a:cs typeface="Open Sans"/>
                <a:sym typeface="Open Sans"/>
                <a:hlinkClick r:id="rId14">
                  <a:extLst>
                    <a:ext uri="{A12FA001-AC4F-418D-AE19-62706E023703}">
                      <ahyp:hlinkClr xmlns:ahyp="http://schemas.microsoft.com/office/drawing/2018/hyperlinkcolor" val="tx"/>
                    </a:ext>
                  </a:extLst>
                </a:hlinkClick>
              </a:rPr>
              <a:t>th</a:t>
            </a:r>
            <a:r>
              <a:rPr lang="en-US" sz="1700" u="sng" dirty="0">
                <a:solidFill>
                  <a:schemeClr val="dk1"/>
                </a:solidFill>
                <a:latin typeface="Myriad Pro" panose="020B0503030403020204" charset="0"/>
                <a:ea typeface="Open Sans"/>
                <a:cs typeface="Open Sans"/>
                <a:sym typeface="Open Sans"/>
                <a:hlinkClick r:id="rId14">
                  <a:extLst>
                    <a:ext uri="{A12FA001-AC4F-418D-AE19-62706E023703}">
                      <ahyp:hlinkClr xmlns:ahyp="http://schemas.microsoft.com/office/drawing/2018/hyperlinkcolor" val="tx"/>
                    </a:ext>
                  </a:extLst>
                </a:hlinkClick>
              </a:rPr>
              <a:t> Jul’23</a:t>
            </a:r>
            <a:endParaRPr lang="en-US" sz="1700" u="sng" dirty="0">
              <a:solidFill>
                <a:schemeClr val="dk1"/>
              </a:solidFill>
              <a:latin typeface="Myriad Pro" panose="020B0503030403020204" charset="0"/>
              <a:ea typeface="Open Sans"/>
              <a:cs typeface="Open Sans"/>
              <a:sym typeface="Open Sans"/>
            </a:endParaRPr>
          </a:p>
          <a:p>
            <a:pPr marL="742950" marR="0" lvl="1" indent="-285750" algn="l" rtl="0">
              <a:spcBef>
                <a:spcPts val="0"/>
              </a:spcBef>
              <a:spcAft>
                <a:spcPts val="0"/>
              </a:spcAft>
              <a:buClr>
                <a:schemeClr val="dk1"/>
              </a:buClr>
              <a:buSzPts val="1800"/>
              <a:buFont typeface="Arial"/>
              <a:buChar char="•"/>
            </a:pPr>
            <a:r>
              <a:rPr lang="en-US" sz="1700" u="sng" dirty="0">
                <a:solidFill>
                  <a:schemeClr val="dk1"/>
                </a:solidFill>
                <a:latin typeface="Myriad Pro" panose="020B0503030403020204" charset="0"/>
                <a:ea typeface="Open Sans"/>
                <a:cs typeface="Open Sans"/>
                <a:sym typeface="Open Sans"/>
              </a:rPr>
              <a:t>ITU-oneM2M Collab (Rana </a:t>
            </a:r>
            <a:r>
              <a:rPr lang="en-US" sz="1700" u="sng" dirty="0" err="1">
                <a:solidFill>
                  <a:schemeClr val="dk1"/>
                </a:solidFill>
                <a:latin typeface="Myriad Pro" panose="020B0503030403020204" charset="0"/>
                <a:ea typeface="Open Sans"/>
                <a:cs typeface="Open Sans"/>
                <a:sym typeface="Open Sans"/>
              </a:rPr>
              <a:t>Kamill</a:t>
            </a:r>
            <a:r>
              <a:rPr lang="en-US" sz="1700" u="sng" dirty="0">
                <a:solidFill>
                  <a:schemeClr val="dk1"/>
                </a:solidFill>
                <a:latin typeface="Myriad Pro" panose="020B0503030403020204" charset="0"/>
                <a:ea typeface="Open Sans"/>
                <a:cs typeface="Open Sans"/>
                <a:sym typeface="Open Sans"/>
              </a:rPr>
              <a:t>) – 22</a:t>
            </a:r>
            <a:r>
              <a:rPr lang="en-US" sz="1700" u="sng" baseline="30000" dirty="0">
                <a:solidFill>
                  <a:schemeClr val="dk1"/>
                </a:solidFill>
                <a:latin typeface="Myriad Pro" panose="020B0503030403020204" charset="0"/>
                <a:ea typeface="Open Sans"/>
                <a:cs typeface="Open Sans"/>
                <a:sym typeface="Open Sans"/>
              </a:rPr>
              <a:t>nd</a:t>
            </a:r>
            <a:r>
              <a:rPr lang="en-US" sz="1700" u="sng" dirty="0">
                <a:solidFill>
                  <a:schemeClr val="dk1"/>
                </a:solidFill>
                <a:latin typeface="Myriad Pro" panose="020B0503030403020204" charset="0"/>
                <a:ea typeface="Open Sans"/>
                <a:cs typeface="Open Sans"/>
                <a:sym typeface="Open Sans"/>
              </a:rPr>
              <a:t> Aug’23</a:t>
            </a:r>
          </a:p>
          <a:p>
            <a:pPr marL="742950" marR="0" lvl="1" indent="-285750" algn="l" rtl="0">
              <a:spcBef>
                <a:spcPts val="0"/>
              </a:spcBef>
              <a:spcAft>
                <a:spcPts val="0"/>
              </a:spcAft>
              <a:buClr>
                <a:schemeClr val="dk1"/>
              </a:buClr>
              <a:buSzPts val="1800"/>
              <a:buFont typeface="Arial"/>
              <a:buChar char="•"/>
            </a:pPr>
            <a:r>
              <a:rPr lang="en-US" sz="1700" u="sng" dirty="0">
                <a:solidFill>
                  <a:schemeClr val="dk1"/>
                </a:solidFill>
                <a:latin typeface="Myriad Pro" panose="020B0503030403020204" charset="0"/>
                <a:ea typeface="Open Sans"/>
                <a:cs typeface="Open Sans"/>
                <a:sym typeface="Open Sans"/>
              </a:rPr>
              <a:t>TP#61 – 21</a:t>
            </a:r>
            <a:r>
              <a:rPr lang="en-US" sz="1700" u="sng" baseline="30000" dirty="0">
                <a:solidFill>
                  <a:schemeClr val="dk1"/>
                </a:solidFill>
                <a:latin typeface="Myriad Pro" panose="020B0503030403020204" charset="0"/>
                <a:ea typeface="Open Sans"/>
                <a:cs typeface="Open Sans"/>
                <a:sym typeface="Open Sans"/>
              </a:rPr>
              <a:t>st</a:t>
            </a:r>
            <a:r>
              <a:rPr lang="en-US" sz="1700" u="sng" dirty="0">
                <a:solidFill>
                  <a:schemeClr val="dk1"/>
                </a:solidFill>
                <a:latin typeface="Myriad Pro" panose="020B0503030403020204" charset="0"/>
                <a:ea typeface="Open Sans"/>
                <a:cs typeface="Open Sans"/>
                <a:sym typeface="Open Sans"/>
              </a:rPr>
              <a:t> Sep’23</a:t>
            </a:r>
          </a:p>
          <a:p>
            <a:pPr marL="742950" marR="0" lvl="1" indent="-285750" algn="l" rtl="0">
              <a:spcBef>
                <a:spcPts val="0"/>
              </a:spcBef>
              <a:spcAft>
                <a:spcPts val="0"/>
              </a:spcAft>
              <a:buClr>
                <a:schemeClr val="dk1"/>
              </a:buClr>
              <a:buSzPts val="1800"/>
              <a:buFont typeface="Arial"/>
              <a:buChar char="•"/>
            </a:pPr>
            <a:r>
              <a:rPr lang="en-US" sz="1700" u="sng" dirty="0">
                <a:solidFill>
                  <a:schemeClr val="dk1"/>
                </a:solidFill>
                <a:latin typeface="Myriad Pro" panose="020B0503030403020204" charset="0"/>
                <a:ea typeface="Open Sans"/>
                <a:cs typeface="Open Sans"/>
                <a:sym typeface="Open Sans"/>
                <a:hlinkClick r:id="rId15"/>
              </a:rPr>
              <a:t>Climate Resilience Demonstrator – Dr. Jethro Akroyd  - 9</a:t>
            </a:r>
            <a:r>
              <a:rPr lang="en-US" sz="1700" u="sng" baseline="30000" dirty="0">
                <a:solidFill>
                  <a:schemeClr val="dk1"/>
                </a:solidFill>
                <a:latin typeface="Myriad Pro" panose="020B0503030403020204" charset="0"/>
                <a:ea typeface="Open Sans"/>
                <a:cs typeface="Open Sans"/>
                <a:sym typeface="Open Sans"/>
                <a:hlinkClick r:id="rId15"/>
              </a:rPr>
              <a:t>th</a:t>
            </a:r>
            <a:r>
              <a:rPr lang="en-US" sz="1700" u="sng" dirty="0">
                <a:solidFill>
                  <a:schemeClr val="dk1"/>
                </a:solidFill>
                <a:latin typeface="Myriad Pro" panose="020B0503030403020204" charset="0"/>
                <a:ea typeface="Open Sans"/>
                <a:cs typeface="Open Sans"/>
                <a:sym typeface="Open Sans"/>
                <a:hlinkClick r:id="rId15"/>
              </a:rPr>
              <a:t> Nov’23</a:t>
            </a:r>
            <a:endParaRPr lang="en-US" sz="1700" u="sng" dirty="0">
              <a:solidFill>
                <a:schemeClr val="dk1"/>
              </a:solidFill>
              <a:latin typeface="Myriad Pro" panose="020B0503030403020204" charset="0"/>
              <a:ea typeface="Open Sans"/>
              <a:cs typeface="Open Sans"/>
              <a:sym typeface="Open Sans"/>
            </a:endParaRPr>
          </a:p>
          <a:p>
            <a:pPr marL="742950" marR="0" lvl="1" indent="-285750" algn="l" rtl="0">
              <a:spcBef>
                <a:spcPts val="0"/>
              </a:spcBef>
              <a:spcAft>
                <a:spcPts val="0"/>
              </a:spcAft>
              <a:buClr>
                <a:schemeClr val="dk1"/>
              </a:buClr>
              <a:buSzPts val="1800"/>
              <a:buFont typeface="Arial"/>
              <a:buChar char="•"/>
            </a:pPr>
            <a:r>
              <a:rPr lang="en-US" sz="1700" u="sng" dirty="0">
                <a:solidFill>
                  <a:schemeClr val="dk1"/>
                </a:solidFill>
                <a:latin typeface="Myriad Pro" panose="020B0503030403020204" charset="0"/>
                <a:ea typeface="Open Sans"/>
                <a:cs typeface="Open Sans"/>
                <a:sym typeface="Open Sans"/>
              </a:rPr>
              <a:t>TP#62</a:t>
            </a:r>
          </a:p>
          <a:p>
            <a:pPr marL="742950" marR="0" lvl="1" indent="-285750" algn="l" rtl="0">
              <a:spcBef>
                <a:spcPts val="0"/>
              </a:spcBef>
              <a:spcAft>
                <a:spcPts val="0"/>
              </a:spcAft>
              <a:buClr>
                <a:schemeClr val="dk1"/>
              </a:buClr>
              <a:buSzPts val="1800"/>
              <a:buFont typeface="Arial"/>
              <a:buChar char="•"/>
            </a:pPr>
            <a:endParaRPr sz="1700" b="0" i="0" u="none" strike="noStrike" cap="none" dirty="0">
              <a:solidFill>
                <a:schemeClr val="dk1"/>
              </a:solidFill>
              <a:latin typeface="Myriad Pro" panose="020B0503030403020204" charset="0"/>
              <a:ea typeface="Open Sans"/>
              <a:cs typeface="Open Sans"/>
              <a:sym typeface="Open Sans"/>
            </a:endParaRPr>
          </a:p>
        </p:txBody>
      </p:sp>
      <p:sp>
        <p:nvSpPr>
          <p:cNvPr id="236" name="Google Shape;236;p18"/>
          <p:cNvSpPr/>
          <p:nvPr/>
        </p:nvSpPr>
        <p:spPr>
          <a:xfrm>
            <a:off x="9529916" y="6071862"/>
            <a:ext cx="2590800" cy="365125"/>
          </a:xfrm>
          <a:prstGeom prst="rect">
            <a:avLst/>
          </a:prstGeom>
          <a:solidFill>
            <a:schemeClr val="accent1"/>
          </a:solidFill>
          <a:ln w="12700" cap="flat" cmpd="sng">
            <a:solidFill>
              <a:srgbClr val="8C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u="sng" dirty="0">
                <a:solidFill>
                  <a:schemeClr val="lt1"/>
                </a:solidFill>
                <a:latin typeface="Myriad Pro" panose="020B0503030403020204" charset="0"/>
                <a:ea typeface="Open Sans"/>
                <a:cs typeface="Open Sans"/>
                <a:sym typeface="Open Sans"/>
                <a:hlinkClick r:id="rId16">
                  <a:extLst>
                    <a:ext uri="{A12FA001-AC4F-418D-AE19-62706E023703}">
                      <ahyp:hlinkClr xmlns:ahyp="http://schemas.microsoft.com/office/drawing/2018/hyperlinkcolor" val="tx"/>
                    </a:ext>
                  </a:extLst>
                </a:hlinkClick>
              </a:rPr>
              <a:t>Activities Tracker link</a:t>
            </a:r>
            <a:r>
              <a:rPr lang="en-US" sz="1800" dirty="0">
                <a:solidFill>
                  <a:schemeClr val="lt1"/>
                </a:solidFill>
                <a:latin typeface="Myriad Pro" panose="020B0503030403020204" charset="0"/>
                <a:ea typeface="Open Sans"/>
                <a:cs typeface="Open Sans"/>
                <a:sym typeface="Open Sans"/>
              </a:rPr>
              <a:t> </a:t>
            </a:r>
            <a:endParaRPr dirty="0">
              <a:latin typeface="Myriad Pro" panose="020B0503030403020204" charset="0"/>
            </a:endParaRPr>
          </a:p>
        </p:txBody>
      </p:sp>
      <p:sp>
        <p:nvSpPr>
          <p:cNvPr id="237" name="Google Shape;237;p18"/>
          <p:cNvSpPr/>
          <p:nvPr/>
        </p:nvSpPr>
        <p:spPr>
          <a:xfrm>
            <a:off x="7890526" y="1658102"/>
            <a:ext cx="4120659" cy="2339102"/>
          </a:xfrm>
          <a:prstGeom prst="rect">
            <a:avLst/>
          </a:prstGeom>
          <a:noFill/>
          <a:ln>
            <a:noFill/>
          </a:ln>
          <a:effectLst>
            <a:outerShdw blurRad="76200" sy="23000" kx="-1200000" algn="bl" rotWithShape="0">
              <a:srgbClr val="000000">
                <a:alpha val="2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Myriad Pro" panose="020B0503030403020204" charset="0"/>
                <a:ea typeface="Open Sans"/>
                <a:cs typeface="Open Sans"/>
                <a:sym typeface="Open Sans"/>
              </a:rPr>
              <a:t>oneM2M in the News – 1210 Subscribers</a:t>
            </a:r>
            <a:endParaRPr dirty="0">
              <a:latin typeface="Myriad Pro" panose="020B0503030403020204" charset="0"/>
            </a:endParaRPr>
          </a:p>
          <a:p>
            <a:pPr marL="0" marR="0" lvl="0" indent="0" algn="l" rtl="0">
              <a:spcBef>
                <a:spcPts val="0"/>
              </a:spcBef>
              <a:spcAft>
                <a:spcPts val="0"/>
              </a:spcAft>
              <a:buNone/>
            </a:pPr>
            <a:endParaRPr sz="1800" dirty="0">
              <a:solidFill>
                <a:schemeClr val="dk1"/>
              </a:solidFill>
              <a:latin typeface="Myriad Pro" panose="020B0503030403020204" charset="0"/>
              <a:ea typeface="Open Sans"/>
              <a:cs typeface="Open Sans"/>
              <a:sym typeface="Open Sans"/>
            </a:endParaRPr>
          </a:p>
          <a:p>
            <a:pPr marL="0" marR="0" lvl="0" indent="0" algn="l" rtl="0">
              <a:spcBef>
                <a:spcPts val="0"/>
              </a:spcBef>
              <a:spcAft>
                <a:spcPts val="0"/>
              </a:spcAft>
              <a:buNone/>
            </a:pPr>
            <a:r>
              <a:rPr lang="en-US" sz="1800" dirty="0">
                <a:solidFill>
                  <a:schemeClr val="dk1"/>
                </a:solidFill>
                <a:latin typeface="Myriad Pro" panose="020B0503030403020204" charset="0"/>
                <a:ea typeface="Open Sans"/>
                <a:cs typeface="Open Sans"/>
                <a:sym typeface="Open Sans"/>
              </a:rPr>
              <a:t>Press Releases – 1</a:t>
            </a:r>
            <a:endParaRPr dirty="0">
              <a:latin typeface="Myriad Pro" panose="020B0503030403020204" charset="0"/>
            </a:endParaRPr>
          </a:p>
          <a:p>
            <a:pPr marL="0" marR="0" lvl="0" indent="0" algn="l" rtl="0">
              <a:spcBef>
                <a:spcPts val="0"/>
              </a:spcBef>
              <a:spcAft>
                <a:spcPts val="0"/>
              </a:spcAft>
              <a:buNone/>
            </a:pPr>
            <a:endParaRPr sz="2000" dirty="0">
              <a:solidFill>
                <a:schemeClr val="dk2"/>
              </a:solidFill>
              <a:latin typeface="Myriad Pro" panose="020B0503030403020204" charset="0"/>
              <a:ea typeface="Open Sans"/>
              <a:cs typeface="Open Sans"/>
              <a:sym typeface="Open Sans"/>
            </a:endParaRPr>
          </a:p>
          <a:p>
            <a:pPr marL="0" marR="0" lvl="0" indent="0" algn="l" rtl="0">
              <a:spcBef>
                <a:spcPts val="0"/>
              </a:spcBef>
              <a:spcAft>
                <a:spcPts val="0"/>
              </a:spcAft>
              <a:buNone/>
            </a:pPr>
            <a:r>
              <a:rPr lang="en-US" sz="1800" b="0" dirty="0">
                <a:solidFill>
                  <a:schemeClr val="dk1"/>
                </a:solidFill>
                <a:latin typeface="Myriad Pro" panose="020B0503030403020204" charset="0"/>
                <a:ea typeface="Open Sans"/>
                <a:cs typeface="Open Sans"/>
                <a:sym typeface="Open Sans"/>
              </a:rPr>
              <a:t>Media queries  to  </a:t>
            </a:r>
            <a:r>
              <a:rPr lang="en-US" sz="1800" b="0" u="sng" dirty="0">
                <a:solidFill>
                  <a:srgbClr val="0000FF"/>
                </a:solidFill>
                <a:latin typeface="Myriad Pro" panose="020B0503030403020204" charset="0"/>
                <a:ea typeface="Open Sans"/>
                <a:cs typeface="Open Sans"/>
                <a:sym typeface="Open Sans"/>
                <a:hlinkClick r:id="rId17">
                  <a:extLst>
                    <a:ext uri="{A12FA001-AC4F-418D-AE19-62706E023703}">
                      <ahyp:hlinkClr xmlns:ahyp="http://schemas.microsoft.com/office/drawing/2018/hyperlinkcolor" val="tx"/>
                    </a:ext>
                  </a:extLst>
                </a:hlinkClick>
              </a:rPr>
              <a:t>oneM2M_PressMedia@list.onem2m.org</a:t>
            </a:r>
            <a:r>
              <a:rPr lang="en-US" sz="1800" b="0" dirty="0">
                <a:solidFill>
                  <a:schemeClr val="dk1"/>
                </a:solidFill>
                <a:latin typeface="Myriad Pro" panose="020B0503030403020204" charset="0"/>
                <a:ea typeface="Open Sans"/>
                <a:cs typeface="Open Sans"/>
                <a:sym typeface="Open Sans"/>
              </a:rPr>
              <a:t> being forwarded to Bindoo, Aurindam, Ken, Akash</a:t>
            </a:r>
            <a:endParaRPr sz="1800" b="1" dirty="0">
              <a:solidFill>
                <a:schemeClr val="dk1"/>
              </a:solidFill>
              <a:latin typeface="Myriad Pro" panose="020B0503030403020204" charset="0"/>
              <a:ea typeface="Open Sans"/>
              <a:cs typeface="Open Sans"/>
              <a:sym typeface="Open Sans"/>
            </a:endParaRPr>
          </a:p>
        </p:txBody>
      </p:sp>
      <p:cxnSp>
        <p:nvCxnSpPr>
          <p:cNvPr id="238" name="Google Shape;238;p18"/>
          <p:cNvCxnSpPr/>
          <p:nvPr/>
        </p:nvCxnSpPr>
        <p:spPr>
          <a:xfrm>
            <a:off x="7890526" y="1658102"/>
            <a:ext cx="0" cy="3223864"/>
          </a:xfrm>
          <a:prstGeom prst="straightConnector1">
            <a:avLst/>
          </a:prstGeom>
          <a:noFill/>
          <a:ln w="9525" cap="flat" cmpd="sng">
            <a:solidFill>
              <a:schemeClr val="accent1"/>
            </a:solidFill>
            <a:prstDash val="solid"/>
            <a:miter lim="800000"/>
            <a:headEnd type="none" w="sm" len="sm"/>
            <a:tailEnd type="none" w="sm" len="sm"/>
          </a:ln>
        </p:spPr>
      </p:cxnSp>
      <p:sp>
        <p:nvSpPr>
          <p:cNvPr id="239" name="Google Shape;23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sz="1200">
              <a:solidFill>
                <a:schemeClr val="lt2"/>
              </a:solidFill>
              <a:latin typeface="Open Sans"/>
              <a:ea typeface="Open Sans"/>
              <a:cs typeface="Open Sans"/>
              <a:sym typeface="Open Sans"/>
            </a:endParaRPr>
          </a:p>
          <a:p>
            <a:pPr marL="0" lvl="0" indent="0" algn="ctr" rtl="0">
              <a:spcBef>
                <a:spcPts val="0"/>
              </a:spcBef>
              <a:spcAft>
                <a:spcPts val="0"/>
              </a:spcAft>
              <a:buNone/>
            </a:pPr>
            <a:r>
              <a:rPr lang="en-US" sz="1000">
                <a:solidFill>
                  <a:schemeClr val="lt2"/>
                </a:solidFill>
                <a:latin typeface="Open Sans"/>
                <a:ea typeface="Open Sans"/>
                <a:cs typeface="Open Sans"/>
                <a:sym typeface="Open Sans"/>
              </a:rPr>
              <a:t>© 2023 oneM2M</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6"/>
          <p:cNvSpPr txBox="1">
            <a:spLocks noGrp="1"/>
          </p:cNvSpPr>
          <p:nvPr>
            <p:ph type="title"/>
          </p:nvPr>
        </p:nvSpPr>
        <p:spPr>
          <a:xfrm>
            <a:off x="334695" y="0"/>
            <a:ext cx="10304729" cy="1173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63133"/>
              </a:buClr>
              <a:buSzPts val="4400"/>
              <a:buFont typeface="Open Sans"/>
              <a:buNone/>
            </a:pPr>
            <a:r>
              <a:rPr lang="en-US" dirty="0"/>
              <a:t>oneM2M in Press – from MARCOM 123 (oct 23)</a:t>
            </a:r>
            <a:endParaRPr dirty="0"/>
          </a:p>
        </p:txBody>
      </p:sp>
      <p:graphicFrame>
        <p:nvGraphicFramePr>
          <p:cNvPr id="219" name="Google Shape;219;p16"/>
          <p:cNvGraphicFramePr/>
          <p:nvPr>
            <p:extLst>
              <p:ext uri="{D42A27DB-BD31-4B8C-83A1-F6EECF244321}">
                <p14:modId xmlns:p14="http://schemas.microsoft.com/office/powerpoint/2010/main" val="1812532723"/>
              </p:ext>
            </p:extLst>
          </p:nvPr>
        </p:nvGraphicFramePr>
        <p:xfrm>
          <a:off x="557119" y="1205106"/>
          <a:ext cx="11054778" cy="5335383"/>
        </p:xfrm>
        <a:graphic>
          <a:graphicData uri="http://schemas.openxmlformats.org/drawingml/2006/table">
            <a:tbl>
              <a:tblPr>
                <a:noFill/>
              </a:tblPr>
              <a:tblGrid>
                <a:gridCol w="3552765">
                  <a:extLst>
                    <a:ext uri="{9D8B030D-6E8A-4147-A177-3AD203B41FA5}">
                      <a16:colId xmlns:a16="http://schemas.microsoft.com/office/drawing/2014/main" val="20000"/>
                    </a:ext>
                  </a:extLst>
                </a:gridCol>
                <a:gridCol w="1179871">
                  <a:extLst>
                    <a:ext uri="{9D8B030D-6E8A-4147-A177-3AD203B41FA5}">
                      <a16:colId xmlns:a16="http://schemas.microsoft.com/office/drawing/2014/main" val="20001"/>
                    </a:ext>
                  </a:extLst>
                </a:gridCol>
                <a:gridCol w="6322142">
                  <a:extLst>
                    <a:ext uri="{9D8B030D-6E8A-4147-A177-3AD203B41FA5}">
                      <a16:colId xmlns:a16="http://schemas.microsoft.com/office/drawing/2014/main" val="20002"/>
                    </a:ext>
                  </a:extLst>
                </a:gridCol>
              </a:tblGrid>
              <a:tr h="260881">
                <a:tc>
                  <a:txBody>
                    <a:bodyPr/>
                    <a:lstStyle/>
                    <a:p>
                      <a:r>
                        <a:rPr lang="en-IN" sz="1400" b="0" i="0" u="none" strike="noStrike" cap="none" dirty="0">
                          <a:solidFill>
                            <a:schemeClr val="dk1"/>
                          </a:solidFill>
                          <a:latin typeface="Myriad Pro" panose="020B0503030403020204" charset="0"/>
                          <a:ea typeface="Open Sans"/>
                          <a:cs typeface="Open Sans"/>
                          <a:sym typeface="Arial"/>
                        </a:rPr>
                        <a:t>Economic Times (India) October 2023</a:t>
                      </a:r>
                    </a:p>
                  </a:txBody>
                  <a:tcPr anchor="ctr">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IN" sz="1400" b="0" i="0" u="none" strike="noStrike" cap="none" dirty="0">
                          <a:solidFill>
                            <a:schemeClr val="dk1"/>
                          </a:solidFill>
                          <a:latin typeface="Myriad Pro" panose="020B0503030403020204" charset="0"/>
                          <a:ea typeface="Open Sans"/>
                          <a:cs typeface="Open Sans"/>
                          <a:sym typeface="Open Sans"/>
                        </a:rPr>
                        <a:t>Oct 2023</a:t>
                      </a:r>
                      <a:endParaRPr sz="14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400" b="0" i="0" u="sng" strike="noStrike" kern="1200" cap="none" dirty="0">
                          <a:solidFill>
                            <a:srgbClr val="C00000"/>
                          </a:solidFill>
                          <a:latin typeface="Myriad Pro" panose="020B0503030403020204" charset="0"/>
                          <a:ea typeface="Open Sans"/>
                          <a:cs typeface="Open Sans"/>
                          <a:hlinkClick r:id="rId3">
                            <a:extLst>
                              <a:ext uri="{A12FA001-AC4F-418D-AE19-62706E023703}">
                                <ahyp:hlinkClr xmlns:ahyp="http://schemas.microsoft.com/office/drawing/2018/hyperlinkcolor" val="tx"/>
                              </a:ext>
                            </a:extLst>
                          </a:hlinkClick>
                        </a:rPr>
                        <a:t>Vodafone India completes testing of over 50 IoT devices and certification based on oneM2M and 3GPP standards at the IoT Lab that it has set up with the Centre for Development of Telematics (C-DOT)</a:t>
                      </a:r>
                      <a:endParaRPr sz="1400" b="0" i="0" u="sng" strike="noStrike" kern="1200"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3425054152"/>
                  </a:ext>
                </a:extLst>
              </a:tr>
              <a:tr h="260881">
                <a:tc>
                  <a:txBody>
                    <a:bodyPr/>
                    <a:lstStyle/>
                    <a:p>
                      <a:r>
                        <a:rPr lang="en-US" sz="1400" b="0" i="0" u="none" strike="noStrike" cap="none" dirty="0">
                          <a:solidFill>
                            <a:schemeClr val="dk1"/>
                          </a:solidFill>
                          <a:latin typeface="Myriad Pro" panose="020B0503030403020204" charset="0"/>
                          <a:ea typeface="Open Sans"/>
                          <a:cs typeface="Open Sans"/>
                          <a:sym typeface="Arial"/>
                        </a:rPr>
                        <a:t>Electronic Times Internet (S. Korea)</a:t>
                      </a:r>
                      <a:br>
                        <a:rPr lang="en-US" sz="1400" b="0" i="0" u="none" strike="noStrike" cap="none" dirty="0">
                          <a:solidFill>
                            <a:schemeClr val="dk1"/>
                          </a:solidFill>
                          <a:latin typeface="Myriad Pro" panose="020B0503030403020204" charset="0"/>
                          <a:ea typeface="Open Sans"/>
                          <a:cs typeface="Open Sans"/>
                          <a:sym typeface="Arial"/>
                        </a:rPr>
                      </a:br>
                      <a:r>
                        <a:rPr lang="en-US" sz="1400" b="0" i="0" u="none" strike="noStrike" cap="none" dirty="0">
                          <a:solidFill>
                            <a:schemeClr val="dk1"/>
                          </a:solidFill>
                          <a:latin typeface="Myriad Pro" panose="020B0503030403020204" charset="0"/>
                          <a:ea typeface="Open Sans"/>
                          <a:cs typeface="Open Sans"/>
                          <a:sym typeface="Arial"/>
                        </a:rPr>
                        <a:t>October 2023</a:t>
                      </a:r>
                      <a:endParaRPr lang="en-IN" sz="1400" b="0" i="0" u="none" strike="noStrike" cap="none" dirty="0">
                        <a:solidFill>
                          <a:schemeClr val="dk1"/>
                        </a:solidFill>
                        <a:latin typeface="Myriad Pro" panose="020B0503030403020204" charset="0"/>
                        <a:ea typeface="Open Sans"/>
                        <a:cs typeface="Open Sans"/>
                        <a:sym typeface="Arial"/>
                      </a:endParaRPr>
                    </a:p>
                  </a:txBody>
                  <a:tcPr anchor="ctr">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IN" sz="1400" b="0" i="0" u="none" strike="noStrike" cap="none" dirty="0">
                          <a:solidFill>
                            <a:schemeClr val="dk1"/>
                          </a:solidFill>
                          <a:latin typeface="Myriad Pro" panose="020B0503030403020204" charset="0"/>
                          <a:ea typeface="Open Sans"/>
                          <a:cs typeface="Open Sans"/>
                          <a:sym typeface="Open Sans"/>
                        </a:rPr>
                        <a:t>Oct 2023</a:t>
                      </a:r>
                      <a:endParaRPr sz="14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400" b="0" i="0" u="sng" strike="noStrike" cap="none" dirty="0">
                          <a:solidFill>
                            <a:srgbClr val="C00000"/>
                          </a:solidFill>
                          <a:latin typeface="Myriad Pro" panose="020B0503030403020204" charset="0"/>
                          <a:ea typeface="Open Sans"/>
                          <a:cs typeface="Open Sans"/>
                          <a:sym typeface="Arial"/>
                          <a:hlinkClick r:id="rId4">
                            <a:extLst>
                              <a:ext uri="{A12FA001-AC4F-418D-AE19-62706E023703}">
                                <ahyp:hlinkClr xmlns:ahyp="http://schemas.microsoft.com/office/drawing/2018/hyperlinkcolor" val="tx"/>
                              </a:ext>
                            </a:extLst>
                          </a:hlinkClick>
                        </a:rPr>
                        <a:t>Korea Telecommunications Technology Association (TTA) will introduce achievements related to oneM2M at S. Korea's 2023 </a:t>
                      </a:r>
                      <a:r>
                        <a:rPr lang="en-US" sz="1400" b="0" i="0" u="sng" strike="noStrike" cap="none" dirty="0" err="1">
                          <a:solidFill>
                            <a:srgbClr val="C00000"/>
                          </a:solidFill>
                          <a:latin typeface="Myriad Pro" panose="020B0503030403020204" charset="0"/>
                          <a:ea typeface="Open Sans"/>
                          <a:cs typeface="Open Sans"/>
                          <a:sym typeface="Arial"/>
                          <a:hlinkClick r:id="rId4">
                            <a:extLst>
                              <a:ext uri="{A12FA001-AC4F-418D-AE19-62706E023703}">
                                <ahyp:hlinkClr xmlns:ahyp="http://schemas.microsoft.com/office/drawing/2018/hyperlinkcolor" val="tx"/>
                              </a:ext>
                            </a:extLst>
                          </a:hlinkClick>
                        </a:rPr>
                        <a:t>AIoT</a:t>
                      </a:r>
                      <a:r>
                        <a:rPr lang="en-US" sz="1400" b="0" i="0" u="sng" strike="noStrike" cap="none" dirty="0">
                          <a:solidFill>
                            <a:srgbClr val="C00000"/>
                          </a:solidFill>
                          <a:latin typeface="Myriad Pro" panose="020B0503030403020204" charset="0"/>
                          <a:ea typeface="Open Sans"/>
                          <a:cs typeface="Open Sans"/>
                          <a:sym typeface="Arial"/>
                          <a:hlinkClick r:id="rId4">
                            <a:extLst>
                              <a:ext uri="{A12FA001-AC4F-418D-AE19-62706E023703}">
                                <ahyp:hlinkClr xmlns:ahyp="http://schemas.microsoft.com/office/drawing/2018/hyperlinkcolor" val="tx"/>
                              </a:ext>
                            </a:extLst>
                          </a:hlinkClick>
                        </a:rPr>
                        <a:t>  Promotion Week.</a:t>
                      </a:r>
                      <a:endParaRPr sz="1400" b="0" i="0" u="sng" strike="noStrike"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2553265443"/>
                  </a:ext>
                </a:extLst>
              </a:tr>
              <a:tr h="260881">
                <a:tc>
                  <a:txBody>
                    <a:bodyPr/>
                    <a:lstStyle/>
                    <a:p>
                      <a:r>
                        <a:rPr lang="en-IN" sz="1400" b="0" i="0" u="none" strike="noStrike" cap="none" dirty="0">
                          <a:solidFill>
                            <a:schemeClr val="dk1"/>
                          </a:solidFill>
                          <a:latin typeface="Myriad Pro" panose="020B0503030403020204" charset="0"/>
                          <a:ea typeface="Open Sans"/>
                          <a:cs typeface="Open Sans"/>
                          <a:sym typeface="Arial"/>
                        </a:rPr>
                        <a:t>Pipeline Publishing September 2023</a:t>
                      </a:r>
                    </a:p>
                  </a:txBody>
                  <a:tcPr anchor="ctr">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IN" sz="1400" b="0" i="0" u="none" strike="noStrike" cap="none" dirty="0">
                          <a:solidFill>
                            <a:schemeClr val="dk1"/>
                          </a:solidFill>
                          <a:latin typeface="Myriad Pro" panose="020B0503030403020204" charset="0"/>
                          <a:ea typeface="Open Sans"/>
                          <a:cs typeface="Open Sans"/>
                          <a:sym typeface="Open Sans"/>
                        </a:rPr>
                        <a:t>Sept 2023</a:t>
                      </a:r>
                      <a:endParaRPr sz="14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400" b="0" i="0" u="sng" strike="noStrike" cap="none" dirty="0">
                          <a:solidFill>
                            <a:srgbClr val="C00000"/>
                          </a:solidFill>
                          <a:latin typeface="Myriad Pro" panose="020B0503030403020204" charset="0"/>
                          <a:ea typeface="Open Sans"/>
                          <a:cs typeface="Open Sans"/>
                          <a:sym typeface="Arial"/>
                          <a:hlinkClick r:id="rId5">
                            <a:extLst>
                              <a:ext uri="{A12FA001-AC4F-418D-AE19-62706E023703}">
                                <ahyp:hlinkClr xmlns:ahyp="http://schemas.microsoft.com/office/drawing/2018/hyperlinkcolor" val="tx"/>
                              </a:ext>
                            </a:extLst>
                          </a:hlinkClick>
                        </a:rPr>
                        <a:t>AI and Analytics for IoT</a:t>
                      </a:r>
                      <a:endParaRPr sz="1400" b="0" i="0" u="sng" strike="noStrike"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813855409"/>
                  </a:ext>
                </a:extLst>
              </a:tr>
              <a:tr h="260881">
                <a:tc>
                  <a:txBody>
                    <a:bodyPr/>
                    <a:lstStyle/>
                    <a:p>
                      <a:r>
                        <a:rPr lang="en-IN" sz="1400" b="0" i="0" u="none" strike="noStrike" cap="none" dirty="0">
                          <a:solidFill>
                            <a:schemeClr val="dk1"/>
                          </a:solidFill>
                          <a:latin typeface="Myriad Pro" panose="020B0503030403020204" charset="0"/>
                          <a:ea typeface="Open Sans"/>
                          <a:cs typeface="Open Sans"/>
                          <a:sym typeface="Arial"/>
                        </a:rPr>
                        <a:t>Pipeline Publishing</a:t>
                      </a:r>
                      <a:br>
                        <a:rPr lang="en-IN" sz="1400" b="0" i="0" u="none" strike="noStrike" cap="none" dirty="0">
                          <a:solidFill>
                            <a:schemeClr val="dk1"/>
                          </a:solidFill>
                          <a:latin typeface="Myriad Pro" panose="020B0503030403020204" charset="0"/>
                          <a:ea typeface="Open Sans"/>
                          <a:cs typeface="Open Sans"/>
                          <a:sym typeface="Arial"/>
                        </a:rPr>
                      </a:br>
                      <a:r>
                        <a:rPr lang="en-IN" sz="1400" b="0" i="0" u="none" strike="noStrike" cap="none" dirty="0">
                          <a:solidFill>
                            <a:schemeClr val="dk1"/>
                          </a:solidFill>
                          <a:latin typeface="Myriad Pro" panose="020B0503030403020204" charset="0"/>
                          <a:ea typeface="Open Sans"/>
                          <a:cs typeface="Open Sans"/>
                          <a:sym typeface="Arial"/>
                        </a:rPr>
                        <a:t>July 2023</a:t>
                      </a:r>
                    </a:p>
                  </a:txBody>
                  <a:tcPr anchor="ctr">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IN" sz="1400" b="0" i="0" u="none" strike="noStrike" cap="none" dirty="0">
                          <a:solidFill>
                            <a:schemeClr val="dk1"/>
                          </a:solidFill>
                          <a:latin typeface="Myriad Pro" panose="020B0503030403020204" charset="0"/>
                          <a:ea typeface="Open Sans"/>
                          <a:cs typeface="Open Sans"/>
                          <a:sym typeface="Open Sans"/>
                        </a:rPr>
                        <a:t>July 2023</a:t>
                      </a:r>
                      <a:endParaRPr sz="14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400" b="0" i="0" u="sng" strike="noStrike" cap="none" dirty="0">
                          <a:solidFill>
                            <a:srgbClr val="C00000"/>
                          </a:solidFill>
                          <a:latin typeface="Myriad Pro" panose="020B0503030403020204" charset="0"/>
                          <a:ea typeface="Open Sans"/>
                          <a:cs typeface="Open Sans"/>
                          <a:sym typeface="Arial"/>
                          <a:hlinkClick r:id="rId6">
                            <a:extLst>
                              <a:ext uri="{A12FA001-AC4F-418D-AE19-62706E023703}">
                                <ahyp:hlinkClr xmlns:ahyp="http://schemas.microsoft.com/office/drawing/2018/hyperlinkcolor" val="tx"/>
                              </a:ext>
                            </a:extLst>
                          </a:hlinkClick>
                        </a:rPr>
                        <a:t>How Connected Devices will Remake IoT Systems</a:t>
                      </a:r>
                      <a:endParaRPr sz="1400" b="0" i="0" u="sng" strike="noStrike"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133515984"/>
                  </a:ext>
                </a:extLst>
              </a:tr>
              <a:tr h="260881">
                <a:tc>
                  <a:txBody>
                    <a:bodyPr/>
                    <a:lstStyle/>
                    <a:p>
                      <a:r>
                        <a:rPr lang="en-IN" sz="1400" b="0" i="0" u="none" strike="noStrike" cap="none" dirty="0">
                          <a:solidFill>
                            <a:schemeClr val="dk1"/>
                          </a:solidFill>
                          <a:latin typeface="Myriad Pro" panose="020B0503030403020204" charset="0"/>
                          <a:ea typeface="Open Sans"/>
                          <a:cs typeface="Open Sans"/>
                          <a:sym typeface="Arial"/>
                        </a:rPr>
                        <a:t>Information and Communication Newspaper </a:t>
                      </a:r>
                      <a:br>
                        <a:rPr lang="en-IN" sz="1400" b="0" i="0" u="none" strike="noStrike" cap="none" dirty="0">
                          <a:solidFill>
                            <a:schemeClr val="dk1"/>
                          </a:solidFill>
                          <a:latin typeface="Myriad Pro" panose="020B0503030403020204" charset="0"/>
                          <a:ea typeface="Open Sans"/>
                          <a:cs typeface="Open Sans"/>
                          <a:sym typeface="Arial"/>
                        </a:rPr>
                      </a:br>
                      <a:r>
                        <a:rPr lang="en-IN" sz="1400" b="0" i="0" u="none" strike="noStrike" cap="none" dirty="0">
                          <a:solidFill>
                            <a:schemeClr val="dk1"/>
                          </a:solidFill>
                          <a:latin typeface="Myriad Pro" panose="020B0503030403020204" charset="0"/>
                          <a:ea typeface="Open Sans"/>
                          <a:cs typeface="Open Sans"/>
                          <a:sym typeface="Arial"/>
                        </a:rPr>
                        <a:t>(Korea Information and Communication Corporation Association)</a:t>
                      </a:r>
                    </a:p>
                  </a:txBody>
                  <a:tcPr anchor="ctr">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IN" sz="1400" b="0" i="0" u="none" strike="noStrike" cap="none" dirty="0">
                          <a:solidFill>
                            <a:schemeClr val="dk1"/>
                          </a:solidFill>
                          <a:latin typeface="Myriad Pro" panose="020B0503030403020204" charset="0"/>
                          <a:ea typeface="Open Sans"/>
                          <a:cs typeface="Open Sans"/>
                          <a:sym typeface="Arial"/>
                        </a:rPr>
                        <a:t>June 2023</a:t>
                      </a:r>
                      <a:endParaRPr sz="14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400" b="0" i="0" u="sng" strike="noStrike" cap="none" dirty="0">
                          <a:solidFill>
                            <a:srgbClr val="C00000"/>
                          </a:solidFill>
                          <a:latin typeface="Myriad Pro" panose="020B0503030403020204" charset="0"/>
                          <a:ea typeface="Open Sans"/>
                          <a:cs typeface="Open Sans"/>
                          <a:sym typeface="Arial"/>
                          <a:hlinkClick r:id="rId7">
                            <a:extLst>
                              <a:ext uri="{A12FA001-AC4F-418D-AE19-62706E023703}">
                                <ahyp:hlinkClr xmlns:ahyp="http://schemas.microsoft.com/office/drawing/2018/hyperlinkcolor" val="tx"/>
                              </a:ext>
                            </a:extLst>
                          </a:hlinkClick>
                        </a:rPr>
                        <a:t>KETI Completes 'Mobius Developer Competition' and 22 Teams Showcase IoT Application Services</a:t>
                      </a:r>
                      <a:endParaRPr sz="1400" b="0" i="0" u="sng" strike="noStrike"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3113454500"/>
                  </a:ext>
                </a:extLst>
              </a:tr>
              <a:tr h="260881">
                <a:tc>
                  <a:txBody>
                    <a:bodyPr/>
                    <a:lstStyle/>
                    <a:p>
                      <a:pPr marL="0" marR="0" lvl="0" indent="0" algn="l" rtl="0">
                        <a:lnSpc>
                          <a:spcPct val="90000"/>
                        </a:lnSpc>
                        <a:spcBef>
                          <a:spcPts val="0"/>
                        </a:spcBef>
                        <a:spcAft>
                          <a:spcPts val="0"/>
                        </a:spcAft>
                        <a:buClr>
                          <a:schemeClr val="dk1"/>
                        </a:buClr>
                        <a:buSzPts val="1800"/>
                        <a:buFont typeface="Open Sans"/>
                        <a:buNone/>
                      </a:pPr>
                      <a:r>
                        <a:rPr lang="en-IN" sz="1400" b="0" i="0" u="none" strike="noStrike" cap="none" dirty="0" err="1">
                          <a:solidFill>
                            <a:schemeClr val="dk1"/>
                          </a:solidFill>
                          <a:latin typeface="Myriad Pro" panose="020B0503030403020204" charset="0"/>
                          <a:ea typeface="Open Sans"/>
                          <a:cs typeface="Open Sans"/>
                          <a:sym typeface="Arial"/>
                        </a:rPr>
                        <a:t>BizWire</a:t>
                      </a:r>
                      <a:r>
                        <a:rPr lang="en-IN" sz="1400" b="0" i="0" u="none" strike="noStrike" cap="none" dirty="0">
                          <a:solidFill>
                            <a:schemeClr val="dk1"/>
                          </a:solidFill>
                          <a:latin typeface="Myriad Pro" panose="020B0503030403020204" charset="0"/>
                          <a:ea typeface="Open Sans"/>
                          <a:cs typeface="Open Sans"/>
                          <a:sym typeface="Arial"/>
                        </a:rPr>
                        <a:t> Express</a:t>
                      </a:r>
                      <a:endParaRPr sz="14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cap="none" dirty="0">
                          <a:solidFill>
                            <a:schemeClr val="dk1"/>
                          </a:solidFill>
                          <a:latin typeface="Myriad Pro" panose="020B0503030403020204" charset="0"/>
                          <a:ea typeface="Open Sans"/>
                          <a:cs typeface="Open Sans"/>
                          <a:sym typeface="Open Sans"/>
                        </a:rPr>
                        <a:t>May 2023</a:t>
                      </a:r>
                      <a:endParaRPr sz="14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400" b="0" i="0" u="sng" strike="noStrike" cap="none" dirty="0">
                          <a:solidFill>
                            <a:srgbClr val="C00000"/>
                          </a:solidFill>
                          <a:latin typeface="Myriad Pro" panose="020B0503030403020204" charset="0"/>
                          <a:ea typeface="Open Sans"/>
                          <a:cs typeface="Open Sans"/>
                          <a:sym typeface="Open Sans"/>
                          <a:hlinkClick r:id="rId8">
                            <a:extLst>
                              <a:ext uri="{A12FA001-AC4F-418D-AE19-62706E023703}">
                                <ahyp:hlinkClr xmlns:ahyp="http://schemas.microsoft.com/office/drawing/2018/hyperlinkcolor" val="tx"/>
                              </a:ext>
                            </a:extLst>
                          </a:hlinkClick>
                        </a:rPr>
                        <a:t>oneM2M SPECIFICATIONS APPROVED BY MORE THAN 190 ITU MEMBER COUNTRIES AS ITU STANDARD TO SIMPLIFY IOT ADOPTION</a:t>
                      </a:r>
                      <a:endParaRPr sz="1400" b="0" i="0" u="sng" strike="noStrike"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2230795647"/>
                  </a:ext>
                </a:extLst>
              </a:tr>
              <a:tr h="440200">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cap="none" dirty="0">
                          <a:solidFill>
                            <a:schemeClr val="dk1"/>
                          </a:solidFill>
                          <a:latin typeface="Myriad Pro" panose="020B0503030403020204" charset="0"/>
                          <a:ea typeface="Open Sans"/>
                          <a:cs typeface="Open Sans"/>
                          <a:sym typeface="Open Sans"/>
                        </a:rPr>
                        <a:t>EE News Europe</a:t>
                      </a:r>
                      <a:endParaRPr sz="14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cap="none" dirty="0">
                          <a:solidFill>
                            <a:schemeClr val="dk1"/>
                          </a:solidFill>
                          <a:latin typeface="Myriad Pro" panose="020B0503030403020204" charset="0"/>
                          <a:ea typeface="Open Sans"/>
                          <a:cs typeface="Open Sans"/>
                          <a:sym typeface="Open Sans"/>
                        </a:rPr>
                        <a:t>April 2023</a:t>
                      </a:r>
                      <a:endParaRPr sz="14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400" b="0" i="0" u="sng" strike="noStrike" cap="none" dirty="0">
                          <a:solidFill>
                            <a:srgbClr val="C00000"/>
                          </a:solidFill>
                          <a:latin typeface="Myriad Pro" panose="020B0503030403020204" charset="0"/>
                          <a:ea typeface="Open Sans"/>
                          <a:cs typeface="Open Sans"/>
                          <a:sym typeface="Open Sans"/>
                          <a:hlinkClick r:id="rId9">
                            <a:extLst>
                              <a:ext uri="{A12FA001-AC4F-418D-AE19-62706E023703}">
                                <ahyp:hlinkClr xmlns:ahyp="http://schemas.microsoft.com/office/drawing/2018/hyperlinkcolor" val="tx"/>
                              </a:ext>
                            </a:extLst>
                          </a:hlinkClick>
                        </a:rPr>
                        <a:t>'Horizontal' IoT Implementations</a:t>
                      </a:r>
                      <a:endParaRPr sz="1400" b="0" i="0" u="none" strike="noStrike"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0000"/>
                  </a:ext>
                </a:extLst>
              </a:tr>
              <a:tr h="365775">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cap="none">
                          <a:solidFill>
                            <a:schemeClr val="dk1"/>
                          </a:solidFill>
                          <a:latin typeface="Myriad Pro" panose="020B0503030403020204" charset="0"/>
                          <a:ea typeface="Open Sans"/>
                          <a:cs typeface="Open Sans"/>
                          <a:sym typeface="Open Sans"/>
                        </a:rPr>
                        <a:t>Journal du Net</a:t>
                      </a:r>
                      <a:endParaRPr sz="1400" b="0" i="0" u="none" strike="noStrike" cap="none">
                        <a:solidFill>
                          <a:schemeClr val="dk1"/>
                        </a:solidFill>
                        <a:latin typeface="Myriad Pro" panose="020B0503030403020204" charset="0"/>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cap="none">
                          <a:solidFill>
                            <a:schemeClr val="dk1"/>
                          </a:solidFill>
                          <a:latin typeface="Myriad Pro" panose="020B0503030403020204" charset="0"/>
                          <a:ea typeface="Open Sans"/>
                          <a:cs typeface="Open Sans"/>
                          <a:sym typeface="Open Sans"/>
                        </a:rPr>
                        <a:t>March 2023</a:t>
                      </a:r>
                      <a:endParaRPr sz="1400" b="0" i="0" u="none" strike="noStrike" cap="none">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400" b="0" i="0" u="sng" strike="noStrike" cap="none">
                          <a:solidFill>
                            <a:srgbClr val="C00000"/>
                          </a:solidFill>
                          <a:latin typeface="Myriad Pro" panose="020B0503030403020204" charset="0"/>
                          <a:ea typeface="Open Sans"/>
                          <a:cs typeface="Open Sans"/>
                          <a:sym typeface="Open Sans"/>
                          <a:hlinkClick r:id="rId10">
                            <a:extLst>
                              <a:ext uri="{A12FA001-AC4F-418D-AE19-62706E023703}">
                                <ahyp:hlinkClr xmlns:ahyp="http://schemas.microsoft.com/office/drawing/2018/hyperlinkcolor" val="tx"/>
                              </a:ext>
                            </a:extLst>
                          </a:hlinkClick>
                        </a:rPr>
                        <a:t>L'IoT, barrière aux catastrophes naturelles</a:t>
                      </a:r>
                      <a:endParaRPr sz="1400" b="0" i="0" u="none" strike="noStrike" cap="none">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0001"/>
                  </a:ext>
                </a:extLst>
              </a:tr>
              <a:tr h="365775">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cap="none">
                          <a:solidFill>
                            <a:schemeClr val="dk1"/>
                          </a:solidFill>
                          <a:latin typeface="Myriad Pro" panose="020B0503030403020204" charset="0"/>
                          <a:ea typeface="Open Sans"/>
                          <a:cs typeface="Open Sans"/>
                          <a:sym typeface="Open Sans"/>
                        </a:rPr>
                        <a:t>International Institute of Information Technology (Hyderabad)</a:t>
                      </a:r>
                      <a:endParaRPr sz="1400" b="0" i="0" u="none" strike="noStrike" cap="none">
                        <a:solidFill>
                          <a:schemeClr val="dk1"/>
                        </a:solidFill>
                        <a:latin typeface="Myriad Pro" panose="020B0503030403020204" charset="0"/>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cap="none" dirty="0">
                          <a:solidFill>
                            <a:schemeClr val="dk1"/>
                          </a:solidFill>
                          <a:latin typeface="Myriad Pro" panose="020B0503030403020204" charset="0"/>
                          <a:ea typeface="Open Sans"/>
                          <a:cs typeface="Open Sans"/>
                          <a:sym typeface="Open Sans"/>
                        </a:rPr>
                        <a:t>January 2023</a:t>
                      </a:r>
                      <a:endParaRPr sz="14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400" b="0" i="0" u="sng" strike="noStrike" cap="none" dirty="0">
                          <a:solidFill>
                            <a:srgbClr val="C00000"/>
                          </a:solidFill>
                          <a:latin typeface="Myriad Pro" panose="020B0503030403020204" charset="0"/>
                          <a:ea typeface="Open Sans"/>
                          <a:cs typeface="Open Sans"/>
                          <a:sym typeface="Open Sans"/>
                          <a:hlinkClick r:id="rId11">
                            <a:extLst>
                              <a:ext uri="{A12FA001-AC4F-418D-AE19-62706E023703}">
                                <ahyp:hlinkClr xmlns:ahyp="http://schemas.microsoft.com/office/drawing/2018/hyperlinkcolor" val="tx"/>
                              </a:ext>
                            </a:extLst>
                          </a:hlinkClick>
                        </a:rPr>
                        <a:t>IITH's Smart City team wins Best Technology award in Korean hackathon</a:t>
                      </a:r>
                      <a:endParaRPr sz="1400" b="0" i="0" u="none" strike="noStrike"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0002"/>
                  </a:ext>
                </a:extLst>
              </a:tr>
              <a:tr h="365775">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cap="none">
                          <a:solidFill>
                            <a:schemeClr val="dk1"/>
                          </a:solidFill>
                          <a:latin typeface="Myriad Pro" panose="020B0503030403020204" charset="0"/>
                          <a:ea typeface="Open Sans"/>
                          <a:cs typeface="Open Sans"/>
                          <a:sym typeface="Open Sans"/>
                        </a:rPr>
                        <a:t>ETSI Enjoy!</a:t>
                      </a:r>
                      <a:endParaRPr sz="1400" b="0" i="0" u="none" strike="noStrike" cap="none">
                        <a:solidFill>
                          <a:schemeClr val="dk1"/>
                        </a:solidFill>
                        <a:latin typeface="Myriad Pro" panose="020B0503030403020204" charset="0"/>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cap="none">
                          <a:solidFill>
                            <a:schemeClr val="dk1"/>
                          </a:solidFill>
                          <a:latin typeface="Myriad Pro" panose="020B0503030403020204" charset="0"/>
                          <a:ea typeface="Open Sans"/>
                          <a:cs typeface="Open Sans"/>
                          <a:sym typeface="Open Sans"/>
                        </a:rPr>
                        <a:t>January 2023</a:t>
                      </a:r>
                      <a:endParaRPr sz="1400" b="0" i="0" u="none" strike="noStrike" cap="none">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400" b="0" i="0" u="sng" strike="noStrike" cap="none" dirty="0">
                          <a:solidFill>
                            <a:srgbClr val="C00000"/>
                          </a:solidFill>
                          <a:latin typeface="Myriad Pro" panose="020B0503030403020204" charset="0"/>
                          <a:ea typeface="Open Sans"/>
                          <a:cs typeface="Open Sans"/>
                          <a:sym typeface="Open Sans"/>
                          <a:hlinkClick r:id="rId12">
                            <a:extLst>
                              <a:ext uri="{A12FA001-AC4F-418D-AE19-62706E023703}">
                                <ahyp:hlinkClr xmlns:ahyp="http://schemas.microsoft.com/office/drawing/2018/hyperlinkcolor" val="tx"/>
                              </a:ext>
                            </a:extLst>
                          </a:hlinkClick>
                        </a:rPr>
                        <a:t>Research and Innovation in IoT Standardization</a:t>
                      </a:r>
                      <a:endParaRPr sz="1400" b="0" i="0" u="none" strike="noStrike"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0003"/>
                  </a:ext>
                </a:extLst>
              </a:tr>
              <a:tr h="365775">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cap="none" dirty="0">
                          <a:solidFill>
                            <a:schemeClr val="dk1"/>
                          </a:solidFill>
                          <a:latin typeface="Myriad Pro" panose="020B0503030403020204" charset="0"/>
                          <a:ea typeface="Open Sans"/>
                          <a:cs typeface="Open Sans"/>
                          <a:sym typeface="Open Sans"/>
                        </a:rPr>
                        <a:t>The Fast Mode</a:t>
                      </a:r>
                      <a:endParaRPr sz="14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cap="none">
                          <a:solidFill>
                            <a:schemeClr val="dk1"/>
                          </a:solidFill>
                          <a:latin typeface="Myriad Pro" panose="020B0503030403020204" charset="0"/>
                          <a:ea typeface="Open Sans"/>
                          <a:cs typeface="Open Sans"/>
                          <a:sym typeface="Open Sans"/>
                        </a:rPr>
                        <a:t>January 2023</a:t>
                      </a:r>
                      <a:endParaRPr sz="1400" b="0" i="0" u="none" strike="noStrike" cap="none">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400" b="0" i="0" u="sng" strike="noStrike" cap="none" dirty="0">
                          <a:solidFill>
                            <a:srgbClr val="C00000"/>
                          </a:solidFill>
                          <a:latin typeface="Myriad Pro" panose="020B0503030403020204" charset="0"/>
                          <a:ea typeface="Open Sans"/>
                          <a:cs typeface="Open Sans"/>
                          <a:sym typeface="Open Sans"/>
                          <a:hlinkClick r:id="rId13">
                            <a:extLst>
                              <a:ext uri="{A12FA001-AC4F-418D-AE19-62706E023703}">
                                <ahyp:hlinkClr xmlns:ahyp="http://schemas.microsoft.com/office/drawing/2018/hyperlinkcolor" val="tx"/>
                              </a:ext>
                            </a:extLst>
                          </a:hlinkClick>
                        </a:rPr>
                        <a:t>Standardization is Key for Metaverse Success</a:t>
                      </a:r>
                      <a:endParaRPr sz="1400" b="0" i="0" u="none" strike="noStrike"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0004"/>
                  </a:ext>
                </a:extLst>
              </a:tr>
            </a:tbl>
          </a:graphicData>
        </a:graphic>
      </p:graphicFrame>
      <p:sp>
        <p:nvSpPr>
          <p:cNvPr id="220" name="Google Shape;22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sz="1200">
              <a:solidFill>
                <a:schemeClr val="lt2"/>
              </a:solidFill>
              <a:latin typeface="Open Sans"/>
              <a:ea typeface="Open Sans"/>
              <a:cs typeface="Open Sans"/>
              <a:sym typeface="Open Sans"/>
            </a:endParaRPr>
          </a:p>
          <a:p>
            <a:pPr marL="0" lvl="0" indent="0" algn="ctr" rtl="0">
              <a:spcBef>
                <a:spcPts val="0"/>
              </a:spcBef>
              <a:spcAft>
                <a:spcPts val="0"/>
              </a:spcAft>
              <a:buNone/>
            </a:pPr>
            <a:r>
              <a:rPr lang="en-US" sz="1000">
                <a:solidFill>
                  <a:schemeClr val="lt2"/>
                </a:solidFill>
                <a:latin typeface="Open Sans"/>
                <a:ea typeface="Open Sans"/>
                <a:cs typeface="Open Sans"/>
                <a:sym typeface="Open Sans"/>
              </a:rPr>
              <a:t>© 2023 oneM2M</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7"/>
          <p:cNvSpPr txBox="1">
            <a:spLocks noGrp="1"/>
          </p:cNvSpPr>
          <p:nvPr>
            <p:ph type="title"/>
          </p:nvPr>
        </p:nvSpPr>
        <p:spPr>
          <a:xfrm>
            <a:off x="334696" y="0"/>
            <a:ext cx="7850400" cy="1173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63133"/>
              </a:buClr>
              <a:buSzPts val="4400"/>
              <a:buFont typeface="Open Sans"/>
              <a:buNone/>
            </a:pPr>
            <a:r>
              <a:rPr lang="en-US" dirty="0"/>
              <a:t>oneM2M in News – from MARCOM 123</a:t>
            </a:r>
            <a:endParaRPr dirty="0"/>
          </a:p>
        </p:txBody>
      </p:sp>
      <p:graphicFrame>
        <p:nvGraphicFramePr>
          <p:cNvPr id="227" name="Google Shape;227;p17"/>
          <p:cNvGraphicFramePr/>
          <p:nvPr/>
        </p:nvGraphicFramePr>
        <p:xfrm>
          <a:off x="586301" y="1493838"/>
          <a:ext cx="8695925" cy="2011725"/>
        </p:xfrm>
        <a:graphic>
          <a:graphicData uri="http://schemas.openxmlformats.org/drawingml/2006/table">
            <a:tbl>
              <a:tblPr>
                <a:noFill/>
              </a:tblPr>
              <a:tblGrid>
                <a:gridCol w="2635550">
                  <a:extLst>
                    <a:ext uri="{9D8B030D-6E8A-4147-A177-3AD203B41FA5}">
                      <a16:colId xmlns:a16="http://schemas.microsoft.com/office/drawing/2014/main" val="20000"/>
                    </a:ext>
                  </a:extLst>
                </a:gridCol>
                <a:gridCol w="6060375">
                  <a:extLst>
                    <a:ext uri="{9D8B030D-6E8A-4147-A177-3AD203B41FA5}">
                      <a16:colId xmlns:a16="http://schemas.microsoft.com/office/drawing/2014/main" val="20001"/>
                    </a:ext>
                  </a:extLst>
                </a:gridCol>
              </a:tblGrid>
              <a:tr h="365775">
                <a:tc>
                  <a:txBody>
                    <a:bodyPr/>
                    <a:lstStyle/>
                    <a:p>
                      <a:pPr marL="0" marR="0" lvl="0" indent="0" algn="l" rtl="0">
                        <a:spcBef>
                          <a:spcPts val="0"/>
                        </a:spcBef>
                        <a:spcAft>
                          <a:spcPts val="0"/>
                        </a:spcAft>
                        <a:buClr>
                          <a:schemeClr val="dk1"/>
                        </a:buClr>
                        <a:buSzPts val="1800"/>
                        <a:buFont typeface="Open Sans"/>
                        <a:buNone/>
                      </a:pPr>
                      <a:r>
                        <a:rPr lang="en-IN" sz="1800" b="0" i="0" u="none" strike="noStrike" cap="none" dirty="0">
                          <a:solidFill>
                            <a:schemeClr val="dk1"/>
                          </a:solidFill>
                          <a:latin typeface="Open Sans"/>
                          <a:ea typeface="Open Sans"/>
                          <a:cs typeface="Open Sans"/>
                          <a:sym typeface="Open Sans"/>
                        </a:rPr>
                        <a:t>18 July 2023</a:t>
                      </a:r>
                      <a:endParaRPr sz="1800" b="0" i="0" u="none" strike="noStrike" cap="none" dirty="0">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sng" strike="noStrike" cap="none" dirty="0">
                          <a:solidFill>
                            <a:srgbClr val="C00000"/>
                          </a:solidFill>
                          <a:latin typeface="Open Sans"/>
                          <a:ea typeface="Open Sans"/>
                          <a:cs typeface="Open Sans"/>
                          <a:sym typeface="Arial"/>
                          <a:hlinkClick r:id="rId3">
                            <a:extLst>
                              <a:ext uri="{A12FA001-AC4F-418D-AE19-62706E023703}">
                                <ahyp:hlinkClr xmlns:ahyp="http://schemas.microsoft.com/office/drawing/2018/hyperlinkcolor" val="tx"/>
                              </a:ext>
                            </a:extLst>
                          </a:hlinkClick>
                        </a:rPr>
                        <a:t>Enabling Multi-access Edge Computing in the Internet-of-Things</a:t>
                      </a:r>
                      <a:endParaRPr sz="1800" b="0" i="0" u="sng" strike="noStrike" cap="none" dirty="0">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930828368"/>
                  </a:ext>
                </a:extLst>
              </a:tr>
              <a:tr h="365775">
                <a:tc>
                  <a:txBody>
                    <a:bodyPr/>
                    <a:lstStyle/>
                    <a:p>
                      <a:pPr marL="0" marR="0" lvl="0" indent="0" algn="l" rtl="0">
                        <a:spcBef>
                          <a:spcPts val="0"/>
                        </a:spcBef>
                        <a:spcAft>
                          <a:spcPts val="0"/>
                        </a:spcAft>
                        <a:buClr>
                          <a:schemeClr val="dk1"/>
                        </a:buClr>
                        <a:buSzPts val="1800"/>
                        <a:buFont typeface="Open Sans"/>
                        <a:buNone/>
                      </a:pPr>
                      <a:r>
                        <a:rPr lang="en-US" sz="1800" b="0" i="0" u="none" strike="noStrike" cap="none" dirty="0">
                          <a:solidFill>
                            <a:schemeClr val="dk1"/>
                          </a:solidFill>
                          <a:latin typeface="Open Sans"/>
                          <a:ea typeface="Open Sans"/>
                          <a:cs typeface="Open Sans"/>
                          <a:sym typeface="Open Sans"/>
                        </a:rPr>
                        <a:t>16 March 2023</a:t>
                      </a:r>
                      <a:endParaRPr sz="1800" b="0" i="0" u="none" strike="noStrike" cap="none" dirty="0">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sng" strike="noStrike" cap="none" dirty="0">
                          <a:solidFill>
                            <a:srgbClr val="C0000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In Anticipation of Metaverse Standardization</a:t>
                      </a:r>
                      <a:endParaRPr sz="1400" b="0" u="none" strike="noStrike" cap="none" dirty="0">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0"/>
                  </a:ext>
                </a:extLst>
              </a:tr>
              <a:tr h="204700">
                <a:tc>
                  <a:txBody>
                    <a:bodyPr/>
                    <a:lstStyle/>
                    <a:p>
                      <a:pPr marL="0" marR="0" lvl="0" indent="0" algn="l" rtl="0">
                        <a:lnSpc>
                          <a:spcPct val="90000"/>
                        </a:lnSpc>
                        <a:spcBef>
                          <a:spcPts val="0"/>
                        </a:spcBef>
                        <a:spcAft>
                          <a:spcPts val="0"/>
                        </a:spcAft>
                        <a:buClr>
                          <a:schemeClr val="dk2"/>
                        </a:buClr>
                        <a:buSzPts val="1100"/>
                        <a:buFont typeface="Arial"/>
                        <a:buNone/>
                      </a:pPr>
                      <a:r>
                        <a:rPr lang="en-US" sz="1800" b="0" i="0" u="none" strike="noStrike" cap="none" dirty="0">
                          <a:solidFill>
                            <a:schemeClr val="dk1"/>
                          </a:solidFill>
                          <a:latin typeface="Open Sans"/>
                          <a:ea typeface="Open Sans"/>
                          <a:cs typeface="Open Sans"/>
                          <a:sym typeface="Open Sans"/>
                        </a:rPr>
                        <a:t>7 February 2023</a:t>
                      </a:r>
                      <a:endParaRPr sz="1800" b="0" i="0" u="none" strike="noStrike" cap="none" dirty="0">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rgbClr val="C00000"/>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Security for oneM2M based smart city network</a:t>
                      </a:r>
                      <a:endParaRPr sz="1400" b="0" u="none" strike="noStrike" cap="none">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1"/>
                  </a:ext>
                </a:extLst>
              </a:tr>
              <a:tr h="440200">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cap="none">
                          <a:solidFill>
                            <a:schemeClr val="dk1"/>
                          </a:solidFill>
                          <a:latin typeface="Open Sans"/>
                          <a:ea typeface="Open Sans"/>
                          <a:cs typeface="Open Sans"/>
                          <a:sym typeface="Open Sans"/>
                        </a:rPr>
                        <a:t>2 February 2023</a:t>
                      </a:r>
                      <a:endParaRPr sz="1800" b="0" i="0" u="none" strike="noStrike" cap="none">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r>
                        <a:rPr lang="en-US" sz="1800" b="0" i="0" u="sng" strike="noStrike" cap="none" dirty="0">
                          <a:solidFill>
                            <a:srgbClr val="C00000"/>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The Journey to Massive IoT Through Interoperable and Open Standards</a:t>
                      </a:r>
                      <a:endParaRPr sz="1400" b="0" u="none" strike="noStrike" cap="none" dirty="0">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2"/>
                  </a:ext>
                </a:extLst>
              </a:tr>
            </a:tbl>
          </a:graphicData>
        </a:graphic>
      </p:graphicFrame>
      <p:sp>
        <p:nvSpPr>
          <p:cNvPr id="228" name="Google Shape;228;p17"/>
          <p:cNvSpPr txBox="1">
            <a:spLocks noGrp="1"/>
          </p:cNvSpPr>
          <p:nvPr>
            <p:ph type="ftr" idx="11"/>
          </p:nvPr>
        </p:nvSpPr>
        <p:spPr>
          <a:xfrm>
            <a:off x="4038600" y="6345717"/>
            <a:ext cx="41148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sz="1200">
              <a:solidFill>
                <a:schemeClr val="lt2"/>
              </a:solidFill>
              <a:latin typeface="Open Sans"/>
              <a:ea typeface="Open Sans"/>
              <a:cs typeface="Open Sans"/>
              <a:sym typeface="Open Sans"/>
            </a:endParaRPr>
          </a:p>
          <a:p>
            <a:pPr marL="0" lvl="0" indent="0" algn="ctr" rtl="0">
              <a:spcBef>
                <a:spcPts val="0"/>
              </a:spcBef>
              <a:spcAft>
                <a:spcPts val="0"/>
              </a:spcAft>
              <a:buNone/>
            </a:pPr>
            <a:r>
              <a:rPr lang="en-US" sz="1000">
                <a:solidFill>
                  <a:schemeClr val="lt2"/>
                </a:solidFill>
                <a:latin typeface="Open Sans"/>
                <a:ea typeface="Open Sans"/>
                <a:cs typeface="Open Sans"/>
                <a:sym typeface="Open Sans"/>
              </a:rPr>
              <a:t>© 2023 oneM2M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81C11-B334-E595-F09A-02162CDEE1BC}"/>
              </a:ext>
            </a:extLst>
          </p:cNvPr>
          <p:cNvSpPr>
            <a:spLocks noGrp="1"/>
          </p:cNvSpPr>
          <p:nvPr>
            <p:ph type="title"/>
          </p:nvPr>
        </p:nvSpPr>
        <p:spPr>
          <a:xfrm>
            <a:off x="334696" y="0"/>
            <a:ext cx="8568672" cy="1173570"/>
          </a:xfrm>
        </p:spPr>
        <p:txBody>
          <a:bodyPr>
            <a:normAutofit/>
          </a:bodyPr>
          <a:lstStyle/>
          <a:p>
            <a:r>
              <a:rPr lang="en-IN" dirty="0"/>
              <a:t>Outline – for Opening Plenary</a:t>
            </a:r>
            <a:endParaRPr lang="en-IN" dirty="0">
              <a:highlight>
                <a:srgbClr val="FFFF00"/>
              </a:highlight>
            </a:endParaRPr>
          </a:p>
        </p:txBody>
      </p:sp>
      <p:sp>
        <p:nvSpPr>
          <p:cNvPr id="3" name="Content Placeholder 2">
            <a:extLst>
              <a:ext uri="{FF2B5EF4-FFF2-40B4-BE49-F238E27FC236}">
                <a16:creationId xmlns:a16="http://schemas.microsoft.com/office/drawing/2014/main" id="{DF1C76F2-BC92-6868-5396-49D1AE2B6686}"/>
              </a:ext>
            </a:extLst>
          </p:cNvPr>
          <p:cNvSpPr>
            <a:spLocks noGrp="1"/>
          </p:cNvSpPr>
          <p:nvPr>
            <p:ph idx="1"/>
          </p:nvPr>
        </p:nvSpPr>
        <p:spPr/>
        <p:txBody>
          <a:bodyPr>
            <a:normAutofit/>
          </a:bodyPr>
          <a:lstStyle/>
          <a:p>
            <a:pPr fontAlgn="base"/>
            <a:r>
              <a:rPr lang="en-GB" sz="2400" b="1" kern="0" dirty="0">
                <a:solidFill>
                  <a:schemeClr val="bg2">
                    <a:lumMod val="25000"/>
                  </a:schemeClr>
                </a:solidFill>
                <a:uFill>
                  <a:solidFill>
                    <a:srgbClr val="000000"/>
                  </a:solidFill>
                </a:uFill>
                <a:latin typeface="Myriad Pro" panose="020B0503030403020204" charset="0"/>
              </a:rPr>
              <a:t>oneM2M Brochure</a:t>
            </a:r>
          </a:p>
          <a:p>
            <a:pPr fontAlgn="base"/>
            <a:r>
              <a:rPr lang="en-GB" sz="2400" b="1" kern="0" dirty="0">
                <a:solidFill>
                  <a:schemeClr val="bg2">
                    <a:lumMod val="25000"/>
                  </a:schemeClr>
                </a:solidFill>
                <a:uFill>
                  <a:solidFill>
                    <a:srgbClr val="000000"/>
                  </a:solidFill>
                </a:uFill>
                <a:latin typeface="Myriad Pro" panose="020B0503030403020204" charset="0"/>
              </a:rPr>
              <a:t>oneM2M Champions - LinkedIn Campaign</a:t>
            </a:r>
          </a:p>
          <a:p>
            <a:pPr fontAlgn="base"/>
            <a:r>
              <a:rPr lang="en-GB" sz="2400" b="1" kern="0" dirty="0">
                <a:solidFill>
                  <a:schemeClr val="bg2">
                    <a:lumMod val="25000"/>
                  </a:schemeClr>
                </a:solidFill>
                <a:uFill>
                  <a:solidFill>
                    <a:srgbClr val="000000"/>
                  </a:solidFill>
                </a:uFill>
                <a:latin typeface="Myriad Pro" panose="020B0503030403020204" charset="0"/>
              </a:rPr>
              <a:t>MEC White Paper promotion on </a:t>
            </a:r>
          </a:p>
          <a:p>
            <a:pPr fontAlgn="base"/>
            <a:r>
              <a:rPr lang="en-US" sz="2400" b="1" kern="0" dirty="0">
                <a:solidFill>
                  <a:schemeClr val="bg2">
                    <a:lumMod val="25000"/>
                  </a:schemeClr>
                </a:solidFill>
                <a:uFill>
                  <a:solidFill>
                    <a:srgbClr val="000000"/>
                  </a:solidFill>
                </a:uFill>
                <a:latin typeface="Myriad Pro" panose="020B0503030403020204" charset="0"/>
                <a:ea typeface="Arial Unicode MS"/>
                <a:cs typeface="Arial Unicode MS"/>
              </a:rPr>
              <a:t>Developer Resources - update</a:t>
            </a:r>
            <a:endParaRPr lang="en-US" sz="2000" b="1" kern="0" dirty="0">
              <a:solidFill>
                <a:schemeClr val="bg2">
                  <a:lumMod val="25000"/>
                </a:schemeClr>
              </a:solidFill>
              <a:uFill>
                <a:solidFill>
                  <a:srgbClr val="000000"/>
                </a:solidFill>
              </a:uFill>
              <a:latin typeface="Myriad Pro" panose="020B0503030403020204" charset="0"/>
              <a:ea typeface="Arial Unicode MS"/>
              <a:cs typeface="Arial Unicode MS"/>
            </a:endParaRPr>
          </a:p>
          <a:p>
            <a:pPr fontAlgn="base"/>
            <a:r>
              <a:rPr lang="en-US" sz="2400" b="1" kern="0" dirty="0">
                <a:solidFill>
                  <a:schemeClr val="bg2">
                    <a:lumMod val="25000"/>
                  </a:schemeClr>
                </a:solidFill>
                <a:uFill>
                  <a:solidFill>
                    <a:srgbClr val="000000"/>
                  </a:solidFill>
                </a:uFill>
                <a:latin typeface="Myriad Pro" panose="020B0503030403020204" charset="0"/>
                <a:ea typeface="Arial Unicode MS"/>
                <a:cs typeface="Arial Unicode MS"/>
              </a:rPr>
              <a:t>Key Highlights</a:t>
            </a:r>
            <a:endParaRPr lang="en-US" sz="2400" kern="0" dirty="0">
              <a:solidFill>
                <a:schemeClr val="bg2">
                  <a:lumMod val="25000"/>
                </a:schemeClr>
              </a:solidFill>
              <a:uFill>
                <a:solidFill>
                  <a:srgbClr val="000000"/>
                </a:solidFill>
              </a:uFill>
              <a:latin typeface="Myriad Pro" panose="020B0503030403020204" charset="0"/>
              <a:ea typeface="Arial Unicode MS"/>
              <a:cs typeface="Arial Unicode MS"/>
            </a:endParaRPr>
          </a:p>
          <a:p>
            <a:pPr fontAlgn="base"/>
            <a:r>
              <a:rPr lang="en-US" sz="2400" b="1" kern="0" dirty="0">
                <a:solidFill>
                  <a:schemeClr val="bg2">
                    <a:lumMod val="25000"/>
                  </a:schemeClr>
                </a:solidFill>
                <a:uFill>
                  <a:solidFill>
                    <a:srgbClr val="000000"/>
                  </a:solidFill>
                </a:uFill>
                <a:latin typeface="Myriad Pro" panose="020B0503030403020204" charset="0"/>
                <a:ea typeface="Arial Unicode MS"/>
                <a:cs typeface="Arial Unicode MS"/>
              </a:rPr>
              <a:t>Potential Speaking Opportunities</a:t>
            </a:r>
          </a:p>
          <a:p>
            <a:pPr fontAlgn="base"/>
            <a:r>
              <a:rPr lang="en-US" sz="2400" b="1" kern="0" dirty="0">
                <a:solidFill>
                  <a:schemeClr val="bg2">
                    <a:lumMod val="25000"/>
                  </a:schemeClr>
                </a:solidFill>
                <a:uFill>
                  <a:solidFill>
                    <a:srgbClr val="000000"/>
                  </a:solidFill>
                </a:uFill>
                <a:latin typeface="Myriad Pro" panose="020B0503030403020204" charset="0"/>
                <a:ea typeface="Arial Unicode MS"/>
                <a:cs typeface="Arial Unicode MS"/>
              </a:rPr>
              <a:t>CY’23 Activities</a:t>
            </a:r>
          </a:p>
          <a:p>
            <a:pPr fontAlgn="base"/>
            <a:r>
              <a:rPr lang="en-US" sz="2400" b="1" u="none" strike="noStrike" kern="0" spc="0" dirty="0">
                <a:ln>
                  <a:noFill/>
                </a:ln>
                <a:solidFill>
                  <a:schemeClr val="bg2">
                    <a:lumMod val="25000"/>
                  </a:schemeClr>
                </a:solidFill>
                <a:effectLst/>
                <a:uFill>
                  <a:solidFill>
                    <a:srgbClr val="000000"/>
                  </a:solidFill>
                </a:uFill>
                <a:latin typeface="Myriad Pro" panose="020B0503030403020204" charset="0"/>
                <a:ea typeface="Arial Unicode MS"/>
                <a:cs typeface="Arial Unicode MS"/>
              </a:rPr>
              <a:t>Plan for  CY’24</a:t>
            </a:r>
          </a:p>
          <a:p>
            <a:pPr fontAlgn="base"/>
            <a:r>
              <a:rPr lang="en-US" sz="2400" b="1" kern="0" dirty="0">
                <a:solidFill>
                  <a:schemeClr val="bg2">
                    <a:lumMod val="25000"/>
                  </a:schemeClr>
                </a:solidFill>
                <a:uFill>
                  <a:solidFill>
                    <a:srgbClr val="000000"/>
                  </a:solidFill>
                </a:uFill>
                <a:latin typeface="Myriad Pro" panose="020B0503030403020204" charset="0"/>
                <a:ea typeface="Arial Unicode MS"/>
                <a:cs typeface="Arial Unicode MS"/>
              </a:rPr>
              <a:t>Leadership positions open for Vice Chair</a:t>
            </a:r>
            <a:endParaRPr lang="en-US" sz="1800" u="none" strike="noStrike" kern="0" spc="0" dirty="0">
              <a:ln>
                <a:noFill/>
              </a:ln>
              <a:solidFill>
                <a:schemeClr val="bg2">
                  <a:lumMod val="25000"/>
                </a:schemeClr>
              </a:solidFill>
              <a:effectLst/>
              <a:uFill>
                <a:solidFill>
                  <a:srgbClr val="000000"/>
                </a:solidFill>
              </a:uFill>
              <a:latin typeface="Myriad Pro" panose="020B0503030403020204" charset="0"/>
              <a:ea typeface="Arial Unicode MS"/>
              <a:cs typeface="Arial Unicode MS"/>
            </a:endParaRPr>
          </a:p>
          <a:p>
            <a:pPr marL="0" lvl="0" indent="0" fontAlgn="base">
              <a:buNone/>
            </a:pPr>
            <a:endParaRPr lang="en-IN" sz="1900" i="1" dirty="0">
              <a:solidFill>
                <a:schemeClr val="bg2">
                  <a:lumMod val="25000"/>
                </a:schemeClr>
              </a:solidFill>
              <a:latin typeface="Myriad Pro" panose="020B0503030403020204" charset="0"/>
            </a:endParaRPr>
          </a:p>
        </p:txBody>
      </p:sp>
      <p:sp>
        <p:nvSpPr>
          <p:cNvPr id="4" name="Footer Placeholder 3">
            <a:extLst>
              <a:ext uri="{FF2B5EF4-FFF2-40B4-BE49-F238E27FC236}">
                <a16:creationId xmlns:a16="http://schemas.microsoft.com/office/drawing/2014/main" id="{E887D05B-5067-A41D-59D6-7BB87FA3F16D}"/>
              </a:ext>
            </a:extLst>
          </p:cNvPr>
          <p:cNvSpPr>
            <a:spLocks noGrp="1"/>
          </p:cNvSpPr>
          <p:nvPr>
            <p:ph type="ftr" sz="quarter" idx="11"/>
          </p:nvPr>
        </p:nvSpPr>
        <p:spPr/>
        <p:txBody>
          <a:bodyPr/>
          <a:lstStyle/>
          <a:p>
            <a:endParaRPr lang="en-US"/>
          </a:p>
          <a:p>
            <a:r>
              <a:rPr lang="en-US"/>
              <a:t>© 2022 oneM2M</a:t>
            </a:r>
            <a:endParaRPr lang="en-US" dirty="0"/>
          </a:p>
        </p:txBody>
      </p:sp>
    </p:spTree>
    <p:extLst>
      <p:ext uri="{BB962C8B-B14F-4D97-AF65-F5344CB8AC3E}">
        <p14:creationId xmlns:p14="http://schemas.microsoft.com/office/powerpoint/2010/main" val="3542470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25688" y="3137069"/>
            <a:ext cx="10540621" cy="962653"/>
          </a:xfrm>
        </p:spPr>
        <p:txBody>
          <a:bodyPr>
            <a:normAutofit/>
          </a:bodyPr>
          <a:lstStyle/>
          <a:p>
            <a:r>
              <a:rPr lang="en-US" sz="5400" dirty="0"/>
              <a:t>Thank You</a:t>
            </a:r>
          </a:p>
        </p:txBody>
      </p:sp>
      <p:pic>
        <p:nvPicPr>
          <p:cNvPr id="3" name="Graphic 2">
            <a:hlinkClick r:id="rId2"/>
            <a:extLst>
              <a:ext uri="{FF2B5EF4-FFF2-40B4-BE49-F238E27FC236}">
                <a16:creationId xmlns:a16="http://schemas.microsoft.com/office/drawing/2014/main" id="{2D828650-DF9C-D58C-34FB-F1E3C3673C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3058" y="4121766"/>
            <a:ext cx="314632" cy="314632"/>
          </a:xfrm>
          <a:prstGeom prst="rect">
            <a:avLst/>
          </a:prstGeom>
        </p:spPr>
      </p:pic>
      <p:pic>
        <p:nvPicPr>
          <p:cNvPr id="7" name="Graphic 6">
            <a:hlinkClick r:id="rId5"/>
            <a:extLst>
              <a:ext uri="{FF2B5EF4-FFF2-40B4-BE49-F238E27FC236}">
                <a16:creationId xmlns:a16="http://schemas.microsoft.com/office/drawing/2014/main" id="{15676D0B-8142-4730-26B8-0B7DF1EE619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44225" y="4121409"/>
            <a:ext cx="314632" cy="314632"/>
          </a:xfrm>
          <a:prstGeom prst="rect">
            <a:avLst/>
          </a:prstGeom>
        </p:spPr>
      </p:pic>
      <p:pic>
        <p:nvPicPr>
          <p:cNvPr id="9" name="Graphic 8">
            <a:hlinkClick r:id="rId8"/>
            <a:extLst>
              <a:ext uri="{FF2B5EF4-FFF2-40B4-BE49-F238E27FC236}">
                <a16:creationId xmlns:a16="http://schemas.microsoft.com/office/drawing/2014/main" id="{9A8083C0-47EA-AB84-D808-3DAE64E0631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31451" y="4127028"/>
            <a:ext cx="309013" cy="309013"/>
          </a:xfrm>
          <a:prstGeom prst="rect">
            <a:avLst/>
          </a:prstGeom>
        </p:spPr>
      </p:pic>
      <p:pic>
        <p:nvPicPr>
          <p:cNvPr id="11" name="Graphic 10">
            <a:hlinkClick r:id="rId11"/>
            <a:extLst>
              <a:ext uri="{FF2B5EF4-FFF2-40B4-BE49-F238E27FC236}">
                <a16:creationId xmlns:a16="http://schemas.microsoft.com/office/drawing/2014/main" id="{6FD392EC-E160-2323-18EA-7EB8FC7A809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62618" y="4121409"/>
            <a:ext cx="314632" cy="314632"/>
          </a:xfrm>
          <a:prstGeom prst="rect">
            <a:avLst/>
          </a:prstGeom>
        </p:spPr>
      </p:pic>
      <p:pic>
        <p:nvPicPr>
          <p:cNvPr id="13" name="Graphic 12">
            <a:hlinkClick r:id="rId14"/>
            <a:extLst>
              <a:ext uri="{FF2B5EF4-FFF2-40B4-BE49-F238E27FC236}">
                <a16:creationId xmlns:a16="http://schemas.microsoft.com/office/drawing/2014/main" id="{A0738B77-E29A-8F47-C577-4631B95A023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981011" y="4121766"/>
            <a:ext cx="314632" cy="314632"/>
          </a:xfrm>
          <a:prstGeom prst="rect">
            <a:avLst/>
          </a:prstGeom>
        </p:spPr>
      </p:pic>
      <p:pic>
        <p:nvPicPr>
          <p:cNvPr id="6" name="Graphic 5">
            <a:hlinkClick r:id="rId17"/>
            <a:extLst>
              <a:ext uri="{FF2B5EF4-FFF2-40B4-BE49-F238E27FC236}">
                <a16:creationId xmlns:a16="http://schemas.microsoft.com/office/drawing/2014/main" id="{1ADEE9BC-83F7-EDE4-CDFC-577986EE24B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896072" y="4121944"/>
            <a:ext cx="313200" cy="313200"/>
          </a:xfrm>
          <a:prstGeom prst="rect">
            <a:avLst/>
          </a:prstGeom>
        </p:spPr>
      </p:pic>
    </p:spTree>
    <p:extLst>
      <p:ext uri="{BB962C8B-B14F-4D97-AF65-F5344CB8AC3E}">
        <p14:creationId xmlns:p14="http://schemas.microsoft.com/office/powerpoint/2010/main" val="3676827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EBA35-DD60-3D24-E8D7-63F403F3609B}"/>
              </a:ext>
            </a:extLst>
          </p:cNvPr>
          <p:cNvSpPr>
            <a:spLocks noGrp="1"/>
          </p:cNvSpPr>
          <p:nvPr>
            <p:ph type="title"/>
          </p:nvPr>
        </p:nvSpPr>
        <p:spPr>
          <a:xfrm>
            <a:off x="334696" y="0"/>
            <a:ext cx="9220784" cy="1173570"/>
          </a:xfrm>
        </p:spPr>
        <p:txBody>
          <a:bodyPr>
            <a:normAutofit/>
          </a:bodyPr>
          <a:lstStyle/>
          <a:p>
            <a:r>
              <a:rPr lang="en-IN" dirty="0"/>
              <a:t>oneM2M Brochure</a:t>
            </a:r>
          </a:p>
        </p:txBody>
      </p:sp>
      <p:sp>
        <p:nvSpPr>
          <p:cNvPr id="6" name="TextBox 5">
            <a:extLst>
              <a:ext uri="{FF2B5EF4-FFF2-40B4-BE49-F238E27FC236}">
                <a16:creationId xmlns:a16="http://schemas.microsoft.com/office/drawing/2014/main" id="{F16ECF20-49D5-E8A5-3972-4A89775941FE}"/>
              </a:ext>
            </a:extLst>
          </p:cNvPr>
          <p:cNvSpPr txBox="1"/>
          <p:nvPr/>
        </p:nvSpPr>
        <p:spPr>
          <a:xfrm>
            <a:off x="8141970" y="1794510"/>
            <a:ext cx="3573780" cy="646331"/>
          </a:xfrm>
          <a:prstGeom prst="rect">
            <a:avLst/>
          </a:prstGeom>
          <a:noFill/>
        </p:spPr>
        <p:txBody>
          <a:bodyPr wrap="square" rtlCol="0">
            <a:spAutoFit/>
          </a:bodyPr>
          <a:lstStyle/>
          <a:p>
            <a:r>
              <a:rPr lang="en-US" dirty="0">
                <a:latin typeface="Myriad Pro" panose="020B0503030403020204" charset="0"/>
              </a:rPr>
              <a:t>Implication of ATIS withdrawal from the project</a:t>
            </a:r>
            <a:endParaRPr lang="en-IN" dirty="0">
              <a:latin typeface="Myriad Pro" panose="020B0503030403020204" charset="0"/>
            </a:endParaRPr>
          </a:p>
        </p:txBody>
      </p:sp>
      <p:sp>
        <p:nvSpPr>
          <p:cNvPr id="3" name="Footer Placeholder 38">
            <a:extLst>
              <a:ext uri="{FF2B5EF4-FFF2-40B4-BE49-F238E27FC236}">
                <a16:creationId xmlns:a16="http://schemas.microsoft.com/office/drawing/2014/main" id="{765ED252-255C-E394-7855-7FBB9472B127}"/>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charset="0"/>
            </a:endParaRPr>
          </a:p>
          <a:p>
            <a:pPr algn="ctr"/>
            <a:r>
              <a:rPr lang="en-US" sz="1000" dirty="0">
                <a:solidFill>
                  <a:schemeClr val="bg2"/>
                </a:solidFill>
                <a:latin typeface="Myriad Pro" panose="020B0503030403020204" charset="0"/>
              </a:rPr>
              <a:t>© 2023 oneM2M</a:t>
            </a:r>
          </a:p>
        </p:txBody>
      </p:sp>
      <p:pic>
        <p:nvPicPr>
          <p:cNvPr id="5" name="Picture 4">
            <a:extLst>
              <a:ext uri="{FF2B5EF4-FFF2-40B4-BE49-F238E27FC236}">
                <a16:creationId xmlns:a16="http://schemas.microsoft.com/office/drawing/2014/main" id="{03EDE64E-4494-6717-4CED-190F91AC4B54}"/>
              </a:ext>
            </a:extLst>
          </p:cNvPr>
          <p:cNvPicPr>
            <a:picLocks noChangeAspect="1"/>
          </p:cNvPicPr>
          <p:nvPr/>
        </p:nvPicPr>
        <p:blipFill rotWithShape="1">
          <a:blip r:embed="rId2"/>
          <a:srcRect l="32422" t="15833" r="36640" b="5662"/>
          <a:stretch/>
        </p:blipFill>
        <p:spPr>
          <a:xfrm>
            <a:off x="154937" y="1173570"/>
            <a:ext cx="3771900" cy="5383785"/>
          </a:xfrm>
          <a:prstGeom prst="rect">
            <a:avLst/>
          </a:prstGeom>
        </p:spPr>
      </p:pic>
      <p:pic>
        <p:nvPicPr>
          <p:cNvPr id="8" name="Picture 7">
            <a:extLst>
              <a:ext uri="{FF2B5EF4-FFF2-40B4-BE49-F238E27FC236}">
                <a16:creationId xmlns:a16="http://schemas.microsoft.com/office/drawing/2014/main" id="{6F47CD60-FF88-EE9E-EC32-3855B15E8026}"/>
              </a:ext>
            </a:extLst>
          </p:cNvPr>
          <p:cNvPicPr>
            <a:picLocks noChangeAspect="1"/>
          </p:cNvPicPr>
          <p:nvPr/>
        </p:nvPicPr>
        <p:blipFill rotWithShape="1">
          <a:blip r:embed="rId3"/>
          <a:srcRect l="32343" t="15279" r="36719" b="6218"/>
          <a:stretch/>
        </p:blipFill>
        <p:spPr>
          <a:xfrm>
            <a:off x="3926837" y="1173570"/>
            <a:ext cx="3771901" cy="5383785"/>
          </a:xfrm>
          <a:prstGeom prst="rect">
            <a:avLst/>
          </a:prstGeom>
        </p:spPr>
      </p:pic>
    </p:spTree>
    <p:extLst>
      <p:ext uri="{BB962C8B-B14F-4D97-AF65-F5344CB8AC3E}">
        <p14:creationId xmlns:p14="http://schemas.microsoft.com/office/powerpoint/2010/main" val="681594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5AE15-D202-80CB-7F16-3A397DA8B2F9}"/>
              </a:ext>
            </a:extLst>
          </p:cNvPr>
          <p:cNvSpPr>
            <a:spLocks noGrp="1"/>
          </p:cNvSpPr>
          <p:nvPr>
            <p:ph type="title"/>
          </p:nvPr>
        </p:nvSpPr>
        <p:spPr>
          <a:xfrm>
            <a:off x="7524749" y="1485901"/>
            <a:ext cx="4362451" cy="2494954"/>
          </a:xfrm>
        </p:spPr>
        <p:txBody>
          <a:bodyPr>
            <a:normAutofit fontScale="90000"/>
          </a:bodyPr>
          <a:lstStyle/>
          <a:p>
            <a:r>
              <a:rPr lang="en-US" dirty="0"/>
              <a:t>oneM2M Champions  - Sponsored Campaign </a:t>
            </a:r>
            <a:endParaRPr lang="en-IN" dirty="0"/>
          </a:p>
        </p:txBody>
      </p:sp>
      <p:pic>
        <p:nvPicPr>
          <p:cNvPr id="7" name="Content Placeholder 6">
            <a:extLst>
              <a:ext uri="{FF2B5EF4-FFF2-40B4-BE49-F238E27FC236}">
                <a16:creationId xmlns:a16="http://schemas.microsoft.com/office/drawing/2014/main" id="{1BBB2152-169E-1893-B7CC-870FB06598DF}"/>
              </a:ext>
            </a:extLst>
          </p:cNvPr>
          <p:cNvPicPr>
            <a:picLocks noGrp="1" noChangeAspect="1"/>
          </p:cNvPicPr>
          <p:nvPr>
            <p:ph sz="half" idx="1"/>
          </p:nvPr>
        </p:nvPicPr>
        <p:blipFill rotWithShape="1">
          <a:blip r:embed="rId2"/>
          <a:srcRect l="36372" t="13712" r="40283" b="5242"/>
          <a:stretch/>
        </p:blipFill>
        <p:spPr>
          <a:xfrm>
            <a:off x="66675" y="0"/>
            <a:ext cx="3590925" cy="7012202"/>
          </a:xfrm>
        </p:spPr>
      </p:pic>
      <p:sp>
        <p:nvSpPr>
          <p:cNvPr id="5" name="Footer Placeholder 4">
            <a:extLst>
              <a:ext uri="{FF2B5EF4-FFF2-40B4-BE49-F238E27FC236}">
                <a16:creationId xmlns:a16="http://schemas.microsoft.com/office/drawing/2014/main" id="{862C6757-545A-8489-79BA-F4AF1F2662B5}"/>
              </a:ext>
            </a:extLst>
          </p:cNvPr>
          <p:cNvSpPr>
            <a:spLocks noGrp="1"/>
          </p:cNvSpPr>
          <p:nvPr>
            <p:ph type="ftr" sz="quarter" idx="11"/>
          </p:nvPr>
        </p:nvSpPr>
        <p:spPr/>
        <p:txBody>
          <a:bodyPr/>
          <a:lstStyle/>
          <a:p>
            <a:endParaRPr lang="en-US"/>
          </a:p>
          <a:p>
            <a:r>
              <a:rPr lang="en-US"/>
              <a:t>© 2022 oneM2M</a:t>
            </a:r>
            <a:endParaRPr lang="en-US" dirty="0"/>
          </a:p>
        </p:txBody>
      </p:sp>
      <p:pic>
        <p:nvPicPr>
          <p:cNvPr id="11" name="Picture 10">
            <a:extLst>
              <a:ext uri="{FF2B5EF4-FFF2-40B4-BE49-F238E27FC236}">
                <a16:creationId xmlns:a16="http://schemas.microsoft.com/office/drawing/2014/main" id="{C58F46B0-0F78-22C2-FC8D-116D092341CD}"/>
              </a:ext>
            </a:extLst>
          </p:cNvPr>
          <p:cNvPicPr>
            <a:picLocks noChangeAspect="1"/>
          </p:cNvPicPr>
          <p:nvPr/>
        </p:nvPicPr>
        <p:blipFill rotWithShape="1">
          <a:blip r:embed="rId3"/>
          <a:srcRect l="36954" t="15695" r="40703" b="20278"/>
          <a:stretch/>
        </p:blipFill>
        <p:spPr>
          <a:xfrm>
            <a:off x="3762374" y="0"/>
            <a:ext cx="3762375" cy="6064528"/>
          </a:xfrm>
          <a:prstGeom prst="rect">
            <a:avLst/>
          </a:prstGeom>
        </p:spPr>
      </p:pic>
      <p:sp>
        <p:nvSpPr>
          <p:cNvPr id="13" name="TextBox 12">
            <a:extLst>
              <a:ext uri="{FF2B5EF4-FFF2-40B4-BE49-F238E27FC236}">
                <a16:creationId xmlns:a16="http://schemas.microsoft.com/office/drawing/2014/main" id="{8CAE7CAF-09B4-AADA-40B9-89D151DBB69C}"/>
              </a:ext>
            </a:extLst>
          </p:cNvPr>
          <p:cNvSpPr txBox="1"/>
          <p:nvPr/>
        </p:nvSpPr>
        <p:spPr>
          <a:xfrm>
            <a:off x="7905749" y="4272677"/>
            <a:ext cx="4114800" cy="2585323"/>
          </a:xfrm>
          <a:prstGeom prst="rect">
            <a:avLst/>
          </a:prstGeom>
          <a:noFill/>
        </p:spPr>
        <p:txBody>
          <a:bodyPr wrap="square">
            <a:spAutoFit/>
          </a:bodyPr>
          <a:lstStyle/>
          <a:p>
            <a:r>
              <a:rPr lang="en-GB" sz="1800" b="1" dirty="0">
                <a:effectLst/>
                <a:latin typeface="Calibri" panose="020F0502020204030204" pitchFamily="34" charset="0"/>
                <a:ea typeface="Calibri" panose="020F0502020204030204" pitchFamily="34" charset="0"/>
              </a:rPr>
              <a:t>Campaigns 1&amp;2:</a:t>
            </a:r>
            <a:br>
              <a:rPr lang="en-GB" sz="1800" b="1"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Impressions: </a:t>
            </a:r>
            <a:r>
              <a:rPr lang="en-GB" sz="1800" b="1" dirty="0">
                <a:effectLst/>
                <a:latin typeface="Calibri" panose="020F0502020204030204" pitchFamily="34" charset="0"/>
                <a:ea typeface="Calibri" panose="020F0502020204030204" pitchFamily="34" charset="0"/>
              </a:rPr>
              <a:t>47,290</a:t>
            </a: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Clicks: </a:t>
            </a:r>
            <a:r>
              <a:rPr lang="en-GB" sz="1800" b="1" dirty="0">
                <a:effectLst/>
                <a:latin typeface="Calibri" panose="020F0502020204030204" pitchFamily="34" charset="0"/>
                <a:ea typeface="Calibri" panose="020F0502020204030204" pitchFamily="34" charset="0"/>
              </a:rPr>
              <a:t>409 </a:t>
            </a: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Cost per Click: </a:t>
            </a:r>
            <a:r>
              <a:rPr lang="en-GB" sz="1800" b="1" dirty="0">
                <a:effectLst/>
                <a:latin typeface="Calibri" panose="020F0502020204030204" pitchFamily="34" charset="0"/>
                <a:ea typeface="Calibri" panose="020F0502020204030204" pitchFamily="34" charset="0"/>
              </a:rPr>
              <a:t>$0.73 </a:t>
            </a:r>
            <a:endParaRPr lang="en-IN"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Key locations reached: </a:t>
            </a:r>
            <a:r>
              <a:rPr lang="en-GB" sz="1800" b="1" dirty="0">
                <a:effectLst/>
                <a:latin typeface="Calibri" panose="020F0502020204030204" pitchFamily="34" charset="0"/>
                <a:ea typeface="Calibri" panose="020F0502020204030204" pitchFamily="34" charset="0"/>
              </a:rPr>
              <a:t>India, United States, Canada, Colombia, Mexico, UK, Australia</a:t>
            </a:r>
            <a:r>
              <a:rPr lang="en-GB" sz="1800" dirty="0">
                <a:effectLst/>
                <a:latin typeface="Calibri" panose="020F0502020204030204" pitchFamily="34" charset="0"/>
                <a:ea typeface="Calibri" panose="020F0502020204030204" pitchFamily="34" charset="0"/>
              </a:rPr>
              <a:t> </a:t>
            </a:r>
          </a:p>
          <a:p>
            <a:endParaRPr lang="en-GB" dirty="0">
              <a:latin typeface="Calibri" panose="020F0502020204030204" pitchFamily="34" charset="0"/>
              <a:ea typeface="Calibri" panose="020F0502020204030204" pitchFamily="34" charset="0"/>
            </a:endParaRPr>
          </a:p>
          <a:p>
            <a:endParaRPr lang="en-IN"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034216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5AE15-D202-80CB-7F16-3A397DA8B2F9}"/>
              </a:ext>
            </a:extLst>
          </p:cNvPr>
          <p:cNvSpPr>
            <a:spLocks noGrp="1"/>
          </p:cNvSpPr>
          <p:nvPr>
            <p:ph type="title"/>
          </p:nvPr>
        </p:nvSpPr>
        <p:spPr>
          <a:xfrm>
            <a:off x="334696" y="0"/>
            <a:ext cx="10295204" cy="1173570"/>
          </a:xfrm>
        </p:spPr>
        <p:txBody>
          <a:bodyPr>
            <a:normAutofit fontScale="90000"/>
          </a:bodyPr>
          <a:lstStyle/>
          <a:p>
            <a:r>
              <a:rPr lang="en-US" dirty="0"/>
              <a:t>oneM2M Champions  - Sponsored Campaign (upcoming)</a:t>
            </a:r>
            <a:endParaRPr lang="en-IN" dirty="0"/>
          </a:p>
        </p:txBody>
      </p:sp>
      <p:sp>
        <p:nvSpPr>
          <p:cNvPr id="5" name="Footer Placeholder 4">
            <a:extLst>
              <a:ext uri="{FF2B5EF4-FFF2-40B4-BE49-F238E27FC236}">
                <a16:creationId xmlns:a16="http://schemas.microsoft.com/office/drawing/2014/main" id="{862C6757-545A-8489-79BA-F4AF1F2662B5}"/>
              </a:ext>
            </a:extLst>
          </p:cNvPr>
          <p:cNvSpPr>
            <a:spLocks noGrp="1"/>
          </p:cNvSpPr>
          <p:nvPr>
            <p:ph type="ftr" sz="quarter" idx="11"/>
          </p:nvPr>
        </p:nvSpPr>
        <p:spPr/>
        <p:txBody>
          <a:bodyPr/>
          <a:lstStyle/>
          <a:p>
            <a:endParaRPr lang="en-US"/>
          </a:p>
          <a:p>
            <a:r>
              <a:rPr lang="en-US"/>
              <a:t>© 2022 oneM2M</a:t>
            </a:r>
            <a:endParaRPr lang="en-US" dirty="0"/>
          </a:p>
        </p:txBody>
      </p:sp>
      <p:pic>
        <p:nvPicPr>
          <p:cNvPr id="8" name="Picture 7">
            <a:extLst>
              <a:ext uri="{FF2B5EF4-FFF2-40B4-BE49-F238E27FC236}">
                <a16:creationId xmlns:a16="http://schemas.microsoft.com/office/drawing/2014/main" id="{B19F7E71-D51A-5539-C09B-3F2C0443BFC6}"/>
              </a:ext>
            </a:extLst>
          </p:cNvPr>
          <p:cNvPicPr>
            <a:picLocks noChangeAspect="1"/>
          </p:cNvPicPr>
          <p:nvPr/>
        </p:nvPicPr>
        <p:blipFill rotWithShape="1">
          <a:blip r:embed="rId2"/>
          <a:srcRect l="33125" t="17113" r="37969" b="10555"/>
          <a:stretch/>
        </p:blipFill>
        <p:spPr>
          <a:xfrm>
            <a:off x="514350" y="1284695"/>
            <a:ext cx="3524250" cy="4960530"/>
          </a:xfrm>
          <a:prstGeom prst="rect">
            <a:avLst/>
          </a:prstGeom>
        </p:spPr>
      </p:pic>
      <p:pic>
        <p:nvPicPr>
          <p:cNvPr id="10" name="Picture 9">
            <a:extLst>
              <a:ext uri="{FF2B5EF4-FFF2-40B4-BE49-F238E27FC236}">
                <a16:creationId xmlns:a16="http://schemas.microsoft.com/office/drawing/2014/main" id="{2573F652-8667-F5D8-F98E-1313A4C3374A}"/>
              </a:ext>
            </a:extLst>
          </p:cNvPr>
          <p:cNvPicPr>
            <a:picLocks noChangeAspect="1"/>
          </p:cNvPicPr>
          <p:nvPr/>
        </p:nvPicPr>
        <p:blipFill rotWithShape="1">
          <a:blip r:embed="rId3"/>
          <a:srcRect l="32969" t="18733" r="38125" b="10694"/>
          <a:stretch/>
        </p:blipFill>
        <p:spPr>
          <a:xfrm>
            <a:off x="4333875" y="1306919"/>
            <a:ext cx="3431774" cy="4712881"/>
          </a:xfrm>
          <a:prstGeom prst="rect">
            <a:avLst/>
          </a:prstGeom>
        </p:spPr>
      </p:pic>
    </p:spTree>
    <p:extLst>
      <p:ext uri="{BB962C8B-B14F-4D97-AF65-F5344CB8AC3E}">
        <p14:creationId xmlns:p14="http://schemas.microsoft.com/office/powerpoint/2010/main" val="4121125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03FB5-0A8A-F646-EB10-F81B55D3D791}"/>
              </a:ext>
            </a:extLst>
          </p:cNvPr>
          <p:cNvSpPr>
            <a:spLocks noGrp="1"/>
          </p:cNvSpPr>
          <p:nvPr>
            <p:ph type="title"/>
          </p:nvPr>
        </p:nvSpPr>
        <p:spPr>
          <a:xfrm>
            <a:off x="33842" y="0"/>
            <a:ext cx="9630624" cy="1172367"/>
          </a:xfrm>
        </p:spPr>
        <p:txBody>
          <a:bodyPr>
            <a:normAutofit fontScale="90000"/>
          </a:bodyPr>
          <a:lstStyle/>
          <a:p>
            <a:r>
              <a:rPr lang="en-US" dirty="0"/>
              <a:t>MEC White Paper Sponsored Post 12 -21 July 23</a:t>
            </a:r>
            <a:endParaRPr lang="en-IN" dirty="0"/>
          </a:p>
        </p:txBody>
      </p:sp>
      <p:sp>
        <p:nvSpPr>
          <p:cNvPr id="5" name="Footer Placeholder 4">
            <a:extLst>
              <a:ext uri="{FF2B5EF4-FFF2-40B4-BE49-F238E27FC236}">
                <a16:creationId xmlns:a16="http://schemas.microsoft.com/office/drawing/2014/main" id="{5646F302-3174-0750-B775-32A82ED05F3D}"/>
              </a:ext>
            </a:extLst>
          </p:cNvPr>
          <p:cNvSpPr>
            <a:spLocks noGrp="1"/>
          </p:cNvSpPr>
          <p:nvPr>
            <p:ph type="ftr" sz="quarter" idx="11"/>
          </p:nvPr>
        </p:nvSpPr>
        <p:spPr/>
        <p:txBody>
          <a:bodyPr/>
          <a:lstStyle/>
          <a:p>
            <a:endParaRPr lang="en-US"/>
          </a:p>
          <a:p>
            <a:r>
              <a:rPr lang="en-US"/>
              <a:t>© 2022 oneM2M</a:t>
            </a:r>
            <a:endParaRPr lang="en-US" dirty="0"/>
          </a:p>
        </p:txBody>
      </p:sp>
      <p:pic>
        <p:nvPicPr>
          <p:cNvPr id="7" name="Picture 6">
            <a:extLst>
              <a:ext uri="{FF2B5EF4-FFF2-40B4-BE49-F238E27FC236}">
                <a16:creationId xmlns:a16="http://schemas.microsoft.com/office/drawing/2014/main" id="{4CE6E0B6-2876-401B-2529-4500B8472E80}"/>
              </a:ext>
            </a:extLst>
          </p:cNvPr>
          <p:cNvPicPr>
            <a:picLocks noChangeAspect="1"/>
          </p:cNvPicPr>
          <p:nvPr/>
        </p:nvPicPr>
        <p:blipFill rotWithShape="1">
          <a:blip r:embed="rId2"/>
          <a:srcRect l="35469" t="14306" r="42734" b="5694"/>
          <a:stretch/>
        </p:blipFill>
        <p:spPr>
          <a:xfrm>
            <a:off x="33842" y="1172368"/>
            <a:ext cx="2728408" cy="5632844"/>
          </a:xfrm>
          <a:prstGeom prst="rect">
            <a:avLst/>
          </a:prstGeom>
        </p:spPr>
      </p:pic>
      <p:pic>
        <p:nvPicPr>
          <p:cNvPr id="8" name="Picture 7">
            <a:extLst>
              <a:ext uri="{FF2B5EF4-FFF2-40B4-BE49-F238E27FC236}">
                <a16:creationId xmlns:a16="http://schemas.microsoft.com/office/drawing/2014/main" id="{79FEEDFD-A6FA-643C-00D3-93BBAA3A0809}"/>
              </a:ext>
            </a:extLst>
          </p:cNvPr>
          <p:cNvPicPr>
            <a:picLocks noChangeAspect="1"/>
          </p:cNvPicPr>
          <p:nvPr/>
        </p:nvPicPr>
        <p:blipFill rotWithShape="1">
          <a:blip r:embed="rId3"/>
          <a:srcRect l="-1529" r="14554" b="58839"/>
          <a:stretch/>
        </p:blipFill>
        <p:spPr>
          <a:xfrm>
            <a:off x="3200400" y="1172368"/>
            <a:ext cx="4333875" cy="3005242"/>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5E5C9991-739C-0A69-D662-D2B2F2970771}"/>
              </a:ext>
            </a:extLst>
          </p:cNvPr>
          <p:cNvPicPr>
            <a:picLocks noChangeAspect="1"/>
          </p:cNvPicPr>
          <p:nvPr/>
        </p:nvPicPr>
        <p:blipFill>
          <a:blip r:embed="rId4"/>
          <a:stretch>
            <a:fillRect/>
          </a:stretch>
        </p:blipFill>
        <p:spPr>
          <a:xfrm>
            <a:off x="7536256" y="1172367"/>
            <a:ext cx="4256420" cy="51722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44420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19bea0c9e96_0_1"/>
          <p:cNvSpPr txBox="1">
            <a:spLocks noGrp="1"/>
          </p:cNvSpPr>
          <p:nvPr>
            <p:ph type="title"/>
          </p:nvPr>
        </p:nvSpPr>
        <p:spPr>
          <a:xfrm>
            <a:off x="334695" y="0"/>
            <a:ext cx="10419444" cy="11736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IN" dirty="0"/>
              <a:t>Key Highlights (from MARCOM 123  -  Nov 23)</a:t>
            </a:r>
            <a:endParaRPr dirty="0">
              <a:highlight>
                <a:srgbClr val="FFFF00"/>
              </a:highlight>
            </a:endParaRPr>
          </a:p>
        </p:txBody>
      </p:sp>
      <p:sp>
        <p:nvSpPr>
          <p:cNvPr id="91" name="Google Shape;91;g19bea0c9e96_0_1"/>
          <p:cNvSpPr txBox="1"/>
          <p:nvPr/>
        </p:nvSpPr>
        <p:spPr>
          <a:xfrm>
            <a:off x="132750" y="1219320"/>
            <a:ext cx="12059250" cy="4209327"/>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External Publications: </a:t>
            </a:r>
            <a:r>
              <a:rPr lang="en-US" sz="1800" kern="1200" dirty="0">
                <a:solidFill>
                  <a:schemeClr val="tx1"/>
                </a:solidFill>
                <a:latin typeface="Myriad Pro" panose="020B0503030403020204" charset="0"/>
                <a:ea typeface="+mn-ea"/>
                <a:cs typeface="+mn-cs"/>
              </a:rPr>
              <a:t> </a:t>
            </a:r>
            <a:r>
              <a:rPr lang="en-IN" dirty="0">
                <a:latin typeface="Myriad Pro" panose="020B0503030403020204" charset="0"/>
              </a:rPr>
              <a:t>11 publications </a:t>
            </a:r>
            <a:endParaRPr lang="en-US" dirty="0">
              <a:latin typeface="Myriad Pro" panose="020B050303040302020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oneM2M Developers Resources – </a:t>
            </a: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8 videos published on YouTube and Wiki. More in pipeline</a:t>
            </a:r>
            <a:endParaRPr kumimoji="0" lang="en-US" sz="1800" b="0" i="0" u="none" strike="noStrike" kern="1200" cap="none" spc="0" normalizeH="0" baseline="0" noProof="0" dirty="0">
              <a:ln>
                <a:noFill/>
              </a:ln>
              <a:solidFill>
                <a:schemeClr val="tx1"/>
              </a:solidFill>
              <a:effectLst/>
              <a:highlight>
                <a:srgbClr val="00FFFF"/>
              </a:highligh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Engagement: </a:t>
            </a:r>
            <a:r>
              <a:rPr lang="en-US" sz="1800" b="1" kern="1200" dirty="0">
                <a:solidFill>
                  <a:schemeClr val="tx1"/>
                </a:solidFill>
                <a:latin typeface="Myriad Pro" panose="020B0503030403020204" charset="0"/>
                <a:ea typeface="+mn-ea"/>
                <a:cs typeface="+mn-cs"/>
              </a:rPr>
              <a:t>14</a:t>
            </a: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 Executive Insight</a:t>
            </a:r>
            <a:endParaRPr kumimoji="0" sz="1800" b="0" i="0" u="none" strike="noStrike" kern="1200" cap="none" spc="0" normalizeH="0" baseline="0" noProof="0" dirty="0">
              <a:ln>
                <a:noFill/>
              </a:ln>
              <a:solidFill>
                <a:schemeClr val="tx1"/>
              </a:solidFill>
              <a:effectLs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Visibility:</a:t>
            </a:r>
            <a:endParaRPr kumimoji="0" sz="1800" b="1" i="0" u="none" strike="noStrike" kern="1200" cap="none" spc="0" normalizeH="0" baseline="0" noProof="0" dirty="0">
              <a:ln>
                <a:noFill/>
              </a:ln>
              <a:solidFill>
                <a:schemeClr val="tx1"/>
              </a:solidFill>
              <a:effectLs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Total Events organized (nil</a:t>
            </a: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@oneM2M, 6@Partner, </a:t>
            </a:r>
            <a:r>
              <a:rPr lang="en-US" sz="1800" b="1" kern="1200" dirty="0">
                <a:solidFill>
                  <a:schemeClr val="tx1"/>
                </a:solidFill>
                <a:latin typeface="Myriad Pro" panose="020B0503030403020204" charset="0"/>
                <a:ea typeface="+mn-ea"/>
                <a:cs typeface="+mn-cs"/>
              </a:rPr>
              <a:t>1</a:t>
            </a: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@Regional level</a:t>
            </a: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a:t>
            </a:r>
            <a:endParaRPr kumimoji="0" sz="1800" b="0" i="0" u="none" strike="noStrike" kern="1200" cap="none" spc="0" normalizeH="0" baseline="0" noProof="0" dirty="0">
              <a:ln>
                <a:noFill/>
              </a:ln>
              <a:solidFill>
                <a:schemeClr val="tx1"/>
              </a:solidFill>
              <a:effectLs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Speaking Opportunities (availed)</a:t>
            </a:r>
            <a:r>
              <a:rPr lang="en-US" dirty="0">
                <a:latin typeface="Myriad Pro" panose="020B0503030403020204" charset="0"/>
              </a:rPr>
              <a:t> – Total 07</a:t>
            </a:r>
            <a:endParaRPr dirty="0">
              <a:latin typeface="Myriad Pro" panose="020B050303040302020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Social Media (Till Nov’23): LinkedIn </a:t>
            </a: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1420 followers (</a:t>
            </a:r>
            <a:r>
              <a:rPr kumimoji="0" lang="en-US" sz="1800" b="0" i="0" u="none" strike="noStrike" kern="1200" cap="none" spc="0" normalizeH="0" baseline="0" noProof="0" dirty="0">
                <a:ln>
                  <a:noFill/>
                </a:ln>
                <a:solidFill>
                  <a:srgbClr val="00B050"/>
                </a:solidFill>
                <a:effectLst/>
                <a:uLnTx/>
                <a:uFillTx/>
                <a:latin typeface="Myriad Pro" panose="020B0503030403020204" charset="0"/>
                <a:ea typeface="+mn-ea"/>
                <a:cs typeface="+mn-cs"/>
              </a:rPr>
              <a:t>▲120</a:t>
            </a: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 70 total posts CY’23; Twitter 1452 followers (</a:t>
            </a:r>
            <a:r>
              <a:rPr kumimoji="0" lang="en-US" sz="1800" b="0" i="0" u="none" strike="noStrike" kern="1200" cap="none" spc="0" normalizeH="0" baseline="0" noProof="0" dirty="0">
                <a:ln>
                  <a:noFill/>
                </a:ln>
                <a:solidFill>
                  <a:srgbClr val="00B050"/>
                </a:solidFill>
                <a:effectLst/>
                <a:uLnTx/>
                <a:uFillTx/>
                <a:latin typeface="Myriad Pro" panose="020B0503030403020204" charset="0"/>
                <a:ea typeface="+mn-ea"/>
                <a:cs typeface="+mn-cs"/>
              </a:rPr>
              <a:t>▲5</a:t>
            </a: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 325 total posts CY’23</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Communiques &amp; PRs: </a:t>
            </a:r>
            <a:endParaRPr kumimoji="0" sz="1800" b="0" i="0" u="none" strike="noStrike" kern="1200" cap="none" spc="0" normalizeH="0" baseline="0" noProof="0" dirty="0">
              <a:ln>
                <a:noFill/>
              </a:ln>
              <a:solidFill>
                <a:schemeClr val="tx1"/>
              </a:solidFill>
              <a:effectLs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PRs – 1 issued (in May on oneM2M Security Specs)</a:t>
            </a:r>
            <a:r>
              <a:rPr kumimoji="0" lang="en-US" sz="1800" b="1" i="0" u="none" strike="noStrike" kern="1200" cap="none" spc="0" normalizeH="0" baseline="0" noProof="0" dirty="0">
                <a:ln>
                  <a:noFill/>
                </a:ln>
                <a:solidFill>
                  <a:schemeClr val="tx1"/>
                </a:solidFill>
                <a:effectLst/>
                <a:highlight>
                  <a:srgbClr val="FFFF00"/>
                </a:highlight>
                <a:uLnTx/>
                <a:uFillTx/>
                <a:latin typeface="Myriad Pro" panose="020B0503030403020204" charset="0"/>
                <a:ea typeface="+mn-ea"/>
                <a:cs typeface="+mn-cs"/>
              </a:rPr>
              <a:t>	</a:t>
            </a:r>
            <a:endParaRPr kumimoji="0" sz="1800" b="1" i="0" u="none" strike="noStrike" kern="1200" cap="none" spc="0" normalizeH="0" baseline="0" noProof="0" dirty="0">
              <a:ln>
                <a:noFill/>
              </a:ln>
              <a:solidFill>
                <a:schemeClr val="tx1"/>
              </a:solidFill>
              <a:effectLst/>
              <a:highlight>
                <a:srgbClr val="FFFF00"/>
              </a:highlight>
              <a:uLnTx/>
              <a:uFillTx/>
              <a:latin typeface="Myriad Pro" panose="020B0503030403020204" charset="0"/>
              <a:ea typeface="+mn-ea"/>
              <a:cs typeface="+mn-cs"/>
            </a:endParaRPr>
          </a:p>
        </p:txBody>
      </p:sp>
      <p:sp>
        <p:nvSpPr>
          <p:cNvPr id="3" name="TextBox 2">
            <a:extLst>
              <a:ext uri="{FF2B5EF4-FFF2-40B4-BE49-F238E27FC236}">
                <a16:creationId xmlns:a16="http://schemas.microsoft.com/office/drawing/2014/main" id="{0DC2773E-0EA3-43A1-B797-AC0D8FC99F8D}"/>
              </a:ext>
            </a:extLst>
          </p:cNvPr>
          <p:cNvSpPr txBox="1"/>
          <p:nvPr/>
        </p:nvSpPr>
        <p:spPr>
          <a:xfrm>
            <a:off x="7160895" y="5852160"/>
            <a:ext cx="433768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45054"/>
                </a:solidFill>
                <a:effectLst/>
                <a:uLnTx/>
                <a:uFillTx/>
                <a:latin typeface="Myriad Pro" panose="020B0503030403020204" charset="0"/>
                <a:ea typeface="+mn-ea"/>
                <a:cs typeface="+mn-cs"/>
                <a:hlinkClick r:id="rId3"/>
              </a:rPr>
              <a:t>Refer oneM2M Promotions Tracker</a:t>
            </a:r>
            <a:r>
              <a:rPr kumimoji="0" lang="en-US" sz="1800" b="1" i="0" u="none" strike="noStrike" kern="1200" cap="none" spc="0" normalizeH="0" baseline="0" noProof="0" dirty="0">
                <a:ln>
                  <a:noFill/>
                </a:ln>
                <a:solidFill>
                  <a:srgbClr val="545054"/>
                </a:solidFill>
                <a:effectLst/>
                <a:uLnTx/>
                <a:uFillTx/>
                <a:latin typeface="Myriad Pro" panose="020B0503030403020204" charset="0"/>
                <a:ea typeface="+mn-ea"/>
                <a:cs typeface="+mn-cs"/>
              </a:rPr>
              <a:t> </a:t>
            </a:r>
            <a:endParaRPr kumimoji="0" lang="en-IN" sz="1800" b="0" i="0" u="none" strike="noStrike" kern="1200" cap="none" spc="0" normalizeH="0" baseline="0" noProof="0" dirty="0">
              <a:ln>
                <a:noFill/>
              </a:ln>
              <a:solidFill>
                <a:srgbClr val="545054"/>
              </a:solidFill>
              <a:effectLst/>
              <a:uLnTx/>
              <a:uFillTx/>
              <a:latin typeface="Calibri" panose="020F0502020204030204"/>
              <a:ea typeface="+mn-ea"/>
              <a:cs typeface="+mn-cs"/>
            </a:endParaRPr>
          </a:p>
        </p:txBody>
      </p:sp>
      <p:sp>
        <p:nvSpPr>
          <p:cNvPr id="2" name="Footer Placeholder 38">
            <a:extLst>
              <a:ext uri="{FF2B5EF4-FFF2-40B4-BE49-F238E27FC236}">
                <a16:creationId xmlns:a16="http://schemas.microsoft.com/office/drawing/2014/main" id="{87FEC44E-31FF-5EB3-B51A-D2A45B5772F6}"/>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solidFill>
              <a:effectLst/>
              <a:uLnTx/>
              <a:uFillTx/>
              <a:latin typeface="Myriad Pro" panose="020B050303040302020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E7E6E6"/>
                </a:solidFill>
                <a:effectLst/>
                <a:uLnTx/>
                <a:uFillTx/>
                <a:latin typeface="Myriad Pro" panose="020B0503030403020204" charset="0"/>
                <a:ea typeface="+mn-ea"/>
                <a:cs typeface="+mn-cs"/>
              </a:rPr>
              <a:t>© 2023 oneM2M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81C11-B334-E595-F09A-02162CDEE1BC}"/>
              </a:ext>
            </a:extLst>
          </p:cNvPr>
          <p:cNvSpPr>
            <a:spLocks noGrp="1"/>
          </p:cNvSpPr>
          <p:nvPr>
            <p:ph type="title"/>
          </p:nvPr>
        </p:nvSpPr>
        <p:spPr>
          <a:xfrm>
            <a:off x="334696" y="0"/>
            <a:ext cx="8568672" cy="1173570"/>
          </a:xfrm>
        </p:spPr>
        <p:txBody>
          <a:bodyPr>
            <a:normAutofit fontScale="90000"/>
          </a:bodyPr>
          <a:lstStyle/>
          <a:p>
            <a:r>
              <a:rPr lang="en-US" dirty="0"/>
              <a:t>Speaking Opportunities (availed and foregone) and upcoming for CY’24</a:t>
            </a:r>
            <a:endParaRPr lang="en-IN" dirty="0"/>
          </a:p>
        </p:txBody>
      </p:sp>
      <p:sp>
        <p:nvSpPr>
          <p:cNvPr id="3" name="Content Placeholder 2">
            <a:extLst>
              <a:ext uri="{FF2B5EF4-FFF2-40B4-BE49-F238E27FC236}">
                <a16:creationId xmlns:a16="http://schemas.microsoft.com/office/drawing/2014/main" id="{DF1C76F2-BC92-6868-5396-49D1AE2B6686}"/>
              </a:ext>
            </a:extLst>
          </p:cNvPr>
          <p:cNvSpPr>
            <a:spLocks noGrp="1"/>
          </p:cNvSpPr>
          <p:nvPr>
            <p:ph idx="1"/>
          </p:nvPr>
        </p:nvSpPr>
        <p:spPr>
          <a:xfrm>
            <a:off x="334696" y="1253330"/>
            <a:ext cx="11609654" cy="5294954"/>
          </a:xfrm>
        </p:spPr>
        <p:txBody>
          <a:bodyPr>
            <a:normAutofit fontScale="92500" lnSpcReduction="20000"/>
          </a:bodyPr>
          <a:lstStyle/>
          <a:p>
            <a:r>
              <a:rPr lang="en-IN" sz="1900" dirty="0">
                <a:latin typeface="Myriad Pro" panose="020B0503030403020204" charset="0"/>
                <a:cs typeface="Times New Roman" panose="02020603050405020304" pitchFamily="18" charset="0"/>
              </a:rPr>
              <a:t>ETSI Sustainability event || 30 Mar’23 || ETSI, Sophia Antipolis : Dale Seed Spoke</a:t>
            </a:r>
          </a:p>
          <a:p>
            <a:r>
              <a:rPr lang="en-IN" sz="1900" dirty="0" err="1">
                <a:latin typeface="Myriad Pro" panose="020B0503030403020204" charset="0"/>
                <a:cs typeface="Times New Roman" panose="02020603050405020304" pitchFamily="18" charset="0"/>
                <a:hlinkClick r:id="rId3">
                  <a:extLst>
                    <a:ext uri="{A12FA001-AC4F-418D-AE19-62706E023703}">
                      <ahyp:hlinkClr xmlns:ahyp="http://schemas.microsoft.com/office/drawing/2018/hyperlinkcolor" val="tx"/>
                    </a:ext>
                  </a:extLst>
                </a:hlinkClick>
              </a:rPr>
              <a:t>Telesemana</a:t>
            </a:r>
            <a:r>
              <a:rPr lang="en-IN" sz="1900" dirty="0">
                <a:latin typeface="Myriad Pro" panose="020B0503030403020204" charset="0"/>
                <a:cs typeface="Times New Roman" panose="02020603050405020304" pitchFamily="18" charset="0"/>
                <a:hlinkClick r:id="rId3">
                  <a:extLst>
                    <a:ext uri="{A12FA001-AC4F-418D-AE19-62706E023703}">
                      <ahyp:hlinkClr xmlns:ahyp="http://schemas.microsoft.com/office/drawing/2018/hyperlinkcolor" val="tx"/>
                    </a:ext>
                  </a:extLst>
                </a:hlinkClick>
              </a:rPr>
              <a:t> webinar</a:t>
            </a:r>
            <a:r>
              <a:rPr lang="en-IN" sz="1900" dirty="0">
                <a:latin typeface="Myriad Pro" panose="020B0503030403020204" charset="0"/>
                <a:cs typeface="Times New Roman" panose="02020603050405020304" pitchFamily="18" charset="0"/>
              </a:rPr>
              <a:t> on 5G Security || 17 May’23 || Rana spoke on </a:t>
            </a:r>
            <a:r>
              <a:rPr lang="en-US" sz="1900" dirty="0">
                <a:latin typeface="Myriad Pro" panose="020B0503030403020204" charset="0"/>
                <a:cs typeface="Times New Roman" panose="02020603050405020304" pitchFamily="18" charset="0"/>
              </a:rPr>
              <a:t>Securing the IoT segment with oneM2M security</a:t>
            </a:r>
            <a:endParaRPr lang="en-IN" sz="1900" dirty="0">
              <a:latin typeface="Myriad Pro" panose="020B0503030403020204" charset="0"/>
              <a:cs typeface="Times New Roman" panose="02020603050405020304" pitchFamily="18" charset="0"/>
            </a:endParaRPr>
          </a:p>
          <a:p>
            <a:r>
              <a:rPr lang="en-IN" sz="1900" dirty="0">
                <a:latin typeface="Myriad Pro" panose="020B0503030403020204" charset="0"/>
                <a:cs typeface="Times New Roman" panose="02020603050405020304" pitchFamily="18" charset="0"/>
              </a:rPr>
              <a:t>IoT Tech Expo &amp; Edge Computing Expo - North America  || 17-18 May 23 || Santa Clara, CA :: Bob Flynn spoke</a:t>
            </a:r>
          </a:p>
          <a:p>
            <a:r>
              <a:rPr lang="en-US" sz="1900" dirty="0">
                <a:latin typeface="Myriad Pro" panose="020B0503030403020204" charset="0"/>
                <a:cs typeface="Times New Roman" panose="02020603050405020304" pitchFamily="18" charset="0"/>
              </a:rPr>
              <a:t>M2M &amp; IoT security &amp; use cases organized by Mumbai LSA, Department of Telecommunications </a:t>
            </a:r>
            <a:r>
              <a:rPr lang="en-IN" sz="1900" dirty="0">
                <a:latin typeface="Myriad Pro" panose="020B0503030403020204" charset="0"/>
                <a:cs typeface="Times New Roman" panose="02020603050405020304" pitchFamily="18" charset="0"/>
              </a:rPr>
              <a:t>|| </a:t>
            </a:r>
            <a:r>
              <a:rPr lang="en-US" sz="1900" dirty="0">
                <a:latin typeface="Myriad Pro" panose="020B0503030403020204" charset="0"/>
                <a:cs typeface="Times New Roman" panose="02020603050405020304" pitchFamily="18" charset="0"/>
              </a:rPr>
              <a:t>26 May 2023 - By Aurindam Bhattacharya </a:t>
            </a:r>
            <a:endParaRPr lang="en-IN" sz="1900" b="1" dirty="0">
              <a:latin typeface="Myriad Pro" panose="020B0503030403020204" charset="0"/>
              <a:cs typeface="Times New Roman" panose="02020603050405020304" pitchFamily="18" charset="0"/>
            </a:endParaRPr>
          </a:p>
          <a:p>
            <a:r>
              <a:rPr lang="en-US" sz="1900" dirty="0">
                <a:latin typeface="Myriad Pro" panose="020B0503030403020204" charset="0"/>
                <a:cs typeface="Times New Roman" panose="02020603050405020304" pitchFamily="18" charset="0"/>
              </a:rPr>
              <a:t>WTISD celebration </a:t>
            </a:r>
            <a:r>
              <a:rPr lang="en-IN" sz="1900" dirty="0">
                <a:latin typeface="Myriad Pro" panose="020B0503030403020204" charset="0"/>
                <a:cs typeface="Times New Roman" panose="02020603050405020304" pitchFamily="18" charset="0"/>
              </a:rPr>
              <a:t>|| </a:t>
            </a:r>
            <a:r>
              <a:rPr lang="en-US" sz="1900" dirty="0">
                <a:latin typeface="Myriad Pro" panose="020B0503030403020204" charset="0"/>
                <a:cs typeface="Times New Roman" panose="02020603050405020304" pitchFamily="18" charset="0"/>
              </a:rPr>
              <a:t>8 June 2023: Bindoo Srivastava </a:t>
            </a:r>
            <a:endParaRPr lang="en-IN" sz="1900" b="1" dirty="0">
              <a:latin typeface="Myriad Pro" panose="020B0503030403020204" charset="0"/>
              <a:cs typeface="Times New Roman" panose="02020603050405020304" pitchFamily="18" charset="0"/>
            </a:endParaRPr>
          </a:p>
          <a:p>
            <a:r>
              <a:rPr lang="en-IN" sz="1900" b="1" dirty="0">
                <a:latin typeface="Myriad Pro" panose="020B0503030403020204" charset="0"/>
                <a:cs typeface="Times New Roman" panose="02020603050405020304" pitchFamily="18" charset="0"/>
              </a:rPr>
              <a:t>ETSI IoT Week – MEC white paper to be showcased</a:t>
            </a:r>
          </a:p>
          <a:p>
            <a:r>
              <a:rPr lang="en-IN" sz="1900" b="1" dirty="0">
                <a:latin typeface="Myriad Pro" panose="020B0503030403020204" charset="0"/>
                <a:cs typeface="Times New Roman" panose="02020603050405020304" pitchFamily="18" charset="0"/>
              </a:rPr>
              <a:t>Engagement with Penn State University during TP62 || 14-18  Aug 23 || PSU</a:t>
            </a:r>
          </a:p>
          <a:p>
            <a:r>
              <a:rPr lang="en-IN" sz="1900" b="1" dirty="0">
                <a:latin typeface="Myriad Pro" panose="020B0503030403020204" charset="0"/>
                <a:cs typeface="Times New Roman" panose="02020603050405020304" pitchFamily="18" charset="0"/>
              </a:rPr>
              <a:t>IoT Tech Expo &amp; Edge Computing Expo - Europe  || 26-27 Sep 23 ||  Amsterdam </a:t>
            </a:r>
          </a:p>
          <a:p>
            <a:r>
              <a:rPr lang="en-US" sz="1900" dirty="0">
                <a:latin typeface="Myriad Pro" panose="020B0503030403020204" charset="0"/>
                <a:cs typeface="Times New Roman" panose="02020603050405020304" pitchFamily="18" charset="0"/>
              </a:rPr>
              <a:t>Global Conference on "IoT Security and Standards based IoT/M2M Practical Implementations of Solutions" || 25-26 Sep’23 || New Delhi by Aurindam Bhattacharya</a:t>
            </a:r>
            <a:endParaRPr lang="en-IN" sz="1900" dirty="0">
              <a:latin typeface="Myriad Pro" panose="020B0503030403020204" charset="0"/>
              <a:cs typeface="Times New Roman" panose="02020603050405020304" pitchFamily="18" charset="0"/>
            </a:endParaRPr>
          </a:p>
          <a:p>
            <a:r>
              <a:rPr lang="en-IN" sz="1900" dirty="0">
                <a:latin typeface="Myriad Pro" panose="020B0503030403020204" charset="0"/>
                <a:cs typeface="Times New Roman" panose="02020603050405020304" pitchFamily="18" charset="0"/>
              </a:rPr>
              <a:t>Korea IoT week (11-13 Oct’23):  NTELS and </a:t>
            </a:r>
            <a:r>
              <a:rPr lang="en-IN" sz="1900" dirty="0" err="1">
                <a:latin typeface="Myriad Pro" panose="020B0503030403020204" charset="0"/>
                <a:cs typeface="Times New Roman" panose="02020603050405020304" pitchFamily="18" charset="0"/>
              </a:rPr>
              <a:t>SyncTechno</a:t>
            </a:r>
            <a:r>
              <a:rPr lang="en-IN" sz="1900" dirty="0">
                <a:latin typeface="Myriad Pro" panose="020B0503030403020204" charset="0"/>
                <a:cs typeface="Times New Roman" panose="02020603050405020304" pitchFamily="18" charset="0"/>
              </a:rPr>
              <a:t> exhibited</a:t>
            </a:r>
          </a:p>
          <a:p>
            <a:r>
              <a:rPr lang="en-IN" sz="1900" dirty="0">
                <a:latin typeface="Myriad Pro" panose="020B0503030403020204" charset="0"/>
                <a:cs typeface="Times New Roman" panose="02020603050405020304" pitchFamily="18" charset="0"/>
              </a:rPr>
              <a:t>IMC 2023 (27-29 Oct’23)</a:t>
            </a:r>
          </a:p>
          <a:p>
            <a:r>
              <a:rPr lang="en-IN" sz="1900" dirty="0">
                <a:latin typeface="Myriad Pro" panose="020B0503030403020204" charset="0"/>
                <a:cs typeface="Times New Roman" panose="02020603050405020304" pitchFamily="18" charset="0"/>
              </a:rPr>
              <a:t>TTDD 2023 (Oct-Nov 23)</a:t>
            </a:r>
          </a:p>
          <a:p>
            <a:r>
              <a:rPr lang="en-IN" sz="1900" dirty="0">
                <a:latin typeface="Myriad Pro" panose="020B0503030403020204" charset="0"/>
                <a:cs typeface="Times New Roman" panose="02020603050405020304" pitchFamily="18" charset="0"/>
              </a:rPr>
              <a:t>9th IEEE World Forum on IoT – 12 to 27 Oct’23 // Aveiro, Portugal (Hybrid)</a:t>
            </a:r>
          </a:p>
          <a:p>
            <a:r>
              <a:rPr lang="en-IN" sz="1900" dirty="0">
                <a:latin typeface="Myriad Pro" panose="020B0503030403020204" charset="0"/>
                <a:cs typeface="Times New Roman" panose="02020603050405020304" pitchFamily="18" charset="0"/>
              </a:rPr>
              <a:t>IoT Tech Expo - Global || 30th November – 1st December || London: Rana </a:t>
            </a:r>
            <a:r>
              <a:rPr lang="en-IN" sz="1900" dirty="0" err="1">
                <a:latin typeface="Myriad Pro" panose="020B0503030403020204" charset="0"/>
                <a:cs typeface="Times New Roman" panose="02020603050405020304" pitchFamily="18" charset="0"/>
              </a:rPr>
              <a:t>Kamill</a:t>
            </a:r>
            <a:endParaRPr lang="en-IN" sz="1900" dirty="0">
              <a:latin typeface="Myriad Pro" panose="020B0503030403020204" charset="0"/>
              <a:cs typeface="Times New Roman" panose="02020603050405020304" pitchFamily="18" charset="0"/>
            </a:endParaRPr>
          </a:p>
          <a:p>
            <a:r>
              <a:rPr lang="en-IN" sz="1800" dirty="0">
                <a:effectLst/>
                <a:latin typeface="Myriad Pro" panose="020B0503030403020204" charset="0"/>
              </a:rPr>
              <a:t>IEEE Global Communications Conference || 4–8 December 2023 || Kuala Lumpur, Malaysia</a:t>
            </a:r>
            <a:endParaRPr lang="en-IN" sz="1900" dirty="0">
              <a:latin typeface="Myriad Pro" panose="020B050303040302020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887D05B-5067-A41D-59D6-7BB87FA3F16D}"/>
              </a:ext>
            </a:extLst>
          </p:cNvPr>
          <p:cNvSpPr>
            <a:spLocks noGrp="1"/>
          </p:cNvSpPr>
          <p:nvPr>
            <p:ph type="ftr" sz="quarter" idx="11"/>
          </p:nvPr>
        </p:nvSpPr>
        <p:spPr/>
        <p:txBody>
          <a:bodyPr/>
          <a:lstStyle/>
          <a:p>
            <a:endParaRPr lang="en-US"/>
          </a:p>
          <a:p>
            <a:r>
              <a:rPr lang="en-US"/>
              <a:t>© 2022 oneM2M</a:t>
            </a:r>
            <a:endParaRPr lang="en-US" dirty="0"/>
          </a:p>
        </p:txBody>
      </p:sp>
    </p:spTree>
    <p:extLst>
      <p:ext uri="{BB962C8B-B14F-4D97-AF65-F5344CB8AC3E}">
        <p14:creationId xmlns:p14="http://schemas.microsoft.com/office/powerpoint/2010/main" val="3332656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FE4B4-734D-838B-0001-C1F55BFEFDC6}"/>
              </a:ext>
            </a:extLst>
          </p:cNvPr>
          <p:cNvSpPr>
            <a:spLocks noGrp="1"/>
          </p:cNvSpPr>
          <p:nvPr>
            <p:ph type="title"/>
          </p:nvPr>
        </p:nvSpPr>
        <p:spPr/>
        <p:txBody>
          <a:bodyPr/>
          <a:lstStyle/>
          <a:p>
            <a:r>
              <a:rPr lang="en-IN" dirty="0"/>
              <a:t>Website Unique Visits</a:t>
            </a:r>
          </a:p>
        </p:txBody>
      </p:sp>
      <p:graphicFrame>
        <p:nvGraphicFramePr>
          <p:cNvPr id="7" name="Content Placeholder 6">
            <a:extLst>
              <a:ext uri="{FF2B5EF4-FFF2-40B4-BE49-F238E27FC236}">
                <a16:creationId xmlns:a16="http://schemas.microsoft.com/office/drawing/2014/main" id="{86F2F09B-B82E-0F81-0EE9-64E96AAAF0CE}"/>
              </a:ext>
            </a:extLst>
          </p:cNvPr>
          <p:cNvGraphicFramePr>
            <a:graphicFrameLocks noGrp="1"/>
          </p:cNvGraphicFramePr>
          <p:nvPr>
            <p:ph idx="1"/>
            <p:extLst>
              <p:ext uri="{D42A27DB-BD31-4B8C-83A1-F6EECF244321}">
                <p14:modId xmlns:p14="http://schemas.microsoft.com/office/powerpoint/2010/main" val="3381045318"/>
              </p:ext>
            </p:extLst>
          </p:nvPr>
        </p:nvGraphicFramePr>
        <p:xfrm>
          <a:off x="2821857" y="1582993"/>
          <a:ext cx="8962769" cy="4114698"/>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D2CEA466-7011-15EE-3CEA-232527AC8621}"/>
              </a:ext>
            </a:extLst>
          </p:cNvPr>
          <p:cNvSpPr>
            <a:spLocks noGrp="1"/>
          </p:cNvSpPr>
          <p:nvPr>
            <p:ph type="ftr" sz="quarter" idx="11"/>
          </p:nvPr>
        </p:nvSpPr>
        <p:spPr/>
        <p:txBody>
          <a:bodyPr/>
          <a:lstStyle/>
          <a:p>
            <a:endParaRPr lang="en-US"/>
          </a:p>
          <a:p>
            <a:r>
              <a:rPr lang="en-US"/>
              <a:t>© 2022 oneM2M</a:t>
            </a:r>
            <a:endParaRPr lang="en-US" dirty="0"/>
          </a:p>
        </p:txBody>
      </p:sp>
      <p:sp>
        <p:nvSpPr>
          <p:cNvPr id="8" name="Content Placeholder 2">
            <a:extLst>
              <a:ext uri="{FF2B5EF4-FFF2-40B4-BE49-F238E27FC236}">
                <a16:creationId xmlns:a16="http://schemas.microsoft.com/office/drawing/2014/main" id="{5BF82095-87AB-E499-BFFA-1FF13D201999}"/>
              </a:ext>
            </a:extLst>
          </p:cNvPr>
          <p:cNvSpPr txBox="1">
            <a:spLocks/>
          </p:cNvSpPr>
          <p:nvPr/>
        </p:nvSpPr>
        <p:spPr bwMode="auto">
          <a:xfrm>
            <a:off x="578850" y="2054943"/>
            <a:ext cx="2016867" cy="1797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Blip>
                <a:blip r:embed="rId3"/>
              </a:buBlip>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GB" sz="1400" dirty="0">
                <a:latin typeface="Arial" panose="020B0604020202020204" pitchFamily="34" charset="0"/>
                <a:cs typeface="Arial" panose="020B0604020202020204" pitchFamily="34" charset="0"/>
              </a:rPr>
              <a:t>Overall increase in visits compared to 2022.</a:t>
            </a:r>
          </a:p>
          <a:p>
            <a:pPr>
              <a:buFont typeface="Arial" panose="020B0604020202020204" pitchFamily="34" charset="0"/>
              <a:buChar char="•"/>
            </a:pPr>
            <a:r>
              <a:rPr lang="en-GB" sz="1400" dirty="0">
                <a:latin typeface="Arial" panose="020B0604020202020204" pitchFamily="34" charset="0"/>
                <a:cs typeface="Arial" panose="020B0604020202020204" pitchFamily="34" charset="0"/>
              </a:rPr>
              <a:t>Large surge in May, June noted.</a:t>
            </a:r>
          </a:p>
          <a:p>
            <a:pPr>
              <a:buFont typeface="Arial" panose="020B0604020202020204" pitchFamily="34" charset="0"/>
              <a:buChar char="•"/>
            </a:pPr>
            <a:r>
              <a:rPr lang="en-GB" sz="1400" dirty="0">
                <a:latin typeface="Arial" panose="020B0604020202020204" pitchFamily="34" charset="0"/>
                <a:cs typeface="Arial" panose="020B0604020202020204" pitchFamily="34" charset="0"/>
              </a:rPr>
              <a:t>Dip in number noted in Nov</a:t>
            </a:r>
          </a:p>
        </p:txBody>
      </p:sp>
    </p:spTree>
    <p:extLst>
      <p:ext uri="{BB962C8B-B14F-4D97-AF65-F5344CB8AC3E}">
        <p14:creationId xmlns:p14="http://schemas.microsoft.com/office/powerpoint/2010/main" val="4040470815"/>
      </p:ext>
    </p:extLst>
  </p:cSld>
  <p:clrMapOvr>
    <a:masterClrMapping/>
  </p:clrMapOvr>
</p:sld>
</file>

<file path=ppt/theme/theme1.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7905</TotalTime>
  <Words>1808</Words>
  <Application>Microsoft Office PowerPoint</Application>
  <PresentationFormat>Widescreen</PresentationFormat>
  <Paragraphs>268</Paragraphs>
  <Slides>20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Myriad Pro</vt:lpstr>
      <vt:lpstr>Open Sans</vt:lpstr>
      <vt:lpstr>Arial</vt:lpstr>
      <vt:lpstr>Calibri</vt:lpstr>
      <vt:lpstr>Office Theme</vt:lpstr>
      <vt:lpstr>Marcom Report</vt:lpstr>
      <vt:lpstr>Outline – for Opening Plenary</vt:lpstr>
      <vt:lpstr>oneM2M Brochure</vt:lpstr>
      <vt:lpstr>oneM2M Champions  - Sponsored Campaign </vt:lpstr>
      <vt:lpstr>oneM2M Champions  - Sponsored Campaign (upcoming)</vt:lpstr>
      <vt:lpstr>MEC White Paper Sponsored Post 12 -21 July 23</vt:lpstr>
      <vt:lpstr>Key Highlights (from MARCOM 123  -  Nov 23)</vt:lpstr>
      <vt:lpstr>Speaking Opportunities (availed and foregone) and upcoming for CY’24</vt:lpstr>
      <vt:lpstr>Website Unique Visits</vt:lpstr>
      <vt:lpstr>oneM2M Visits across geographies (CY2023)</vt:lpstr>
      <vt:lpstr>Page View Comparison CY2023</vt:lpstr>
      <vt:lpstr>CY’23 Focus Activities (1 of 2)</vt:lpstr>
      <vt:lpstr>CY’23 Focus Activities (2 of 2)</vt:lpstr>
      <vt:lpstr>Reference Slides</vt:lpstr>
      <vt:lpstr>ATIS Blog related to oneM2M</vt:lpstr>
      <vt:lpstr>Thought Leadership – Articles CY’23 &amp; upcoming</vt:lpstr>
      <vt:lpstr>Engagement – Executive Insights (CY23) from MARCOM 123  and upcoming</vt:lpstr>
      <vt:lpstr>oneM2M in Press – from MARCOM 123 (oct 23)</vt:lpstr>
      <vt:lpstr>oneM2M in News – from MARCOM 123</vt:lpstr>
      <vt:lpstr>Thank You</vt:lpstr>
    </vt:vector>
  </TitlesOfParts>
  <Company>iconectiv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Swedlund, Nils</dc:creator>
  <cp:lastModifiedBy>Akash Malik</cp:lastModifiedBy>
  <cp:revision>137</cp:revision>
  <dcterms:created xsi:type="dcterms:W3CDTF">2017-09-21T15:46:31Z</dcterms:created>
  <dcterms:modified xsi:type="dcterms:W3CDTF">2023-12-05T22:13:27Z</dcterms:modified>
</cp:coreProperties>
</file>