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4"/>
  </p:notesMasterIdLst>
  <p:sldIdLst>
    <p:sldId id="260" r:id="rId2"/>
    <p:sldId id="526" r:id="rId3"/>
    <p:sldId id="549" r:id="rId4"/>
    <p:sldId id="557" r:id="rId5"/>
    <p:sldId id="550" r:id="rId6"/>
    <p:sldId id="558" r:id="rId7"/>
    <p:sldId id="554" r:id="rId8"/>
    <p:sldId id="527" r:id="rId9"/>
    <p:sldId id="284" r:id="rId10"/>
    <p:sldId id="531" r:id="rId11"/>
    <p:sldId id="271" r:id="rId12"/>
    <p:sldId id="553" r:id="rId13"/>
    <p:sldId id="556" r:id="rId14"/>
    <p:sldId id="530" r:id="rId15"/>
    <p:sldId id="532" r:id="rId16"/>
    <p:sldId id="517" r:id="rId17"/>
    <p:sldId id="274" r:id="rId18"/>
    <p:sldId id="272" r:id="rId19"/>
    <p:sldId id="560" r:id="rId20"/>
    <p:sldId id="273" r:id="rId21"/>
    <p:sldId id="559" r:id="rId22"/>
    <p:sldId id="492" r:id="rId23"/>
  </p:sldIdLst>
  <p:sldSz cx="12192000" cy="6858000"/>
  <p:notesSz cx="6858000" cy="9144000"/>
  <p:embeddedFontLst>
    <p:embeddedFont>
      <p:font typeface="Myriad Pro" panose="020B050303040302020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5033" autoAdjust="0"/>
  </p:normalViewPr>
  <p:slideViewPr>
    <p:cSldViewPr snapToGrid="0">
      <p:cViewPr varScale="1">
        <p:scale>
          <a:sx n="78" d="100"/>
          <a:sy n="78" d="100"/>
        </p:scale>
        <p:origin x="1454" y="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t>Total</a:t>
            </a:r>
            <a:r>
              <a:rPr lang="en-IN" baseline="0" dirty="0"/>
              <a:t> no. of website unique visits 2023 Vs 2022</a:t>
            </a:r>
            <a:endParaRPr lang="en-IN"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2022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0"/>
                <c:pt idx="0">
                  <c:v>Jan</c:v>
                </c:pt>
                <c:pt idx="1">
                  <c:v>Feb</c:v>
                </c:pt>
                <c:pt idx="2">
                  <c:v>Mar</c:v>
                </c:pt>
                <c:pt idx="3">
                  <c:v>Apr</c:v>
                </c:pt>
                <c:pt idx="4">
                  <c:v>May</c:v>
                </c:pt>
                <c:pt idx="5">
                  <c:v>Jun</c:v>
                </c:pt>
                <c:pt idx="6">
                  <c:v>Jul</c:v>
                </c:pt>
                <c:pt idx="7">
                  <c:v>Aug</c:v>
                </c:pt>
                <c:pt idx="8">
                  <c:v>Sept</c:v>
                </c:pt>
                <c:pt idx="9">
                  <c:v>Oct</c:v>
                </c:pt>
              </c:strCache>
            </c:strRef>
          </c:cat>
          <c:val>
            <c:numRef>
              <c:f>Sheet1!$B$2:$B$13</c:f>
              <c:numCache>
                <c:formatCode>General</c:formatCode>
                <c:ptCount val="10"/>
                <c:pt idx="0">
                  <c:v>1547</c:v>
                </c:pt>
                <c:pt idx="1">
                  <c:v>1529</c:v>
                </c:pt>
                <c:pt idx="2">
                  <c:v>1684</c:v>
                </c:pt>
                <c:pt idx="3">
                  <c:v>1783</c:v>
                </c:pt>
                <c:pt idx="4">
                  <c:v>2188</c:v>
                </c:pt>
                <c:pt idx="5">
                  <c:v>1943</c:v>
                </c:pt>
                <c:pt idx="6">
                  <c:v>721</c:v>
                </c:pt>
                <c:pt idx="7">
                  <c:v>1900</c:v>
                </c:pt>
                <c:pt idx="8">
                  <c:v>1700</c:v>
                </c:pt>
                <c:pt idx="9">
                  <c:v>1700</c:v>
                </c:pt>
              </c:numCache>
            </c:numRef>
          </c:val>
          <c:smooth val="0"/>
          <c:extLst>
            <c:ext xmlns:c16="http://schemas.microsoft.com/office/drawing/2014/chart" uri="{C3380CC4-5D6E-409C-BE32-E72D297353CC}">
              <c16:uniqueId val="{00000000-1E84-43B8-B9DE-D51FDF9A7258}"/>
            </c:ext>
          </c:extLst>
        </c:ser>
        <c:ser>
          <c:idx val="1"/>
          <c:order val="1"/>
          <c:tx>
            <c:strRef>
              <c:f>Sheet1!$C$1</c:f>
              <c:strCache>
                <c:ptCount val="1"/>
                <c:pt idx="0">
                  <c:v>2023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0"/>
                <c:pt idx="0">
                  <c:v>Jan</c:v>
                </c:pt>
                <c:pt idx="1">
                  <c:v>Feb</c:v>
                </c:pt>
                <c:pt idx="2">
                  <c:v>Mar</c:v>
                </c:pt>
                <c:pt idx="3">
                  <c:v>Apr</c:v>
                </c:pt>
                <c:pt idx="4">
                  <c:v>May</c:v>
                </c:pt>
                <c:pt idx="5">
                  <c:v>Jun</c:v>
                </c:pt>
                <c:pt idx="6">
                  <c:v>Jul</c:v>
                </c:pt>
                <c:pt idx="7">
                  <c:v>Aug</c:v>
                </c:pt>
                <c:pt idx="8">
                  <c:v>Sept</c:v>
                </c:pt>
                <c:pt idx="9">
                  <c:v>Oct</c:v>
                </c:pt>
              </c:strCache>
            </c:strRef>
          </c:cat>
          <c:val>
            <c:numRef>
              <c:f>Sheet1!$C$2:$C$13</c:f>
              <c:numCache>
                <c:formatCode>General</c:formatCode>
                <c:ptCount val="10"/>
                <c:pt idx="0">
                  <c:v>2300</c:v>
                </c:pt>
                <c:pt idx="1">
                  <c:v>2000</c:v>
                </c:pt>
                <c:pt idx="2">
                  <c:v>2300</c:v>
                </c:pt>
                <c:pt idx="3">
                  <c:v>1800</c:v>
                </c:pt>
                <c:pt idx="4">
                  <c:v>3300</c:v>
                </c:pt>
                <c:pt idx="5">
                  <c:v>4300</c:v>
                </c:pt>
                <c:pt idx="6">
                  <c:v>2100</c:v>
                </c:pt>
                <c:pt idx="7">
                  <c:v>2000</c:v>
                </c:pt>
                <c:pt idx="8">
                  <c:v>1800</c:v>
                </c:pt>
                <c:pt idx="9">
                  <c:v>1500</c:v>
                </c:pt>
              </c:numCache>
            </c:numRef>
          </c:val>
          <c:smooth val="0"/>
          <c:extLst>
            <c:ext xmlns:c16="http://schemas.microsoft.com/office/drawing/2014/chart" uri="{C3380CC4-5D6E-409C-BE32-E72D297353CC}">
              <c16:uniqueId val="{00000001-1E84-43B8-B9DE-D51FDF9A7258}"/>
            </c:ext>
          </c:extLst>
        </c:ser>
        <c:dLbls>
          <c:dLblPos val="t"/>
          <c:showLegendKey val="0"/>
          <c:showVal val="1"/>
          <c:showCatName val="0"/>
          <c:showSerName val="0"/>
          <c:showPercent val="0"/>
          <c:showBubbleSize val="0"/>
        </c:dLbls>
        <c:marker val="1"/>
        <c:smooth val="0"/>
        <c:axId val="1277882927"/>
        <c:axId val="1452596591"/>
      </c:lineChart>
      <c:catAx>
        <c:axId val="1277882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2596591"/>
        <c:crosses val="autoZero"/>
        <c:auto val="1"/>
        <c:lblAlgn val="ctr"/>
        <c:lblOffset val="100"/>
        <c:noMultiLvlLbl val="0"/>
      </c:catAx>
      <c:valAx>
        <c:axId val="1452596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77882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Visits</a:t>
            </a:r>
            <a:r>
              <a:rPr lang="en-US" baseline="0" dirty="0"/>
              <a:t> to oneM2M website across Countries – CY23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Sheet1!$A$2:$A$19</c:f>
              <c:strCache>
                <c:ptCount val="18"/>
                <c:pt idx="0">
                  <c:v>India</c:v>
                </c:pt>
                <c:pt idx="1">
                  <c:v>United States</c:v>
                </c:pt>
                <c:pt idx="2">
                  <c:v>South Korea</c:v>
                </c:pt>
                <c:pt idx="3">
                  <c:v>China</c:v>
                </c:pt>
                <c:pt idx="4">
                  <c:v>France</c:v>
                </c:pt>
                <c:pt idx="5">
                  <c:v>United Kingdom</c:v>
                </c:pt>
                <c:pt idx="6">
                  <c:v>Russia</c:v>
                </c:pt>
                <c:pt idx="7">
                  <c:v>Germany</c:v>
                </c:pt>
                <c:pt idx="8">
                  <c:v>Netherlands</c:v>
                </c:pt>
                <c:pt idx="9">
                  <c:v>Finland</c:v>
                </c:pt>
                <c:pt idx="10">
                  <c:v>Japan</c:v>
                </c:pt>
                <c:pt idx="11">
                  <c:v>Australia</c:v>
                </c:pt>
                <c:pt idx="12">
                  <c:v>Italy</c:v>
                </c:pt>
                <c:pt idx="13">
                  <c:v>Singapore</c:v>
                </c:pt>
                <c:pt idx="14">
                  <c:v>Taiwan</c:v>
                </c:pt>
                <c:pt idx="15">
                  <c:v>Vietnam</c:v>
                </c:pt>
                <c:pt idx="16">
                  <c:v>Austria</c:v>
                </c:pt>
                <c:pt idx="17">
                  <c:v>Portugal</c:v>
                </c:pt>
              </c:strCache>
            </c:strRef>
          </c:cat>
          <c:val>
            <c:numRef>
              <c:f>Sheet1!$B$2:$B$19</c:f>
              <c:numCache>
                <c:formatCode>General</c:formatCode>
                <c:ptCount val="18"/>
                <c:pt idx="0">
                  <c:v>5485</c:v>
                </c:pt>
                <c:pt idx="1">
                  <c:v>4771</c:v>
                </c:pt>
                <c:pt idx="2">
                  <c:v>2199</c:v>
                </c:pt>
                <c:pt idx="3">
                  <c:v>1678</c:v>
                </c:pt>
                <c:pt idx="4">
                  <c:v>924</c:v>
                </c:pt>
                <c:pt idx="5">
                  <c:v>650</c:v>
                </c:pt>
                <c:pt idx="6">
                  <c:v>632</c:v>
                </c:pt>
                <c:pt idx="7">
                  <c:v>518</c:v>
                </c:pt>
                <c:pt idx="8">
                  <c:v>507</c:v>
                </c:pt>
                <c:pt idx="9">
                  <c:v>390</c:v>
                </c:pt>
                <c:pt idx="10">
                  <c:v>303</c:v>
                </c:pt>
                <c:pt idx="11">
                  <c:v>209</c:v>
                </c:pt>
                <c:pt idx="12">
                  <c:v>170</c:v>
                </c:pt>
                <c:pt idx="13">
                  <c:v>106</c:v>
                </c:pt>
                <c:pt idx="14">
                  <c:v>79</c:v>
                </c:pt>
                <c:pt idx="15">
                  <c:v>69</c:v>
                </c:pt>
                <c:pt idx="16">
                  <c:v>51</c:v>
                </c:pt>
                <c:pt idx="17">
                  <c:v>36</c:v>
                </c:pt>
              </c:numCache>
            </c:numRef>
          </c:val>
          <c:extLst>
            <c:ext xmlns:c16="http://schemas.microsoft.com/office/drawing/2014/chart" uri="{C3380CC4-5D6E-409C-BE32-E72D297353CC}">
              <c16:uniqueId val="{00000000-0DC0-45BE-90EE-3341F28CBB72}"/>
            </c:ext>
          </c:extLst>
        </c:ser>
        <c:dLbls>
          <c:showLegendKey val="0"/>
          <c:showVal val="0"/>
          <c:showCatName val="0"/>
          <c:showSerName val="0"/>
          <c:showPercent val="0"/>
          <c:showBubbleSize val="0"/>
        </c:dLbls>
        <c:gapWidth val="219"/>
        <c:overlap val="-27"/>
        <c:axId val="1328872335"/>
        <c:axId val="1461276063"/>
      </c:barChart>
      <c:catAx>
        <c:axId val="132887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1276063"/>
        <c:crosses val="autoZero"/>
        <c:auto val="1"/>
        <c:lblAlgn val="ctr"/>
        <c:lblOffset val="100"/>
        <c:noMultiLvlLbl val="0"/>
      </c:catAx>
      <c:valAx>
        <c:axId val="146127606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28872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2023</c:v>
                </c:pt>
              </c:strCache>
            </c:strRef>
          </c:tx>
          <c:spPr>
            <a:solidFill>
              <a:schemeClr val="accent1"/>
            </a:solidFill>
            <a:ln>
              <a:noFill/>
            </a:ln>
            <a:effectLst/>
          </c:spPr>
          <c:invertIfNegative val="0"/>
          <c:cat>
            <c:strRef>
              <c:f>Sheet1!$A$2:$A$11</c:f>
              <c:strCache>
                <c:ptCount val="10"/>
                <c:pt idx="0">
                  <c:v>membership/executive-viewpoints</c:v>
                </c:pt>
                <c:pt idx="1">
                  <c:v>using-oneM2M/developers/api</c:v>
                </c:pt>
                <c:pt idx="2">
                  <c:v>IoT news</c:v>
                </c:pt>
                <c:pt idx="3">
                  <c:v>using-oneM2M/device-examples</c:v>
                </c:pt>
                <c:pt idx="4">
                  <c:v>using-oneM2M/developers</c:v>
                </c:pt>
                <c:pt idx="5">
                  <c:v>technical</c:v>
                </c:pt>
                <c:pt idx="6">
                  <c:v>technical/published-specifications</c:v>
                </c:pt>
                <c:pt idx="7">
                  <c:v>using-oneM2M/developers/basics</c:v>
                </c:pt>
                <c:pt idx="8">
                  <c:v>using-oneM2M/what-is-oneM2M</c:v>
                </c:pt>
                <c:pt idx="9">
                  <c:v>Homepage</c:v>
                </c:pt>
              </c:strCache>
            </c:strRef>
          </c:cat>
          <c:val>
            <c:numRef>
              <c:f>Sheet1!$B$2:$B$11</c:f>
              <c:numCache>
                <c:formatCode>General</c:formatCode>
                <c:ptCount val="10"/>
                <c:pt idx="0">
                  <c:v>876</c:v>
                </c:pt>
                <c:pt idx="1">
                  <c:v>881</c:v>
                </c:pt>
                <c:pt idx="2">
                  <c:v>1062</c:v>
                </c:pt>
                <c:pt idx="3">
                  <c:v>1268</c:v>
                </c:pt>
                <c:pt idx="4">
                  <c:v>2162</c:v>
                </c:pt>
                <c:pt idx="5">
                  <c:v>3444</c:v>
                </c:pt>
                <c:pt idx="6">
                  <c:v>3907</c:v>
                </c:pt>
                <c:pt idx="7">
                  <c:v>4285</c:v>
                </c:pt>
                <c:pt idx="8">
                  <c:v>5836</c:v>
                </c:pt>
                <c:pt idx="9">
                  <c:v>23564</c:v>
                </c:pt>
              </c:numCache>
            </c:numRef>
          </c:val>
          <c:extLst>
            <c:ext xmlns:c16="http://schemas.microsoft.com/office/drawing/2014/chart" uri="{C3380CC4-5D6E-409C-BE32-E72D297353CC}">
              <c16:uniqueId val="{00000000-1765-43F9-AD61-F3D8A0A1D0D3}"/>
            </c:ext>
          </c:extLst>
        </c:ser>
        <c:dLbls>
          <c:showLegendKey val="0"/>
          <c:showVal val="0"/>
          <c:showCatName val="0"/>
          <c:showSerName val="0"/>
          <c:showPercent val="0"/>
          <c:showBubbleSize val="0"/>
        </c:dLbls>
        <c:gapWidth val="219"/>
        <c:axId val="1351024783"/>
        <c:axId val="1464457807"/>
      </c:barChart>
      <c:catAx>
        <c:axId val="13510247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64457807"/>
        <c:crosses val="autoZero"/>
        <c:auto val="1"/>
        <c:lblAlgn val="ctr"/>
        <c:lblOffset val="100"/>
        <c:noMultiLvlLbl val="0"/>
      </c:catAx>
      <c:valAx>
        <c:axId val="14644578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10247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28E301-3DFA-4C73-9BFF-EDACBE8CE9B5}" type="datetimeFigureOut">
              <a:rPr lang="en-IN" smtClean="0"/>
              <a:t>01-02-2024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934-9E10-4F0A-88EF-5F62E8EA335B}" type="slidenum">
              <a:rPr lang="en-IN" smtClean="0"/>
              <a:t>‹#›</a:t>
            </a:fld>
            <a:endParaRPr lang="en-IN"/>
          </a:p>
        </p:txBody>
      </p:sp>
    </p:spTree>
    <p:extLst>
      <p:ext uri="{BB962C8B-B14F-4D97-AF65-F5344CB8AC3E}">
        <p14:creationId xmlns:p14="http://schemas.microsoft.com/office/powerpoint/2010/main" val="84509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rchitectureandgovernance.com/applications-technology/what-to-expect-with-iot-in-202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utureiot.tech/"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logs.iiit.ac.in/keti/"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etsi.org/e-brochure/Magazine/January-2023/mobile/index.html#p=20"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3" Type="http://schemas.openxmlformats.org/officeDocument/2006/relationships/hyperlink" Target="https://www.etsi.org/e-brochure/Magazine/October-2023/mobile/index.html#p=20" TargetMode="External"/><Relationship Id="rId18" Type="http://schemas.openxmlformats.org/officeDocument/2006/relationships/hyperlink" Target="https://onem2m.org/membership/executive-viewpoints/846-india-dot-feb-2023" TargetMode="External"/><Relationship Id="rId26" Type="http://schemas.openxmlformats.org/officeDocument/2006/relationships/hyperlink" Target="https://onem2m.org/membership/executive-viewpoints/884-jethroakroyd-credo-interview" TargetMode="External"/><Relationship Id="rId3" Type="http://schemas.openxmlformats.org/officeDocument/2006/relationships/hyperlink" Target="https://www.etsi.org/e-brochure/Magazine/January-2023/mobile/index.html#p=21" TargetMode="External"/><Relationship Id="rId21" Type="http://schemas.openxmlformats.org/officeDocument/2006/relationships/hyperlink" Target="https://onem2m.org/membership/executive-viewpoints/857-technical-plenary-59" TargetMode="External"/><Relationship Id="rId7" Type="http://schemas.openxmlformats.org/officeDocument/2006/relationships/hyperlink" Target="https://www.etsi.org/e-brochure/Magazine/2304/enjoy-2304.html#p=20" TargetMode="External"/><Relationship Id="rId12" Type="http://schemas.openxmlformats.org/officeDocument/2006/relationships/hyperlink" Target="https://pipelinepub.com/AI-Analytics-Automation/AI-analytics-for-IoT" TargetMode="External"/><Relationship Id="rId17" Type="http://schemas.openxmlformats.org/officeDocument/2006/relationships/hyperlink" Target="https://onem2m.org/membership/executive-viewpoints/845-poornima-shandilya-feb-2023" TargetMode="External"/><Relationship Id="rId25" Type="http://schemas.openxmlformats.org/officeDocument/2006/relationships/hyperlink" Target="https://onem2m.org/membership/executive-viewpoints/875-rana-kamill-itu-onem2m-iot-security" TargetMode="External"/><Relationship Id="rId33" Type="http://schemas.openxmlformats.org/officeDocument/2006/relationships/hyperlink" Target="https://www.iottechexpo.com/global" TargetMode="External"/><Relationship Id="rId2" Type="http://schemas.openxmlformats.org/officeDocument/2006/relationships/slide" Target="../slides/slide3.xml"/><Relationship Id="rId16" Type="http://schemas.openxmlformats.org/officeDocument/2006/relationships/hyperlink" Target="https://onem2m.org/membership/executive-viewpoints/834-marco-cogliati-feb-2023" TargetMode="External"/><Relationship Id="rId20" Type="http://schemas.openxmlformats.org/officeDocument/2006/relationships/hyperlink" Target="https://onem2m.org/membership/executive-viewpoints/856-andre-dutra-apr-2023" TargetMode="External"/><Relationship Id="rId29" Type="http://schemas.openxmlformats.org/officeDocument/2006/relationships/hyperlink" Target="https://docs.google.com/forms/d/e/1FAIpQLSfj8CzhZR_SjhGusKoOphxHuIhwCwSOD9jOZEM-OETOQb6OEg/viewform" TargetMode="External"/><Relationship Id="rId1" Type="http://schemas.openxmlformats.org/officeDocument/2006/relationships/notesMaster" Target="../notesMasters/notesMaster1.xml"/><Relationship Id="rId6" Type="http://schemas.openxmlformats.org/officeDocument/2006/relationships/hyperlink" Target="https://www.atis.org/in-anticipation-of-metaverse-standardization/" TargetMode="External"/><Relationship Id="rId11" Type="http://schemas.openxmlformats.org/officeDocument/2006/relationships/hyperlink" Target="https://pipelinepub.com/IoT-2023/IoT-interoperability-standards-for-smart-home-and-IIoT" TargetMode="External"/><Relationship Id="rId24" Type="http://schemas.openxmlformats.org/officeDocument/2006/relationships/hyperlink" Target="https://www.onem2m.org/membership/executive-viewpoints/872-edge-computing-ai-for-iot-and-developer-outreach-activities-were-three-highlights-of-tp60" TargetMode="External"/><Relationship Id="rId32" Type="http://schemas.openxmlformats.org/officeDocument/2006/relationships/hyperlink" Target="https://www.telesemana.com/seguridad-5g/" TargetMode="External"/><Relationship Id="rId5" Type="http://schemas.openxmlformats.org/officeDocument/2006/relationships/hyperlink" Target="https://www.pipelinepub.com/pervasive-mobile-wireless-connectivity/2023-IoT-Trends-regulation-evolution-innovation-with-AI" TargetMode="External"/><Relationship Id="rId15" Type="http://schemas.openxmlformats.org/officeDocument/2006/relationships/hyperlink" Target="https://onem2m.org/membership/executive-viewpoints/832-patrick-cox-jan2023" TargetMode="External"/><Relationship Id="rId23" Type="http://schemas.openxmlformats.org/officeDocument/2006/relationships/hyperlink" Target="https://onem2m.org/membership/executive-viewpoints/867-iiith-student-outreach-2023" TargetMode="External"/><Relationship Id="rId28" Type="http://schemas.openxmlformats.org/officeDocument/2006/relationships/hyperlink" Target="https://www.etsi.org/about/10-events/2169-etsi-summit-on-sustainability" TargetMode="External"/><Relationship Id="rId10" Type="http://schemas.openxmlformats.org/officeDocument/2006/relationships/hyperlink" Target="https://www.etsi.org/e-brochure/Magazine/July-2023/mobile/index.html#p=20" TargetMode="External"/><Relationship Id="rId19" Type="http://schemas.openxmlformats.org/officeDocument/2006/relationships/hyperlink" Target="https://onem2m.org/membership/executive-viewpoints/853-tp58-india" TargetMode="External"/><Relationship Id="rId31" Type="http://schemas.openxmlformats.org/officeDocument/2006/relationships/hyperlink" Target="https://blogs.iiit.ac.in/monthly_news/hands-on-workshop-on-iot-and-onem2m-for-smart-cities/" TargetMode="External"/><Relationship Id="rId4" Type="http://schemas.openxmlformats.org/officeDocument/2006/relationships/hyperlink" Target="https://www.thefastmode.com/expert-opinion/30064-standardization-is-key-for-metaverse-success" TargetMode="External"/><Relationship Id="rId9" Type="http://schemas.openxmlformats.org/officeDocument/2006/relationships/hyperlink" Target="https://www.etsi.org/images/files/ETSIWhitePapers/ETSI-WP59-Enabling-Multi-access-Edge-Computing-in-iot.pdf" TargetMode="External"/><Relationship Id="rId14" Type="http://schemas.openxmlformats.org/officeDocument/2006/relationships/hyperlink" Target="https://onem2m.org/membership/executive-viewpoints/831-seon-woo-yi-jan2023" TargetMode="External"/><Relationship Id="rId22" Type="http://schemas.openxmlformats.org/officeDocument/2006/relationships/hyperlink" Target="https://www.onem2m.org/membership/executive-viewpoints/861-aetheros-ceo-ray-bell" TargetMode="External"/><Relationship Id="rId27" Type="http://schemas.openxmlformats.org/officeDocument/2006/relationships/hyperlink" Target="https://www.onem2m.org/iot-events/event/844-onem2m-stakeholders-day" TargetMode="External"/><Relationship Id="rId30" Type="http://schemas.openxmlformats.org/officeDocument/2006/relationships/hyperlink" Target="https://www.etsi.org/events/2208-etsi-iot-conference-2023" TargetMode="External"/><Relationship Id="rId8" Type="http://schemas.openxmlformats.org/officeDocument/2006/relationships/hyperlink" Target="https://www.journaldunet.com/ebusiness/internet-mobile/1520841-l-iot-barriere-aux-catastrophes-naturell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a:t>
            </a:fld>
            <a:endParaRPr lang="en-IN"/>
          </a:p>
        </p:txBody>
      </p:sp>
    </p:spTree>
    <p:extLst>
      <p:ext uri="{BB962C8B-B14F-4D97-AF65-F5344CB8AC3E}">
        <p14:creationId xmlns:p14="http://schemas.microsoft.com/office/powerpoint/2010/main" val="1632700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5110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14</a:t>
            </a:fld>
            <a:endParaRPr lang="en-IN"/>
          </a:p>
        </p:txBody>
      </p:sp>
    </p:spTree>
    <p:extLst>
      <p:ext uri="{BB962C8B-B14F-4D97-AF65-F5344CB8AC3E}">
        <p14:creationId xmlns:p14="http://schemas.microsoft.com/office/powerpoint/2010/main" val="131885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15</a:t>
            </a:fld>
            <a:endParaRPr lang="en-IN"/>
          </a:p>
        </p:txBody>
      </p:sp>
    </p:spTree>
    <p:extLst>
      <p:ext uri="{BB962C8B-B14F-4D97-AF65-F5344CB8AC3E}">
        <p14:creationId xmlns:p14="http://schemas.microsoft.com/office/powerpoint/2010/main" val="4125287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800" i="0" u="sng" dirty="0">
                <a:solidFill>
                  <a:srgbClr val="1155CC"/>
                </a:solidFill>
                <a:effectLst/>
                <a:latin typeface="Arial" panose="020B0604020202020204" pitchFamily="34" charset="0"/>
                <a:hlinkClick r:id="rId3"/>
              </a:rPr>
              <a:t>2023 IoT trends for A&amp;G via </a:t>
            </a:r>
            <a:r>
              <a:rPr lang="en-IN" sz="1800" i="0" u="sng" dirty="0" err="1">
                <a:solidFill>
                  <a:srgbClr val="1155CC"/>
                </a:solidFill>
                <a:effectLst/>
                <a:latin typeface="Arial" panose="020B0604020202020204" pitchFamily="34" charset="0"/>
                <a:hlinkClick r:id="rId3"/>
              </a:rPr>
              <a:t>PrPR</a:t>
            </a:r>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16</a:t>
            </a:fld>
            <a:endParaRPr lang="en-IN"/>
          </a:p>
        </p:txBody>
      </p:sp>
    </p:spTree>
    <p:extLst>
      <p:ext uri="{BB962C8B-B14F-4D97-AF65-F5344CB8AC3E}">
        <p14:creationId xmlns:p14="http://schemas.microsoft.com/office/powerpoint/2010/main" val="1266371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Interview in pipeline – </a:t>
            </a:r>
            <a:endParaRPr/>
          </a:p>
          <a:p>
            <a:pPr marL="342900" lvl="0" indent="-342900" algn="l" rtl="0">
              <a:spcBef>
                <a:spcPts val="0"/>
              </a:spcBef>
              <a:spcAft>
                <a:spcPts val="0"/>
              </a:spcAft>
              <a:buClr>
                <a:srgbClr val="0563C1"/>
              </a:buClr>
              <a:buSzPts val="1800"/>
              <a:buFont typeface="Calibri"/>
              <a:buAutoNum type="arabicPeriod"/>
            </a:pPr>
            <a:r>
              <a:rPr lang="en-US" sz="18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https://futureiot.tech/</a:t>
            </a:r>
            <a:r>
              <a:rPr lang="en-US" sz="1800">
                <a:latin typeface="Calibri"/>
                <a:ea typeface="Calibri"/>
                <a:cs typeface="Calibri"/>
                <a:sym typeface="Calibri"/>
              </a:rPr>
              <a:t> </a:t>
            </a:r>
            <a:endParaRPr/>
          </a:p>
          <a:p>
            <a:pPr marL="228600" lvl="0" indent="-152400" algn="l" rtl="0">
              <a:spcBef>
                <a:spcPts val="0"/>
              </a:spcBef>
              <a:spcAft>
                <a:spcPts val="0"/>
              </a:spcAft>
              <a:buClr>
                <a:schemeClr val="dk1"/>
              </a:buClr>
              <a:buSzPts val="1200"/>
              <a:buFont typeface="Calibri"/>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a:extLst>
            <a:ext uri="{FF2B5EF4-FFF2-40B4-BE49-F238E27FC236}">
              <a16:creationId xmlns:a16="http://schemas.microsoft.com/office/drawing/2014/main" id="{BC66F1FC-E033-B3FD-D875-A0618F8F6882}"/>
            </a:ext>
          </a:extLst>
        </p:cNvPr>
        <p:cNvGrpSpPr/>
        <p:nvPr/>
      </p:nvGrpSpPr>
      <p:grpSpPr>
        <a:xfrm>
          <a:off x="0" y="0"/>
          <a:ext cx="0" cy="0"/>
          <a:chOff x="0" y="0"/>
          <a:chExt cx="0" cy="0"/>
        </a:xfrm>
      </p:grpSpPr>
      <p:sp>
        <p:nvSpPr>
          <p:cNvPr id="214" name="Google Shape;214;p16:notes">
            <a:extLst>
              <a:ext uri="{FF2B5EF4-FFF2-40B4-BE49-F238E27FC236}">
                <a16:creationId xmlns:a16="http://schemas.microsoft.com/office/drawing/2014/main" id="{40D88A7B-7553-84EA-3291-A4D09B14AD2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6:notes">
            <a:extLst>
              <a:ext uri="{FF2B5EF4-FFF2-40B4-BE49-F238E27FC236}">
                <a16:creationId xmlns:a16="http://schemas.microsoft.com/office/drawing/2014/main" id="{E60D4E45-3414-9471-6C3C-7206963D50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r>
              <a:rPr lang="en-US"/>
              <a:t>International Institute of Information Technology (Hyderabad)</a:t>
            </a:r>
            <a:br>
              <a:rPr lang="en-US"/>
            </a:br>
            <a:r>
              <a:rPr lang="en-US"/>
              <a:t>blog post (January 2023) - </a:t>
            </a:r>
            <a:r>
              <a:rPr lang="en-US" u="sng" strike="noStrike">
                <a:solidFill>
                  <a:srgbClr val="B42025"/>
                </a:solidFill>
                <a:hlinkClick r:id="rId3">
                  <a:extLst>
                    <a:ext uri="{A12FA001-AC4F-418D-AE19-62706E023703}">
                      <ahyp:hlinkClr xmlns:ahyp="http://schemas.microsoft.com/office/drawing/2018/hyperlinkcolor" val="tx"/>
                    </a:ext>
                  </a:extLst>
                </a:hlinkClick>
              </a:rPr>
              <a:t>IITH's Smart City team wins Best Technology award in Korean hackathon</a:t>
            </a:r>
            <a:r>
              <a:rPr lang="en-US"/>
              <a:t> 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u="none" strike="noStrike">
              <a:solidFill>
                <a:srgbClr val="B42025"/>
              </a:solidFill>
            </a:endParaRPr>
          </a:p>
          <a:p>
            <a:pPr marL="228600" lvl="0" indent="-228600" algn="l" rtl="0">
              <a:spcBef>
                <a:spcPts val="0"/>
              </a:spcBef>
              <a:spcAft>
                <a:spcPts val="0"/>
              </a:spcAft>
              <a:buClr>
                <a:schemeClr val="dk1"/>
              </a:buClr>
              <a:buSzPts val="1200"/>
              <a:buFont typeface="Calibri"/>
              <a:buAutoNum type="arabicPeriod"/>
            </a:pPr>
            <a:r>
              <a:rPr lang="en-US"/>
              <a:t>ETSI Enjoy! January 2023</a:t>
            </a:r>
            <a:r>
              <a:rPr lang="en-US" u="sng" strike="noStrike">
                <a:solidFill>
                  <a:srgbClr val="B42025"/>
                </a:solidFill>
                <a:hlinkClick r:id="rId4">
                  <a:extLst>
                    <a:ext uri="{A12FA001-AC4F-418D-AE19-62706E023703}">
                      <ahyp:hlinkClr xmlns:ahyp="http://schemas.microsoft.com/office/drawing/2018/hyperlinkcolor" val="tx"/>
                    </a:ext>
                  </a:extLst>
                </a:hlinkClick>
              </a:rPr>
              <a:t>Research and Innovation in IoT Standardization</a:t>
            </a:r>
            <a:endParaRPr/>
          </a:p>
        </p:txBody>
      </p:sp>
      <p:sp>
        <p:nvSpPr>
          <p:cNvPr id="216" name="Google Shape;216;p16:notes">
            <a:extLst>
              <a:ext uri="{FF2B5EF4-FFF2-40B4-BE49-F238E27FC236}">
                <a16:creationId xmlns:a16="http://schemas.microsoft.com/office/drawing/2014/main" id="{2012FC04-FA1C-3F6C-7011-FF78FB9D91C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19</a:t>
            </a:fld>
            <a:endParaRPr/>
          </a:p>
        </p:txBody>
      </p:sp>
    </p:spTree>
    <p:extLst>
      <p:ext uri="{BB962C8B-B14F-4D97-AF65-F5344CB8AC3E}">
        <p14:creationId xmlns:p14="http://schemas.microsoft.com/office/powerpoint/2010/main" val="238201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a:extLst>
            <a:ext uri="{FF2B5EF4-FFF2-40B4-BE49-F238E27FC236}">
              <a16:creationId xmlns:a16="http://schemas.microsoft.com/office/drawing/2014/main" id="{77492982-8C39-2C0D-F5FC-4583FE46222C}"/>
            </a:ext>
          </a:extLst>
        </p:cNvPr>
        <p:cNvGrpSpPr/>
        <p:nvPr/>
      </p:nvGrpSpPr>
      <p:grpSpPr>
        <a:xfrm>
          <a:off x="0" y="0"/>
          <a:ext cx="0" cy="0"/>
          <a:chOff x="0" y="0"/>
          <a:chExt cx="0" cy="0"/>
        </a:xfrm>
      </p:grpSpPr>
      <p:sp>
        <p:nvSpPr>
          <p:cNvPr id="222" name="Google Shape;222;p17:notes">
            <a:extLst>
              <a:ext uri="{FF2B5EF4-FFF2-40B4-BE49-F238E27FC236}">
                <a16:creationId xmlns:a16="http://schemas.microsoft.com/office/drawing/2014/main" id="{176228EA-852A-C7C2-9538-FBFE2C03050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a:extLst>
              <a:ext uri="{FF2B5EF4-FFF2-40B4-BE49-F238E27FC236}">
                <a16:creationId xmlns:a16="http://schemas.microsoft.com/office/drawing/2014/main" id="{A2C9264B-D8B3-B34A-3240-8F4604DFA84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24" name="Google Shape;224;p17:notes">
            <a:extLst>
              <a:ext uri="{FF2B5EF4-FFF2-40B4-BE49-F238E27FC236}">
                <a16:creationId xmlns:a16="http://schemas.microsoft.com/office/drawing/2014/main" id="{6B78A8E4-AFC3-1E3A-1730-3049BEA43FF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21</a:t>
            </a:fld>
            <a:endParaRPr/>
          </a:p>
        </p:txBody>
      </p:sp>
    </p:spTree>
    <p:extLst>
      <p:ext uri="{BB962C8B-B14F-4D97-AF65-F5344CB8AC3E}">
        <p14:creationId xmlns:p14="http://schemas.microsoft.com/office/powerpoint/2010/main" val="1732626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2</a:t>
            </a:fld>
            <a:endParaRPr lang="en-IN"/>
          </a:p>
        </p:txBody>
      </p:sp>
    </p:spTree>
    <p:extLst>
      <p:ext uri="{BB962C8B-B14F-4D97-AF65-F5344CB8AC3E}">
        <p14:creationId xmlns:p14="http://schemas.microsoft.com/office/powerpoint/2010/main" val="4534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9bea0c9e96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External Publications: </a:t>
            </a: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3"/>
              </a:rPr>
              <a:t>ETSI Enjoy Jan</a:t>
            </a:r>
            <a:endParaRPr lang="en-IN"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4"/>
              </a:rPr>
              <a:t>The Fast Mode - Metaverse standards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5"/>
              </a:rPr>
              <a:t>Pipeline Magazine (2023 predictions)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6"/>
              </a:rPr>
              <a:t>ATIS blog (Metaverse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7"/>
              </a:rPr>
              <a:t>ETSI Enjoy Mar (Sustainability)</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8"/>
              </a:rPr>
              <a:t>IoT </a:t>
            </a:r>
            <a:r>
              <a:rPr lang="en-IN" sz="1800" i="0" u="sng" dirty="0" err="1">
                <a:solidFill>
                  <a:srgbClr val="1155CC"/>
                </a:solidFill>
                <a:effectLst/>
                <a:latin typeface="Arial" panose="020B0604020202020204" pitchFamily="34" charset="0"/>
                <a:hlinkClick r:id="rId8"/>
              </a:rPr>
              <a:t>sustainabilty</a:t>
            </a:r>
            <a:r>
              <a:rPr lang="en-IN" sz="1800" i="0" u="sng" dirty="0">
                <a:solidFill>
                  <a:srgbClr val="1155CC"/>
                </a:solidFill>
                <a:effectLst/>
                <a:latin typeface="Arial" panose="020B0604020202020204" pitchFamily="34" charset="0"/>
                <a:hlinkClick r:id="rId8"/>
              </a:rPr>
              <a:t> interview for Journal du Net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9"/>
              </a:rPr>
              <a:t>ETSI MEC oneM2M White Paper</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0"/>
              </a:rPr>
              <a:t>ETSI Enjoy - Continuity and Technology Strategy in IoT Standardization</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1"/>
              </a:rPr>
              <a:t>Pipeline Magazine How connected Devices will Remake IoT Systems</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12"/>
              </a:rPr>
              <a:t>Pipeline Magazine - AI and Analytics for IoT</a:t>
            </a:r>
            <a:endParaRPr lang="en-US" sz="1800" i="0" u="sng" dirty="0">
              <a:solidFill>
                <a:srgbClr val="1155CC"/>
              </a:solidFill>
              <a:effectLst/>
              <a:latin typeface="Arial" panose="020B0604020202020204" pitchFamily="34" charset="0"/>
            </a:endParaRPr>
          </a:p>
          <a:p>
            <a:pPr marL="342900" lvl="0" indent="-3429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3"/>
              </a:rPr>
              <a:t>ETSI Enjoy - APIs for IoT</a:t>
            </a:r>
            <a:endParaRPr lang="en-US" sz="1800" i="0" u="sng" dirty="0">
              <a:solidFill>
                <a:srgbClr val="1155CC"/>
              </a:solidFill>
              <a:effectLst/>
              <a:latin typeface="Arial" panose="020B0604020202020204" pitchFamily="34" charset="0"/>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endParaRPr lang="en-US" sz="1200" b="1" i="0" u="none" strike="noStrike" cap="none" dirty="0">
              <a:solidFill>
                <a:schemeClr val="dk1"/>
              </a:solidFill>
              <a:latin typeface="Myriad Pro" panose="020B0503030403020204" charset="0"/>
              <a:cs typeface="Calibri"/>
              <a:sym typeface="Calibri"/>
            </a:endParaRPr>
          </a:p>
          <a:p>
            <a:pPr marL="0" lvl="0" indent="0" algn="l" rtl="0">
              <a:spcBef>
                <a:spcPts val="0"/>
              </a:spcBef>
              <a:spcAft>
                <a:spcPts val="0"/>
              </a:spcAft>
              <a:buNone/>
            </a:pPr>
            <a:r>
              <a:rPr lang="en-US" sz="1200" b="1" i="0" u="none" strike="noStrike" cap="none" dirty="0">
                <a:solidFill>
                  <a:schemeClr val="dk1"/>
                </a:solidFill>
                <a:latin typeface="Myriad Pro" panose="020B0503030403020204" charset="0"/>
                <a:cs typeface="Calibri"/>
                <a:sym typeface="Calibri"/>
              </a:rPr>
              <a:t>Executive Interviews:</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14"/>
              </a:rPr>
              <a:t>nTels</a:t>
            </a:r>
            <a:r>
              <a:rPr lang="en-IN" sz="1800" i="0" u="sng" dirty="0">
                <a:solidFill>
                  <a:srgbClr val="1155CC"/>
                </a:solidFill>
                <a:effectLst/>
                <a:latin typeface="Arial" panose="020B0604020202020204" pitchFamily="34" charset="0"/>
                <a:hlinkClick r:id="rId14"/>
              </a:rPr>
              <a:t> (Korea)</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5"/>
              </a:rPr>
              <a:t>TRE-E Anthony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6"/>
              </a:rPr>
              <a:t>TRE-E Marco C (Italy)</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7"/>
              </a:rPr>
              <a:t>Poornima (C-DOT)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8"/>
              </a:rPr>
              <a:t>India Dept of Telecoms</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19"/>
              </a:rPr>
              <a:t>TP #58</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de-DE" sz="1800" i="0" u="sng" dirty="0">
                <a:solidFill>
                  <a:srgbClr val="1155CC"/>
                </a:solidFill>
                <a:effectLst/>
                <a:latin typeface="Arial" panose="020B0604020202020204" pitchFamily="34" charset="0"/>
                <a:hlinkClick r:id="rId20"/>
              </a:rPr>
              <a:t>Andre Dutra (Deutsche Telekom IoT Hub)</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1"/>
              </a:rPr>
              <a:t>TP #59</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2"/>
              </a:rPr>
              <a:t>Ray Bell (</a:t>
            </a:r>
            <a:r>
              <a:rPr lang="en-IN" sz="1800" i="0" u="sng" dirty="0" err="1">
                <a:solidFill>
                  <a:srgbClr val="1155CC"/>
                </a:solidFill>
                <a:effectLst/>
                <a:latin typeface="Arial" panose="020B0604020202020204" pitchFamily="34" charset="0"/>
                <a:hlinkClick r:id="rId22"/>
              </a:rPr>
              <a:t>Aetheros</a:t>
            </a:r>
            <a:r>
              <a:rPr lang="en-IN" sz="1800" i="0" u="sng" dirty="0">
                <a:solidFill>
                  <a:srgbClr val="1155CC"/>
                </a:solidFill>
                <a:effectLst/>
                <a:latin typeface="Arial" panose="020B0604020202020204" pitchFamily="34" charset="0"/>
                <a:hlinkClick r:id="rId22"/>
              </a:rPr>
              <a:t>)</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3"/>
              </a:rPr>
              <a:t>Sachin Chaudry - student outreach</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IN" sz="1800" i="0" u="sng" dirty="0">
                <a:solidFill>
                  <a:srgbClr val="1155CC"/>
                </a:solidFill>
                <a:effectLst/>
                <a:latin typeface="Arial" panose="020B0604020202020204" pitchFamily="34" charset="0"/>
                <a:hlinkClick r:id="rId24"/>
              </a:rPr>
              <a:t>TP#60</a:t>
            </a:r>
            <a:endParaRPr lang="en-IN"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hlinkClick r:id="rId25"/>
              </a:rPr>
              <a:t>Rana </a:t>
            </a:r>
            <a:r>
              <a:rPr lang="en-US" sz="1800" i="0" u="sng" dirty="0" err="1">
                <a:solidFill>
                  <a:srgbClr val="1155CC"/>
                </a:solidFill>
                <a:effectLst/>
                <a:latin typeface="Arial" panose="020B0604020202020204" pitchFamily="34" charset="0"/>
                <a:hlinkClick r:id="rId25"/>
              </a:rPr>
              <a:t>Kamill</a:t>
            </a:r>
            <a:r>
              <a:rPr lang="en-US" sz="1800" i="0" u="sng" dirty="0">
                <a:solidFill>
                  <a:srgbClr val="1155CC"/>
                </a:solidFill>
                <a:effectLst/>
                <a:latin typeface="Arial" panose="020B0604020202020204" pitchFamily="34" charset="0"/>
                <a:hlinkClick r:id="rId25"/>
              </a:rPr>
              <a:t> ITU-T and IoT security</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r>
              <a:rPr lang="en-US" sz="1800" i="0" u="sng" dirty="0">
                <a:solidFill>
                  <a:srgbClr val="1155CC"/>
                </a:solidFill>
                <a:effectLst/>
                <a:latin typeface="Arial" panose="020B0604020202020204" pitchFamily="34" charset="0"/>
              </a:rPr>
              <a:t>TP#61 - Roland Hechwartner</a:t>
            </a:r>
          </a:p>
          <a:p>
            <a:pPr marL="228600" lvl="0" indent="-228600" algn="l" rtl="0">
              <a:spcBef>
                <a:spcPts val="0"/>
              </a:spcBef>
              <a:spcAft>
                <a:spcPts val="0"/>
              </a:spcAft>
              <a:buAutoNum type="arabicPeriod"/>
            </a:pPr>
            <a:r>
              <a:rPr lang="en-IN" sz="1800" i="0" u="sng" dirty="0" err="1">
                <a:solidFill>
                  <a:srgbClr val="1155CC"/>
                </a:solidFill>
                <a:effectLst/>
                <a:latin typeface="Arial" panose="020B0604020202020204" pitchFamily="34" charset="0"/>
                <a:hlinkClick r:id="rId26"/>
              </a:rPr>
              <a:t>CReDo</a:t>
            </a:r>
            <a:r>
              <a:rPr lang="en-IN" sz="1800" i="0" u="sng" dirty="0">
                <a:solidFill>
                  <a:srgbClr val="1155CC"/>
                </a:solidFill>
                <a:effectLst/>
                <a:latin typeface="Arial" panose="020B0604020202020204" pitchFamily="34" charset="0"/>
                <a:hlinkClick r:id="rId26"/>
              </a:rPr>
              <a:t> - Jethro Akroyd</a:t>
            </a:r>
            <a:endParaRPr lang="en-US" sz="1800" i="0" u="sng" dirty="0">
              <a:solidFill>
                <a:srgbClr val="1155CC"/>
              </a:solidFill>
              <a:effectLst/>
              <a:latin typeface="Arial" panose="020B0604020202020204" pitchFamily="34" charset="0"/>
            </a:endParaRPr>
          </a:p>
          <a:p>
            <a:pPr marL="228600" lvl="0" indent="-228600" algn="l" rtl="0">
              <a:spcBef>
                <a:spcPts val="0"/>
              </a:spcBef>
              <a:spcAft>
                <a:spcPts val="0"/>
              </a:spcAft>
              <a:buAutoNum type="arabicPeriod"/>
            </a:pPr>
            <a:endParaRPr lang="en-US" b="1" dirty="0"/>
          </a:p>
          <a:p>
            <a:pPr marL="0" lvl="0" indent="0" algn="l" rtl="0">
              <a:spcBef>
                <a:spcPts val="0"/>
              </a:spcBef>
              <a:spcAft>
                <a:spcPts val="0"/>
              </a:spcAft>
              <a:buNone/>
            </a:pPr>
            <a:r>
              <a:rPr lang="en-US" b="1" dirty="0"/>
              <a:t>Partner events</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7"/>
              </a:rPr>
              <a:t>oneM2M stakeholders' day 24 Feb23 New Delhi, India</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8"/>
              </a:rPr>
              <a:t>ETSI Sustainability event </a:t>
            </a:r>
            <a:endParaRPr lang="en-IN" sz="1800" b="0" i="0" u="sng" strike="noStrike" dirty="0">
              <a:solidFill>
                <a:srgbClr val="0000FF"/>
              </a:solidFill>
              <a:effectLst/>
              <a:latin typeface="Calibri" panose="020F0502020204030204" pitchFamily="34" charset="0"/>
            </a:endParaRPr>
          </a:p>
          <a:p>
            <a:pPr marL="342900" lvl="0" indent="-342900" algn="l" rtl="0">
              <a:spcBef>
                <a:spcPts val="0"/>
              </a:spcBef>
              <a:spcAft>
                <a:spcPts val="0"/>
              </a:spcAft>
              <a:buAutoNum type="arabicPeriod"/>
            </a:pPr>
            <a:r>
              <a:rPr lang="en-IN" sz="1800" b="0" i="1" u="none" strike="noStrike" dirty="0">
                <a:solidFill>
                  <a:srgbClr val="EA4335"/>
                </a:solidFill>
                <a:effectLst/>
                <a:latin typeface="Arial" panose="020B0604020202020204" pitchFamily="34" charset="0"/>
              </a:rPr>
              <a:t>TTA International oneM2M hackathon Award &amp; Workshop (Mar - May)</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29"/>
              </a:rPr>
              <a:t>TTA - oneM2M Global seminar - 13 June 2023</a:t>
            </a:r>
            <a:r>
              <a:rPr lang="en-IN" dirty="0">
                <a:effectLst/>
              </a:rPr>
              <a:t> </a:t>
            </a:r>
          </a:p>
          <a:p>
            <a:pPr marL="342900" lvl="0" indent="-342900" algn="l" rtl="0">
              <a:spcBef>
                <a:spcPts val="0"/>
              </a:spcBef>
              <a:spcAft>
                <a:spcPts val="0"/>
              </a:spcAft>
              <a:buAutoNum type="arabicPeriod"/>
            </a:pPr>
            <a:r>
              <a:rPr lang="en-IN" sz="1800" b="0" i="0" u="sng" strike="noStrike" dirty="0">
                <a:solidFill>
                  <a:srgbClr val="0000FF"/>
                </a:solidFill>
                <a:effectLst/>
                <a:latin typeface="Calibri" panose="020F0502020204030204" pitchFamily="34" charset="0"/>
                <a:hlinkClick r:id="rId30"/>
              </a:rPr>
              <a:t>ETSI IoT Week (Post TP 60)</a:t>
            </a:r>
            <a:r>
              <a:rPr lang="en-IN" dirty="0">
                <a:effectLst/>
              </a:rPr>
              <a:t> </a:t>
            </a:r>
            <a:endParaRPr lang="en-US" b="0" dirty="0">
              <a:solidFill>
                <a:schemeClr val="dk1"/>
              </a:solidFill>
              <a:effectLst/>
            </a:endParaRPr>
          </a:p>
          <a:p>
            <a:pPr marL="342900" lvl="0" indent="-342900" algn="l" rtl="0">
              <a:spcBef>
                <a:spcPts val="0"/>
              </a:spcBef>
              <a:spcAft>
                <a:spcPts val="0"/>
              </a:spcAft>
              <a:buAutoNum type="arabicPeriod"/>
            </a:pPr>
            <a:r>
              <a:rPr lang="en-US" b="0" dirty="0">
                <a:solidFill>
                  <a:schemeClr val="dk1"/>
                </a:solidFill>
              </a:rPr>
              <a:t>AIOT Week Korea – 11</a:t>
            </a:r>
            <a:r>
              <a:rPr lang="en-US" b="0" baseline="30000" dirty="0">
                <a:solidFill>
                  <a:schemeClr val="dk1"/>
                </a:solidFill>
              </a:rPr>
              <a:t>th</a:t>
            </a:r>
            <a:r>
              <a:rPr lang="en-US" b="0" dirty="0">
                <a:solidFill>
                  <a:schemeClr val="dk1"/>
                </a:solidFill>
              </a:rPr>
              <a:t> to 13</a:t>
            </a:r>
            <a:r>
              <a:rPr lang="en-US" b="0" baseline="30000" dirty="0">
                <a:solidFill>
                  <a:schemeClr val="dk1"/>
                </a:solidFill>
              </a:rPr>
              <a:t>th</a:t>
            </a:r>
            <a:r>
              <a:rPr lang="en-US" b="0" dirty="0">
                <a:solidFill>
                  <a:schemeClr val="dk1"/>
                </a:solidFill>
              </a:rPr>
              <a:t> Oct’23</a:t>
            </a:r>
          </a:p>
          <a:p>
            <a:pPr marL="228600" lvl="0" indent="-228600" algn="l" rtl="0">
              <a:spcBef>
                <a:spcPts val="0"/>
              </a:spcBef>
              <a:spcAft>
                <a:spcPts val="0"/>
              </a:spcAft>
              <a:buAutoNum type="arabicPeriod"/>
            </a:pPr>
            <a:endParaRPr lang="en-US" b="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Regional Event –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FF"/>
                </a:solidFill>
                <a:effectLst/>
                <a:latin typeface="Calibri" panose="020F0502020204030204" pitchFamily="34" charset="0"/>
                <a:hlinkClick r:id="rId31"/>
              </a:rPr>
              <a:t>March - 2nd IoT and oneM2M outreach for academia (IIIT-H) closed door (18-19 March) Prof Sachin Chaudhari</a:t>
            </a:r>
            <a:r>
              <a:rPr lang="en-US" sz="2800"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chemeClr val="dk1"/>
                </a:solidFill>
              </a:rPr>
              <a:t>Speaking Opportunities –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a:solidFill>
                  <a:srgbClr val="0000FF"/>
                </a:solidFill>
                <a:effectLst/>
                <a:latin typeface="Calibri" panose="020F0502020204030204" pitchFamily="34" charset="0"/>
                <a:hlinkClick r:id="rId28"/>
              </a:rPr>
              <a:t>ETSI Sustainability event </a:t>
            </a:r>
            <a:r>
              <a:rPr lang="en-IN" sz="1800" b="0" i="0" u="sng" strike="noStrike" dirty="0">
                <a:solidFill>
                  <a:srgbClr val="0000FF"/>
                </a:solidFill>
                <a:effectLst/>
                <a:latin typeface="Calibri" panose="020F0502020204030204" pitchFamily="34" charset="0"/>
                <a:hlinkClick r:id="rId32"/>
              </a:rPr>
              <a:t>–</a:t>
            </a:r>
            <a:r>
              <a:rPr lang="en-IN" sz="1800" b="0" i="0" u="sng" strike="noStrike" dirty="0">
                <a:solidFill>
                  <a:srgbClr val="0000FF"/>
                </a:solidFill>
                <a:effectLst/>
                <a:latin typeface="Calibri" panose="020F0502020204030204" pitchFamily="34" charset="0"/>
              </a:rPr>
              <a:t> Dale Seed</a:t>
            </a:r>
            <a:endParaRPr lang="en-IN" sz="1800" b="0" i="0" u="sng" strike="noStrike" dirty="0">
              <a:solidFill>
                <a:srgbClr val="0000FF"/>
              </a:solidFill>
              <a:effectLst/>
              <a:latin typeface="Calibri" panose="020F0502020204030204" pitchFamily="34" charset="0"/>
              <a:hlinkClick r:id="rId3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IN" sz="1800" b="0" i="0" u="sng" strike="noStrike" dirty="0" err="1">
                <a:solidFill>
                  <a:srgbClr val="0000FF"/>
                </a:solidFill>
                <a:effectLst/>
                <a:latin typeface="Calibri" panose="020F0502020204030204" pitchFamily="34" charset="0"/>
                <a:hlinkClick r:id="rId32"/>
              </a:rPr>
              <a:t>Telesemana</a:t>
            </a:r>
            <a:r>
              <a:rPr lang="en-IN" sz="1800" b="0" i="0" u="sng" strike="noStrike" dirty="0">
                <a:solidFill>
                  <a:srgbClr val="0000FF"/>
                </a:solidFill>
                <a:effectLst/>
                <a:latin typeface="Calibri" panose="020F0502020204030204" pitchFamily="34" charset="0"/>
                <a:hlinkClick r:id="rId32"/>
              </a:rPr>
              <a:t> webinar via PPR (17 May)</a:t>
            </a:r>
            <a:r>
              <a:rPr lang="en-IN" dirty="0">
                <a:effectLst/>
              </a:rPr>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none" strike="noStrike" dirty="0">
                <a:solidFill>
                  <a:srgbClr val="FF0000"/>
                </a:solidFill>
                <a:effectLst/>
                <a:latin typeface="Arial" panose="020B0604020202020204" pitchFamily="34" charset="0"/>
              </a:rPr>
              <a:t>IoT Tech Expo</a:t>
            </a:r>
            <a:r>
              <a:rPr lang="en-US" sz="1800" b="0" i="0" u="none" strike="noStrike" dirty="0">
                <a:solidFill>
                  <a:srgbClr val="000000"/>
                </a:solidFill>
                <a:effectLst/>
                <a:latin typeface="Arial" panose="020B0604020202020204" pitchFamily="34" charset="0"/>
              </a:rPr>
              <a:t> &amp; </a:t>
            </a:r>
            <a:r>
              <a:rPr lang="en-US" sz="1800" b="0" i="0" u="none" strike="noStrike" dirty="0">
                <a:solidFill>
                  <a:srgbClr val="FF0000"/>
                </a:solidFill>
                <a:effectLst/>
                <a:latin typeface="Arial" panose="020B0604020202020204" pitchFamily="34" charset="0"/>
              </a:rPr>
              <a:t>Edge Computing Expo</a:t>
            </a:r>
            <a:r>
              <a:rPr lang="en-US" sz="1800" b="0" i="0" u="none" strike="noStrike" dirty="0">
                <a:solidFill>
                  <a:srgbClr val="000000"/>
                </a:solidFill>
                <a:effectLst/>
                <a:latin typeface="Arial" panose="020B0604020202020204" pitchFamily="34" charset="0"/>
              </a:rPr>
              <a:t> - North America (17-18 May 2023) – Santa Clara, CA - Bob Flynn</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dirty="0">
                <a:solidFill>
                  <a:srgbClr val="0563C1"/>
                </a:solidFill>
                <a:effectLst/>
                <a:latin typeface="Arial" panose="020B0604020202020204" pitchFamily="34" charset="0"/>
              </a:rPr>
              <a:t>M2M &amp; IoT security &amp; use cases organized by Mumbai LSA, Department of Telecommunications 26 May 2023 - By Aurindam Bhattacharya</a:t>
            </a:r>
            <a:r>
              <a:rPr lang="en-US" dirty="0"/>
              <a:t> </a:t>
            </a:r>
            <a:endParaRPr lang="en-US" sz="1200" i="0" dirty="0">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i="0" u="sng" strike="noStrike" dirty="0">
                <a:solidFill>
                  <a:srgbClr val="000000"/>
                </a:solidFill>
                <a:effectLst/>
                <a:latin typeface="Arial" panose="020B0604020202020204" pitchFamily="34" charset="0"/>
              </a:rPr>
              <a:t>WTISD celebration (Speaking Opportunity) 8 June 2023- Bindoo Srivastava</a:t>
            </a:r>
            <a:r>
              <a:rPr lang="en-US" sz="1800" dirty="0">
                <a:effectLst/>
              </a:rPr>
              <a:t> </a:t>
            </a:r>
            <a:endParaRPr lang="en-US" sz="1800" b="0" i="0" u="none" strike="noStrike" dirty="0">
              <a:solidFill>
                <a:srgbClr val="0563C1"/>
              </a:solidFill>
              <a:effectLst/>
              <a:latin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effectLst/>
                <a:latin typeface="Arial" panose="020B0604020202020204" pitchFamily="34" charset="0"/>
              </a:rPr>
              <a:t>Global Conference on "IoT Security and Standards based IoT/M2M Practical Implementations of Solutions" | 25-26 Sep'23| New Delhi | Aurindam Bhattacharya</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i="0" u="sng" dirty="0">
                <a:solidFill>
                  <a:srgbClr val="0563C1"/>
                </a:solidFill>
                <a:effectLst/>
                <a:latin typeface="Arial" panose="020B0604020202020204" pitchFamily="34" charset="0"/>
                <a:hlinkClick r:id="rId33"/>
              </a:rPr>
              <a:t>IoT Tech Expo</a:t>
            </a:r>
            <a:r>
              <a:rPr lang="en-US" sz="1800" i="0" dirty="0">
                <a:solidFill>
                  <a:srgbClr val="0563C1"/>
                </a:solidFill>
                <a:effectLst/>
                <a:latin typeface="Arial" panose="020B0604020202020204" pitchFamily="34" charset="0"/>
              </a:rPr>
              <a:t> - Global (30th November – 1st December) – London: </a:t>
            </a:r>
            <a:r>
              <a:rPr lang="en-US" sz="1800" b="1" i="0" dirty="0">
                <a:solidFill>
                  <a:srgbClr val="0563C1"/>
                </a:solidFill>
                <a:effectLst/>
                <a:latin typeface="Arial" panose="020B0604020202020204" pitchFamily="34" charset="0"/>
              </a:rPr>
              <a:t>Rana</a:t>
            </a:r>
            <a:br>
              <a:rPr lang="en-US" sz="1800" i="0" dirty="0">
                <a:solidFill>
                  <a:srgbClr val="0563C1"/>
                </a:solidFill>
                <a:effectLst/>
                <a:latin typeface="Arial" panose="020B0604020202020204" pitchFamily="34" charset="0"/>
              </a:rPr>
            </a:br>
            <a:endParaRPr lang="en-US" b="1" dirty="0">
              <a:solidFill>
                <a:schemeClr val="dk1"/>
              </a:solidFill>
            </a:endParaRPr>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0" lvl="0" indent="0" algn="l" rtl="0">
              <a:spcBef>
                <a:spcPts val="0"/>
              </a:spcBef>
              <a:spcAft>
                <a:spcPts val="0"/>
              </a:spcAft>
              <a:buNone/>
            </a:pPr>
            <a:endParaRPr lang="en-US" b="0" dirty="0"/>
          </a:p>
          <a:p>
            <a:pPr marL="228600" lvl="0" indent="-228600" algn="l" rtl="0">
              <a:spcBef>
                <a:spcPts val="0"/>
              </a:spcBef>
              <a:spcAft>
                <a:spcPts val="0"/>
              </a:spcAft>
              <a:buAutoNum type="arabicPeriod"/>
            </a:pPr>
            <a:endParaRPr lang="en-IN" b="0" dirty="0"/>
          </a:p>
        </p:txBody>
      </p:sp>
      <p:sp>
        <p:nvSpPr>
          <p:cNvPr id="88" name="Google Shape;88;g19bea0c9e96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Surge in May, June noted. (</a:t>
            </a:r>
            <a:r>
              <a:rPr lang="en-GB" sz="1200" dirty="0">
                <a:highlight>
                  <a:srgbClr val="FFFF00"/>
                </a:highlight>
                <a:latin typeface="Myriad Pro" panose="020B0503030403020204" charset="0"/>
                <a:cs typeface="Arial" panose="020B0604020202020204" pitchFamily="34" charset="0"/>
              </a:rPr>
              <a:t>to be corelated with the source of traffic and which pages visited</a:t>
            </a:r>
            <a:r>
              <a:rPr lang="en-GB" sz="1200" dirty="0">
                <a:latin typeface="Myriad Pro" panose="020B0503030403020204" charset="0"/>
                <a:cs typeface="Arial" panose="020B0604020202020204" pitchFamily="34"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May’23 -&gt;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Countries: US&gt;Ind&gt;S. Korea&gt;France&gt;UK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Pages: Homepage&gt;Published Specs&gt;what is oneM2M&gt;Developers-Basics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yriad Pro" panose="020B0503030403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Jun’23 -&gt;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Countries: US&gt;Ind&gt;S. Korea&gt;France&gt;Netherlands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Pages: Homepage&gt;what is oneM2M&gt;Developers-Basics&gt;Published Specs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yriad Pro" panose="020B0503030403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yriad Pro" panose="020B0503030403020204" charset="0"/>
              <a:cs typeface="Arial" panose="020B0604020202020204" pitchFamily="34" charset="0"/>
            </a:endParaRPr>
          </a:p>
          <a:p>
            <a:r>
              <a:rPr lang="en-IN" dirty="0"/>
              <a:t>Jul’23 -&gt;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Countries: US&gt;Ind&gt;S. Korea&gt;UK&gt;China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Pages: Homepage&gt;what is oneM2M&gt;Published Specs&gt;Developers-Basics&gt;Membership</a:t>
            </a:r>
            <a:endParaRPr lang="en-IN" dirty="0"/>
          </a:p>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4</a:t>
            </a:fld>
            <a:endParaRPr lang="en-IN"/>
          </a:p>
        </p:txBody>
      </p:sp>
    </p:spTree>
    <p:extLst>
      <p:ext uri="{BB962C8B-B14F-4D97-AF65-F5344CB8AC3E}">
        <p14:creationId xmlns:p14="http://schemas.microsoft.com/office/powerpoint/2010/main" val="1490143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 in May and Jun: check top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yriad Pro" panose="020B050303040302020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May’23 -&gt;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Countries: US&gt;Ind&gt;S. Korea&gt;France&gt;UK</a:t>
            </a: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Jun’23 -&gt;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charset="0"/>
                <a:cs typeface="Arial" panose="020B0604020202020204" pitchFamily="34" charset="0"/>
              </a:rPr>
              <a:t>Countries: US&gt;Ind&gt;S. Korea&gt;France&gt;Netherlands</a:t>
            </a:r>
          </a:p>
          <a:p>
            <a:endParaRPr lang="en-IN" dirty="0"/>
          </a:p>
        </p:txBody>
      </p:sp>
      <p:sp>
        <p:nvSpPr>
          <p:cNvPr id="4" name="Slide Number Placeholder 3"/>
          <p:cNvSpPr>
            <a:spLocks noGrp="1"/>
          </p:cNvSpPr>
          <p:nvPr>
            <p:ph type="sldNum" sz="quarter" idx="5"/>
          </p:nvPr>
        </p:nvSpPr>
        <p:spPr/>
        <p:txBody>
          <a:bodyPr/>
          <a:lstStyle/>
          <a:p>
            <a:fld id="{2DA05934-9E10-4F0A-88EF-5F62E8EA335B}" type="slidenum">
              <a:rPr lang="en-IN" smtClean="0"/>
              <a:t>5</a:t>
            </a:fld>
            <a:endParaRPr lang="en-IN"/>
          </a:p>
        </p:txBody>
      </p:sp>
    </p:spTree>
    <p:extLst>
      <p:ext uri="{BB962C8B-B14F-4D97-AF65-F5344CB8AC3E}">
        <p14:creationId xmlns:p14="http://schemas.microsoft.com/office/powerpoint/2010/main" val="209307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Top 10 pages</a:t>
            </a:r>
          </a:p>
        </p:txBody>
      </p:sp>
      <p:sp>
        <p:nvSpPr>
          <p:cNvPr id="4" name="Slide Number Placeholder 3"/>
          <p:cNvSpPr>
            <a:spLocks noGrp="1"/>
          </p:cNvSpPr>
          <p:nvPr>
            <p:ph type="sldNum" sz="quarter" idx="5"/>
          </p:nvPr>
        </p:nvSpPr>
        <p:spPr/>
        <p:txBody>
          <a:bodyPr/>
          <a:lstStyle/>
          <a:p>
            <a:fld id="{2DA05934-9E10-4F0A-88EF-5F62E8EA335B}" type="slidenum">
              <a:rPr lang="en-IN" smtClean="0"/>
              <a:t>6</a:t>
            </a:fld>
            <a:endParaRPr lang="en-IN"/>
          </a:p>
        </p:txBody>
      </p:sp>
    </p:spTree>
    <p:extLst>
      <p:ext uri="{BB962C8B-B14F-4D97-AF65-F5344CB8AC3E}">
        <p14:creationId xmlns:p14="http://schemas.microsoft.com/office/powerpoint/2010/main" val="2398054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33A52E01-2E75-9143-F637-C40AC875AE12}"/>
            </a:ext>
          </a:extLst>
        </p:cNvPr>
        <p:cNvGrpSpPr/>
        <p:nvPr/>
      </p:nvGrpSpPr>
      <p:grpSpPr>
        <a:xfrm>
          <a:off x="0" y="0"/>
          <a:ext cx="0" cy="0"/>
          <a:chOff x="0" y="0"/>
          <a:chExt cx="0" cy="0"/>
        </a:xfrm>
      </p:grpSpPr>
      <p:sp>
        <p:nvSpPr>
          <p:cNvPr id="86" name="Google Shape;86;g19bea0c9e96_0_1:notes">
            <a:extLst>
              <a:ext uri="{FF2B5EF4-FFF2-40B4-BE49-F238E27FC236}">
                <a16:creationId xmlns:a16="http://schemas.microsoft.com/office/drawing/2014/main" id="{00EA1E5F-706D-9E22-5CA3-0D61D8009CA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9bea0c9e96_0_1:notes">
            <a:extLst>
              <a:ext uri="{FF2B5EF4-FFF2-40B4-BE49-F238E27FC236}">
                <a16:creationId xmlns:a16="http://schemas.microsoft.com/office/drawing/2014/main" id="{DBC791F1-5541-DF29-A7BE-D734E0B8E82E}"/>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IN" b="0" dirty="0"/>
          </a:p>
        </p:txBody>
      </p:sp>
      <p:sp>
        <p:nvSpPr>
          <p:cNvPr id="88" name="Google Shape;88;g19bea0c9e96_0_1:notes">
            <a:extLst>
              <a:ext uri="{FF2B5EF4-FFF2-40B4-BE49-F238E27FC236}">
                <a16:creationId xmlns:a16="http://schemas.microsoft.com/office/drawing/2014/main" id="{D31CEB12-1FA6-3BA6-73AD-40811AFEEA16}"/>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9968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82269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3:notes"/>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Case studies</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216167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3" name="Subtitle 2"/>
          <p:cNvSpPr>
            <a:spLocks noGrp="1"/>
          </p:cNvSpPr>
          <p:nvPr>
            <p:ph type="subTitle" idx="1" hasCustomPrompt="1"/>
          </p:nvPr>
        </p:nvSpPr>
        <p:spPr>
          <a:xfrm>
            <a:off x="1524000" y="5019675"/>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400"/>
            </a:lvl1pPr>
            <a:lvl2pPr lvl="1" algn="l">
              <a:lnSpc>
                <a:spcPct val="100000"/>
              </a:lnSpc>
              <a:spcBef>
                <a:spcPts val="0"/>
              </a:spcBef>
              <a:spcAft>
                <a:spcPts val="0"/>
              </a:spcAft>
              <a:buSzPts val="4800"/>
              <a:buNone/>
              <a:defRPr sz="6400"/>
            </a:lvl2pPr>
            <a:lvl3pPr lvl="2" algn="l">
              <a:lnSpc>
                <a:spcPct val="100000"/>
              </a:lnSpc>
              <a:spcBef>
                <a:spcPts val="0"/>
              </a:spcBef>
              <a:spcAft>
                <a:spcPts val="0"/>
              </a:spcAft>
              <a:buSzPts val="4800"/>
              <a:buNone/>
              <a:defRPr sz="6400"/>
            </a:lvl3pPr>
            <a:lvl4pPr lvl="3" algn="l">
              <a:lnSpc>
                <a:spcPct val="100000"/>
              </a:lnSpc>
              <a:spcBef>
                <a:spcPts val="0"/>
              </a:spcBef>
              <a:spcAft>
                <a:spcPts val="0"/>
              </a:spcAft>
              <a:buSzPts val="4800"/>
              <a:buNone/>
              <a:defRPr sz="6400"/>
            </a:lvl4pPr>
            <a:lvl5pPr lvl="4" algn="l">
              <a:lnSpc>
                <a:spcPct val="100000"/>
              </a:lnSpc>
              <a:spcBef>
                <a:spcPts val="0"/>
              </a:spcBef>
              <a:spcAft>
                <a:spcPts val="0"/>
              </a:spcAft>
              <a:buSzPts val="4800"/>
              <a:buNone/>
              <a:defRPr sz="6400"/>
            </a:lvl5pPr>
            <a:lvl6pPr lvl="5" algn="l">
              <a:lnSpc>
                <a:spcPct val="100000"/>
              </a:lnSpc>
              <a:spcBef>
                <a:spcPts val="0"/>
              </a:spcBef>
              <a:spcAft>
                <a:spcPts val="0"/>
              </a:spcAft>
              <a:buSzPts val="4800"/>
              <a:buNone/>
              <a:defRPr sz="6400"/>
            </a:lvl6pPr>
            <a:lvl7pPr lvl="6" algn="l">
              <a:lnSpc>
                <a:spcPct val="100000"/>
              </a:lnSpc>
              <a:spcBef>
                <a:spcPts val="0"/>
              </a:spcBef>
              <a:spcAft>
                <a:spcPts val="0"/>
              </a:spcAft>
              <a:buSzPts val="4800"/>
              <a:buNone/>
              <a:defRPr sz="6400"/>
            </a:lvl7pPr>
            <a:lvl8pPr lvl="7" algn="l">
              <a:lnSpc>
                <a:spcPct val="100000"/>
              </a:lnSpc>
              <a:spcBef>
                <a:spcPts val="0"/>
              </a:spcBef>
              <a:spcAft>
                <a:spcPts val="0"/>
              </a:spcAft>
              <a:buSzPts val="4800"/>
              <a:buNone/>
              <a:defRPr sz="6400"/>
            </a:lvl8pPr>
            <a:lvl9pPr lvl="8" algn="l">
              <a:lnSpc>
                <a:spcPct val="100000"/>
              </a:lnSpc>
              <a:spcBef>
                <a:spcPts val="0"/>
              </a:spcBef>
              <a:spcAft>
                <a:spcPts val="0"/>
              </a:spcAft>
              <a:buSzPts val="4800"/>
              <a:buNone/>
              <a:defRPr sz="6400"/>
            </a:lvl9pPr>
          </a:lstStyle>
          <a:p>
            <a:endParaRPr/>
          </a:p>
        </p:txBody>
      </p:sp>
      <p:sp>
        <p:nvSpPr>
          <p:cNvPr id="28" name="Google Shape;28;p29"/>
          <p:cNvSpPr txBox="1">
            <a:spLocks noGrp="1"/>
          </p:cNvSpPr>
          <p:nvPr>
            <p:ph type="sldNum" idx="12"/>
          </p:nvPr>
        </p:nvSpPr>
        <p:spPr>
          <a:xfrm>
            <a:off x="10991811" y="61160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rgbClr val="008DD6"/>
                </a:solidFill>
                <a:latin typeface="Arial"/>
                <a:ea typeface="Arial"/>
                <a:cs typeface="Arial"/>
                <a:sym typeface="Arial"/>
              </a:defRPr>
            </a:lvl9pPr>
          </a:lstStyle>
          <a:p>
            <a:fld id="{00000000-1234-1234-1234-123412341234}" type="slidenum">
              <a:rPr lang="en-GB" smtClean="0"/>
              <a:pPr/>
              <a:t>‹#›</a:t>
            </a:fld>
            <a:endParaRPr lang="en-GB"/>
          </a:p>
        </p:txBody>
      </p:sp>
      <p:pic>
        <p:nvPicPr>
          <p:cNvPr id="29" name="Google Shape;29;p29"/>
          <p:cNvPicPr preferRelativeResize="0"/>
          <p:nvPr/>
        </p:nvPicPr>
        <p:blipFill rotWithShape="1">
          <a:blip r:embed="rId2">
            <a:alphaModFix/>
          </a:blip>
          <a:srcRect/>
          <a:stretch/>
        </p:blipFill>
        <p:spPr>
          <a:xfrm rot="5400000">
            <a:off x="10659149" y="535515"/>
            <a:ext cx="1007567" cy="1004700"/>
          </a:xfrm>
          <a:prstGeom prst="rect">
            <a:avLst/>
          </a:prstGeom>
          <a:noFill/>
          <a:ln>
            <a:noFill/>
          </a:ln>
        </p:spPr>
      </p:pic>
    </p:spTree>
    <p:extLst>
      <p:ext uri="{BB962C8B-B14F-4D97-AF65-F5344CB8AC3E}">
        <p14:creationId xmlns:p14="http://schemas.microsoft.com/office/powerpoint/2010/main" val="978409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
        <p:nvSpPr>
          <p:cNvPr id="3" name="Subtitle 2"/>
          <p:cNvSpPr>
            <a:spLocks noGrp="1"/>
          </p:cNvSpPr>
          <p:nvPr>
            <p:ph type="subTitle" idx="1" hasCustomPrompt="1"/>
          </p:nvPr>
        </p:nvSpPr>
        <p:spPr>
          <a:xfrm>
            <a:off x="1524000" y="5847556"/>
            <a:ext cx="9144000" cy="1655762"/>
          </a:xfrm>
        </p:spPr>
        <p:txBody>
          <a:bodyPr/>
          <a:lstStyle>
            <a:lvl1pPr marL="0" indent="0" algn="ctr">
              <a:buNone/>
              <a:defRPr sz="2400" b="0" i="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a:extLst>
              <a:ext uri="{FF2B5EF4-FFF2-40B4-BE49-F238E27FC236}">
                <a16:creationId xmlns:a16="http://schemas.microsoft.com/office/drawing/2014/main" id="{C99ED413-F4CF-B8E5-2478-B84ACAD3E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7372" y="194184"/>
            <a:ext cx="2478783" cy="1856358"/>
          </a:xfrm>
          <a:prstGeom prst="rect">
            <a:avLst/>
          </a:prstGeom>
        </p:spPr>
      </p:pic>
      <p:sp>
        <p:nvSpPr>
          <p:cNvPr id="11" name="Title 1">
            <a:extLst>
              <a:ext uri="{FF2B5EF4-FFF2-40B4-BE49-F238E27FC236}">
                <a16:creationId xmlns:a16="http://schemas.microsoft.com/office/drawing/2014/main" id="{6C446F8F-0643-AA00-47BF-1176BD6397A1}"/>
              </a:ext>
            </a:extLst>
          </p:cNvPr>
          <p:cNvSpPr>
            <a:spLocks noGrp="1"/>
          </p:cNvSpPr>
          <p:nvPr>
            <p:ph type="ctrTitle" hasCustomPrompt="1"/>
          </p:nvPr>
        </p:nvSpPr>
        <p:spPr>
          <a:xfrm>
            <a:off x="456860" y="1122363"/>
            <a:ext cx="11296184" cy="2387600"/>
          </a:xfrm>
        </p:spPr>
        <p:txBody>
          <a:bodyPr anchor="b"/>
          <a:lstStyle>
            <a:lvl1pPr algn="ctr">
              <a:defRPr sz="6000" b="1" i="0">
                <a:latin typeface="Myriad Pro" panose="020B0503030403020204" pitchFamily="34" charset="0"/>
              </a:defRPr>
            </a:lvl1pPr>
          </a:lstStyle>
          <a:p>
            <a:r>
              <a:rPr lang="en-US" dirty="0"/>
              <a:t>Click to edit Master 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23268" y="305687"/>
            <a:ext cx="2478783" cy="1856358"/>
          </a:xfrm>
          <a:prstGeom prst="rect">
            <a:avLst/>
          </a:prstGeom>
        </p:spPr>
      </p:pic>
      <p:sp>
        <p:nvSpPr>
          <p:cNvPr id="2" name="Slide Number Placeholder 1">
            <a:extLst>
              <a:ext uri="{FF2B5EF4-FFF2-40B4-BE49-F238E27FC236}">
                <a16:creationId xmlns:a16="http://schemas.microsoft.com/office/drawing/2014/main" id="{763F3BAF-0AD8-A86A-13BB-C04FB9B3419E}"/>
              </a:ext>
            </a:extLst>
          </p:cNvPr>
          <p:cNvSpPr>
            <a:spLocks noGrp="1"/>
          </p:cNvSpPr>
          <p:nvPr>
            <p:ph type="sldNum" sz="quarter" idx="10"/>
          </p:nvPr>
        </p:nvSpPr>
        <p:spPr/>
        <p:txBody>
          <a:body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17DA7CA9-0FBF-4DD5-A12B-7FDEFF16A645}" type="datetime1">
              <a:rPr lang="en-US" smtClean="0"/>
              <a:t>2/1/2024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709738"/>
            <a:ext cx="10515600" cy="2852737"/>
          </a:xfrm>
        </p:spPr>
        <p:txBody>
          <a:bodyPr anchor="b"/>
          <a:lstStyle>
            <a:lvl1pPr>
              <a:defRPr sz="6000"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31738B92-EBAB-4376-A4D6-46E98DB1FCED}" type="datetime1">
              <a:rPr lang="en-US" smtClean="0"/>
              <a:t>2/1/2024</a:t>
            </a:fld>
            <a:endParaRPr lang="en-US" dirty="0">
              <a:latin typeface="Myriad Pro" panose="020B0503030403020204" pitchFamily="34" charset="0"/>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ED40E329-EB75-4329-8E9B-482394AD3546}" type="datetime1">
              <a:rPr lang="en-US" smtClean="0"/>
              <a:t>2/1/2024</a:t>
            </a:fld>
            <a:endParaRPr lang="en-US" dirty="0">
              <a:latin typeface="Myriad Pro" panose="020B0503030403020204" pitchFamily="34" charset="0"/>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515600" cy="1325563"/>
          </a:xfrm>
        </p:spPr>
        <p:txBody>
          <a:bodyPr/>
          <a:lstStyle>
            <a:lvl1pPr>
              <a:defRPr b="1" i="0">
                <a:latin typeface="Myriad Pro" panose="020B050303040302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8A7DC580-FE31-437C-AD4D-AF9CCD14B753}" type="datetime1">
              <a:rPr lang="en-US" smtClean="0"/>
              <a:t>2/1/2024</a:t>
            </a:fld>
            <a:endParaRPr lang="en-US" dirty="0">
              <a:latin typeface="Myriad Pro" panose="020B0503030403020204" pitchFamily="34" charset="0"/>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i="0">
                <a:latin typeface="Myriad Pro" panose="020B0503030403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lvl1pPr>
              <a:defRPr b="0" i="0">
                <a:latin typeface="Myriad Pro" panose="020B0503030403020204" pitchFamily="34" charset="0"/>
              </a:defRPr>
            </a:lvl1pPr>
          </a:lstStyle>
          <a:p>
            <a:fld id="{F6D1CA92-5A82-4F40-857B-5D89174F17A2}" type="datetime1">
              <a:rPr lang="en-US" smtClean="0"/>
              <a:t>2/1/2024</a:t>
            </a:fld>
            <a:endParaRPr lang="en-US" dirty="0">
              <a:latin typeface="Myriad Pro" panose="020B0503030403020204" pitchFamily="34" charset="0"/>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lgn="ctr">
              <a:defRPr sz="1000" b="0" i="0">
                <a:solidFill>
                  <a:schemeClr val="bg2"/>
                </a:solidFill>
                <a:latin typeface="Myriad Pro" panose="020B0503030403020204" pitchFamily="34" charset="0"/>
              </a:defRPr>
            </a:lvl1pPr>
          </a:lstStyle>
          <a:p>
            <a:endParaRPr lang="en-US" dirty="0"/>
          </a:p>
          <a:p>
            <a:r>
              <a:rPr lang="en-US" dirty="0"/>
              <a:t>© 2022 oneM2M</a:t>
            </a:r>
          </a:p>
        </p:txBody>
      </p:sp>
      <p:sp>
        <p:nvSpPr>
          <p:cNvPr id="5" name="Slide Number Placeholder 4"/>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b="0" i="0">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b="0" i="0">
                <a:solidFill>
                  <a:schemeClr val="tx1">
                    <a:tint val="75000"/>
                  </a:schemeClr>
                </a:solidFill>
                <a:latin typeface="Myriad Pro" panose="020B0503030403020204" pitchFamily="34" charset="0"/>
              </a:defRPr>
            </a:lvl1pPr>
          </a:lstStyle>
          <a:p>
            <a:fld id="{163F5A94-8458-4F17-AD3C-1A083E20221D}" type="slidenum">
              <a:rPr lang="en-US" smtClean="0"/>
              <a:pPr/>
              <a:t>‹#›</a:t>
            </a:fld>
            <a:endParaRPr lang="en-US" dirty="0">
              <a:latin typeface="Myriad Pro" panose="020B0503030403020204" pitchFamily="34" charset="0"/>
            </a:endParaRPr>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rcRect/>
          <a:stretch/>
        </p:blipFill>
        <p:spPr>
          <a:xfrm>
            <a:off x="10807572" y="105845"/>
            <a:ext cx="1207227"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sldNum="0" hdr="0" dt="0"/>
  <p:txStyles>
    <p:titleStyle>
      <a:lvl1pPr algn="l" defTabSz="914400" rtl="0" eaLnBrk="1" latinLnBrk="0" hangingPunct="1">
        <a:lnSpc>
          <a:spcPct val="90000"/>
        </a:lnSpc>
        <a:spcBef>
          <a:spcPct val="0"/>
        </a:spcBef>
        <a:buNone/>
        <a:defRPr sz="4400" b="1" i="0"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1.pn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image" Target="../media/image10.svg"/><Relationship Id="rId9" Type="http://schemas.openxmlformats.org/officeDocument/2006/relationships/image" Target="../media/image1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telesemana.com/seguridad-5g/"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telesemana.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hyperlink" Target="https://www.innovatingcanada.ca/technology/internet-of-things/iot-standardisation-for-long-term-innovation/" TargetMode="External"/><Relationship Id="rId13" Type="http://schemas.openxmlformats.org/officeDocument/2006/relationships/hyperlink" Target="https://www.etsi.org/e-brochure/Magazine/July-2023/mobile/index.html#p=20" TargetMode="External"/><Relationship Id="rId3" Type="http://schemas.openxmlformats.org/officeDocument/2006/relationships/hyperlink" Target="https://www.thefastmode.com/expert-opinion/30064-standardization-is-key-for-metaverse-success" TargetMode="External"/><Relationship Id="rId7" Type="http://schemas.openxmlformats.org/officeDocument/2006/relationships/hyperlink" Target="https://www.journaldunet.com/ebusiness/internet-mobile/1520841-l-iot-barriere-aux-catastrophes-naturelles/" TargetMode="External"/><Relationship Id="rId12" Type="http://schemas.openxmlformats.org/officeDocument/2006/relationships/hyperlink" Target="https://www.etsi.org/images/files/ETSIWhitePapers/ETSI-WP59-Enabling-Multi-access-Edge-Computing-in-iot.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s://pipelinepub.com/AI-Analytics-Automation/AI-analytics-for-IoT" TargetMode="External"/><Relationship Id="rId11" Type="http://schemas.openxmlformats.org/officeDocument/2006/relationships/hyperlink" Target="https://www.etsi.org/e-brochure/Magazine/2304/enjoy-2304.html#p=20" TargetMode="External"/><Relationship Id="rId5" Type="http://schemas.openxmlformats.org/officeDocument/2006/relationships/hyperlink" Target="https://pipelinepub.com/IoT-2023/IoT-interoperability-standards-for-smart-home-and-IIoT" TargetMode="External"/><Relationship Id="rId15" Type="http://schemas.openxmlformats.org/officeDocument/2006/relationships/hyperlink" Target="https://docs.google.com/spreadsheets/d/1RikZmqw7vbcXsvmrHTCGTgK2TDCld51rI7za7ZtpYAk/edit#gid=1270870760" TargetMode="External"/><Relationship Id="rId10" Type="http://schemas.openxmlformats.org/officeDocument/2006/relationships/hyperlink" Target="https://www.atis.org/in-anticipation-of-metaverse-standardization/" TargetMode="External"/><Relationship Id="rId4" Type="http://schemas.openxmlformats.org/officeDocument/2006/relationships/hyperlink" Target="https://www.pipelinepub.com/pervasive-mobile-wireless-connectivity/2023-IoT-Trends-regulation-evolution-innovation-with-AI" TargetMode="External"/><Relationship Id="rId9" Type="http://schemas.openxmlformats.org/officeDocument/2006/relationships/hyperlink" Target="https://www.etsi.org/e-brochure/Magazine/January-2023/mobile/index.html#p=21" TargetMode="External"/><Relationship Id="rId14" Type="http://schemas.openxmlformats.org/officeDocument/2006/relationships/hyperlink" Target="https://www.etsi.org/e-brochure/Magazine/October-2023/mobile/index.html#p=20"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onem2m.org/membership/executive-viewpoints/846-india-dot-feb-2023" TargetMode="External"/><Relationship Id="rId13" Type="http://schemas.openxmlformats.org/officeDocument/2006/relationships/hyperlink" Target="https://www.onem2m.org/membership/executive-viewpoints/867-iiith-student-outreach-2023" TargetMode="External"/><Relationship Id="rId3" Type="http://schemas.openxmlformats.org/officeDocument/2006/relationships/hyperlink" Target="https://www.onem2m.org/membership/executive-viewpoints/831-seon-woo-yi-jan2023" TargetMode="External"/><Relationship Id="rId7" Type="http://schemas.openxmlformats.org/officeDocument/2006/relationships/hyperlink" Target="https://www.onem2m.org/membership/executive-viewpoints/845-poornima-shandilya-feb-2023" TargetMode="External"/><Relationship Id="rId12" Type="http://schemas.openxmlformats.org/officeDocument/2006/relationships/hyperlink" Target="https://www.onem2m.org/membership/executive-viewpoints/861-aetheros-ceo-ray-bell" TargetMode="External"/><Relationship Id="rId17" Type="http://schemas.openxmlformats.org/officeDocument/2006/relationships/hyperlink" Target="mailto:oneM2M_PressMedia@list.onem2m.org" TargetMode="External"/><Relationship Id="rId2" Type="http://schemas.openxmlformats.org/officeDocument/2006/relationships/notesSlide" Target="../notesSlides/notesSlide14.xml"/><Relationship Id="rId16" Type="http://schemas.openxmlformats.org/officeDocument/2006/relationships/hyperlink" Target="https://docs.google.com/spreadsheets/d/1RikZmqw7vbcXsvmrHTCGTgK2TDCld51rI7za7ZtpYAk/edit#gid=1270870760" TargetMode="External"/><Relationship Id="rId1" Type="http://schemas.openxmlformats.org/officeDocument/2006/relationships/slideLayout" Target="../slideLayouts/slideLayout4.xml"/><Relationship Id="rId6" Type="http://schemas.openxmlformats.org/officeDocument/2006/relationships/hyperlink" Target="https://www.onem2m.org/membership/executive-viewpoints/834-marco-cogliati-feb-2023" TargetMode="External"/><Relationship Id="rId11" Type="http://schemas.openxmlformats.org/officeDocument/2006/relationships/hyperlink" Target="https://www.onem2m.org/membership/executive-viewpoints/857-technical-plenary-59" TargetMode="External"/><Relationship Id="rId5" Type="http://schemas.openxmlformats.org/officeDocument/2006/relationships/hyperlink" Target="https://www.onem2m.org/membership/executive-viewpoints/832-patrick-cox-jan2023" TargetMode="External"/><Relationship Id="rId15" Type="http://schemas.openxmlformats.org/officeDocument/2006/relationships/hyperlink" Target="https://onem2m.org/membership/executive-viewpoints/884-jethroakroyd-credo-interview" TargetMode="External"/><Relationship Id="rId10" Type="http://schemas.openxmlformats.org/officeDocument/2006/relationships/hyperlink" Target="https://www.onem2m.org/membership/executive-viewpoints/856-andre-dutra-apr-2023" TargetMode="External"/><Relationship Id="rId4" Type="http://schemas.openxmlformats.org/officeDocument/2006/relationships/hyperlink" Target="https://www.onem2m.org/membership/executive-viewpoints/752-tp52-activities-and-accomplishments" TargetMode="External"/><Relationship Id="rId9" Type="http://schemas.openxmlformats.org/officeDocument/2006/relationships/hyperlink" Target="https://www.onem2m.org/membership/executive-viewpoints/853-tp58-india" TargetMode="External"/><Relationship Id="rId14" Type="http://schemas.openxmlformats.org/officeDocument/2006/relationships/hyperlink" Target="https://www.onem2m.org/membership/executive-viewpoints/872-edge-computing-ai-for-iot-and-developer-outreach-activities-were-three-highlights-of-tp6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onem2m.org/iot-news/859-onem2m-specifications-approved-by-more-than-190-itu-member-countries-as-itu-standard-to-simplify-iot-adoption" TargetMode="External"/><Relationship Id="rId13" Type="http://schemas.openxmlformats.org/officeDocument/2006/relationships/hyperlink" Target="https://www.thefastmode.com/expert-opinion/30064-standardization-is-key-for-metaverse-success" TargetMode="External"/><Relationship Id="rId3" Type="http://schemas.openxmlformats.org/officeDocument/2006/relationships/hyperlink" Target="https://telecom.economictimes.indiatimes.com/news/industry/vodafone-idea-c-dot-iot-lab-starts-testing-5g-nb-iot-devices/104695796" TargetMode="External"/><Relationship Id="rId7" Type="http://schemas.openxmlformats.org/officeDocument/2006/relationships/hyperlink" Target="https://www.koit.co.kr/news/articleView.html?idxno=114026" TargetMode="External"/><Relationship Id="rId12" Type="http://schemas.openxmlformats.org/officeDocument/2006/relationships/hyperlink" Target="https://www.etsi.org/e-brochure/Magazine/January-2023/mobile/index.html#p=2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pipelinepub.com/IoT-2023/IoT-interoperability-standards-for-smart-home-and-IIoT" TargetMode="External"/><Relationship Id="rId11" Type="http://schemas.openxmlformats.org/officeDocument/2006/relationships/hyperlink" Target="https://blogs.iiit.ac.in/keti/" TargetMode="External"/><Relationship Id="rId5" Type="http://schemas.openxmlformats.org/officeDocument/2006/relationships/hyperlink" Target="https://pipelinepub.com/AI-Analytics-Automation/AI-analytics-for-IoT" TargetMode="External"/><Relationship Id="rId10" Type="http://schemas.openxmlformats.org/officeDocument/2006/relationships/hyperlink" Target="https://www.journaldunet.com/ebusiness/internet-mobile/1520841-l-iot-barriere-aux-catastrophes-naturelles/" TargetMode="External"/><Relationship Id="rId4" Type="http://schemas.openxmlformats.org/officeDocument/2006/relationships/hyperlink" Target="https://trans.etnews.com/etgiweb/httpsURLm.etnews.com/20231010000294" TargetMode="External"/><Relationship Id="rId9" Type="http://schemas.openxmlformats.org/officeDocument/2006/relationships/hyperlink" Target="https://www.eenewseurope.com/en/horizontal-iot-implementation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elecom.economictimes.indiatimes.com/news/industry/vodafone-idea-c-dot-iot-lab-starts-testing-5g-nb-iot-devices/104695796"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www.youtube.com/watch?v=7RTD_Cdr6tE" TargetMode="External"/><Relationship Id="rId5" Type="http://schemas.openxmlformats.org/officeDocument/2006/relationships/hyperlink" Target="https://sites.psu.edu/lfshowcasefa23/2023/12/06/cellular-based-iot-device-management-following-onem2m/" TargetMode="External"/><Relationship Id="rId4" Type="http://schemas.openxmlformats.org/officeDocument/2006/relationships/hyperlink" Target="https://www.devdiscourse.com/article/technology/2783927-eu-ambassador-to-india-hon-herve-delphin-visits-iiit-hyderabads-smart-city-living-lab"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onem2m.org/iot-news/851-in-anticipation-of-metaverse-standardization" TargetMode="External"/><Relationship Id="rId3" Type="http://schemas.openxmlformats.org/officeDocument/2006/relationships/hyperlink" Target="https://www.onem2m.org/iot-news/891-modelling-the-physical-world-interoperability-and-standardization-opportunities" TargetMode="External"/><Relationship Id="rId7" Type="http://schemas.openxmlformats.org/officeDocument/2006/relationships/hyperlink" Target="https://www.onem2m.org/iot-news/873-enabling-multi-access-edge-computing-in-the-internet-of-thing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onem2m.org/iot-news/888-japan-industry-day-overview-of-onem2m-and-recent-activities" TargetMode="External"/><Relationship Id="rId5" Type="http://schemas.openxmlformats.org/officeDocument/2006/relationships/hyperlink" Target="https://www.onem2m.org/iot-news/889-cellular-iot-past-present-and-future" TargetMode="External"/><Relationship Id="rId10" Type="http://schemas.openxmlformats.org/officeDocument/2006/relationships/hyperlink" Target="https://www.onem2m.org/iot-news/835-the-journey-to-massive-iot-through-interoperable-and-open-standards" TargetMode="External"/><Relationship Id="rId4" Type="http://schemas.openxmlformats.org/officeDocument/2006/relationships/hyperlink" Target="https://www.onem2m.org/iot-news/890-smart-city-requirements-for-scalable-deployment" TargetMode="External"/><Relationship Id="rId9" Type="http://schemas.openxmlformats.org/officeDocument/2006/relationships/hyperlink" Target="https://www.onem2m.org/iot-news/836-security-for-onem2m-based-smart-city-network"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onem2m.org/iot-news/893-onem2m-developer-support" TargetMode="External"/><Relationship Id="rId3" Type="http://schemas.openxmlformats.org/officeDocument/2006/relationships/hyperlink" Target="https://www.onem2m.org/iot-news/898-enhancement-to-onem2m-open-source-resources" TargetMode="External"/><Relationship Id="rId7" Type="http://schemas.openxmlformats.org/officeDocument/2006/relationships/hyperlink" Target="https://www.onem2m.org/iot-news/894-iot-testing-and-certification"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nem2m.org/iot-news/895-iot-security-in-onem2m" TargetMode="External"/><Relationship Id="rId5" Type="http://schemas.openxmlformats.org/officeDocument/2006/relationships/hyperlink" Target="https://www.onem2m.org/iot-news/896-onem2m-deployment-experiences-in-india" TargetMode="External"/><Relationship Id="rId4" Type="http://schemas.openxmlformats.org/officeDocument/2006/relationships/hyperlink" Target="https://www.onem2m.org/iot-news/897-an-elevator-digital-twin-system-using-onem2m" TargetMode="External"/><Relationship Id="rId9" Type="http://schemas.openxmlformats.org/officeDocument/2006/relationships/hyperlink" Target="https://www.onem2m.org/iot-news/892-getting-started-in-onem2m"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linkedin.com/company/onem2m/" TargetMode="External"/><Relationship Id="rId13" Type="http://schemas.openxmlformats.org/officeDocument/2006/relationships/image" Target="../media/image26.svg"/><Relationship Id="rId1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2.svg"/><Relationship Id="rId12" Type="http://schemas.openxmlformats.org/officeDocument/2006/relationships/image" Target="../media/image25.png"/><Relationship Id="rId17" Type="http://schemas.openxmlformats.org/officeDocument/2006/relationships/hyperlink" Target="https://www.onem2m.org/" TargetMode="External"/><Relationship Id="rId2" Type="http://schemas.openxmlformats.org/officeDocument/2006/relationships/hyperlink" Target="https://twitter.com/oneM2M" TargetMode="External"/><Relationship Id="rId16"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https://github.com/oneM2M-Tutorials" TargetMode="External"/><Relationship Id="rId5" Type="http://schemas.openxmlformats.org/officeDocument/2006/relationships/hyperlink" Target="https://www.youtube.com/c/Onem2mOrg" TargetMode="External"/><Relationship Id="rId15" Type="http://schemas.openxmlformats.org/officeDocument/2006/relationships/image" Target="../media/image27.png"/><Relationship Id="rId10" Type="http://schemas.openxmlformats.org/officeDocument/2006/relationships/image" Target="../media/image24.svg"/><Relationship Id="rId19" Type="http://schemas.openxmlformats.org/officeDocument/2006/relationships/image" Target="../media/image30.svg"/><Relationship Id="rId4" Type="http://schemas.openxmlformats.org/officeDocument/2006/relationships/image" Target="../media/image20.svg"/><Relationship Id="rId9" Type="http://schemas.openxmlformats.org/officeDocument/2006/relationships/image" Target="../media/image23.png"/><Relationship Id="rId14" Type="http://schemas.openxmlformats.org/officeDocument/2006/relationships/hyperlink" Target="https://wiki.onem2m.org/index.php?title=Main_Pag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RikZmqw7vbcXsvmrHTCGTgK2TDCld51rI7za7ZtpYAk/edit#gid=1994048757"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37047-D186-20AC-E37F-75D259B5AE3E}"/>
              </a:ext>
            </a:extLst>
          </p:cNvPr>
          <p:cNvSpPr>
            <a:spLocks noGrp="1"/>
          </p:cNvSpPr>
          <p:nvPr>
            <p:ph type="ctrTitle"/>
          </p:nvPr>
        </p:nvSpPr>
        <p:spPr>
          <a:xfrm>
            <a:off x="456860" y="1607555"/>
            <a:ext cx="11296184" cy="2387600"/>
          </a:xfrm>
        </p:spPr>
        <p:txBody>
          <a:bodyPr/>
          <a:lstStyle/>
          <a:p>
            <a:r>
              <a:rPr lang="en-GB" dirty="0"/>
              <a:t>Marcom Report</a:t>
            </a:r>
            <a:endParaRPr lang="en-US" dirty="0"/>
          </a:p>
        </p:txBody>
      </p:sp>
      <p:sp>
        <p:nvSpPr>
          <p:cNvPr id="3" name="Subtitle 2">
            <a:extLst>
              <a:ext uri="{FF2B5EF4-FFF2-40B4-BE49-F238E27FC236}">
                <a16:creationId xmlns:a16="http://schemas.microsoft.com/office/drawing/2014/main" id="{83323EFC-1DFD-8B4B-BBA6-D090785E371D}"/>
              </a:ext>
            </a:extLst>
          </p:cNvPr>
          <p:cNvSpPr>
            <a:spLocks noGrp="1"/>
          </p:cNvSpPr>
          <p:nvPr>
            <p:ph type="subTitle" idx="1"/>
          </p:nvPr>
        </p:nvSpPr>
        <p:spPr>
          <a:xfrm>
            <a:off x="1532952" y="4653915"/>
            <a:ext cx="9144000" cy="1655762"/>
          </a:xfrm>
        </p:spPr>
        <p:txBody>
          <a:bodyPr>
            <a:normAutofit/>
          </a:bodyPr>
          <a:lstStyle/>
          <a:p>
            <a:r>
              <a:rPr lang="en-GB" dirty="0"/>
              <a:t>Bindoo Srivastava, Marcom Chair</a:t>
            </a:r>
          </a:p>
          <a:p>
            <a:r>
              <a:rPr lang="en-GB" dirty="0"/>
              <a:t>08 February 2024</a:t>
            </a:r>
            <a:endParaRPr lang="en-US" dirty="0"/>
          </a:p>
        </p:txBody>
      </p:sp>
    </p:spTree>
    <p:extLst>
      <p:ext uri="{BB962C8B-B14F-4D97-AF65-F5344CB8AC3E}">
        <p14:creationId xmlns:p14="http://schemas.microsoft.com/office/powerpoint/2010/main" val="310429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3"/>
          <p:cNvSpPr/>
          <p:nvPr/>
        </p:nvSpPr>
        <p:spPr>
          <a:xfrm>
            <a:off x="8514417" y="3637980"/>
            <a:ext cx="2978235" cy="2181391"/>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2" name="Google Shape;192;p13"/>
          <p:cNvSpPr txBox="1"/>
          <p:nvPr/>
        </p:nvSpPr>
        <p:spPr>
          <a:xfrm>
            <a:off x="867103" y="3651469"/>
            <a:ext cx="2877655" cy="1564343"/>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1 - Maturity</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 </a:t>
            </a:r>
            <a:r>
              <a:rPr lang="en-GB" sz="1600" kern="0" dirty="0">
                <a:solidFill>
                  <a:srgbClr val="000000"/>
                </a:solidFill>
                <a:latin typeface="Arial"/>
                <a:ea typeface="Arial"/>
                <a:cs typeface="Arial"/>
                <a:sym typeface="Arial"/>
              </a:rPr>
              <a:t>– ensure stakeholders understand oneM2M’s rich heritage and the maturity of its technology.</a:t>
            </a:r>
            <a:endParaRPr sz="1600" kern="0" dirty="0">
              <a:solidFill>
                <a:srgbClr val="000000"/>
              </a:solidFill>
              <a:latin typeface="Arial"/>
              <a:ea typeface="Arial"/>
              <a:cs typeface="Arial"/>
              <a:sym typeface="Arial"/>
            </a:endParaRPr>
          </a:p>
        </p:txBody>
      </p:sp>
      <p:sp>
        <p:nvSpPr>
          <p:cNvPr id="194" name="Google Shape;194;p13"/>
          <p:cNvSpPr/>
          <p:nvPr/>
        </p:nvSpPr>
        <p:spPr>
          <a:xfrm>
            <a:off x="1033816" y="3651469"/>
            <a:ext cx="2731677"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7" name="Google Shape;197;p13"/>
          <p:cNvSpPr txBox="1"/>
          <p:nvPr/>
        </p:nvSpPr>
        <p:spPr>
          <a:xfrm>
            <a:off x="8389541" y="3617688"/>
            <a:ext cx="3103111" cy="2007191"/>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3 - Forward Thinking</a:t>
            </a:r>
          </a:p>
          <a:p>
            <a:pPr marL="186258" defTabSz="1219170">
              <a:lnSpc>
                <a:spcPct val="115000"/>
              </a:lnSpc>
              <a:buClr>
                <a:srgbClr val="000000"/>
              </a:buClr>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see that oneM2M is looking beyond today’s needs and already thinking about emerging trends and technologies</a:t>
            </a:r>
            <a:endParaRPr sz="1600" kern="0" dirty="0">
              <a:solidFill>
                <a:srgbClr val="000000"/>
              </a:solidFill>
              <a:latin typeface="Arial"/>
              <a:ea typeface="Arial"/>
              <a:cs typeface="Arial"/>
              <a:sym typeface="Arial"/>
            </a:endParaRPr>
          </a:p>
        </p:txBody>
      </p:sp>
      <p:sp>
        <p:nvSpPr>
          <p:cNvPr id="198" name="Google Shape;198;p13"/>
          <p:cNvSpPr txBox="1"/>
          <p:nvPr/>
        </p:nvSpPr>
        <p:spPr>
          <a:xfrm>
            <a:off x="634031" y="1438750"/>
            <a:ext cx="10696309" cy="985023"/>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Like all membership organisations it is vital that oneM2M keeps its current and potential future members informed about what is has done, what it is doing and what it will be doing in th</a:t>
            </a:r>
            <a:r>
              <a:rPr lang="en-GB" sz="1867" kern="0" dirty="0">
                <a:solidFill>
                  <a:srgbClr val="000000"/>
                </a:solidFill>
                <a:latin typeface="Arial"/>
                <a:cs typeface="Arial"/>
                <a:sym typeface="Arial"/>
              </a:rPr>
              <a:t>e future.</a:t>
            </a:r>
          </a:p>
          <a:p>
            <a:pPr defTabSz="1219170">
              <a:buClr>
                <a:srgbClr val="000000"/>
              </a:buClr>
            </a:pPr>
            <a:r>
              <a:rPr lang="en-GB" sz="1867" kern="0" dirty="0">
                <a:solidFill>
                  <a:srgbClr val="000000"/>
                </a:solidFill>
                <a:latin typeface="Arial"/>
                <a:cs typeface="Arial"/>
                <a:sym typeface="Arial"/>
              </a:rPr>
              <a:t>The communications strategy could therefore be built upon three pillars.  </a:t>
            </a:r>
            <a:endParaRPr sz="1867" kern="0" dirty="0">
              <a:solidFill>
                <a:srgbClr val="000000"/>
              </a:solidFill>
              <a:latin typeface="Arial"/>
              <a:cs typeface="Arial"/>
              <a:sym typeface="Arial"/>
            </a:endParaRPr>
          </a:p>
        </p:txBody>
      </p:sp>
      <p:sp>
        <p:nvSpPr>
          <p:cNvPr id="201" name="Google Shape;201;p13"/>
          <p:cNvSpPr/>
          <p:nvPr/>
        </p:nvSpPr>
        <p:spPr>
          <a:xfrm>
            <a:off x="4690746" y="3633037"/>
            <a:ext cx="2825480" cy="2067967"/>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02" name="Google Shape;202;p13"/>
          <p:cNvSpPr txBox="1"/>
          <p:nvPr/>
        </p:nvSpPr>
        <p:spPr>
          <a:xfrm>
            <a:off x="4578032" y="3633037"/>
            <a:ext cx="2978235" cy="1499029"/>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600" b="1" kern="0" dirty="0">
                <a:solidFill>
                  <a:srgbClr val="000000"/>
                </a:solidFill>
                <a:latin typeface="Arial"/>
                <a:cs typeface="Arial"/>
                <a:sym typeface="Arial"/>
              </a:rPr>
              <a:t>Pillar 2 - Relevance</a:t>
            </a:r>
            <a:endParaRPr sz="1600" b="1" kern="0" dirty="0">
              <a:solidFill>
                <a:srgbClr val="000000"/>
              </a:solidFill>
              <a:latin typeface="Arial"/>
              <a:ea typeface="Arial"/>
              <a:cs typeface="Arial"/>
              <a:sym typeface="Arial"/>
            </a:endParaRPr>
          </a:p>
          <a:p>
            <a:pPr marL="186258" defTabSz="1219170">
              <a:lnSpc>
                <a:spcPct val="115000"/>
              </a:lnSpc>
              <a:buClr>
                <a:srgbClr val="000000"/>
              </a:buClr>
              <a:buSzPts val="1400"/>
            </a:pPr>
            <a:r>
              <a:rPr lang="en-GB" sz="1600" i="1" kern="0" dirty="0">
                <a:solidFill>
                  <a:srgbClr val="000000"/>
                </a:solidFill>
                <a:latin typeface="Arial"/>
                <a:ea typeface="Arial"/>
                <a:cs typeface="Arial"/>
                <a:sym typeface="Arial"/>
              </a:rPr>
              <a:t>Aim</a:t>
            </a:r>
            <a:r>
              <a:rPr lang="en-GB" sz="1600" kern="0" dirty="0">
                <a:solidFill>
                  <a:srgbClr val="000000"/>
                </a:solidFill>
                <a:latin typeface="Arial"/>
                <a:ea typeface="Arial"/>
                <a:cs typeface="Arial"/>
                <a:sym typeface="Arial"/>
              </a:rPr>
              <a:t> – ensure stakeholders know that oneM2M is still supporting the global IoT community.</a:t>
            </a:r>
          </a:p>
          <a:p>
            <a:pPr marL="186258" defTabSz="1219170">
              <a:lnSpc>
                <a:spcPct val="115000"/>
              </a:lnSpc>
              <a:buClr>
                <a:srgbClr val="000000"/>
              </a:buClr>
              <a:buSzPts val="1400"/>
            </a:pPr>
            <a:endParaRPr sz="1600" kern="0" dirty="0">
              <a:solidFill>
                <a:srgbClr val="000000"/>
              </a:solidFill>
              <a:latin typeface="Arial"/>
              <a:ea typeface="Arial"/>
              <a:cs typeface="Arial"/>
              <a:sym typeface="Arial"/>
            </a:endParaRPr>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42454" y="2580421"/>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46246" y="2517273"/>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546294" y="2489430"/>
            <a:ext cx="914479" cy="914479"/>
          </a:xfrm>
          <a:prstGeom prst="rect">
            <a:avLst/>
          </a:prstGeom>
        </p:spPr>
      </p:pic>
    </p:spTree>
    <p:extLst>
      <p:ext uri="{BB962C8B-B14F-4D97-AF65-F5344CB8AC3E}">
        <p14:creationId xmlns:p14="http://schemas.microsoft.com/office/powerpoint/2010/main" val="280943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sp>
        <p:nvSpPr>
          <p:cNvPr id="198" name="Google Shape;198;p13"/>
          <p:cNvSpPr txBox="1"/>
          <p:nvPr/>
        </p:nvSpPr>
        <p:spPr>
          <a:xfrm>
            <a:off x="699347" y="1480255"/>
            <a:ext cx="9816254" cy="4145568"/>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cs typeface="Arial"/>
                <a:sym typeface="Arial"/>
              </a:rPr>
              <a:t>The goal of oneM2M’s communications strategy is to deliver relevant content to the following audiences:</a:t>
            </a:r>
          </a:p>
          <a:p>
            <a:pPr defTabSz="1219170">
              <a:buClr>
                <a:srgbClr val="000000"/>
              </a:buClr>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Standardization experts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Business decision makers and IoT product managers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build oneM2M solutions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Organizations wanting to deploy systems that make use of oneM2M components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Government agencies, policy makers &amp; regulators</a:t>
            </a:r>
          </a:p>
          <a:p>
            <a:pPr marL="914400" lvl="1" indent="-457200" defTabSz="1219170">
              <a:buClr>
                <a:srgbClr val="000000"/>
              </a:buClr>
              <a:buFont typeface="+mj-lt"/>
              <a:buAutoNum type="arabicPeriod"/>
            </a:pPr>
            <a:endParaRPr lang="en-GB" sz="1867" kern="0" dirty="0">
              <a:solidFill>
                <a:srgbClr val="000000"/>
              </a:solidFill>
              <a:latin typeface="Arial"/>
              <a:cs typeface="Arial"/>
              <a:sym typeface="Arial"/>
            </a:endParaRPr>
          </a:p>
          <a:p>
            <a:pPr marL="914400" lvl="1" indent="-457200" defTabSz="1219170">
              <a:buClr>
                <a:srgbClr val="000000"/>
              </a:buClr>
              <a:buFont typeface="+mj-lt"/>
              <a:buAutoNum type="arabicPeriod"/>
            </a:pPr>
            <a:r>
              <a:rPr lang="en-GB" sz="1867" kern="0" dirty="0">
                <a:solidFill>
                  <a:srgbClr val="000000"/>
                </a:solidFill>
                <a:latin typeface="Arial"/>
                <a:cs typeface="Arial"/>
                <a:sym typeface="Arial"/>
              </a:rPr>
              <a:t>Academic institutions (inc. universities)</a:t>
            </a:r>
            <a:endParaRPr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2229E210-F6C7-A365-8BB1-49D306B1FDF8}"/>
              </a:ext>
            </a:extLst>
          </p:cNvPr>
          <p:cNvPicPr>
            <a:picLocks noChangeAspect="1"/>
          </p:cNvPicPr>
          <p:nvPr/>
        </p:nvPicPr>
        <p:blipFill>
          <a:blip r:embed="rId3"/>
          <a:stretch>
            <a:fillRect/>
          </a:stretch>
        </p:blipFill>
        <p:spPr>
          <a:xfrm>
            <a:off x="10364795" y="1322266"/>
            <a:ext cx="1127858" cy="1121761"/>
          </a:xfrm>
          <a:prstGeom prst="rect">
            <a:avLst/>
          </a:prstGeom>
        </p:spPr>
      </p:pic>
    </p:spTree>
    <p:extLst>
      <p:ext uri="{BB962C8B-B14F-4D97-AF65-F5344CB8AC3E}">
        <p14:creationId xmlns:p14="http://schemas.microsoft.com/office/powerpoint/2010/main" val="110969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6" name="Google Shape;196;p13"/>
          <p:cNvSpPr txBox="1">
            <a:spLocks noGrp="1"/>
          </p:cNvSpPr>
          <p:nvPr>
            <p:ph type="title"/>
          </p:nvPr>
        </p:nvSpPr>
        <p:spPr>
          <a:xfrm>
            <a:off x="350045" y="528839"/>
            <a:ext cx="8153876" cy="763600"/>
          </a:xfrm>
          <a:prstGeom prst="rect">
            <a:avLst/>
          </a:prstGeom>
          <a:noFill/>
          <a:ln>
            <a:noFill/>
          </a:ln>
        </p:spPr>
        <p:txBody>
          <a:bodyPr spcFirstLastPara="1" wrap="square" lIns="121900" tIns="121900" rIns="121900" bIns="121900" anchor="t" anchorCtr="0">
            <a:noAutofit/>
          </a:bodyPr>
          <a:lstStyle/>
          <a:p>
            <a:pPr algn="just"/>
            <a:r>
              <a:rPr lang="en-GB" sz="4000" dirty="0">
                <a:solidFill>
                  <a:srgbClr val="008DD6"/>
                </a:solidFill>
              </a:rPr>
              <a:t>oneM2M comms strategy </a:t>
            </a:r>
            <a:endParaRPr sz="4000" dirty="0"/>
          </a:p>
        </p:txBody>
      </p:sp>
      <p:pic>
        <p:nvPicPr>
          <p:cNvPr id="3" name="Graphic 2" descr="Greek Pillar with solid fill">
            <a:extLst>
              <a:ext uri="{FF2B5EF4-FFF2-40B4-BE49-F238E27FC236}">
                <a16:creationId xmlns:a16="http://schemas.microsoft.com/office/drawing/2014/main" id="{DC3BA7B5-4D36-3BC7-AE59-1777E9334D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0323" y="2511362"/>
            <a:ext cx="914400" cy="914400"/>
          </a:xfrm>
          <a:prstGeom prst="rect">
            <a:avLst/>
          </a:prstGeom>
        </p:spPr>
      </p:pic>
      <p:pic>
        <p:nvPicPr>
          <p:cNvPr id="4" name="Picture 3">
            <a:extLst>
              <a:ext uri="{FF2B5EF4-FFF2-40B4-BE49-F238E27FC236}">
                <a16:creationId xmlns:a16="http://schemas.microsoft.com/office/drawing/2014/main" id="{C4B51685-3D04-A58F-96DA-4CA602212675}"/>
              </a:ext>
            </a:extLst>
          </p:cNvPr>
          <p:cNvPicPr>
            <a:picLocks noChangeAspect="1"/>
          </p:cNvPicPr>
          <p:nvPr/>
        </p:nvPicPr>
        <p:blipFill>
          <a:blip r:embed="rId5"/>
          <a:stretch>
            <a:fillRect/>
          </a:stretch>
        </p:blipFill>
        <p:spPr>
          <a:xfrm>
            <a:off x="5638760" y="2458798"/>
            <a:ext cx="914479" cy="914479"/>
          </a:xfrm>
          <a:prstGeom prst="rect">
            <a:avLst/>
          </a:prstGeom>
        </p:spPr>
      </p:pic>
      <p:pic>
        <p:nvPicPr>
          <p:cNvPr id="5" name="Picture 4">
            <a:extLst>
              <a:ext uri="{FF2B5EF4-FFF2-40B4-BE49-F238E27FC236}">
                <a16:creationId xmlns:a16="http://schemas.microsoft.com/office/drawing/2014/main" id="{D5977891-C04D-877B-3FEE-ED34AC9C6DE2}"/>
              </a:ext>
            </a:extLst>
          </p:cNvPr>
          <p:cNvPicPr>
            <a:picLocks noChangeAspect="1"/>
          </p:cNvPicPr>
          <p:nvPr/>
        </p:nvPicPr>
        <p:blipFill>
          <a:blip r:embed="rId5"/>
          <a:stretch>
            <a:fillRect/>
          </a:stretch>
        </p:blipFill>
        <p:spPr>
          <a:xfrm>
            <a:off x="9009359" y="2528020"/>
            <a:ext cx="914479" cy="914479"/>
          </a:xfrm>
          <a:prstGeom prst="rect">
            <a:avLst/>
          </a:prstGeom>
        </p:spPr>
      </p:pic>
      <p:sp>
        <p:nvSpPr>
          <p:cNvPr id="2" name="Google Shape;198;p13">
            <a:extLst>
              <a:ext uri="{FF2B5EF4-FFF2-40B4-BE49-F238E27FC236}">
                <a16:creationId xmlns:a16="http://schemas.microsoft.com/office/drawing/2014/main" id="{D6EB0B55-428A-C987-C0B3-625410F3E6D5}"/>
              </a:ext>
            </a:extLst>
          </p:cNvPr>
          <p:cNvSpPr txBox="1"/>
          <p:nvPr/>
        </p:nvSpPr>
        <p:spPr>
          <a:xfrm>
            <a:off x="634031" y="1438750"/>
            <a:ext cx="10696309" cy="697701"/>
          </a:xfrm>
          <a:prstGeom prst="rect">
            <a:avLst/>
          </a:prstGeom>
          <a:noFill/>
          <a:ln>
            <a:noFill/>
          </a:ln>
        </p:spPr>
        <p:txBody>
          <a:bodyPr spcFirstLastPara="1" wrap="square" lIns="121900" tIns="60933" rIns="121900" bIns="60933" anchor="t" anchorCtr="0">
            <a:spAutoFit/>
          </a:bodyPr>
          <a:lstStyle/>
          <a:p>
            <a:pPr defTabSz="1219170">
              <a:buClr>
                <a:srgbClr val="000000"/>
              </a:buClr>
            </a:pPr>
            <a:r>
              <a:rPr lang="en-GB" sz="1867" kern="0" dirty="0">
                <a:solidFill>
                  <a:srgbClr val="000000"/>
                </a:solidFill>
                <a:latin typeface="Arial"/>
                <a:ea typeface="Arial"/>
                <a:cs typeface="Arial"/>
                <a:sym typeface="Arial"/>
              </a:rPr>
              <a:t>Delivering the right content to the right audience relies on telling compelling stories using the right channels. </a:t>
            </a:r>
          </a:p>
        </p:txBody>
      </p:sp>
      <p:sp>
        <p:nvSpPr>
          <p:cNvPr id="6" name="TextBox 5">
            <a:extLst>
              <a:ext uri="{FF2B5EF4-FFF2-40B4-BE49-F238E27FC236}">
                <a16:creationId xmlns:a16="http://schemas.microsoft.com/office/drawing/2014/main" id="{65B98141-6337-086B-737B-9A75D19F047C}"/>
              </a:ext>
            </a:extLst>
          </p:cNvPr>
          <p:cNvSpPr txBox="1"/>
          <p:nvPr/>
        </p:nvSpPr>
        <p:spPr>
          <a:xfrm rot="16200000">
            <a:off x="529418" y="3714396"/>
            <a:ext cx="1051570" cy="369332"/>
          </a:xfrm>
          <a:prstGeom prst="rect">
            <a:avLst/>
          </a:prstGeom>
          <a:noFill/>
        </p:spPr>
        <p:txBody>
          <a:bodyPr wrap="square" rtlCol="0">
            <a:spAutoFit/>
          </a:bodyPr>
          <a:lstStyle/>
          <a:p>
            <a:r>
              <a:rPr lang="en-GB" dirty="0"/>
              <a:t>Content</a:t>
            </a:r>
          </a:p>
        </p:txBody>
      </p:sp>
      <p:sp>
        <p:nvSpPr>
          <p:cNvPr id="7" name="TextBox 6">
            <a:extLst>
              <a:ext uri="{FF2B5EF4-FFF2-40B4-BE49-F238E27FC236}">
                <a16:creationId xmlns:a16="http://schemas.microsoft.com/office/drawing/2014/main" id="{7D8E7B67-743A-C05A-12D9-88E1B6F3D1DA}"/>
              </a:ext>
            </a:extLst>
          </p:cNvPr>
          <p:cNvSpPr txBox="1"/>
          <p:nvPr/>
        </p:nvSpPr>
        <p:spPr>
          <a:xfrm rot="16200000">
            <a:off x="529418" y="5387685"/>
            <a:ext cx="1051570" cy="369332"/>
          </a:xfrm>
          <a:prstGeom prst="rect">
            <a:avLst/>
          </a:prstGeom>
          <a:noFill/>
        </p:spPr>
        <p:txBody>
          <a:bodyPr wrap="square" rtlCol="0">
            <a:spAutoFit/>
          </a:bodyPr>
          <a:lstStyle/>
          <a:p>
            <a:r>
              <a:rPr lang="en-GB" dirty="0"/>
              <a:t>Channel</a:t>
            </a:r>
          </a:p>
        </p:txBody>
      </p:sp>
      <p:pic>
        <p:nvPicPr>
          <p:cNvPr id="9" name="Graphic 8" descr="Badge 1 outline">
            <a:extLst>
              <a:ext uri="{FF2B5EF4-FFF2-40B4-BE49-F238E27FC236}">
                <a16:creationId xmlns:a16="http://schemas.microsoft.com/office/drawing/2014/main" id="{1A025E2B-5D2E-4E2F-EBB3-D5F76C2649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18923" y="2070820"/>
            <a:ext cx="457200" cy="457200"/>
          </a:xfrm>
          <a:prstGeom prst="rect">
            <a:avLst/>
          </a:prstGeom>
        </p:spPr>
      </p:pic>
      <p:pic>
        <p:nvPicPr>
          <p:cNvPr id="15" name="Graphic 14" descr="Badge outline">
            <a:extLst>
              <a:ext uri="{FF2B5EF4-FFF2-40B4-BE49-F238E27FC236}">
                <a16:creationId xmlns:a16="http://schemas.microsoft.com/office/drawing/2014/main" id="{9A5619D2-B4DF-242D-CDD9-6A3CD500868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67400" y="2054162"/>
            <a:ext cx="457200" cy="457200"/>
          </a:xfrm>
          <a:prstGeom prst="rect">
            <a:avLst/>
          </a:prstGeom>
        </p:spPr>
      </p:pic>
      <p:pic>
        <p:nvPicPr>
          <p:cNvPr id="17" name="Graphic 16" descr="Badge 3 outline">
            <a:extLst>
              <a:ext uri="{FF2B5EF4-FFF2-40B4-BE49-F238E27FC236}">
                <a16:creationId xmlns:a16="http://schemas.microsoft.com/office/drawing/2014/main" id="{40ECC0DC-FB2D-8624-AFF6-7630E33388F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3139" y="2064920"/>
            <a:ext cx="486917" cy="486917"/>
          </a:xfrm>
          <a:prstGeom prst="rect">
            <a:avLst/>
          </a:prstGeom>
        </p:spPr>
      </p:pic>
      <p:sp>
        <p:nvSpPr>
          <p:cNvPr id="18" name="Google Shape;194;p13">
            <a:extLst>
              <a:ext uri="{FF2B5EF4-FFF2-40B4-BE49-F238E27FC236}">
                <a16:creationId xmlns:a16="http://schemas.microsoft.com/office/drawing/2014/main" id="{B80099FA-02E4-F2B9-4D99-3692C954E37D}"/>
              </a:ext>
            </a:extLst>
          </p:cNvPr>
          <p:cNvSpPr/>
          <p:nvPr/>
        </p:nvSpPr>
        <p:spPr>
          <a:xfrm>
            <a:off x="1428329" y="3441862"/>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19" name="Google Shape;192;p13">
            <a:extLst>
              <a:ext uri="{FF2B5EF4-FFF2-40B4-BE49-F238E27FC236}">
                <a16:creationId xmlns:a16="http://schemas.microsoft.com/office/drawing/2014/main" id="{FA32D01E-9191-F235-055E-36CB4AE97BE1}"/>
              </a:ext>
            </a:extLst>
          </p:cNvPr>
          <p:cNvSpPr txBox="1"/>
          <p:nvPr/>
        </p:nvSpPr>
        <p:spPr>
          <a:xfrm>
            <a:off x="1320515" y="3508167"/>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Anniversaries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Exec viewpoints</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0" name="Google Shape;194;p13">
            <a:extLst>
              <a:ext uri="{FF2B5EF4-FFF2-40B4-BE49-F238E27FC236}">
                <a16:creationId xmlns:a16="http://schemas.microsoft.com/office/drawing/2014/main" id="{D611F587-1106-6897-56F1-7DB92F61D812}"/>
              </a:ext>
            </a:extLst>
          </p:cNvPr>
          <p:cNvSpPr/>
          <p:nvPr/>
        </p:nvSpPr>
        <p:spPr>
          <a:xfrm>
            <a:off x="1428329"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1" name="Google Shape;192;p13">
            <a:extLst>
              <a:ext uri="{FF2B5EF4-FFF2-40B4-BE49-F238E27FC236}">
                <a16:creationId xmlns:a16="http://schemas.microsoft.com/office/drawing/2014/main" id="{5487363F-A551-8A60-D0D7-249F63433B2F}"/>
              </a:ext>
            </a:extLst>
          </p:cNvPr>
          <p:cNvSpPr txBox="1"/>
          <p:nvPr/>
        </p:nvSpPr>
        <p:spPr>
          <a:xfrm>
            <a:off x="1239869" y="5178605"/>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Interviews </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2" name="Google Shape;194;p13">
            <a:extLst>
              <a:ext uri="{FF2B5EF4-FFF2-40B4-BE49-F238E27FC236}">
                <a16:creationId xmlns:a16="http://schemas.microsoft.com/office/drawing/2014/main" id="{DAA173CC-FB5C-7C06-CE4E-0AA6B0A56F1C}"/>
              </a:ext>
            </a:extLst>
          </p:cNvPr>
          <p:cNvSpPr/>
          <p:nvPr/>
        </p:nvSpPr>
        <p:spPr>
          <a:xfrm>
            <a:off x="4643637"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3" name="Google Shape;192;p13">
            <a:extLst>
              <a:ext uri="{FF2B5EF4-FFF2-40B4-BE49-F238E27FC236}">
                <a16:creationId xmlns:a16="http://schemas.microsoft.com/office/drawing/2014/main" id="{0143F95E-5259-196D-3CAA-63865259619D}"/>
              </a:ext>
            </a:extLst>
          </p:cNvPr>
          <p:cNvSpPr txBox="1"/>
          <p:nvPr/>
        </p:nvSpPr>
        <p:spPr>
          <a:xfrm>
            <a:off x="4562991" y="3534034"/>
            <a:ext cx="2838388" cy="848095"/>
          </a:xfrm>
          <a:prstGeom prst="rect">
            <a:avLst/>
          </a:prstGeom>
          <a:noFill/>
          <a:ln>
            <a:noFill/>
          </a:ln>
        </p:spPr>
        <p:txBody>
          <a:bodyPr spcFirstLastPara="1" wrap="square" lIns="121900" tIns="121900" rIns="121900" bIns="121900" anchor="t" anchorCtr="0">
            <a:noAutofit/>
          </a:bodyPr>
          <a:lstStyle/>
          <a:p>
            <a:pPr marL="186258" defTabSz="1219170">
              <a:lnSpc>
                <a:spcPct val="115000"/>
              </a:lnSpc>
              <a:buClr>
                <a:srgbClr val="000000"/>
              </a:buClr>
            </a:pPr>
            <a:r>
              <a:rPr lang="en-GB" sz="1400" kern="0" dirty="0">
                <a:solidFill>
                  <a:srgbClr val="000000"/>
                </a:solidFill>
                <a:latin typeface="Arial"/>
                <a:ea typeface="Arial"/>
                <a:cs typeface="Arial"/>
                <a:sym typeface="Arial"/>
              </a:rPr>
              <a:t>Releases	     Events</a:t>
            </a:r>
          </a:p>
          <a:p>
            <a:pPr marL="186258" defTabSz="1219170">
              <a:lnSpc>
                <a:spcPct val="115000"/>
              </a:lnSpc>
              <a:buClr>
                <a:srgbClr val="000000"/>
              </a:buClr>
            </a:pPr>
            <a:r>
              <a:rPr lang="en-GB" sz="1400" kern="0" dirty="0">
                <a:solidFill>
                  <a:srgbClr val="000000"/>
                </a:solidFill>
                <a:latin typeface="Arial"/>
                <a:ea typeface="Arial"/>
                <a:cs typeface="Arial"/>
                <a:sym typeface="Arial"/>
              </a:rPr>
              <a:t>Publications	     Spec updates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4" name="Google Shape;194;p13">
            <a:extLst>
              <a:ext uri="{FF2B5EF4-FFF2-40B4-BE49-F238E27FC236}">
                <a16:creationId xmlns:a16="http://schemas.microsoft.com/office/drawing/2014/main" id="{C272F7FD-0F64-239E-E468-647697FAA754}"/>
              </a:ext>
            </a:extLst>
          </p:cNvPr>
          <p:cNvSpPr/>
          <p:nvPr/>
        </p:nvSpPr>
        <p:spPr>
          <a:xfrm>
            <a:off x="8047405" y="3467729"/>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5" name="Google Shape;192;p13">
            <a:extLst>
              <a:ext uri="{FF2B5EF4-FFF2-40B4-BE49-F238E27FC236}">
                <a16:creationId xmlns:a16="http://schemas.microsoft.com/office/drawing/2014/main" id="{CC3A3558-1525-8EA6-3F7B-76E39047859F}"/>
              </a:ext>
            </a:extLst>
          </p:cNvPr>
          <p:cNvSpPr txBox="1"/>
          <p:nvPr/>
        </p:nvSpPr>
        <p:spPr>
          <a:xfrm>
            <a:off x="7858945" y="3441862"/>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White papers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Webinars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Speeches and presentations</a:t>
            </a: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6" name="Google Shape;194;p13">
            <a:extLst>
              <a:ext uri="{FF2B5EF4-FFF2-40B4-BE49-F238E27FC236}">
                <a16:creationId xmlns:a16="http://schemas.microsoft.com/office/drawing/2014/main" id="{812E5C1C-12D9-3127-6EBF-24FFA25B3234}"/>
              </a:ext>
            </a:extLst>
          </p:cNvPr>
          <p:cNvSpPr/>
          <p:nvPr/>
        </p:nvSpPr>
        <p:spPr>
          <a:xfrm>
            <a:off x="4643637" y="5145453"/>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7" name="Google Shape;192;p13">
            <a:extLst>
              <a:ext uri="{FF2B5EF4-FFF2-40B4-BE49-F238E27FC236}">
                <a16:creationId xmlns:a16="http://schemas.microsoft.com/office/drawing/2014/main" id="{FCA2C9C6-7159-3525-5BDB-6BECE1481B46}"/>
              </a:ext>
            </a:extLst>
          </p:cNvPr>
          <p:cNvSpPr txBox="1"/>
          <p:nvPr/>
        </p:nvSpPr>
        <p:spPr>
          <a:xfrm>
            <a:off x="4455177" y="5204473"/>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Press releases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Social media</a:t>
            </a:r>
          </a:p>
          <a:p>
            <a:pPr marL="186258" algn="ctr"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
        <p:nvSpPr>
          <p:cNvPr id="28" name="Google Shape;194;p13">
            <a:extLst>
              <a:ext uri="{FF2B5EF4-FFF2-40B4-BE49-F238E27FC236}">
                <a16:creationId xmlns:a16="http://schemas.microsoft.com/office/drawing/2014/main" id="{C96BE9D8-AEA0-B943-C704-FD8E7F5B757A}"/>
              </a:ext>
            </a:extLst>
          </p:cNvPr>
          <p:cNvSpPr/>
          <p:nvPr/>
        </p:nvSpPr>
        <p:spPr>
          <a:xfrm>
            <a:off x="8047405" y="5138168"/>
            <a:ext cx="2838388" cy="914400"/>
          </a:xfrm>
          <a:prstGeom prst="rect">
            <a:avLst/>
          </a:prstGeom>
          <a:noFill/>
          <a:ln w="38100" cap="flat" cmpd="sng">
            <a:solidFill>
              <a:srgbClr val="008DD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ea typeface="Arial"/>
              <a:cs typeface="Arial"/>
              <a:sym typeface="Arial"/>
            </a:endParaRPr>
          </a:p>
        </p:txBody>
      </p:sp>
      <p:sp>
        <p:nvSpPr>
          <p:cNvPr id="29" name="Google Shape;192;p13">
            <a:extLst>
              <a:ext uri="{FF2B5EF4-FFF2-40B4-BE49-F238E27FC236}">
                <a16:creationId xmlns:a16="http://schemas.microsoft.com/office/drawing/2014/main" id="{8F111F53-7DBE-0271-AAEF-F594F3CCEA72}"/>
              </a:ext>
            </a:extLst>
          </p:cNvPr>
          <p:cNvSpPr txBox="1"/>
          <p:nvPr/>
        </p:nvSpPr>
        <p:spPr>
          <a:xfrm>
            <a:off x="7858945" y="5112301"/>
            <a:ext cx="2838388" cy="848095"/>
          </a:xfrm>
          <a:prstGeom prst="rect">
            <a:avLst/>
          </a:prstGeom>
          <a:noFill/>
          <a:ln>
            <a:noFill/>
          </a:ln>
        </p:spPr>
        <p:txBody>
          <a:bodyPr spcFirstLastPara="1" wrap="square" lIns="121900" tIns="121900" rIns="121900" bIns="121900" anchor="t" anchorCtr="0">
            <a:noAutofit/>
          </a:bodyPr>
          <a:lstStyle/>
          <a:p>
            <a:pPr marL="186258" algn="ctr" defTabSz="1219170">
              <a:lnSpc>
                <a:spcPct val="115000"/>
              </a:lnSpc>
              <a:buClr>
                <a:srgbClr val="000000"/>
              </a:buClr>
            </a:pPr>
            <a:r>
              <a:rPr lang="en-GB" sz="1400" kern="0" dirty="0">
                <a:solidFill>
                  <a:srgbClr val="000000"/>
                </a:solidFill>
                <a:latin typeface="Arial"/>
                <a:ea typeface="Arial"/>
                <a:cs typeface="Arial"/>
                <a:sym typeface="Arial"/>
              </a:rPr>
              <a:t>Thought leadership features</a:t>
            </a:r>
          </a:p>
          <a:p>
            <a:pPr marL="186258" algn="ctr" defTabSz="1219170">
              <a:lnSpc>
                <a:spcPct val="115000"/>
              </a:lnSpc>
              <a:buClr>
                <a:srgbClr val="000000"/>
              </a:buClr>
            </a:pPr>
            <a:r>
              <a:rPr lang="en-GB" sz="1400" kern="0" dirty="0">
                <a:solidFill>
                  <a:srgbClr val="000000"/>
                </a:solidFill>
                <a:latin typeface="Arial"/>
                <a:ea typeface="Arial"/>
                <a:cs typeface="Arial"/>
                <a:sym typeface="Arial"/>
              </a:rPr>
              <a:t>Comment opportunities  </a:t>
            </a:r>
          </a:p>
          <a:p>
            <a:pPr marL="186258" defTabSz="1219170">
              <a:lnSpc>
                <a:spcPct val="115000"/>
              </a:lnSpc>
              <a:buClr>
                <a:srgbClr val="000000"/>
              </a:buClr>
            </a:pPr>
            <a:endParaRPr lang="en-GB" sz="1400" kern="0" dirty="0">
              <a:solidFill>
                <a:srgbClr val="000000"/>
              </a:solidFill>
              <a:latin typeface="Arial"/>
              <a:ea typeface="Arial"/>
              <a:cs typeface="Arial"/>
              <a:sym typeface="Arial"/>
            </a:endParaRPr>
          </a:p>
          <a:p>
            <a:pPr marL="186258" defTabSz="1219170">
              <a:lnSpc>
                <a:spcPct val="115000"/>
              </a:lnSpc>
              <a:buClr>
                <a:srgbClr val="000000"/>
              </a:buClr>
            </a:pPr>
            <a:endParaRPr lang="en-GB" sz="1600" kern="0"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7011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1203577"/>
          </a:xfrm>
        </p:spPr>
        <p:txBody>
          <a:bodyPr>
            <a:normAutofit fontScale="90000"/>
          </a:bodyPr>
          <a:lstStyle/>
          <a:p>
            <a:r>
              <a:rPr lang="en-US" sz="5400" dirty="0"/>
              <a:t>Reference Slides </a:t>
            </a:r>
            <a:br>
              <a:rPr lang="en-US" sz="5400" dirty="0"/>
            </a:br>
            <a:r>
              <a:rPr lang="en-US" sz="5400" dirty="0"/>
              <a:t>CY 2023 - details</a:t>
            </a:r>
          </a:p>
        </p:txBody>
      </p:sp>
    </p:spTree>
    <p:extLst>
      <p:ext uri="{BB962C8B-B14F-4D97-AF65-F5344CB8AC3E}">
        <p14:creationId xmlns:p14="http://schemas.microsoft.com/office/powerpoint/2010/main" val="2386598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Speaking Opportunities</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6" y="1253330"/>
            <a:ext cx="11609654" cy="5294954"/>
          </a:xfrm>
        </p:spPr>
        <p:txBody>
          <a:bodyPr>
            <a:normAutofit/>
          </a:bodyPr>
          <a:lstStyle/>
          <a:p>
            <a:r>
              <a:rPr lang="en-IN" sz="1900" dirty="0">
                <a:latin typeface="Myriad Pro" panose="020B0503030403020204" charset="0"/>
                <a:cs typeface="Times New Roman" panose="02020603050405020304" pitchFamily="18" charset="0"/>
              </a:rPr>
              <a:t>ETSI Sustainability event || 30 Mar’23 || ETSI, Sophia Antipolis : Dale Seed</a:t>
            </a:r>
          </a:p>
          <a:p>
            <a:r>
              <a:rPr lang="en-IN" sz="19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IN" sz="19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 webinar</a:t>
            </a:r>
            <a:r>
              <a:rPr lang="en-IN" sz="1900" dirty="0">
                <a:latin typeface="Myriad Pro" panose="020B0503030403020204" charset="0"/>
                <a:cs typeface="Times New Roman" panose="02020603050405020304" pitchFamily="18" charset="0"/>
              </a:rPr>
              <a:t> on 5G Security || 17 May’23 || Rana spoke on </a:t>
            </a:r>
            <a:r>
              <a:rPr lang="en-US" sz="1900" dirty="0">
                <a:latin typeface="Myriad Pro" panose="020B0503030403020204" charset="0"/>
                <a:cs typeface="Times New Roman" panose="02020603050405020304" pitchFamily="18" charset="0"/>
              </a:rPr>
              <a:t>Securing the IoT segment with oneM2M security</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IoT Tech Expo &amp; Edge Computing Expo - North America  || 17-18 May 23 || Santa Clara, CA :: Bob Flynn</a:t>
            </a:r>
          </a:p>
          <a:p>
            <a:r>
              <a:rPr lang="en-US" sz="1900" dirty="0">
                <a:latin typeface="Myriad Pro" panose="020B0503030403020204" charset="0"/>
                <a:cs typeface="Times New Roman" panose="02020603050405020304" pitchFamily="18" charset="0"/>
              </a:rPr>
              <a:t>M2M &amp; IoT security &amp; use cases organized by Mumbai LSA, Department of Telecommunications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26 May 2023 - By Aurindam Bhattacharya </a:t>
            </a:r>
            <a:endParaRPr lang="en-IN" sz="1900" b="1" dirty="0">
              <a:latin typeface="Myriad Pro" panose="020B0503030403020204" charset="0"/>
              <a:cs typeface="Times New Roman" panose="02020603050405020304" pitchFamily="18" charset="0"/>
            </a:endParaRPr>
          </a:p>
          <a:p>
            <a:r>
              <a:rPr lang="en-US" sz="1900" dirty="0">
                <a:latin typeface="Myriad Pro" panose="020B0503030403020204" charset="0"/>
                <a:cs typeface="Times New Roman" panose="02020603050405020304" pitchFamily="18" charset="0"/>
              </a:rPr>
              <a:t>WTISD celebration </a:t>
            </a:r>
            <a:r>
              <a:rPr lang="en-IN" sz="1900" dirty="0">
                <a:latin typeface="Myriad Pro" panose="020B0503030403020204" charset="0"/>
                <a:cs typeface="Times New Roman" panose="02020603050405020304" pitchFamily="18" charset="0"/>
              </a:rPr>
              <a:t>|| </a:t>
            </a:r>
            <a:r>
              <a:rPr lang="en-US" sz="1900" dirty="0">
                <a:latin typeface="Myriad Pro" panose="020B0503030403020204" charset="0"/>
                <a:cs typeface="Times New Roman" panose="02020603050405020304" pitchFamily="18" charset="0"/>
              </a:rPr>
              <a:t>8 June 2023: Hideyuki Iwata, Roland Hechwartner, Bindoo Srivastava </a:t>
            </a:r>
            <a:endParaRPr lang="en-IN" sz="1900" b="1"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ETSI IoT Week</a:t>
            </a:r>
          </a:p>
          <a:p>
            <a:r>
              <a:rPr lang="en-US" sz="1900" dirty="0">
                <a:latin typeface="Myriad Pro" panose="020B0503030403020204" charset="0"/>
                <a:cs typeface="Times New Roman" panose="02020603050405020304" pitchFamily="18" charset="0"/>
              </a:rPr>
              <a:t>Global Conference on "IoT Security and Standards based IoT/M2M Practical Implementations of Solutions" || 25-26 Sep’23 || New Delhi by Aurindam Bhattacharya</a:t>
            </a:r>
            <a:endParaRPr lang="en-IN" sz="1900" dirty="0">
              <a:latin typeface="Myriad Pro" panose="020B0503030403020204" charset="0"/>
              <a:cs typeface="Times New Roman" panose="02020603050405020304" pitchFamily="18" charset="0"/>
            </a:endParaRPr>
          </a:p>
          <a:p>
            <a:r>
              <a:rPr lang="en-IN" sz="1900" dirty="0">
                <a:latin typeface="Myriad Pro" panose="020B0503030403020204" charset="0"/>
                <a:cs typeface="Times New Roman" panose="02020603050405020304" pitchFamily="18" charset="0"/>
              </a:rPr>
              <a:t>Korea IoT week (11-13 Oct’23):  NTELS and </a:t>
            </a:r>
            <a:r>
              <a:rPr lang="en-IN" sz="1900" dirty="0" err="1">
                <a:latin typeface="Myriad Pro" panose="020B0503030403020204" charset="0"/>
                <a:cs typeface="Times New Roman" panose="02020603050405020304" pitchFamily="18" charset="0"/>
              </a:rPr>
              <a:t>SyncTechno</a:t>
            </a:r>
            <a:r>
              <a:rPr lang="en-IN" sz="1900" dirty="0">
                <a:latin typeface="Myriad Pro" panose="020B0503030403020204" charset="0"/>
                <a:cs typeface="Times New Roman" panose="02020603050405020304" pitchFamily="18" charset="0"/>
              </a:rPr>
              <a:t> exhibited</a:t>
            </a:r>
          </a:p>
          <a:p>
            <a:r>
              <a:rPr lang="en-IN" sz="1900" dirty="0">
                <a:latin typeface="Myriad Pro" panose="020B0503030403020204" charset="0"/>
                <a:cs typeface="Times New Roman" panose="02020603050405020304" pitchFamily="18" charset="0"/>
              </a:rPr>
              <a:t>IoT Tech Expo - Global || 30th November – 1st December || London: Rana </a:t>
            </a:r>
            <a:r>
              <a:rPr lang="en-IN" sz="1900" dirty="0" err="1">
                <a:latin typeface="Myriad Pro" panose="020B0503030403020204" charset="0"/>
                <a:cs typeface="Times New Roman" panose="02020603050405020304" pitchFamily="18" charset="0"/>
              </a:rPr>
              <a:t>Kamill</a:t>
            </a:r>
            <a:endParaRPr lang="en-IN" sz="1900" dirty="0">
              <a:latin typeface="Myriad Pro" panose="020B050303040302020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2024 oneM2M</a:t>
            </a:r>
          </a:p>
        </p:txBody>
      </p:sp>
    </p:spTree>
    <p:extLst>
      <p:ext uri="{BB962C8B-B14F-4D97-AF65-F5344CB8AC3E}">
        <p14:creationId xmlns:p14="http://schemas.microsoft.com/office/powerpoint/2010/main" val="3332656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IN" dirty="0"/>
              <a:t>CY’23 Focus Activities (1 of 2)</a:t>
            </a:r>
            <a:endParaRPr lang="en-IN" dirty="0">
              <a:highlight>
                <a:srgbClr val="FFFF00"/>
              </a:highlight>
            </a:endParaRPr>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a:xfrm>
            <a:off x="334695" y="1253330"/>
            <a:ext cx="11733479" cy="5214145"/>
          </a:xfrm>
        </p:spPr>
        <p:txBody>
          <a:bodyPr>
            <a:normAutofit/>
          </a:bodyPr>
          <a:lstStyle/>
          <a:p>
            <a:pPr>
              <a:lnSpc>
                <a:spcPct val="105000"/>
              </a:lnSpc>
            </a:pPr>
            <a:r>
              <a:rPr lang="en-IN" sz="2400" b="1" dirty="0">
                <a:effectLst/>
                <a:latin typeface="Myriad Pro" panose="020B0503030403020204" charset="0"/>
                <a:ea typeface="Times New Roman" panose="02020603050405020304" pitchFamily="18" charset="0"/>
                <a:cs typeface="Times New Roman" panose="02020603050405020304" pitchFamily="18" charset="0"/>
              </a:rPr>
              <a:t>Regional engagements – new regions</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WTISD event in Peru</a:t>
            </a:r>
          </a:p>
          <a:p>
            <a:pPr lvl="1">
              <a:lnSpc>
                <a:spcPct val="105000"/>
              </a:lnSpc>
            </a:pPr>
            <a:r>
              <a:rPr lang="en-GB" sz="2000" dirty="0">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LATAM - </a:t>
            </a:r>
            <a:r>
              <a:rPr lang="en-GB" sz="2000" dirty="0" err="1">
                <a:latin typeface="Myriad Pro" panose="020B0503030403020204" charset="0"/>
                <a:cs typeface="Times New Roman" panose="02020603050405020304" pitchFamily="18" charset="0"/>
                <a:hlinkClick r:id="rId3">
                  <a:extLst>
                    <a:ext uri="{A12FA001-AC4F-418D-AE19-62706E023703}">
                      <ahyp:hlinkClr xmlns:ahyp="http://schemas.microsoft.com/office/drawing/2018/hyperlinkcolor" val="tx"/>
                    </a:ext>
                  </a:extLst>
                </a:hlinkClick>
              </a:rPr>
              <a:t>Telesemana</a:t>
            </a:r>
            <a:r>
              <a:rPr lang="en-GB" sz="2000" dirty="0">
                <a:latin typeface="Myriad Pro" panose="020B0503030403020204" charset="0"/>
                <a:cs typeface="Times New Roman" panose="02020603050405020304" pitchFamily="18" charset="0"/>
              </a:rPr>
              <a:t> Webinar || 17 May 23 || Rana </a:t>
            </a:r>
            <a:r>
              <a:rPr lang="en-GB" sz="2000" dirty="0" err="1">
                <a:latin typeface="Myriad Pro" panose="020B0503030403020204" charset="0"/>
                <a:cs typeface="Times New Roman" panose="02020603050405020304" pitchFamily="18" charset="0"/>
              </a:rPr>
              <a:t>Kamill</a:t>
            </a:r>
            <a:r>
              <a:rPr lang="en-GB" sz="2000" dirty="0">
                <a:latin typeface="Myriad Pro" panose="020B0503030403020204" charset="0"/>
                <a:cs typeface="Times New Roman" panose="02020603050405020304" pitchFamily="18" charset="0"/>
              </a:rPr>
              <a:t> || mobile security, covering how M2M/IoT will be a major disruptor in telecom networks as many new devices may interact with the network. </a:t>
            </a:r>
          </a:p>
          <a:p>
            <a:pPr lvl="1">
              <a:lnSpc>
                <a:spcPct val="105000"/>
              </a:lnSpc>
            </a:pPr>
            <a:r>
              <a:rPr lang="en-IN" sz="2000" dirty="0">
                <a:latin typeface="Myriad Pro" panose="020B0503030403020204" charset="0"/>
                <a:cs typeface="Times New Roman" panose="02020603050405020304" pitchFamily="18" charset="0"/>
              </a:rPr>
              <a:t>Workshop in Taiwan</a:t>
            </a:r>
          </a:p>
          <a:p>
            <a:pPr lvl="1">
              <a:lnSpc>
                <a:spcPct val="105000"/>
              </a:lnSpc>
            </a:pPr>
            <a:r>
              <a:rPr lang="en-IN" sz="2000" dirty="0">
                <a:highlight>
                  <a:srgbClr val="FFFF00"/>
                </a:highlight>
                <a:latin typeface="Myriad Pro" panose="020B0503030403020204" charset="0"/>
                <a:cs typeface="Times New Roman" panose="02020603050405020304" pitchFamily="18" charset="0"/>
              </a:rPr>
              <a:t>Vietnam – product certified ?</a:t>
            </a:r>
          </a:p>
          <a:p>
            <a:pPr lvl="1">
              <a:lnSpc>
                <a:spcPct val="105000"/>
              </a:lnSpc>
            </a:pPr>
            <a:endParaRPr lang="en-IN" sz="2000" dirty="0">
              <a:latin typeface="Myriad Pro" panose="020B0503030403020204" charset="0"/>
              <a:cs typeface="Times New Roman" panose="02020603050405020304" pitchFamily="18" charset="0"/>
            </a:endParaRPr>
          </a:p>
          <a:p>
            <a:pPr lvl="1">
              <a:lnSpc>
                <a:spcPct val="105000"/>
              </a:lnSpc>
            </a:pPr>
            <a:endParaRPr lang="en-IN" sz="2000" dirty="0">
              <a:latin typeface="Myriad Pro" panose="020B0503030403020204" charset="0"/>
              <a:cs typeface="Times New Roman" panose="02020603050405020304" pitchFamily="18" charset="0"/>
            </a:endParaRPr>
          </a:p>
          <a:p>
            <a:pPr>
              <a:lnSpc>
                <a:spcPct val="105000"/>
              </a:lnSpc>
            </a:pPr>
            <a:endParaRPr lang="en-IN" sz="2400" dirty="0">
              <a:effectLst/>
              <a:latin typeface="Myriad Pro" panose="020B0503030403020204" charset="0"/>
              <a:ea typeface="Times New Roman" panose="02020603050405020304" pitchFamily="18" charset="0"/>
              <a:cs typeface="Times New Roman" panose="02020603050405020304" pitchFamily="18" charset="0"/>
            </a:endParaRPr>
          </a:p>
          <a:p>
            <a:pPr marL="0" indent="0">
              <a:lnSpc>
                <a:spcPct val="105000"/>
              </a:lnSpc>
              <a:buNone/>
            </a:pPr>
            <a:endParaRPr lang="en-IN" sz="2400" dirty="0">
              <a:latin typeface="Myriad Pro" panose="020B050303040302020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2024 oneM2M</a:t>
            </a:r>
          </a:p>
        </p:txBody>
      </p:sp>
    </p:spTree>
    <p:extLst>
      <p:ext uri="{BB962C8B-B14F-4D97-AF65-F5344CB8AC3E}">
        <p14:creationId xmlns:p14="http://schemas.microsoft.com/office/powerpoint/2010/main" val="1558543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DFCD59C5-1B55-98C8-2A59-2D66B3B24DCC}"/>
              </a:ext>
            </a:extLst>
          </p:cNvPr>
          <p:cNvSpPr>
            <a:spLocks noGrp="1"/>
          </p:cNvSpPr>
          <p:nvPr>
            <p:ph type="title"/>
          </p:nvPr>
        </p:nvSpPr>
        <p:spPr>
          <a:xfrm>
            <a:off x="334696" y="-3268"/>
            <a:ext cx="8866454" cy="1173570"/>
          </a:xfrm>
        </p:spPr>
        <p:txBody>
          <a:bodyPr>
            <a:normAutofit fontScale="90000"/>
          </a:bodyPr>
          <a:lstStyle/>
          <a:p>
            <a:r>
              <a:rPr lang="en-GB" dirty="0"/>
              <a:t>Thought Leadership – Articles CY’23 &amp; upcoming</a:t>
            </a:r>
            <a:endParaRPr lang="fr-FR" dirty="0"/>
          </a:p>
        </p:txBody>
      </p:sp>
      <p:sp>
        <p:nvSpPr>
          <p:cNvPr id="2" name="Content Placeholder 1">
            <a:extLst>
              <a:ext uri="{FF2B5EF4-FFF2-40B4-BE49-F238E27FC236}">
                <a16:creationId xmlns:a16="http://schemas.microsoft.com/office/drawing/2014/main" id="{277E1738-F39A-DE69-579A-E8A3ACA6C604}"/>
              </a:ext>
            </a:extLst>
          </p:cNvPr>
          <p:cNvSpPr>
            <a:spLocks noGrp="1"/>
          </p:cNvSpPr>
          <p:nvPr>
            <p:ph idx="1"/>
          </p:nvPr>
        </p:nvSpPr>
        <p:spPr>
          <a:xfrm>
            <a:off x="334696" y="1173570"/>
            <a:ext cx="10515600" cy="5350798"/>
          </a:xfrm>
        </p:spPr>
        <p:txBody>
          <a:bodyPr>
            <a:normAutofit fontScale="85000" lnSpcReduction="10000"/>
          </a:bodyPr>
          <a:lstStyle/>
          <a:p>
            <a:pPr marL="457200" lvl="1" indent="0">
              <a:buNone/>
            </a:pPr>
            <a:r>
              <a:rPr lang="en-GB" sz="2300" i="1" dirty="0">
                <a:latin typeface="Myriad Pro" panose="020B0503030403020204" charset="0"/>
              </a:rPr>
              <a:t>Global Journals</a:t>
            </a:r>
          </a:p>
          <a:p>
            <a:pPr marL="800100" lvl="1" indent="-342900">
              <a:buAutoNum type="arabicPeriod"/>
            </a:pPr>
            <a:r>
              <a:rPr lang="en-US" sz="1800" i="0" dirty="0">
                <a:effectLst/>
                <a:latin typeface="Myriad Pro" panose="020B0503030403020204" charset="0"/>
              </a:rPr>
              <a:t>IEEE Network Magazine - JaeSeung Song (team preparing to submit article)</a:t>
            </a:r>
            <a:endParaRPr lang="en-US" sz="1800" dirty="0">
              <a:solidFill>
                <a:srgbClr val="1155CC"/>
              </a:solidFill>
              <a:latin typeface="Myriad Pro" panose="020B0503030403020204" charset="0"/>
            </a:endParaRPr>
          </a:p>
          <a:p>
            <a:pPr marL="457200" lvl="1" indent="0">
              <a:buNone/>
            </a:pPr>
            <a:endParaRPr lang="en-US" sz="1800" dirty="0">
              <a:solidFill>
                <a:srgbClr val="1155CC"/>
              </a:solidFill>
              <a:latin typeface="Myriad Pro" panose="020B0503030403020204" charset="0"/>
            </a:endParaRPr>
          </a:p>
          <a:p>
            <a:pPr marL="457200" lvl="1" indent="0">
              <a:buNone/>
            </a:pPr>
            <a:r>
              <a:rPr lang="en-US" sz="2300" i="1" dirty="0">
                <a:latin typeface="Myriad Pro" panose="020B0503030403020204" charset="0"/>
              </a:rPr>
              <a:t>Trade Journals</a:t>
            </a:r>
          </a:p>
          <a:p>
            <a:pPr marL="914400" lvl="1" indent="-457200">
              <a:buFont typeface="Arial" panose="020B0604020202020204" pitchFamily="34" charset="0"/>
              <a:buAutoNum type="arabicPeriod"/>
            </a:pPr>
            <a:r>
              <a:rPr lang="en-US" sz="1800" dirty="0">
                <a:solidFill>
                  <a:srgbClr val="1155CC"/>
                </a:solidFill>
                <a:latin typeface="Myriad Pro" panose="020B0503030403020204" charset="0"/>
                <a:hlinkClick r:id="rId3">
                  <a:extLst>
                    <a:ext uri="{A12FA001-AC4F-418D-AE19-62706E023703}">
                      <ahyp:hlinkClr xmlns:ahyp="http://schemas.microsoft.com/office/drawing/2018/hyperlinkcolor" val="tx"/>
                    </a:ext>
                  </a:extLst>
                </a:hlinkClick>
              </a:rPr>
              <a:t>The Fast Mode - Metaverse standards</a:t>
            </a:r>
            <a:endParaRPr lang="en-US" sz="1800" i="0" u="sng" dirty="0">
              <a:solidFill>
                <a:srgbClr val="1155CC"/>
              </a:solidFill>
              <a:effectLst/>
              <a:latin typeface="Myriad Pro" panose="020B0503030403020204" charset="0"/>
              <a:hlinkClick r:id="rId3"/>
            </a:endParaRPr>
          </a:p>
          <a:p>
            <a:pPr marL="914400" lvl="1" indent="-457200">
              <a:buAutoNum type="arabicPeriod"/>
            </a:pPr>
            <a:r>
              <a:rPr lang="en-US" sz="1800" i="0" u="sng" dirty="0">
                <a:solidFill>
                  <a:srgbClr val="1155CC"/>
                </a:solidFill>
                <a:effectLst/>
                <a:latin typeface="Myriad Pro" panose="020B0503030403020204" charset="0"/>
                <a:hlinkClick r:id="rId3"/>
              </a:rPr>
              <a:t>The Fast Mode - Metaverse standards</a:t>
            </a:r>
            <a:endParaRPr lang="en-US" sz="1800" i="0" u="sng" dirty="0">
              <a:solidFill>
                <a:srgbClr val="1155CC"/>
              </a:solidFill>
              <a:effectLst/>
              <a:latin typeface="Myriad Pro" panose="020B0503030403020204" charset="0"/>
            </a:endParaRPr>
          </a:p>
          <a:p>
            <a:pPr marL="914400" lvl="1" indent="-457200">
              <a:buAutoNum type="arabicPeriod"/>
            </a:pPr>
            <a:r>
              <a:rPr lang="en-IN" sz="1800" i="0" u="sng" dirty="0">
                <a:solidFill>
                  <a:srgbClr val="1155CC"/>
                </a:solidFill>
                <a:effectLst/>
                <a:latin typeface="Myriad Pro" panose="020B0503030403020204" charset="0"/>
                <a:hlinkClick r:id="rId4"/>
              </a:rPr>
              <a:t>Pipeline Magazine (2023 predictions)</a:t>
            </a:r>
            <a:endParaRPr lang="en-US" sz="1800" u="sng" dirty="0">
              <a:solidFill>
                <a:srgbClr val="1155CC"/>
              </a:solidFill>
              <a:latin typeface="Myriad Pro" panose="020B0503030403020204" charset="0"/>
            </a:endParaRPr>
          </a:p>
          <a:p>
            <a:pPr marL="914400" lvl="1" indent="-457200">
              <a:buAutoNum type="arabicPeriod"/>
            </a:pPr>
            <a:r>
              <a:rPr lang="en-US" sz="1800" i="0" u="sng" dirty="0">
                <a:solidFill>
                  <a:srgbClr val="1155CC"/>
                </a:solidFill>
                <a:effectLst/>
                <a:latin typeface="Myriad Pro" panose="020B0503030403020204" charset="0"/>
                <a:hlinkClick r:id="rId5"/>
              </a:rPr>
              <a:t>Pipeline Magazine How connected Devices will Remake IoT </a:t>
            </a:r>
            <a:r>
              <a:rPr lang="en-US" sz="1800" i="0" u="sng" dirty="0" err="1">
                <a:solidFill>
                  <a:srgbClr val="1155CC"/>
                </a:solidFill>
                <a:effectLst/>
                <a:latin typeface="Myriad Pro" panose="020B0503030403020204" charset="0"/>
                <a:hlinkClick r:id="rId5"/>
              </a:rPr>
              <a:t>Systems</a:t>
            </a:r>
            <a:r>
              <a:rPr lang="en-US" sz="1800" i="0" u="sng" dirty="0" err="1">
                <a:solidFill>
                  <a:srgbClr val="1155CC"/>
                </a:solidFill>
                <a:effectLst/>
                <a:latin typeface="Myriad Pro" panose="020B0503030403020204" charset="0"/>
                <a:hlinkClick r:id="rId6"/>
              </a:rPr>
              <a:t>Pipeline</a:t>
            </a:r>
            <a:r>
              <a:rPr lang="en-US" sz="1800" i="0" u="sng" dirty="0">
                <a:solidFill>
                  <a:srgbClr val="1155CC"/>
                </a:solidFill>
                <a:effectLst/>
                <a:latin typeface="Myriad Pro" panose="020B0503030403020204" charset="0"/>
                <a:hlinkClick r:id="rId6"/>
              </a:rPr>
              <a:t> Magazine - AI and Analytics for IoT</a:t>
            </a:r>
            <a:endParaRPr lang="en-US" sz="1800" i="0" u="sng" dirty="0">
              <a:solidFill>
                <a:srgbClr val="1155CC"/>
              </a:solidFill>
              <a:effectLst/>
              <a:latin typeface="Myriad Pro" panose="020B0503030403020204" charset="0"/>
            </a:endParaRPr>
          </a:p>
          <a:p>
            <a:pPr marL="914400" lvl="1" indent="-457200">
              <a:buFont typeface="Arial" panose="020B0604020202020204" pitchFamily="34" charset="0"/>
              <a:buAutoNum type="arabicPeriod"/>
            </a:pPr>
            <a:r>
              <a:rPr lang="en-IN" sz="1800" i="0" u="sng" dirty="0">
                <a:solidFill>
                  <a:srgbClr val="1155CC"/>
                </a:solidFill>
                <a:effectLst/>
                <a:latin typeface="Myriad Pro" panose="020B0503030403020204" charset="0"/>
                <a:hlinkClick r:id="rId7"/>
              </a:rPr>
              <a:t>IoT </a:t>
            </a:r>
            <a:r>
              <a:rPr lang="en-IN" sz="1800" i="0" u="sng" dirty="0" err="1">
                <a:solidFill>
                  <a:srgbClr val="1155CC"/>
                </a:solidFill>
                <a:effectLst/>
                <a:latin typeface="Myriad Pro" panose="020B0503030403020204" charset="0"/>
                <a:hlinkClick r:id="rId7"/>
              </a:rPr>
              <a:t>sustainabilty</a:t>
            </a:r>
            <a:r>
              <a:rPr lang="en-IN" sz="1800" i="0" u="sng" dirty="0">
                <a:solidFill>
                  <a:srgbClr val="1155CC"/>
                </a:solidFill>
                <a:effectLst/>
                <a:latin typeface="Myriad Pro" panose="020B0503030403020204" charset="0"/>
                <a:hlinkClick r:id="rId7"/>
              </a:rPr>
              <a:t> interview for Journal du Net</a:t>
            </a:r>
            <a:endParaRPr lang="en-US" sz="1800" i="1" dirty="0">
              <a:latin typeface="Myriad Pro" panose="020B0503030403020204" charset="0"/>
            </a:endParaRPr>
          </a:p>
          <a:p>
            <a:pPr marL="457200" lvl="1" indent="0">
              <a:buNone/>
            </a:pPr>
            <a:endParaRPr lang="en-IN" sz="2300" dirty="0">
              <a:latin typeface="Myriad Pro" panose="020B0503030403020204" charset="0"/>
            </a:endParaRPr>
          </a:p>
          <a:p>
            <a:pPr marL="457200" lvl="1" indent="0">
              <a:buNone/>
            </a:pPr>
            <a:r>
              <a:rPr lang="en-US" sz="2300" i="1" dirty="0">
                <a:latin typeface="Myriad Pro" panose="020B0503030403020204" charset="0"/>
              </a:rPr>
              <a:t>Regional</a:t>
            </a:r>
            <a:endParaRPr lang="en-US" sz="2300" i="1" dirty="0">
              <a:latin typeface="Myriad Pro" panose="020B0503030403020204" charset="0"/>
              <a:hlinkClick r:id="rId8">
                <a:extLst>
                  <a:ext uri="{A12FA001-AC4F-418D-AE19-62706E023703}">
                    <ahyp:hlinkClr xmlns:ahyp="http://schemas.microsoft.com/office/drawing/2018/hyperlinkcolor" val="tx"/>
                  </a:ext>
                </a:extLst>
              </a:hlinkClick>
            </a:endParaRPr>
          </a:p>
          <a:p>
            <a:pPr marL="457200" lvl="1" indent="0">
              <a:buNone/>
            </a:pPr>
            <a:endParaRPr lang="en-US" sz="2300" u="sng" dirty="0">
              <a:effectLst/>
              <a:latin typeface="Myriad Pro" panose="020B0503030403020204" charset="0"/>
            </a:endParaRPr>
          </a:p>
          <a:p>
            <a:pPr marL="457200" lvl="1" indent="0">
              <a:buNone/>
            </a:pPr>
            <a:r>
              <a:rPr lang="en-US" sz="2300" i="1" dirty="0">
                <a:latin typeface="Myriad Pro" panose="020B0503030403020204" charset="0"/>
              </a:rPr>
              <a:t>Partner Communiques</a:t>
            </a:r>
          </a:p>
          <a:p>
            <a:pPr marL="800100" lvl="1" indent="-342900">
              <a:buAutoNum type="arabicPeriod"/>
            </a:pPr>
            <a:r>
              <a:rPr lang="en-IN" sz="1800" i="0" dirty="0">
                <a:solidFill>
                  <a:srgbClr val="1155CC"/>
                </a:solidFill>
                <a:effectLst/>
                <a:latin typeface="Myriad Pro" panose="020B0503030403020204" charset="0"/>
                <a:hlinkClick r:id="rId9"/>
              </a:rPr>
              <a:t>ETSI Enjoy Jan</a:t>
            </a:r>
            <a:endParaRPr lang="en-IN" sz="1800" i="0" dirty="0">
              <a:solidFill>
                <a:srgbClr val="1155CC"/>
              </a:solidFill>
              <a:effectLst/>
              <a:latin typeface="Myriad Pro" panose="020B0503030403020204" charset="0"/>
            </a:endParaRPr>
          </a:p>
          <a:p>
            <a:pPr marL="800100" lvl="1" indent="-342900">
              <a:buAutoNum type="arabicPeriod"/>
            </a:pPr>
            <a:r>
              <a:rPr lang="en-IN" sz="1800" i="0" u="sng" dirty="0">
                <a:solidFill>
                  <a:srgbClr val="1155CC"/>
                </a:solidFill>
                <a:effectLst/>
                <a:latin typeface="Myriad Pro" panose="020B0503030403020204" charset="0"/>
                <a:hlinkClick r:id="rId10"/>
              </a:rPr>
              <a:t>ATIS blog (Metaverse standardization)</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1"/>
              </a:rPr>
              <a:t>ETSI Enjoy Mar (Sustainability)</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2"/>
              </a:rPr>
              <a:t>ETSI MEC oneM2M White Paper</a:t>
            </a:r>
            <a:endParaRPr lang="en-US" sz="1800" u="sng" dirty="0">
              <a:solidFill>
                <a:srgbClr val="1155CC"/>
              </a:solidFill>
              <a:latin typeface="Myriad Pro" panose="020B0503030403020204" charset="0"/>
            </a:endParaRPr>
          </a:p>
          <a:p>
            <a:pPr marL="800100" lvl="1" indent="-342900">
              <a:buFont typeface="Arial" panose="020B0604020202020204" pitchFamily="34" charset="0"/>
              <a:buAutoNum type="arabicPeriod"/>
            </a:pPr>
            <a:r>
              <a:rPr lang="en-US" sz="1800" i="0" u="sng" dirty="0">
                <a:solidFill>
                  <a:srgbClr val="1155CC"/>
                </a:solidFill>
                <a:effectLst/>
                <a:latin typeface="Myriad Pro" panose="020B0503030403020204" charset="0"/>
                <a:hlinkClick r:id="rId13"/>
              </a:rPr>
              <a:t>ETSI Enjoy - Continuity and Technology Strategy in IoT Standardization</a:t>
            </a:r>
            <a:endParaRPr lang="en-US"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IN" sz="1800" i="0" u="sng" dirty="0">
                <a:solidFill>
                  <a:srgbClr val="1155CC"/>
                </a:solidFill>
                <a:effectLst/>
                <a:latin typeface="Myriad Pro" panose="020B0503030403020204" charset="0"/>
                <a:hlinkClick r:id="rId14"/>
              </a:rPr>
              <a:t>ETSI Enjoy - APIs for IoT</a:t>
            </a:r>
            <a:endParaRPr lang="en-IN" sz="1800" i="0" u="sng" dirty="0">
              <a:solidFill>
                <a:srgbClr val="1155CC"/>
              </a:solidFill>
              <a:effectLst/>
              <a:latin typeface="Myriad Pro" panose="020B0503030403020204" charset="0"/>
            </a:endParaRPr>
          </a:p>
          <a:p>
            <a:pPr marL="800100" lvl="1" indent="-342900">
              <a:buFont typeface="Arial" panose="020B0604020202020204" pitchFamily="34" charset="0"/>
              <a:buAutoNum type="arabicPeriod"/>
            </a:pPr>
            <a:r>
              <a:rPr lang="en-US" sz="1800" i="1" u="sng" dirty="0">
                <a:solidFill>
                  <a:srgbClr val="EA4335"/>
                </a:solidFill>
                <a:effectLst/>
                <a:latin typeface="Myriad Pro" panose="020B0503030403020204" charset="0"/>
              </a:rPr>
              <a:t>ETSI ENJOY Jan (JaeSeung on AI for IoT)</a:t>
            </a:r>
            <a:endParaRPr lang="en-US" sz="1800" i="0" u="sng" dirty="0">
              <a:solidFill>
                <a:srgbClr val="1155CC"/>
              </a:solidFill>
              <a:effectLst/>
              <a:latin typeface="Myriad Pro" panose="020B0503030403020204" charset="0"/>
            </a:endParaRPr>
          </a:p>
        </p:txBody>
      </p:sp>
      <p:sp>
        <p:nvSpPr>
          <p:cNvPr id="16" name="Footer Placeholder 38">
            <a:extLst>
              <a:ext uri="{FF2B5EF4-FFF2-40B4-BE49-F238E27FC236}">
                <a16:creationId xmlns:a16="http://schemas.microsoft.com/office/drawing/2014/main" id="{95A741CB-8B0F-89A7-5B06-EA2288B8DBC6}"/>
              </a:ext>
            </a:extLst>
          </p:cNvPr>
          <p:cNvSpPr>
            <a:spLocks noGrp="1"/>
          </p:cNvSpPr>
          <p:nvPr>
            <p:ph type="ftr" sz="quarter" idx="11"/>
          </p:nvPr>
        </p:nvSpPr>
        <p:spPr/>
        <p:txBody>
          <a:bodyPr/>
          <a:lstStyle/>
          <a:p>
            <a:pPr algn="ctr"/>
            <a:endParaRPr lang="en-US" sz="1200" dirty="0">
              <a:solidFill>
                <a:schemeClr val="bg2"/>
              </a:solidFill>
              <a:latin typeface="Myriad Pro" panose="020B0503030403020204" pitchFamily="34" charset="0"/>
            </a:endParaRPr>
          </a:p>
          <a:p>
            <a:pPr algn="ctr"/>
            <a:r>
              <a:rPr lang="en-US" sz="1000" dirty="0">
                <a:solidFill>
                  <a:schemeClr val="bg2"/>
                </a:solidFill>
                <a:latin typeface="Myriad Pro" panose="020B0503030403020204" pitchFamily="34" charset="0"/>
              </a:rPr>
              <a:t>© 2024 oneM2M</a:t>
            </a:r>
          </a:p>
        </p:txBody>
      </p:sp>
      <p:sp>
        <p:nvSpPr>
          <p:cNvPr id="9" name="Rectangle 8">
            <a:extLst>
              <a:ext uri="{FF2B5EF4-FFF2-40B4-BE49-F238E27FC236}">
                <a16:creationId xmlns:a16="http://schemas.microsoft.com/office/drawing/2014/main" id="{71238D56-6C32-ADDF-69DC-8F94D3E9324B}"/>
              </a:ext>
            </a:extLst>
          </p:cNvPr>
          <p:cNvSpPr/>
          <p:nvPr/>
        </p:nvSpPr>
        <p:spPr>
          <a:xfrm>
            <a:off x="9529916" y="6071862"/>
            <a:ext cx="25908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solidFill>
                  <a:schemeClr val="bg1"/>
                </a:solidFill>
                <a:hlinkClick r:id="rId15">
                  <a:extLst>
                    <a:ext uri="{A12FA001-AC4F-418D-AE19-62706E023703}">
                      <ahyp:hlinkClr xmlns:ahyp="http://schemas.microsoft.com/office/drawing/2018/hyperlinkcolor" val="tx"/>
                    </a:ext>
                  </a:extLst>
                </a:hlinkClick>
              </a:rPr>
              <a:t>Activities Tracker link</a:t>
            </a:r>
            <a:r>
              <a:rPr lang="en-IN" dirty="0">
                <a:solidFill>
                  <a:schemeClr val="bg1"/>
                </a:solidFill>
              </a:rPr>
              <a:t> </a:t>
            </a:r>
          </a:p>
        </p:txBody>
      </p:sp>
    </p:spTree>
    <p:extLst>
      <p:ext uri="{BB962C8B-B14F-4D97-AF65-F5344CB8AC3E}">
        <p14:creationId xmlns:p14="http://schemas.microsoft.com/office/powerpoint/2010/main" val="198261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334696" y="58994"/>
            <a:ext cx="8902294" cy="117357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C63133"/>
              </a:buClr>
              <a:buSzPts val="3200"/>
              <a:buFont typeface="Open Sans"/>
              <a:buNone/>
            </a:pPr>
            <a:r>
              <a:rPr lang="en-US" sz="3200" dirty="0">
                <a:latin typeface="Myriad Pro" panose="020B0503030403020204" charset="0"/>
                <a:sym typeface="Open Sans"/>
              </a:rPr>
              <a:t>Engagement – Executive Insights (CY23) from MARCOM 123  and upcoming</a:t>
            </a:r>
            <a:endParaRPr sz="2400" dirty="0">
              <a:highlight>
                <a:srgbClr val="FFFF00"/>
              </a:highlight>
              <a:latin typeface="Myriad Pro" panose="020B0503030403020204" charset="0"/>
              <a:sym typeface="Open Sans"/>
            </a:endParaRPr>
          </a:p>
        </p:txBody>
      </p:sp>
      <p:sp>
        <p:nvSpPr>
          <p:cNvPr id="235" name="Google Shape;235;p18"/>
          <p:cNvSpPr/>
          <p:nvPr/>
        </p:nvSpPr>
        <p:spPr>
          <a:xfrm>
            <a:off x="334696" y="1358714"/>
            <a:ext cx="7427765" cy="5062884"/>
          </a:xfrm>
          <a:prstGeom prst="rect">
            <a:avLst/>
          </a:prstGeom>
          <a:noFill/>
          <a:ln>
            <a:noFill/>
          </a:ln>
          <a:effectLst>
            <a:outerShdw blurRad="76200" sy="23000" kx="1200000" algn="br" rotWithShape="0">
              <a:srgbClr val="000000">
                <a:alpha val="20000"/>
              </a:srgbClr>
            </a:outerShdw>
          </a:effectLst>
        </p:spPr>
        <p:txBody>
          <a:bodyPr spcFirstLastPara="1" wrap="square" lIns="91425" tIns="45700" rIns="91425" bIns="45700" anchor="t" anchorCtr="0">
            <a:spAutoFit/>
          </a:bodyPr>
          <a:lstStyle/>
          <a:p>
            <a:pPr marL="457200" marR="0" lvl="1" indent="0" algn="l" rtl="0">
              <a:spcBef>
                <a:spcPts val="0"/>
              </a:spcBef>
              <a:spcAft>
                <a:spcPts val="0"/>
              </a:spcAft>
              <a:buNone/>
            </a:pPr>
            <a:r>
              <a:rPr lang="en-US" b="1" i="0" u="none" strike="noStrike" cap="none" dirty="0">
                <a:solidFill>
                  <a:schemeClr val="dk1"/>
                </a:solidFill>
                <a:latin typeface="Myriad Pro" panose="020B0503030403020204" charset="0"/>
                <a:ea typeface="Open Sans"/>
                <a:cs typeface="Open Sans"/>
                <a:sym typeface="Open Sans"/>
              </a:rPr>
              <a:t>Executive Insights</a:t>
            </a:r>
            <a:endParaRPr b="1" i="0" u="none" strike="noStrike" cap="none" dirty="0">
              <a:solidFill>
                <a:schemeClr val="dk1"/>
              </a:solidFill>
              <a:highlight>
                <a:srgbClr val="00FF00"/>
              </a:highlight>
              <a:latin typeface="Myriad Pro" panose="020B0503030403020204" charset="0"/>
              <a:ea typeface="Open Sans"/>
              <a:cs typeface="Open Sans"/>
              <a:sym typeface="Open Sans"/>
            </a:endParaRPr>
          </a:p>
          <a:p>
            <a:pPr marL="742950" marR="0" lvl="1" indent="-285750" algn="l" rtl="0">
              <a:spcBef>
                <a:spcPts val="0"/>
              </a:spcBef>
              <a:spcAft>
                <a:spcPts val="0"/>
              </a:spcAft>
              <a:buClr>
                <a:srgbClr val="2E2E31"/>
              </a:buClr>
              <a:buSzPts val="1800"/>
              <a:buFont typeface="Arial"/>
              <a:buChar char="•"/>
            </a:pP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IoT systems and the evolution of solution requirements by </a:t>
            </a:r>
            <a:r>
              <a:rPr lang="en-US" sz="1700" b="0" i="0" u="sng" strike="noStrike" cap="none" dirty="0" err="1">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nTels</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 9</a:t>
            </a:r>
            <a:r>
              <a:rPr lang="en-US" sz="1700" b="0" i="0" u="sng" strike="noStrike" cap="none" baseline="30000"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th</a:t>
            </a:r>
            <a:r>
              <a:rPr lang="en-US" sz="1700" b="0" i="0" u="sng" strike="noStrike" cap="none" dirty="0">
                <a:solidFill>
                  <a:srgbClr val="2E2E31"/>
                </a:solidFill>
                <a:latin typeface="Myriad Pro" panose="020B0503030403020204" charset="0"/>
                <a:ea typeface="Open Sans"/>
                <a:cs typeface="Open Sans"/>
                <a:sym typeface="Open Sans"/>
                <a:hlinkClick r:id="rId3">
                  <a:extLst>
                    <a:ext uri="{A12FA001-AC4F-418D-AE19-62706E023703}">
                      <ahyp:hlinkClr xmlns:ahyp="http://schemas.microsoft.com/office/drawing/2018/hyperlinkcolor" val="tx"/>
                    </a:ext>
                  </a:extLst>
                </a:hlinkClick>
              </a:rPr>
              <a:t> Jan’23</a:t>
            </a:r>
            <a:endParaRPr sz="1700" b="0" i="0" u="sng" strike="noStrike" cap="none" dirty="0">
              <a:solidFill>
                <a:schemeClr val="dk1"/>
              </a:solidFill>
              <a:latin typeface="Myriad Pro" panose="020B0503030403020204" charset="0"/>
              <a:ea typeface="Open Sans"/>
              <a:cs typeface="Open Sans"/>
              <a:sym typeface="Open Sans"/>
              <a:hlinkClick r:id="rId4">
                <a:extLst>
                  <a:ext uri="{A12FA001-AC4F-418D-AE19-62706E023703}">
                    <ahyp:hlinkClr xmlns:ahyp="http://schemas.microsoft.com/office/drawing/2018/hyperlinkcolor" val="tx"/>
                  </a:ext>
                </a:extLst>
              </a:hlinkClick>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Standardization in Smart Elevator by Patrick Cox (TRE-E </a:t>
            </a:r>
            <a:r>
              <a:rPr lang="en-US" sz="1700" b="0" i="0" u="sng" strike="noStrike" cap="none" dirty="0" err="1">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5">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16</a:t>
            </a:r>
            <a:r>
              <a:rPr lang="en-US" sz="1700" b="0" i="0" u="none" strike="noStrike" cap="none" baseline="30000" dirty="0">
                <a:solidFill>
                  <a:schemeClr val="dk1"/>
                </a:solidFill>
                <a:latin typeface="Myriad Pro" panose="020B0503030403020204" charset="0"/>
                <a:ea typeface="Open Sans"/>
                <a:cs typeface="Open Sans"/>
                <a:sym typeface="Open Sans"/>
              </a:rPr>
              <a:t>th</a:t>
            </a:r>
            <a:r>
              <a:rPr lang="en-US" sz="1700" b="0" i="0" u="none" strike="noStrike" cap="none" dirty="0">
                <a:solidFill>
                  <a:schemeClr val="dk1"/>
                </a:solidFill>
                <a:latin typeface="Myriad Pro" panose="020B0503030403020204" charset="0"/>
                <a:ea typeface="Open Sans"/>
                <a:cs typeface="Open Sans"/>
                <a:sym typeface="Open Sans"/>
              </a:rPr>
              <a:t> Jan’23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Standardization in Smart Lift Sector by Marco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Cogliati</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 (TRE-E </a:t>
            </a:r>
            <a:r>
              <a:rPr lang="en-US" sz="1700" b="0" i="0" u="sng" strike="noStrike" cap="none" dirty="0" err="1">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scrl</a:t>
            </a:r>
            <a:r>
              <a:rPr lang="en-US" sz="1700" b="0" i="0" u="sng" strike="noStrike" cap="none" dirty="0">
                <a:solidFill>
                  <a:schemeClr val="dk1"/>
                </a:solidFill>
                <a:latin typeface="Myriad Pro" panose="020B0503030403020204" charset="0"/>
                <a:ea typeface="Open Sans"/>
                <a:cs typeface="Open Sans"/>
                <a:sym typeface="Open Sans"/>
                <a:hlinkClick r:id="rId6">
                  <a:extLst>
                    <a:ext uri="{A12FA001-AC4F-418D-AE19-62706E023703}">
                      <ahyp:hlinkClr xmlns:ahyp="http://schemas.microsoft.com/office/drawing/2018/hyperlinkcolor" val="tx"/>
                    </a:ext>
                  </a:extLst>
                </a:hlinkClick>
              </a:rPr>
              <a:t>)</a:t>
            </a:r>
            <a:r>
              <a:rPr lang="en-US" sz="1700" b="0" i="0" u="none" strike="noStrike" cap="none" dirty="0">
                <a:solidFill>
                  <a:schemeClr val="dk1"/>
                </a:solidFill>
                <a:latin typeface="Myriad Pro" panose="020B0503030403020204" charset="0"/>
                <a:ea typeface="Open Sans"/>
                <a:cs typeface="Open Sans"/>
                <a:sym typeface="Open Sans"/>
              </a:rPr>
              <a:t> – 1</a:t>
            </a:r>
            <a:r>
              <a:rPr lang="en-US" sz="1700" b="0" i="0" u="none" strike="noStrike" cap="none" baseline="30000" dirty="0">
                <a:solidFill>
                  <a:schemeClr val="dk1"/>
                </a:solidFill>
                <a:latin typeface="Myriad Pro" panose="020B0503030403020204" charset="0"/>
                <a:ea typeface="Open Sans"/>
                <a:cs typeface="Open Sans"/>
                <a:sym typeface="Open Sans"/>
              </a:rPr>
              <a:t>st</a:t>
            </a:r>
            <a:r>
              <a:rPr lang="en-US" sz="1700" b="0" i="0" u="none" strike="noStrike" cap="none" dirty="0">
                <a:solidFill>
                  <a:schemeClr val="dk1"/>
                </a:solidFill>
                <a:latin typeface="Myriad Pro" panose="020B0503030403020204" charset="0"/>
                <a:ea typeface="Open Sans"/>
                <a:cs typeface="Open Sans"/>
                <a:sym typeface="Open Sans"/>
              </a:rPr>
              <a:t> Feb’23</a:t>
            </a:r>
            <a:endParaRPr sz="1700" dirty="0">
              <a:latin typeface="Myriad Pro" panose="020B0503030403020204" charset="0"/>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CDOT’s Common Service Platform – 22</a:t>
            </a:r>
            <a:r>
              <a:rPr lang="en-US" sz="1700" b="0" i="0" u="sng" strike="noStrike" cap="none" baseline="30000"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7">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India’s Standard Based IoT Ecosystem – 23</a:t>
            </a:r>
            <a:r>
              <a:rPr lang="en-US" sz="1700" b="0" i="0" u="sng" strike="noStrike" cap="none" baseline="30000"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rd</a:t>
            </a:r>
            <a:r>
              <a:rPr lang="en-US" sz="1700" b="0" i="0" u="sng" strike="noStrike" cap="none" dirty="0">
                <a:solidFill>
                  <a:schemeClr val="dk1"/>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 Feb’23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TP#58 and Release 5 Standardization Activities – 22</a:t>
            </a:r>
            <a:r>
              <a:rPr lang="en-US" sz="1700" b="0" i="0" u="sng" strike="noStrike" cap="none" baseline="30000"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nd</a:t>
            </a:r>
            <a:r>
              <a:rPr lang="en-US" sz="1700" b="0" i="0" u="sng" strike="noStrike" cap="none" dirty="0">
                <a:solidFill>
                  <a:schemeClr val="dk1"/>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 Mar’23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DT IoT Hub – 4</a:t>
            </a:r>
            <a:r>
              <a:rPr lang="en-US" sz="1700" b="0" i="0" u="sng" strike="noStrike" cap="none" baseline="30000"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 May’23</a:t>
            </a:r>
            <a:endParaRPr sz="1700" b="0" i="0" u="none" strike="noStrike" cap="none"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TP#59 – 11</a:t>
            </a:r>
            <a:r>
              <a:rPr lang="en-US" sz="1700" b="0" i="0" u="sng" strike="noStrike" cap="none" baseline="30000"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th</a:t>
            </a:r>
            <a:r>
              <a:rPr lang="en-US" sz="1700" b="0" i="0" u="sng" strike="noStrike" cap="none"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 May’</a:t>
            </a:r>
            <a:r>
              <a:rPr lang="en-US" sz="1700" u="sng" dirty="0">
                <a:solidFill>
                  <a:schemeClr val="dk1"/>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23</a:t>
            </a:r>
            <a:endParaRPr lang="en-US" sz="1700" u="sng" dirty="0">
              <a:solidFill>
                <a:schemeClr val="dk1"/>
              </a:solidFill>
              <a:latin typeface="Myriad Pro" panose="020B0503030403020204" charset="0"/>
              <a:ea typeface="Open Sans"/>
              <a:cs typeface="Open Sans"/>
              <a:sym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oneM2M in Utilities by Atheros – 5</a:t>
            </a:r>
            <a:r>
              <a:rPr lang="en-US" sz="1700" u="sng" baseline="30000"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hlinkClick r:id="rId12">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lvl="1" indent="-285750">
              <a:buClr>
                <a:schemeClr val="dk1"/>
              </a:buClr>
              <a:buSzPts val="1800"/>
              <a:buFont typeface="Arial"/>
              <a:buChar char="•"/>
            </a:pP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IIT Hyderabad – Dr. Sachin Chaudhari 22</a:t>
            </a:r>
            <a:r>
              <a:rPr lang="en-US" sz="1700" u="sng" baseline="30000"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nd</a:t>
            </a:r>
            <a:r>
              <a:rPr lang="en-US" sz="1700" u="sng" dirty="0">
                <a:solidFill>
                  <a:schemeClr val="dk1"/>
                </a:solidFill>
                <a:latin typeface="Myriad Pro" panose="020B0503030403020204" charset="0"/>
                <a:ea typeface="Open Sans"/>
                <a:cs typeface="Open Sans"/>
                <a:hlinkClick r:id="rId13">
                  <a:extLst>
                    <a:ext uri="{A12FA001-AC4F-418D-AE19-62706E023703}">
                      <ahyp:hlinkClr xmlns:ahyp="http://schemas.microsoft.com/office/drawing/2018/hyperlinkcolor" val="tx"/>
                    </a:ext>
                  </a:extLst>
                </a:hlinkClick>
              </a:rPr>
              <a:t> Jun’23</a:t>
            </a:r>
            <a:endParaRPr lang="en-US" sz="1700" u="sng" dirty="0">
              <a:solidFill>
                <a:schemeClr val="dk1"/>
              </a:solidFill>
              <a:latin typeface="Myriad Pro" panose="020B0503030403020204" charset="0"/>
              <a:ea typeface="Open Sans"/>
              <a:cs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TP#60 – 17</a:t>
            </a:r>
            <a:r>
              <a:rPr lang="en-US" sz="1700" u="sng" baseline="30000"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th</a:t>
            </a:r>
            <a:r>
              <a:rPr lang="en-US" sz="1700" u="sng" dirty="0">
                <a:solidFill>
                  <a:schemeClr val="dk1"/>
                </a:solidFill>
                <a:latin typeface="Myriad Pro" panose="020B0503030403020204" charset="0"/>
                <a:ea typeface="Open Sans"/>
                <a:cs typeface="Open Sans"/>
                <a:sym typeface="Open Sans"/>
                <a:hlinkClick r:id="rId14">
                  <a:extLst>
                    <a:ext uri="{A12FA001-AC4F-418D-AE19-62706E023703}">
                      <ahyp:hlinkClr xmlns:ahyp="http://schemas.microsoft.com/office/drawing/2018/hyperlinkcolor" val="tx"/>
                    </a:ext>
                  </a:extLst>
                </a:hlinkClick>
              </a:rPr>
              <a:t> Jul’23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ITU-oneM2M Collab (Rana </a:t>
            </a:r>
            <a:r>
              <a:rPr lang="en-US" sz="1700" u="sng" dirty="0" err="1">
                <a:solidFill>
                  <a:schemeClr val="dk1"/>
                </a:solidFill>
                <a:latin typeface="Myriad Pro" panose="020B0503030403020204" charset="0"/>
                <a:ea typeface="Open Sans"/>
                <a:cs typeface="Open Sans"/>
                <a:sym typeface="Open Sans"/>
              </a:rPr>
              <a:t>Kamill</a:t>
            </a:r>
            <a:r>
              <a:rPr lang="en-US" sz="1700" u="sng" dirty="0">
                <a:solidFill>
                  <a:schemeClr val="dk1"/>
                </a:solidFill>
                <a:latin typeface="Myriad Pro" panose="020B0503030403020204" charset="0"/>
                <a:ea typeface="Open Sans"/>
                <a:cs typeface="Open Sans"/>
                <a:sym typeface="Open Sans"/>
              </a:rPr>
              <a:t>) – 22</a:t>
            </a:r>
            <a:r>
              <a:rPr lang="en-US" sz="1700" u="sng" baseline="30000" dirty="0">
                <a:solidFill>
                  <a:schemeClr val="dk1"/>
                </a:solidFill>
                <a:latin typeface="Myriad Pro" panose="020B0503030403020204" charset="0"/>
                <a:ea typeface="Open Sans"/>
                <a:cs typeface="Open Sans"/>
                <a:sym typeface="Open Sans"/>
              </a:rPr>
              <a:t>nd</a:t>
            </a:r>
            <a:r>
              <a:rPr lang="en-US" sz="1700" u="sng" dirty="0">
                <a:solidFill>
                  <a:schemeClr val="dk1"/>
                </a:solidFill>
                <a:latin typeface="Myriad Pro" panose="020B0503030403020204" charset="0"/>
                <a:ea typeface="Open Sans"/>
                <a:cs typeface="Open Sans"/>
                <a:sym typeface="Open Sans"/>
              </a:rPr>
              <a:t> Aug’23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TP#61 – 21</a:t>
            </a:r>
            <a:r>
              <a:rPr lang="en-US" sz="1700" u="sng" baseline="30000" dirty="0">
                <a:solidFill>
                  <a:schemeClr val="dk1"/>
                </a:solidFill>
                <a:latin typeface="Myriad Pro" panose="020B0503030403020204" charset="0"/>
                <a:ea typeface="Open Sans"/>
                <a:cs typeface="Open Sans"/>
                <a:sym typeface="Open Sans"/>
              </a:rPr>
              <a:t>st</a:t>
            </a:r>
            <a:r>
              <a:rPr lang="en-US" sz="1700" u="sng" dirty="0">
                <a:solidFill>
                  <a:schemeClr val="dk1"/>
                </a:solidFill>
                <a:latin typeface="Myriad Pro" panose="020B0503030403020204" charset="0"/>
                <a:ea typeface="Open Sans"/>
                <a:cs typeface="Open Sans"/>
                <a:sym typeface="Open Sans"/>
              </a:rPr>
              <a:t> Sep’23</a:t>
            </a: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hlinkClick r:id="rId15"/>
              </a:rPr>
              <a:t>Climate Resilience Demonstrator – Dr. Jethro Akroyd  - 9</a:t>
            </a:r>
            <a:r>
              <a:rPr lang="en-US" sz="1700" u="sng" baseline="30000" dirty="0">
                <a:solidFill>
                  <a:schemeClr val="dk1"/>
                </a:solidFill>
                <a:latin typeface="Myriad Pro" panose="020B0503030403020204" charset="0"/>
                <a:ea typeface="Open Sans"/>
                <a:cs typeface="Open Sans"/>
                <a:sym typeface="Open Sans"/>
                <a:hlinkClick r:id="rId15"/>
              </a:rPr>
              <a:t>th</a:t>
            </a:r>
            <a:r>
              <a:rPr lang="en-US" sz="1700" u="sng" dirty="0">
                <a:solidFill>
                  <a:schemeClr val="dk1"/>
                </a:solidFill>
                <a:latin typeface="Myriad Pro" panose="020B0503030403020204" charset="0"/>
                <a:ea typeface="Open Sans"/>
                <a:cs typeface="Open Sans"/>
                <a:sym typeface="Open Sans"/>
                <a:hlinkClick r:id="rId15"/>
              </a:rPr>
              <a:t> Nov’23</a:t>
            </a:r>
            <a:endParaRPr lang="en-US" sz="1700" u="sng" dirty="0">
              <a:solidFill>
                <a:schemeClr val="dk1"/>
              </a:solidFill>
              <a:latin typeface="Myriad Pro" panose="020B0503030403020204" charset="0"/>
              <a:ea typeface="Open Sans"/>
              <a:cs typeface="Open Sans"/>
              <a:sym typeface="Open Sans"/>
            </a:endParaRPr>
          </a:p>
          <a:p>
            <a:pPr marL="742950" marR="0" lvl="1" indent="-285750" algn="l" rtl="0">
              <a:spcBef>
                <a:spcPts val="0"/>
              </a:spcBef>
              <a:spcAft>
                <a:spcPts val="0"/>
              </a:spcAft>
              <a:buClr>
                <a:schemeClr val="dk1"/>
              </a:buClr>
              <a:buSzPts val="1800"/>
              <a:buFont typeface="Arial"/>
              <a:buChar char="•"/>
            </a:pPr>
            <a:r>
              <a:rPr lang="en-US" sz="1700" u="sng" dirty="0">
                <a:solidFill>
                  <a:schemeClr val="dk1"/>
                </a:solidFill>
                <a:latin typeface="Myriad Pro" panose="020B0503030403020204" charset="0"/>
                <a:ea typeface="Open Sans"/>
                <a:cs typeface="Open Sans"/>
                <a:sym typeface="Open Sans"/>
              </a:rPr>
              <a:t>TP#62</a:t>
            </a:r>
          </a:p>
          <a:p>
            <a:pPr marL="742950" marR="0" lvl="1" indent="-285750" algn="l" rtl="0">
              <a:spcBef>
                <a:spcPts val="0"/>
              </a:spcBef>
              <a:spcAft>
                <a:spcPts val="0"/>
              </a:spcAft>
              <a:buClr>
                <a:schemeClr val="dk1"/>
              </a:buClr>
              <a:buSzPts val="1800"/>
              <a:buFont typeface="Arial"/>
              <a:buChar char="•"/>
            </a:pPr>
            <a:endParaRPr sz="1700" b="0" i="0" u="none" strike="noStrike" cap="none" dirty="0">
              <a:solidFill>
                <a:schemeClr val="dk1"/>
              </a:solidFill>
              <a:latin typeface="Myriad Pro" panose="020B0503030403020204" charset="0"/>
              <a:ea typeface="Open Sans"/>
              <a:cs typeface="Open Sans"/>
              <a:sym typeface="Open Sans"/>
            </a:endParaRPr>
          </a:p>
        </p:txBody>
      </p:sp>
      <p:sp>
        <p:nvSpPr>
          <p:cNvPr id="236" name="Google Shape;236;p18"/>
          <p:cNvSpPr/>
          <p:nvPr/>
        </p:nvSpPr>
        <p:spPr>
          <a:xfrm>
            <a:off x="9529916" y="6071862"/>
            <a:ext cx="2590800" cy="365125"/>
          </a:xfrm>
          <a:prstGeom prst="rect">
            <a:avLst/>
          </a:prstGeom>
          <a:solidFill>
            <a:schemeClr val="accent1"/>
          </a:solidFill>
          <a:ln w="12700" cap="flat" cmpd="sng">
            <a:solidFill>
              <a:srgbClr val="8C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u="sng" dirty="0">
                <a:solidFill>
                  <a:schemeClr val="lt1"/>
                </a:solidFill>
                <a:latin typeface="Myriad Pro" panose="020B0503030403020204" charset="0"/>
                <a:ea typeface="Open Sans"/>
                <a:cs typeface="Open Sans"/>
                <a:sym typeface="Open Sans"/>
                <a:hlinkClick r:id="rId16">
                  <a:extLst>
                    <a:ext uri="{A12FA001-AC4F-418D-AE19-62706E023703}">
                      <ahyp:hlinkClr xmlns:ahyp="http://schemas.microsoft.com/office/drawing/2018/hyperlinkcolor" val="tx"/>
                    </a:ext>
                  </a:extLst>
                </a:hlinkClick>
              </a:rPr>
              <a:t>Activities Tracker link</a:t>
            </a:r>
            <a:r>
              <a:rPr lang="en-US" sz="1800" dirty="0">
                <a:solidFill>
                  <a:schemeClr val="lt1"/>
                </a:solidFill>
                <a:latin typeface="Myriad Pro" panose="020B0503030403020204" charset="0"/>
                <a:ea typeface="Open Sans"/>
                <a:cs typeface="Open Sans"/>
                <a:sym typeface="Open Sans"/>
              </a:rPr>
              <a:t> </a:t>
            </a:r>
            <a:endParaRPr dirty="0">
              <a:latin typeface="Myriad Pro" panose="020B0503030403020204" charset="0"/>
            </a:endParaRPr>
          </a:p>
        </p:txBody>
      </p:sp>
      <p:sp>
        <p:nvSpPr>
          <p:cNvPr id="237" name="Google Shape;237;p18"/>
          <p:cNvSpPr/>
          <p:nvPr/>
        </p:nvSpPr>
        <p:spPr>
          <a:xfrm>
            <a:off x="7890526" y="1658102"/>
            <a:ext cx="4120659" cy="2339102"/>
          </a:xfrm>
          <a:prstGeom prst="rect">
            <a:avLst/>
          </a:prstGeom>
          <a:noFill/>
          <a:ln>
            <a:noFill/>
          </a:ln>
          <a:effectLst>
            <a:outerShdw blurRad="76200" sy="23000" kx="-1200000" algn="bl" rotWithShape="0">
              <a:srgbClr val="000000">
                <a:alpha val="20000"/>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oneM2M in the News – 1210 Subscribers</a:t>
            </a:r>
            <a:endParaRPr dirty="0">
              <a:latin typeface="Myriad Pro" panose="020B0503030403020204" charset="0"/>
            </a:endParaRPr>
          </a:p>
          <a:p>
            <a:pPr marL="0" marR="0" lvl="0" indent="0" algn="l" rtl="0">
              <a:spcBef>
                <a:spcPts val="0"/>
              </a:spcBef>
              <a:spcAft>
                <a:spcPts val="0"/>
              </a:spcAft>
              <a:buNone/>
            </a:pPr>
            <a:endParaRPr sz="1800" dirty="0">
              <a:solidFill>
                <a:schemeClr val="dk1"/>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dirty="0">
                <a:solidFill>
                  <a:schemeClr val="dk1"/>
                </a:solidFill>
                <a:latin typeface="Myriad Pro" panose="020B0503030403020204" charset="0"/>
                <a:ea typeface="Open Sans"/>
                <a:cs typeface="Open Sans"/>
                <a:sym typeface="Open Sans"/>
              </a:rPr>
              <a:t>Press Releases – 1</a:t>
            </a:r>
            <a:endParaRPr dirty="0">
              <a:latin typeface="Myriad Pro" panose="020B0503030403020204" charset="0"/>
            </a:endParaRPr>
          </a:p>
          <a:p>
            <a:pPr marL="0" marR="0" lvl="0" indent="0" algn="l" rtl="0">
              <a:spcBef>
                <a:spcPts val="0"/>
              </a:spcBef>
              <a:spcAft>
                <a:spcPts val="0"/>
              </a:spcAft>
              <a:buNone/>
            </a:pPr>
            <a:endParaRPr sz="2000" dirty="0">
              <a:solidFill>
                <a:schemeClr val="dk2"/>
              </a:solidFill>
              <a:latin typeface="Myriad Pro" panose="020B0503030403020204" charset="0"/>
              <a:ea typeface="Open Sans"/>
              <a:cs typeface="Open Sans"/>
              <a:sym typeface="Open Sans"/>
            </a:endParaRPr>
          </a:p>
          <a:p>
            <a:pPr marL="0" marR="0" lvl="0" indent="0" algn="l" rtl="0">
              <a:spcBef>
                <a:spcPts val="0"/>
              </a:spcBef>
              <a:spcAft>
                <a:spcPts val="0"/>
              </a:spcAft>
              <a:buNone/>
            </a:pPr>
            <a:r>
              <a:rPr lang="en-US" sz="1800" b="0" dirty="0">
                <a:solidFill>
                  <a:schemeClr val="dk1"/>
                </a:solidFill>
                <a:latin typeface="Myriad Pro" panose="020B0503030403020204" charset="0"/>
                <a:ea typeface="Open Sans"/>
                <a:cs typeface="Open Sans"/>
                <a:sym typeface="Open Sans"/>
              </a:rPr>
              <a:t>Media queries  to  </a:t>
            </a:r>
            <a:r>
              <a:rPr lang="en-US" sz="1800" b="0" u="sng" dirty="0">
                <a:solidFill>
                  <a:srgbClr val="0000FF"/>
                </a:solidFill>
                <a:latin typeface="Myriad Pro" panose="020B0503030403020204" charset="0"/>
                <a:ea typeface="Open Sans"/>
                <a:cs typeface="Open Sans"/>
                <a:sym typeface="Open Sans"/>
                <a:hlinkClick r:id="rId17">
                  <a:extLst>
                    <a:ext uri="{A12FA001-AC4F-418D-AE19-62706E023703}">
                      <ahyp:hlinkClr xmlns:ahyp="http://schemas.microsoft.com/office/drawing/2018/hyperlinkcolor" val="tx"/>
                    </a:ext>
                  </a:extLst>
                </a:hlinkClick>
              </a:rPr>
              <a:t>oneM2M_PressMedia@list.onem2m.org</a:t>
            </a:r>
            <a:r>
              <a:rPr lang="en-US" sz="1800" b="0" dirty="0">
                <a:solidFill>
                  <a:schemeClr val="dk1"/>
                </a:solidFill>
                <a:latin typeface="Myriad Pro" panose="020B0503030403020204" charset="0"/>
                <a:ea typeface="Open Sans"/>
                <a:cs typeface="Open Sans"/>
                <a:sym typeface="Open Sans"/>
              </a:rPr>
              <a:t> being forwarded to Bindoo, Aurindam, Ken, Akash</a:t>
            </a:r>
            <a:endParaRPr sz="1800" b="1" dirty="0">
              <a:solidFill>
                <a:schemeClr val="dk1"/>
              </a:solidFill>
              <a:latin typeface="Myriad Pro" panose="020B0503030403020204" charset="0"/>
              <a:ea typeface="Open Sans"/>
              <a:cs typeface="Open Sans"/>
              <a:sym typeface="Open Sans"/>
            </a:endParaRPr>
          </a:p>
        </p:txBody>
      </p:sp>
      <p:cxnSp>
        <p:nvCxnSpPr>
          <p:cNvPr id="238" name="Google Shape;238;p18"/>
          <p:cNvCxnSpPr/>
          <p:nvPr/>
        </p:nvCxnSpPr>
        <p:spPr>
          <a:xfrm>
            <a:off x="7890526" y="1658102"/>
            <a:ext cx="0" cy="3223864"/>
          </a:xfrm>
          <a:prstGeom prst="straightConnector1">
            <a:avLst/>
          </a:prstGeom>
          <a:noFill/>
          <a:ln w="9525" cap="flat" cmpd="sng">
            <a:solidFill>
              <a:schemeClr val="accent1"/>
            </a:solidFill>
            <a:prstDash val="solid"/>
            <a:miter lim="800000"/>
            <a:headEnd type="none" w="sm" len="sm"/>
            <a:tailEnd type="none" w="sm" len="sm"/>
          </a:ln>
        </p:spPr>
      </p:cxnSp>
      <p:sp>
        <p:nvSpPr>
          <p:cNvPr id="239" name="Google Shape;2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Open Sans"/>
                <a:ea typeface="Open Sans"/>
                <a:cs typeface="Open Sans"/>
                <a:sym typeface="Open Sans"/>
              </a:rPr>
              <a:t>© 2024 oneM2M</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6"/>
          <p:cNvSpPr txBox="1">
            <a:spLocks noGrp="1"/>
          </p:cNvSpPr>
          <p:nvPr>
            <p:ph type="title"/>
          </p:nvPr>
        </p:nvSpPr>
        <p:spPr>
          <a:xfrm>
            <a:off x="334695" y="0"/>
            <a:ext cx="10304729"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Press – from MARCOM 123 (CY23) – 1/2</a:t>
            </a:r>
            <a:endParaRPr dirty="0"/>
          </a:p>
        </p:txBody>
      </p:sp>
      <p:graphicFrame>
        <p:nvGraphicFramePr>
          <p:cNvPr id="219" name="Google Shape;219;p16"/>
          <p:cNvGraphicFramePr/>
          <p:nvPr>
            <p:extLst>
              <p:ext uri="{D42A27DB-BD31-4B8C-83A1-F6EECF244321}">
                <p14:modId xmlns:p14="http://schemas.microsoft.com/office/powerpoint/2010/main" val="4236788517"/>
              </p:ext>
            </p:extLst>
          </p:nvPr>
        </p:nvGraphicFramePr>
        <p:xfrm>
          <a:off x="557119" y="1205106"/>
          <a:ext cx="11054778" cy="5335383"/>
        </p:xfrm>
        <a:graphic>
          <a:graphicData uri="http://schemas.openxmlformats.org/drawingml/2006/table">
            <a:tbl>
              <a:tblPr>
                <a:noFill/>
              </a:tblPr>
              <a:tblGrid>
                <a:gridCol w="3552765">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6322142">
                  <a:extLst>
                    <a:ext uri="{9D8B030D-6E8A-4147-A177-3AD203B41FA5}">
                      <a16:colId xmlns:a16="http://schemas.microsoft.com/office/drawing/2014/main" val="20002"/>
                    </a:ext>
                  </a:extLst>
                </a:gridCol>
              </a:tblGrid>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Economic Times (India) October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Vodafone India completes testing of over 50 IoT devices and certification based on oneM2M and 3GPP standards at the IoT Lab that it has set up with the Centre for Development of Telematics (C-DOT)</a:t>
                      </a:r>
                      <a:endParaRPr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425054152"/>
                  </a:ext>
                </a:extLst>
              </a:tr>
              <a:tr h="260881">
                <a:tc>
                  <a:txBody>
                    <a:bodyPr/>
                    <a:lstStyle/>
                    <a:p>
                      <a:r>
                        <a:rPr lang="en-US" sz="1400" b="0" i="0" u="none" strike="noStrike" cap="none" dirty="0">
                          <a:solidFill>
                            <a:schemeClr val="dk1"/>
                          </a:solidFill>
                          <a:latin typeface="Myriad Pro" panose="020B0503030403020204" charset="0"/>
                          <a:ea typeface="Open Sans"/>
                          <a:cs typeface="Open Sans"/>
                          <a:sym typeface="Arial"/>
                        </a:rPr>
                        <a:t>Electronic Times Internet (S. Korea)</a:t>
                      </a:r>
                      <a:br>
                        <a:rPr lang="en-US" sz="1400" b="0" i="0" u="none" strike="noStrike" cap="none" dirty="0">
                          <a:solidFill>
                            <a:schemeClr val="dk1"/>
                          </a:solidFill>
                          <a:latin typeface="Myriad Pro" panose="020B0503030403020204" charset="0"/>
                          <a:ea typeface="Open Sans"/>
                          <a:cs typeface="Open Sans"/>
                          <a:sym typeface="Arial"/>
                        </a:rPr>
                      </a:br>
                      <a:r>
                        <a:rPr lang="en-US" sz="1400" b="0" i="0" u="none" strike="noStrike" cap="none" dirty="0">
                          <a:solidFill>
                            <a:schemeClr val="dk1"/>
                          </a:solidFill>
                          <a:latin typeface="Myriad Pro" panose="020B0503030403020204" charset="0"/>
                          <a:ea typeface="Open Sans"/>
                          <a:cs typeface="Open Sans"/>
                          <a:sym typeface="Arial"/>
                        </a:rPr>
                        <a:t>October 2023</a:t>
                      </a:r>
                      <a:endParaRPr lang="en-IN" sz="1400" b="0" i="0" u="none" strike="noStrike" cap="none" dirty="0">
                        <a:solidFill>
                          <a:schemeClr val="dk1"/>
                        </a:solidFill>
                        <a:latin typeface="Myriad Pro" panose="020B0503030403020204" charset="0"/>
                        <a:ea typeface="Open Sans"/>
                        <a:cs typeface="Open Sans"/>
                        <a:sym typeface="Arial"/>
                      </a:endParaRP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Korea Telecommunications Technology Association (TTA) will introduce achievements related to oneM2M at S. Korea's 2023 </a:t>
                      </a:r>
                      <a:r>
                        <a:rPr lang="en-US" sz="1400" b="0" i="0" u="sng" strike="noStrike" cap="none" dirty="0" err="1">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AIoT</a:t>
                      </a:r>
                      <a:r>
                        <a:rPr lang="en-US" sz="1400" b="0" i="0" u="sng" strike="noStrike" cap="none" dirty="0">
                          <a:solidFill>
                            <a:srgbClr val="C00000"/>
                          </a:solidFill>
                          <a:latin typeface="Myriad Pro" panose="020B0503030403020204" charset="0"/>
                          <a:ea typeface="Open Sans"/>
                          <a:cs typeface="Open Sans"/>
                          <a:sym typeface="Arial"/>
                          <a:hlinkClick r:id="rId4">
                            <a:extLst>
                              <a:ext uri="{A12FA001-AC4F-418D-AE19-62706E023703}">
                                <ahyp:hlinkClr xmlns:ahyp="http://schemas.microsoft.com/office/drawing/2018/hyperlinkcolor" val="tx"/>
                              </a:ext>
                            </a:extLst>
                          </a:hlinkClick>
                        </a:rPr>
                        <a:t>  Promotion Week.</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553265443"/>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 September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Sept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5">
                            <a:extLst>
                              <a:ext uri="{A12FA001-AC4F-418D-AE19-62706E023703}">
                                <ahyp:hlinkClr xmlns:ahyp="http://schemas.microsoft.com/office/drawing/2018/hyperlinkcolor" val="tx"/>
                              </a:ext>
                            </a:extLst>
                          </a:hlinkClick>
                        </a:rPr>
                        <a:t>AI and Analytics for IoT</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813855409"/>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Pipeline Publishing</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July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July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6">
                            <a:extLst>
                              <a:ext uri="{A12FA001-AC4F-418D-AE19-62706E023703}">
                                <ahyp:hlinkClr xmlns:ahyp="http://schemas.microsoft.com/office/drawing/2018/hyperlinkcolor" val="tx"/>
                              </a:ext>
                            </a:extLst>
                          </a:hlinkClick>
                        </a:rPr>
                        <a:t>How Connected Devices will Remake IoT Systems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133515984"/>
                  </a:ext>
                </a:extLst>
              </a:tr>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Information and Communication Newspaper </a:t>
                      </a:r>
                      <a:br>
                        <a:rPr lang="en-IN" sz="1400" b="0" i="0" u="none" strike="noStrike" cap="none" dirty="0">
                          <a:solidFill>
                            <a:schemeClr val="dk1"/>
                          </a:solidFill>
                          <a:latin typeface="Myriad Pro" panose="020B0503030403020204" charset="0"/>
                          <a:ea typeface="Open Sans"/>
                          <a:cs typeface="Open Sans"/>
                          <a:sym typeface="Arial"/>
                        </a:rPr>
                      </a:br>
                      <a:r>
                        <a:rPr lang="en-IN" sz="1400" b="0" i="0" u="none" strike="noStrike" cap="none" dirty="0">
                          <a:solidFill>
                            <a:schemeClr val="dk1"/>
                          </a:solidFill>
                          <a:latin typeface="Myriad Pro" panose="020B0503030403020204" charset="0"/>
                          <a:ea typeface="Open Sans"/>
                          <a:cs typeface="Open Sans"/>
                          <a:sym typeface="Arial"/>
                        </a:rPr>
                        <a:t>(Korea Information and Communication Corporation Association)</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Arial"/>
                        </a:rPr>
                        <a:t>June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Arial"/>
                          <a:hlinkClick r:id="rId7">
                            <a:extLst>
                              <a:ext uri="{A12FA001-AC4F-418D-AE19-62706E023703}">
                                <ahyp:hlinkClr xmlns:ahyp="http://schemas.microsoft.com/office/drawing/2018/hyperlinkcolor" val="tx"/>
                              </a:ext>
                            </a:extLst>
                          </a:hlinkClick>
                        </a:rPr>
                        <a:t>KETI Completes 'Mobius Developer Competition' and 22 Teams Showcase IoT Application Services</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113454500"/>
                  </a:ext>
                </a:extLst>
              </a:tr>
              <a:tr h="260881">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err="1">
                          <a:solidFill>
                            <a:schemeClr val="dk1"/>
                          </a:solidFill>
                          <a:latin typeface="Myriad Pro" panose="020B0503030403020204" charset="0"/>
                          <a:ea typeface="Open Sans"/>
                          <a:cs typeface="Open Sans"/>
                          <a:sym typeface="Arial"/>
                        </a:rPr>
                        <a:t>BizWire</a:t>
                      </a:r>
                      <a:r>
                        <a:rPr lang="en-IN" sz="1400" b="0" i="0" u="none" strike="noStrike" cap="none" dirty="0">
                          <a:solidFill>
                            <a:schemeClr val="dk1"/>
                          </a:solidFill>
                          <a:latin typeface="Myriad Pro" panose="020B0503030403020204" charset="0"/>
                          <a:ea typeface="Open Sans"/>
                          <a:cs typeface="Open Sans"/>
                          <a:sym typeface="Arial"/>
                        </a:rPr>
                        <a:t> Express</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May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8">
                            <a:extLst>
                              <a:ext uri="{A12FA001-AC4F-418D-AE19-62706E023703}">
                                <ahyp:hlinkClr xmlns:ahyp="http://schemas.microsoft.com/office/drawing/2018/hyperlinkcolor" val="tx"/>
                              </a:ext>
                            </a:extLst>
                          </a:hlinkClick>
                        </a:rPr>
                        <a:t>oneM2M SPECIFICATIONS APPROVED BY MORE THAN 190 ITU MEMBER COUNTRIES AS ITU STANDARD TO SIMPLIFY IOT ADOPTION</a:t>
                      </a:r>
                      <a:endParaRPr sz="1400" b="0" i="0" u="sng"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2230795647"/>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EE News Europe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April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9">
                            <a:extLst>
                              <a:ext uri="{A12FA001-AC4F-418D-AE19-62706E023703}">
                                <ahyp:hlinkClr xmlns:ahyp="http://schemas.microsoft.com/office/drawing/2018/hyperlinkcolor" val="tx"/>
                              </a:ext>
                            </a:extLst>
                          </a:hlinkClick>
                        </a:rPr>
                        <a:t>'Horizontal' IoT Implementations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Journal du Net</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March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a:solidFill>
                            <a:srgbClr val="C00000"/>
                          </a:solidFill>
                          <a:latin typeface="Myriad Pro" panose="020B0503030403020204" charset="0"/>
                          <a:ea typeface="Open Sans"/>
                          <a:cs typeface="Open Sans"/>
                          <a:sym typeface="Open Sans"/>
                          <a:hlinkClick r:id="rId10">
                            <a:extLst>
                              <a:ext uri="{A12FA001-AC4F-418D-AE19-62706E023703}">
                                <ahyp:hlinkClr xmlns:ahyp="http://schemas.microsoft.com/office/drawing/2018/hyperlinkcolor" val="tx"/>
                              </a:ext>
                            </a:extLst>
                          </a:hlinkClick>
                        </a:rPr>
                        <a:t>L'IoT, barrière aux catastrophes naturelles</a:t>
                      </a:r>
                      <a:endParaRPr sz="1400" b="0" i="0" u="none" strike="noStrike" cap="none">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International Institute of Information Technology (Hyderabad)</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January 2023</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1">
                            <a:extLst>
                              <a:ext uri="{A12FA001-AC4F-418D-AE19-62706E023703}">
                                <ahyp:hlinkClr xmlns:ahyp="http://schemas.microsoft.com/office/drawing/2018/hyperlinkcolor" val="tx"/>
                              </a:ext>
                            </a:extLst>
                          </a:hlinkClick>
                        </a:rPr>
                        <a:t>IITH's Smart City team wins Best Technology award in Korean hackathon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ETSI Enjoy!</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2">
                            <a:extLst>
                              <a:ext uri="{A12FA001-AC4F-418D-AE19-62706E023703}">
                                <ahyp:hlinkClr xmlns:ahyp="http://schemas.microsoft.com/office/drawing/2018/hyperlinkcolor" val="tx"/>
                              </a:ext>
                            </a:extLst>
                          </a:hlinkClick>
                        </a:rPr>
                        <a:t>Research and Innovation in IoT Standardization</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dirty="0">
                          <a:solidFill>
                            <a:schemeClr val="dk1"/>
                          </a:solidFill>
                          <a:latin typeface="Myriad Pro" panose="020B0503030403020204" charset="0"/>
                          <a:ea typeface="Open Sans"/>
                          <a:cs typeface="Open Sans"/>
                          <a:sym typeface="Open Sans"/>
                        </a:rPr>
                        <a:t>The Fast Mode</a:t>
                      </a:r>
                      <a:endParaRPr sz="1400" b="0" i="0" u="none" strike="noStrike"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cap="none">
                          <a:solidFill>
                            <a:schemeClr val="dk1"/>
                          </a:solidFill>
                          <a:latin typeface="Myriad Pro" panose="020B0503030403020204" charset="0"/>
                          <a:ea typeface="Open Sans"/>
                          <a:cs typeface="Open Sans"/>
                          <a:sym typeface="Open Sans"/>
                        </a:rPr>
                        <a:t>January 2023</a:t>
                      </a:r>
                      <a:endParaRPr sz="1400" b="0" i="0" u="none" strike="noStrike" cap="none">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cap="none" dirty="0">
                          <a:solidFill>
                            <a:srgbClr val="C00000"/>
                          </a:solidFill>
                          <a:latin typeface="Myriad Pro" panose="020B0503030403020204" charset="0"/>
                          <a:ea typeface="Open Sans"/>
                          <a:cs typeface="Open Sans"/>
                          <a:sym typeface="Open Sans"/>
                          <a:hlinkClick r:id="rId13">
                            <a:extLst>
                              <a:ext uri="{A12FA001-AC4F-418D-AE19-62706E023703}">
                                <ahyp:hlinkClr xmlns:ahyp="http://schemas.microsoft.com/office/drawing/2018/hyperlinkcolor" val="tx"/>
                              </a:ext>
                            </a:extLst>
                          </a:hlinkClick>
                        </a:rPr>
                        <a:t>Standardization is Key for Metaverse Success</a:t>
                      </a:r>
                      <a:endParaRPr sz="1400" b="0" i="0" u="none" strike="noStrike"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Open Sans"/>
                <a:ea typeface="Open Sans"/>
                <a:cs typeface="Open Sans"/>
                <a:sym typeface="Open Sans"/>
              </a:rPr>
              <a:t>© 2024 oneM2M</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a:extLst>
            <a:ext uri="{FF2B5EF4-FFF2-40B4-BE49-F238E27FC236}">
              <a16:creationId xmlns:a16="http://schemas.microsoft.com/office/drawing/2014/main" id="{D8CCDF4C-8F70-AA0B-41FB-D51723653A91}"/>
            </a:ext>
          </a:extLst>
        </p:cNvPr>
        <p:cNvGrpSpPr/>
        <p:nvPr/>
      </p:nvGrpSpPr>
      <p:grpSpPr>
        <a:xfrm>
          <a:off x="0" y="0"/>
          <a:ext cx="0" cy="0"/>
          <a:chOff x="0" y="0"/>
          <a:chExt cx="0" cy="0"/>
        </a:xfrm>
      </p:grpSpPr>
      <p:sp>
        <p:nvSpPr>
          <p:cNvPr id="218" name="Google Shape;218;p16">
            <a:extLst>
              <a:ext uri="{FF2B5EF4-FFF2-40B4-BE49-F238E27FC236}">
                <a16:creationId xmlns:a16="http://schemas.microsoft.com/office/drawing/2014/main" id="{5BD38484-54D1-7108-3898-3C03CAE393FD}"/>
              </a:ext>
            </a:extLst>
          </p:cNvPr>
          <p:cNvSpPr txBox="1">
            <a:spLocks noGrp="1"/>
          </p:cNvSpPr>
          <p:nvPr>
            <p:ph type="title"/>
          </p:nvPr>
        </p:nvSpPr>
        <p:spPr>
          <a:xfrm>
            <a:off x="334695" y="0"/>
            <a:ext cx="10304729" cy="11736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C63133"/>
              </a:buClr>
              <a:buSzPts val="4400"/>
              <a:buFont typeface="Open Sans"/>
              <a:buNone/>
            </a:pPr>
            <a:r>
              <a:rPr lang="en-US" dirty="0"/>
              <a:t>oneM2M in Press – from MARCOM 123 (CY23) – 2/2</a:t>
            </a:r>
            <a:endParaRPr dirty="0"/>
          </a:p>
        </p:txBody>
      </p:sp>
      <p:graphicFrame>
        <p:nvGraphicFramePr>
          <p:cNvPr id="219" name="Google Shape;219;p16">
            <a:extLst>
              <a:ext uri="{FF2B5EF4-FFF2-40B4-BE49-F238E27FC236}">
                <a16:creationId xmlns:a16="http://schemas.microsoft.com/office/drawing/2014/main" id="{D8B5E5C1-206D-3230-A9FB-4F1DA4EF56E3}"/>
              </a:ext>
            </a:extLst>
          </p:cNvPr>
          <p:cNvGraphicFramePr/>
          <p:nvPr>
            <p:extLst>
              <p:ext uri="{D42A27DB-BD31-4B8C-83A1-F6EECF244321}">
                <p14:modId xmlns:p14="http://schemas.microsoft.com/office/powerpoint/2010/main" val="2195737656"/>
              </p:ext>
            </p:extLst>
          </p:nvPr>
        </p:nvGraphicFramePr>
        <p:xfrm>
          <a:off x="557119" y="1466364"/>
          <a:ext cx="11054778" cy="2407950"/>
        </p:xfrm>
        <a:graphic>
          <a:graphicData uri="http://schemas.openxmlformats.org/drawingml/2006/table">
            <a:tbl>
              <a:tblPr>
                <a:noFill/>
              </a:tblPr>
              <a:tblGrid>
                <a:gridCol w="3552765">
                  <a:extLst>
                    <a:ext uri="{9D8B030D-6E8A-4147-A177-3AD203B41FA5}">
                      <a16:colId xmlns:a16="http://schemas.microsoft.com/office/drawing/2014/main" val="20000"/>
                    </a:ext>
                  </a:extLst>
                </a:gridCol>
                <a:gridCol w="1179871">
                  <a:extLst>
                    <a:ext uri="{9D8B030D-6E8A-4147-A177-3AD203B41FA5}">
                      <a16:colId xmlns:a16="http://schemas.microsoft.com/office/drawing/2014/main" val="20001"/>
                    </a:ext>
                  </a:extLst>
                </a:gridCol>
                <a:gridCol w="6322142">
                  <a:extLst>
                    <a:ext uri="{9D8B030D-6E8A-4147-A177-3AD203B41FA5}">
                      <a16:colId xmlns:a16="http://schemas.microsoft.com/office/drawing/2014/main" val="20002"/>
                    </a:ext>
                  </a:extLst>
                </a:gridCol>
              </a:tblGrid>
              <a:tr h="260881">
                <a:tc>
                  <a:txBody>
                    <a:bodyPr/>
                    <a:lstStyle/>
                    <a:p>
                      <a:r>
                        <a:rPr lang="en-IN" sz="1400" b="0" i="0" u="none" strike="noStrike" cap="none" dirty="0">
                          <a:solidFill>
                            <a:schemeClr val="dk1"/>
                          </a:solidFill>
                          <a:latin typeface="Myriad Pro" panose="020B0503030403020204" charset="0"/>
                          <a:ea typeface="Open Sans"/>
                          <a:cs typeface="Open Sans"/>
                          <a:sym typeface="Arial"/>
                        </a:rPr>
                        <a:t>Economic Times (India) October 2023</a:t>
                      </a:r>
                    </a:p>
                  </a:txBody>
                  <a:tcPr anchor="ctr">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cap="none" dirty="0">
                          <a:solidFill>
                            <a:schemeClr val="dk1"/>
                          </a:solidFill>
                          <a:latin typeface="Myriad Pro" panose="020B0503030403020204" charset="0"/>
                          <a:ea typeface="Open Sans"/>
                          <a:cs typeface="Open Sans"/>
                          <a:sym typeface="Open Sans"/>
                        </a:rPr>
                        <a:t>Oct 2023</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3">
                            <a:extLst>
                              <a:ext uri="{A12FA001-AC4F-418D-AE19-62706E023703}">
                                <ahyp:hlinkClr xmlns:ahyp="http://schemas.microsoft.com/office/drawing/2018/hyperlinkcolor" val="tx"/>
                              </a:ext>
                            </a:extLst>
                          </a:hlinkClick>
                        </a:rPr>
                        <a:t>Vodafone India completes testing of over 50 IoT devices and certification based on oneM2M and 3GPP standards at the IoT Lab that it has set up with the Centre for Development of Telematics (C-DOT)</a:t>
                      </a:r>
                      <a:endParaRPr lang="en-US"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3425054152"/>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kern="1200" cap="none" dirty="0">
                          <a:solidFill>
                            <a:schemeClr val="dk1"/>
                          </a:solidFill>
                          <a:latin typeface="Myriad Pro" panose="020B0503030403020204" charset="0"/>
                          <a:ea typeface="Open Sans"/>
                          <a:cs typeface="Open Sans"/>
                        </a:rPr>
                        <a:t>Discourse on Development (India)</a:t>
                      </a:r>
                      <a:endParaRPr lang="en-US" sz="14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kern="1200" cap="none" dirty="0">
                          <a:solidFill>
                            <a:schemeClr val="dk1"/>
                          </a:solidFill>
                          <a:latin typeface="Myriad Pro" panose="020B0503030403020204" charset="0"/>
                          <a:ea typeface="Open Sans"/>
                          <a:cs typeface="Open Sans"/>
                        </a:rPr>
                        <a:t>Jan 2024</a:t>
                      </a:r>
                      <a:endParaRPr lang="en-US" sz="14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EU Ambassador to India Hon. </a:t>
                      </a:r>
                      <a:r>
                        <a:rPr lang="en-US" sz="1400" b="0" i="0" u="sng" strike="noStrike" kern="1200" cap="none" dirty="0" err="1">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Hervé</a:t>
                      </a:r>
                      <a:r>
                        <a:rPr lang="en-US" sz="1400" b="0" i="0" u="sng" strike="noStrike" kern="1200" cap="none" dirty="0">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 Delphin visits IIIT Hyderabad's Smart City Living Lab and Center of Excellence </a:t>
                      </a:r>
                      <a:r>
                        <a:rPr lang="en-US" sz="1400" b="0" i="0" u="sng" strike="noStrike" kern="1200" cap="none" dirty="0" err="1">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CoE</a:t>
                      </a:r>
                      <a:r>
                        <a:rPr lang="en-US" sz="1400" b="0" i="0" u="sng" strike="noStrike" kern="1200" cap="none" dirty="0">
                          <a:solidFill>
                            <a:srgbClr val="C00000"/>
                          </a:solidFill>
                          <a:latin typeface="Myriad Pro" panose="020B0503030403020204" charset="0"/>
                          <a:ea typeface="Open Sans"/>
                          <a:cs typeface="Open Sans"/>
                          <a:hlinkClick r:id="rId4">
                            <a:extLst>
                              <a:ext uri="{A12FA001-AC4F-418D-AE19-62706E023703}">
                                <ahyp:hlinkClr xmlns:ahyp="http://schemas.microsoft.com/office/drawing/2018/hyperlinkcolor" val="tx"/>
                              </a:ext>
                            </a:extLst>
                          </a:hlinkClick>
                        </a:rPr>
                        <a:t> on IoT and oneM2M</a:t>
                      </a:r>
                      <a:endParaRPr lang="en-US"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3"/>
                  </a:ext>
                </a:extLst>
              </a:tr>
              <a:tr h="365775">
                <a:tc>
                  <a:txBody>
                    <a:bodyPr/>
                    <a:lstStyle/>
                    <a:p>
                      <a:pPr marL="0" marR="0" lvl="0" indent="0" algn="l" rtl="0">
                        <a:lnSpc>
                          <a:spcPct val="90000"/>
                        </a:lnSpc>
                        <a:spcBef>
                          <a:spcPts val="0"/>
                        </a:spcBef>
                        <a:spcAft>
                          <a:spcPts val="0"/>
                        </a:spcAft>
                        <a:buClr>
                          <a:schemeClr val="dk1"/>
                        </a:buClr>
                        <a:buSzPts val="1800"/>
                        <a:buFont typeface="Open Sans"/>
                        <a:buNone/>
                      </a:pPr>
                      <a:r>
                        <a:rPr lang="en-US" sz="1400" b="0" i="0" u="none" strike="noStrike" kern="1200" cap="none" dirty="0">
                          <a:solidFill>
                            <a:schemeClr val="dk1"/>
                          </a:solidFill>
                          <a:latin typeface="Myriad Pro" panose="020B0503030403020204" charset="0"/>
                          <a:ea typeface="Open Sans"/>
                          <a:cs typeface="Open Sans"/>
                        </a:rPr>
                        <a:t>The Learning Factory at Penn State University (USA)</a:t>
                      </a:r>
                      <a:endParaRPr lang="en-US" sz="14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solidFill>
                      <a:srgbClr val="E8CACA"/>
                    </a:solidFill>
                  </a:tcPr>
                </a:tc>
                <a:tc>
                  <a:txBody>
                    <a:bodyPr/>
                    <a:lstStyle/>
                    <a:p>
                      <a:pPr marL="0" marR="0" lvl="0" indent="0" algn="l" rtl="0">
                        <a:lnSpc>
                          <a:spcPct val="90000"/>
                        </a:lnSpc>
                        <a:spcBef>
                          <a:spcPts val="0"/>
                        </a:spcBef>
                        <a:spcAft>
                          <a:spcPts val="0"/>
                        </a:spcAft>
                        <a:buClr>
                          <a:schemeClr val="dk1"/>
                        </a:buClr>
                        <a:buSzPts val="1800"/>
                        <a:buFont typeface="Open Sans"/>
                        <a:buNone/>
                      </a:pPr>
                      <a:r>
                        <a:rPr lang="en-IN" sz="1400" b="0" i="0" u="none" strike="noStrike" kern="1200" cap="none" dirty="0">
                          <a:solidFill>
                            <a:schemeClr val="dk1"/>
                          </a:solidFill>
                          <a:latin typeface="Myriad Pro" panose="020B0503030403020204" charset="0"/>
                          <a:ea typeface="Open Sans"/>
                          <a:cs typeface="Open Sans"/>
                        </a:rPr>
                        <a:t>Dec 2023</a:t>
                      </a:r>
                      <a:endParaRPr lang="en-US" sz="1400" b="0" i="0" u="none" strike="noStrike" kern="1200" cap="none" dirty="0">
                        <a:solidFill>
                          <a:schemeClr val="dk1"/>
                        </a:solidFill>
                        <a:latin typeface="Myriad Pro" panose="020B0503030403020204" charset="0"/>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400" b="0" i="0" u="sng" strike="noStrike" kern="1200" cap="none" dirty="0">
                          <a:solidFill>
                            <a:srgbClr val="C00000"/>
                          </a:solidFill>
                          <a:latin typeface="Myriad Pro" panose="020B0503030403020204" charset="0"/>
                          <a:ea typeface="Open Sans"/>
                          <a:cs typeface="Open Sans"/>
                          <a:hlinkClick r:id="rId5">
                            <a:extLst>
                              <a:ext uri="{A12FA001-AC4F-418D-AE19-62706E023703}">
                                <ahyp:hlinkClr xmlns:ahyp="http://schemas.microsoft.com/office/drawing/2018/hyperlinkcolor" val="tx"/>
                              </a:ext>
                            </a:extLst>
                          </a:hlinkClick>
                        </a:rPr>
                        <a:t>Cellular-based IoT Device Management following oneM2M Standard project demonstrates the use of cellular data on a cellular receiver transceiver to forward smart architecture calls from local devices not capable of cellular communication</a:t>
                      </a:r>
                      <a:br>
                        <a:rPr lang="en-US" sz="1400" b="0" i="0" u="sng" strike="noStrike" kern="1200" cap="none" dirty="0">
                          <a:solidFill>
                            <a:srgbClr val="C00000"/>
                          </a:solidFill>
                          <a:latin typeface="Myriad Pro" panose="020B0503030403020204" charset="0"/>
                          <a:ea typeface="Open Sans"/>
                          <a:cs typeface="Open Sans"/>
                        </a:rPr>
                      </a:br>
                      <a:r>
                        <a:rPr lang="en-US" sz="1400" b="0" i="0" u="sng" strike="noStrike" kern="1200" cap="none" dirty="0">
                          <a:solidFill>
                            <a:srgbClr val="C00000"/>
                          </a:solidFill>
                          <a:latin typeface="Myriad Pro" panose="020B0503030403020204" charset="0"/>
                          <a:ea typeface="Open Sans"/>
                          <a:cs typeface="Open Sans"/>
                          <a:hlinkClick r:id="rId6">
                            <a:extLst>
                              <a:ext uri="{A12FA001-AC4F-418D-AE19-62706E023703}">
                                <ahyp:hlinkClr xmlns:ahyp="http://schemas.microsoft.com/office/drawing/2018/hyperlinkcolor" val="tx"/>
                              </a:ext>
                            </a:extLst>
                          </a:hlinkClick>
                        </a:rPr>
                        <a:t>Short video demonstration of cellular based IoT device management following oneM2M</a:t>
                      </a:r>
                      <a:endParaRPr lang="en-US" sz="1400" b="0" i="0" u="sng" strike="noStrike" kern="1200" cap="none" dirty="0">
                        <a:solidFill>
                          <a:srgbClr val="C00000"/>
                        </a:solidFill>
                        <a:latin typeface="Myriad Pro" panose="020B0503030403020204" charset="0"/>
                        <a:ea typeface="Open Sans"/>
                        <a:cs typeface="Open Sans"/>
                        <a:sym typeface="Open Sans"/>
                      </a:endParaRPr>
                    </a:p>
                  </a:txBody>
                  <a:tcPr marL="91450" marR="91450" marT="45725" marB="45725"/>
                </a:tc>
                <a:extLst>
                  <a:ext uri="{0D108BD9-81ED-4DB2-BD59-A6C34878D82A}">
                    <a16:rowId xmlns:a16="http://schemas.microsoft.com/office/drawing/2014/main" val="10004"/>
                  </a:ext>
                </a:extLst>
              </a:tr>
            </a:tbl>
          </a:graphicData>
        </a:graphic>
      </p:graphicFrame>
      <p:sp>
        <p:nvSpPr>
          <p:cNvPr id="220" name="Google Shape;220;p16">
            <a:extLst>
              <a:ext uri="{FF2B5EF4-FFF2-40B4-BE49-F238E27FC236}">
                <a16:creationId xmlns:a16="http://schemas.microsoft.com/office/drawing/2014/main" id="{9402FAFE-BE60-BEE0-2069-620F9334ECA8}"/>
              </a:ext>
            </a:extLst>
          </p:cNvPr>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Open Sans"/>
                <a:ea typeface="Open Sans"/>
                <a:cs typeface="Open Sans"/>
                <a:sym typeface="Open Sans"/>
              </a:rPr>
              <a:t>© 2024 oneM2M</a:t>
            </a:r>
            <a:endParaRPr dirty="0"/>
          </a:p>
        </p:txBody>
      </p:sp>
    </p:spTree>
    <p:extLst>
      <p:ext uri="{BB962C8B-B14F-4D97-AF65-F5344CB8AC3E}">
        <p14:creationId xmlns:p14="http://schemas.microsoft.com/office/powerpoint/2010/main" val="92188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81C11-B334-E595-F09A-02162CDEE1BC}"/>
              </a:ext>
            </a:extLst>
          </p:cNvPr>
          <p:cNvSpPr>
            <a:spLocks noGrp="1"/>
          </p:cNvSpPr>
          <p:nvPr>
            <p:ph type="title"/>
          </p:nvPr>
        </p:nvSpPr>
        <p:spPr>
          <a:xfrm>
            <a:off x="334696" y="0"/>
            <a:ext cx="8568672" cy="1173570"/>
          </a:xfrm>
        </p:spPr>
        <p:txBody>
          <a:bodyPr>
            <a:normAutofit/>
          </a:bodyPr>
          <a:lstStyle/>
          <a:p>
            <a:r>
              <a:rPr lang="en-US" dirty="0"/>
              <a:t>Outline</a:t>
            </a:r>
            <a:endParaRPr lang="en-IN" dirty="0"/>
          </a:p>
        </p:txBody>
      </p:sp>
      <p:sp>
        <p:nvSpPr>
          <p:cNvPr id="3" name="Content Placeholder 2">
            <a:extLst>
              <a:ext uri="{FF2B5EF4-FFF2-40B4-BE49-F238E27FC236}">
                <a16:creationId xmlns:a16="http://schemas.microsoft.com/office/drawing/2014/main" id="{DF1C76F2-BC92-6868-5396-49D1AE2B6686}"/>
              </a:ext>
            </a:extLst>
          </p:cNvPr>
          <p:cNvSpPr>
            <a:spLocks noGrp="1"/>
          </p:cNvSpPr>
          <p:nvPr>
            <p:ph idx="1"/>
          </p:nvPr>
        </p:nvSpPr>
        <p:spPr/>
        <p:txBody>
          <a:bodyPr>
            <a:normAutofit/>
          </a:bodyPr>
          <a:lstStyle/>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CY’23 Report Card</a:t>
            </a:r>
            <a:endParaRPr lang="en-GB" sz="2400" b="1" kern="0" dirty="0">
              <a:solidFill>
                <a:schemeClr val="bg2">
                  <a:lumMod val="25000"/>
                </a:schemeClr>
              </a:solidFill>
              <a:uFill>
                <a:solidFill>
                  <a:srgbClr val="000000"/>
                </a:solidFill>
              </a:uFill>
              <a:latin typeface="Myriad Pro" panose="020B0503030403020204" charset="0"/>
            </a:endParaRPr>
          </a:p>
          <a:p>
            <a:pPr fontAlgn="base"/>
            <a:r>
              <a:rPr lang="en-US" sz="2400" b="1" kern="0" dirty="0">
                <a:solidFill>
                  <a:schemeClr val="bg2">
                    <a:lumMod val="25000"/>
                  </a:schemeClr>
                </a:solidFill>
                <a:uFill>
                  <a:solidFill>
                    <a:srgbClr val="000000"/>
                  </a:solidFill>
                </a:uFill>
                <a:latin typeface="Myriad Pro" panose="020B0503030403020204" charset="0"/>
                <a:ea typeface="Arial Unicode MS"/>
                <a:cs typeface="Arial Unicode MS"/>
              </a:rPr>
              <a:t>Key Highlights</a:t>
            </a:r>
            <a:endParaRPr lang="en-US" sz="2400" kern="0" dirty="0">
              <a:solidFill>
                <a:schemeClr val="bg2">
                  <a:lumMod val="25000"/>
                </a:schemeClr>
              </a:solidFill>
              <a:uFill>
                <a:solidFill>
                  <a:srgbClr val="000000"/>
                </a:solidFill>
              </a:uFill>
              <a:latin typeface="Myriad Pro" panose="020B0503030403020204" charset="0"/>
              <a:ea typeface="Arial Unicode MS"/>
              <a:cs typeface="Arial Unicode MS"/>
            </a:endParaRPr>
          </a:p>
          <a:p>
            <a:pPr fontAlgn="base"/>
            <a:r>
              <a:rPr lang="en-US" sz="2400" b="1" u="none" strike="noStrike" kern="0" spc="0" dirty="0">
                <a:ln>
                  <a:noFill/>
                </a:ln>
                <a:solidFill>
                  <a:schemeClr val="bg2">
                    <a:lumMod val="25000"/>
                  </a:schemeClr>
                </a:solidFill>
                <a:effectLst/>
                <a:uFill>
                  <a:solidFill>
                    <a:srgbClr val="000000"/>
                  </a:solidFill>
                </a:uFill>
                <a:latin typeface="Myriad Pro" panose="020B0503030403020204" charset="0"/>
                <a:ea typeface="Arial Unicode MS"/>
                <a:cs typeface="Arial Unicode MS"/>
              </a:rPr>
              <a:t>Plan for  CY’24</a:t>
            </a:r>
          </a:p>
          <a:p>
            <a:pPr marL="0" lvl="0" indent="0" fontAlgn="base">
              <a:buNone/>
            </a:pPr>
            <a:endParaRPr lang="en-IN" sz="1900" i="1" dirty="0">
              <a:solidFill>
                <a:schemeClr val="bg2">
                  <a:lumMod val="25000"/>
                </a:schemeClr>
              </a:solidFill>
              <a:latin typeface="Myriad Pro" panose="020B0503030403020204" charset="0"/>
            </a:endParaRPr>
          </a:p>
        </p:txBody>
      </p:sp>
      <p:sp>
        <p:nvSpPr>
          <p:cNvPr id="4" name="Footer Placeholder 3">
            <a:extLst>
              <a:ext uri="{FF2B5EF4-FFF2-40B4-BE49-F238E27FC236}">
                <a16:creationId xmlns:a16="http://schemas.microsoft.com/office/drawing/2014/main" id="{E887D05B-5067-A41D-59D6-7BB87FA3F16D}"/>
              </a:ext>
            </a:extLst>
          </p:cNvPr>
          <p:cNvSpPr>
            <a:spLocks noGrp="1"/>
          </p:cNvSpPr>
          <p:nvPr>
            <p:ph type="ftr" sz="quarter" idx="11"/>
          </p:nvPr>
        </p:nvSpPr>
        <p:spPr/>
        <p:txBody>
          <a:bodyPr/>
          <a:lstStyle/>
          <a:p>
            <a:endParaRPr lang="en-US" dirty="0"/>
          </a:p>
          <a:p>
            <a:r>
              <a:rPr lang="en-US" dirty="0"/>
              <a:t>© 2024 oneM2M</a:t>
            </a:r>
          </a:p>
        </p:txBody>
      </p:sp>
    </p:spTree>
    <p:extLst>
      <p:ext uri="{BB962C8B-B14F-4D97-AF65-F5344CB8AC3E}">
        <p14:creationId xmlns:p14="http://schemas.microsoft.com/office/powerpoint/2010/main" val="3542470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 (CY23)</a:t>
            </a:r>
            <a:endParaRPr dirty="0"/>
          </a:p>
        </p:txBody>
      </p:sp>
      <p:graphicFrame>
        <p:nvGraphicFramePr>
          <p:cNvPr id="227" name="Google Shape;227;p17"/>
          <p:cNvGraphicFramePr/>
          <p:nvPr>
            <p:extLst>
              <p:ext uri="{D42A27DB-BD31-4B8C-83A1-F6EECF244321}">
                <p14:modId xmlns:p14="http://schemas.microsoft.com/office/powerpoint/2010/main" val="3136549645"/>
              </p:ext>
            </p:extLst>
          </p:nvPr>
        </p:nvGraphicFramePr>
        <p:xfrm>
          <a:off x="586301" y="1493838"/>
          <a:ext cx="9947960" cy="4114915"/>
        </p:xfrm>
        <a:graphic>
          <a:graphicData uri="http://schemas.openxmlformats.org/drawingml/2006/table">
            <a:tbl>
              <a:tblPr>
                <a:noFill/>
              </a:tblPr>
              <a:tblGrid>
                <a:gridCol w="2635550">
                  <a:extLst>
                    <a:ext uri="{9D8B030D-6E8A-4147-A177-3AD203B41FA5}">
                      <a16:colId xmlns:a16="http://schemas.microsoft.com/office/drawing/2014/main" val="20000"/>
                    </a:ext>
                  </a:extLst>
                </a:gridCol>
                <a:gridCol w="7312410">
                  <a:extLst>
                    <a:ext uri="{9D8B030D-6E8A-4147-A177-3AD203B41FA5}">
                      <a16:colId xmlns:a16="http://schemas.microsoft.com/office/drawing/2014/main" val="20001"/>
                    </a:ext>
                  </a:extLst>
                </a:gridCol>
              </a:tblGrid>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20 December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3">
                            <a:extLst>
                              <a:ext uri="{A12FA001-AC4F-418D-AE19-62706E023703}">
                                <ahyp:hlinkClr xmlns:ahyp="http://schemas.microsoft.com/office/drawing/2018/hyperlinkcolor" val="tx"/>
                              </a:ext>
                            </a:extLst>
                          </a:hlinkClick>
                        </a:rPr>
                        <a:t>Modelling the Physical World: Interoperability and Standardization Opportunities</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437332177"/>
                  </a:ext>
                </a:extLst>
              </a:tr>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20 December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4">
                            <a:extLst>
                              <a:ext uri="{A12FA001-AC4F-418D-AE19-62706E023703}">
                                <ahyp:hlinkClr xmlns:ahyp="http://schemas.microsoft.com/office/drawing/2018/hyperlinkcolor" val="tx"/>
                              </a:ext>
                            </a:extLst>
                          </a:hlinkClick>
                        </a:rPr>
                        <a:t>Smart City Requirements for Scalable Deployment</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599902375"/>
                  </a:ext>
                </a:extLst>
              </a:tr>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20 December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5">
                            <a:extLst>
                              <a:ext uri="{A12FA001-AC4F-418D-AE19-62706E023703}">
                                <ahyp:hlinkClr xmlns:ahyp="http://schemas.microsoft.com/office/drawing/2018/hyperlinkcolor" val="tx"/>
                              </a:ext>
                            </a:extLst>
                          </a:hlinkClick>
                        </a:rPr>
                        <a:t>Cellular IoT: Past, Present and Future</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515032988"/>
                  </a:ext>
                </a:extLst>
              </a:tr>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19 December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6">
                            <a:extLst>
                              <a:ext uri="{A12FA001-AC4F-418D-AE19-62706E023703}">
                                <ahyp:hlinkClr xmlns:ahyp="http://schemas.microsoft.com/office/drawing/2018/hyperlinkcolor" val="tx"/>
                              </a:ext>
                            </a:extLst>
                          </a:hlinkClick>
                        </a:rPr>
                        <a:t>Japan Industry Day: Overview of oneM2M and Recent Activities</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790842145"/>
                  </a:ext>
                </a:extLst>
              </a:tr>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18 July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Arial"/>
                          <a:hlinkClick r:id="rId7">
                            <a:extLst>
                              <a:ext uri="{A12FA001-AC4F-418D-AE19-62706E023703}">
                                <ahyp:hlinkClr xmlns:ahyp="http://schemas.microsoft.com/office/drawing/2018/hyperlinkcolor" val="tx"/>
                              </a:ext>
                            </a:extLst>
                          </a:hlinkClick>
                        </a:rPr>
                        <a:t>Enabling Multi-access Edge Computing in the Internet-of-Things</a:t>
                      </a:r>
                      <a:endParaRPr sz="1800" b="0" i="0" u="sng"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rtl="0">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11 May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US" sz="1800" b="0" i="0" u="sng" strike="noStrike" kern="1200" cap="none" dirty="0">
                          <a:solidFill>
                            <a:srgbClr val="C00000"/>
                          </a:solidFill>
                          <a:latin typeface="Open Sans"/>
                          <a:ea typeface="Open Sans"/>
                          <a:cs typeface="Open Sans"/>
                        </a:rPr>
                        <a:t>oneM2M specifications approved by more than 190 ITU member countries as ITU Standard to simplify IoT adoption</a:t>
                      </a:r>
                    </a:p>
                  </a:txBody>
                  <a:tcPr marL="91450" marR="91450" marT="45725" marB="45725"/>
                </a:tc>
                <a:extLst>
                  <a:ext uri="{0D108BD9-81ED-4DB2-BD59-A6C34878D82A}">
                    <a16:rowId xmlns:a16="http://schemas.microsoft.com/office/drawing/2014/main" val="4089134601"/>
                  </a:ext>
                </a:extLst>
              </a:tr>
              <a:tr h="365775">
                <a:tc>
                  <a:txBody>
                    <a:bodyPr/>
                    <a:lstStyle/>
                    <a:p>
                      <a:pPr marL="0" marR="0" lvl="0" indent="0" algn="l" rtl="0">
                        <a:spcBef>
                          <a:spcPts val="0"/>
                        </a:spcBef>
                        <a:spcAft>
                          <a:spcPts val="0"/>
                        </a:spcAft>
                        <a:buClr>
                          <a:schemeClr val="dk1"/>
                        </a:buClr>
                        <a:buSzPts val="1800"/>
                        <a:buFont typeface="Open Sans"/>
                        <a:buNone/>
                      </a:pPr>
                      <a:r>
                        <a:rPr lang="en-US" sz="1800" b="0" i="0" u="none" strike="noStrike" cap="none" dirty="0">
                          <a:solidFill>
                            <a:schemeClr val="dk1"/>
                          </a:solidFill>
                          <a:latin typeface="Open Sans"/>
                          <a:ea typeface="Open Sans"/>
                          <a:cs typeface="Open Sans"/>
                          <a:sym typeface="Open Sans"/>
                        </a:rPr>
                        <a:t>16 March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cap="none" dirty="0">
                          <a:solidFill>
                            <a:srgbClr val="C00000"/>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In Anticipation of Metaverse Standardization</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rtl="0">
                        <a:lnSpc>
                          <a:spcPct val="90000"/>
                        </a:lnSpc>
                        <a:spcBef>
                          <a:spcPts val="0"/>
                        </a:spcBef>
                        <a:spcAft>
                          <a:spcPts val="0"/>
                        </a:spcAft>
                        <a:buClr>
                          <a:schemeClr val="dk2"/>
                        </a:buClr>
                        <a:buSzPts val="1100"/>
                        <a:buFont typeface="Arial"/>
                        <a:buNone/>
                      </a:pPr>
                      <a:r>
                        <a:rPr lang="en-US" sz="1800" b="0" i="0" u="none" strike="noStrike" cap="none" dirty="0">
                          <a:solidFill>
                            <a:schemeClr val="dk1"/>
                          </a:solidFill>
                          <a:latin typeface="Open Sans"/>
                          <a:ea typeface="Open Sans"/>
                          <a:cs typeface="Open Sans"/>
                          <a:sym typeface="Open Sans"/>
                        </a:rPr>
                        <a:t>7 February 2023</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rgbClr val="C00000"/>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Security for oneM2M based smart city network</a:t>
                      </a:r>
                      <a:endParaRPr sz="1400" b="0" u="none" strike="noStrike" cap="none">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US" sz="1800" b="0" i="0" u="none" strike="noStrike" cap="none">
                          <a:solidFill>
                            <a:schemeClr val="dk1"/>
                          </a:solidFill>
                          <a:latin typeface="Open Sans"/>
                          <a:ea typeface="Open Sans"/>
                          <a:cs typeface="Open Sans"/>
                          <a:sym typeface="Open Sans"/>
                        </a:rPr>
                        <a:t>2 February 2023</a:t>
                      </a:r>
                      <a:endParaRPr sz="1800" b="0" i="0" u="none" strike="noStrike" cap="none">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US" sz="1800" b="0" i="0" u="sng" strike="noStrike" cap="none" dirty="0">
                          <a:solidFill>
                            <a:srgbClr val="C00000"/>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The Journey to Massive IoT Through Interoperable and Open Standards</a:t>
                      </a:r>
                      <a:endParaRPr sz="1400" b="0" u="none" strike="noStrike"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Open Sans"/>
                <a:ea typeface="Open Sans"/>
                <a:cs typeface="Open Sans"/>
                <a:sym typeface="Open Sans"/>
              </a:rPr>
              <a:t>© 2024 oneM2M</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5">
          <a:extLst>
            <a:ext uri="{FF2B5EF4-FFF2-40B4-BE49-F238E27FC236}">
              <a16:creationId xmlns:a16="http://schemas.microsoft.com/office/drawing/2014/main" id="{C278CC08-43BB-1EA6-18F4-C7360CDAB787}"/>
            </a:ext>
          </a:extLst>
        </p:cNvPr>
        <p:cNvGrpSpPr/>
        <p:nvPr/>
      </p:nvGrpSpPr>
      <p:grpSpPr>
        <a:xfrm>
          <a:off x="0" y="0"/>
          <a:ext cx="0" cy="0"/>
          <a:chOff x="0" y="0"/>
          <a:chExt cx="0" cy="0"/>
        </a:xfrm>
      </p:grpSpPr>
      <p:sp>
        <p:nvSpPr>
          <p:cNvPr id="226" name="Google Shape;226;p17">
            <a:extLst>
              <a:ext uri="{FF2B5EF4-FFF2-40B4-BE49-F238E27FC236}">
                <a16:creationId xmlns:a16="http://schemas.microsoft.com/office/drawing/2014/main" id="{4C3390A2-8211-6527-CFA7-FBC268C3BD5D}"/>
              </a:ext>
            </a:extLst>
          </p:cNvPr>
          <p:cNvSpPr txBox="1">
            <a:spLocks noGrp="1"/>
          </p:cNvSpPr>
          <p:nvPr>
            <p:ph type="title"/>
          </p:nvPr>
        </p:nvSpPr>
        <p:spPr>
          <a:xfrm>
            <a:off x="334696" y="0"/>
            <a:ext cx="7850400" cy="117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63133"/>
              </a:buClr>
              <a:buSzPts val="4400"/>
              <a:buFont typeface="Open Sans"/>
              <a:buNone/>
            </a:pPr>
            <a:r>
              <a:rPr lang="en-US" dirty="0"/>
              <a:t>oneM2M in News (CY24)</a:t>
            </a:r>
            <a:endParaRPr dirty="0"/>
          </a:p>
        </p:txBody>
      </p:sp>
      <p:graphicFrame>
        <p:nvGraphicFramePr>
          <p:cNvPr id="227" name="Google Shape;227;p17">
            <a:extLst>
              <a:ext uri="{FF2B5EF4-FFF2-40B4-BE49-F238E27FC236}">
                <a16:creationId xmlns:a16="http://schemas.microsoft.com/office/drawing/2014/main" id="{32B546C6-CA1F-E25C-7A83-214DBD138C0E}"/>
              </a:ext>
            </a:extLst>
          </p:cNvPr>
          <p:cNvGraphicFramePr/>
          <p:nvPr>
            <p:extLst>
              <p:ext uri="{D42A27DB-BD31-4B8C-83A1-F6EECF244321}">
                <p14:modId xmlns:p14="http://schemas.microsoft.com/office/powerpoint/2010/main" val="3019192504"/>
              </p:ext>
            </p:extLst>
          </p:nvPr>
        </p:nvGraphicFramePr>
        <p:xfrm>
          <a:off x="586301" y="1493838"/>
          <a:ext cx="9947960" cy="2634845"/>
        </p:xfrm>
        <a:graphic>
          <a:graphicData uri="http://schemas.openxmlformats.org/drawingml/2006/table">
            <a:tbl>
              <a:tblPr>
                <a:noFill/>
              </a:tblPr>
              <a:tblGrid>
                <a:gridCol w="2635550">
                  <a:extLst>
                    <a:ext uri="{9D8B030D-6E8A-4147-A177-3AD203B41FA5}">
                      <a16:colId xmlns:a16="http://schemas.microsoft.com/office/drawing/2014/main" val="20000"/>
                    </a:ext>
                  </a:extLst>
                </a:gridCol>
                <a:gridCol w="7312410">
                  <a:extLst>
                    <a:ext uri="{9D8B030D-6E8A-4147-A177-3AD203B41FA5}">
                      <a16:colId xmlns:a16="http://schemas.microsoft.com/office/drawing/2014/main" val="20001"/>
                    </a:ext>
                  </a:extLst>
                </a:gridCol>
              </a:tblGrid>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3">
                            <a:extLst>
                              <a:ext uri="{A12FA001-AC4F-418D-AE19-62706E023703}">
                                <ahyp:hlinkClr xmlns:ahyp="http://schemas.microsoft.com/office/drawing/2018/hyperlinkcolor" val="tx"/>
                              </a:ext>
                            </a:extLst>
                          </a:hlinkClick>
                        </a:rPr>
                        <a:t>Enhancement to oneM2M Open-Source Resources</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351503298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Open Sans"/>
                          <a:ea typeface="Open Sans"/>
                          <a:cs typeface="Open Sans"/>
                          <a:hlinkClick r:id="rId4">
                            <a:extLst>
                              <a:ext uri="{A12FA001-AC4F-418D-AE19-62706E023703}">
                                <ahyp:hlinkClr xmlns:ahyp="http://schemas.microsoft.com/office/drawing/2018/hyperlinkcolor" val="tx"/>
                              </a:ext>
                            </a:extLst>
                          </a:hlinkClick>
                        </a:rPr>
                        <a:t>An elevator Digital Twin System Using oneM2M</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2790842145"/>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US" sz="1800" b="0" i="0" u="sng" strike="noStrike" kern="1200" cap="none" dirty="0">
                          <a:solidFill>
                            <a:srgbClr val="C00000"/>
                          </a:solidFill>
                          <a:latin typeface="Open Sans"/>
                          <a:ea typeface="Open Sans"/>
                          <a:cs typeface="Open Sans"/>
                          <a:hlinkClick r:id="rId5">
                            <a:extLst>
                              <a:ext uri="{A12FA001-AC4F-418D-AE19-62706E023703}">
                                <ahyp:hlinkClr xmlns:ahyp="http://schemas.microsoft.com/office/drawing/2018/hyperlinkcolor" val="tx"/>
                              </a:ext>
                            </a:extLst>
                          </a:hlinkClick>
                        </a:rPr>
                        <a:t>oneM2M Deployment Experiences in India</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930828368"/>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C00000"/>
                        </a:buClr>
                        <a:buSzPts val="1800"/>
                        <a:buFont typeface="Open Sans"/>
                        <a:buNone/>
                        <a:tabLst/>
                        <a:defRPr/>
                      </a:pPr>
                      <a:r>
                        <a:rPr lang="en-IN" sz="1800" b="0" i="0" u="sng" strike="noStrike" kern="1200" cap="none" dirty="0">
                          <a:solidFill>
                            <a:srgbClr val="C00000"/>
                          </a:solidFill>
                          <a:latin typeface="Open Sans"/>
                          <a:ea typeface="Open Sans"/>
                          <a:cs typeface="Open Sans"/>
                          <a:hlinkClick r:id="rId6">
                            <a:extLst>
                              <a:ext uri="{A12FA001-AC4F-418D-AE19-62706E023703}">
                                <ahyp:hlinkClr xmlns:ahyp="http://schemas.microsoft.com/office/drawing/2018/hyperlinkcolor" val="tx"/>
                              </a:ext>
                            </a:extLst>
                          </a:hlinkClick>
                        </a:rPr>
                        <a:t>IoT Security in oneM2M</a:t>
                      </a:r>
                      <a:endParaRPr lang="en-US" sz="1800" b="0" i="0" u="sng" strike="noStrike" kern="1200" cap="none" dirty="0">
                        <a:solidFill>
                          <a:srgbClr val="C00000"/>
                        </a:solidFill>
                        <a:latin typeface="Open Sans"/>
                        <a:ea typeface="Open Sans"/>
                        <a:cs typeface="Open Sans"/>
                      </a:endParaRPr>
                    </a:p>
                  </a:txBody>
                  <a:tcPr marL="91450" marR="91450" marT="45725" marB="45725"/>
                </a:tc>
                <a:extLst>
                  <a:ext uri="{0D108BD9-81ED-4DB2-BD59-A6C34878D82A}">
                    <a16:rowId xmlns:a16="http://schemas.microsoft.com/office/drawing/2014/main" val="4089134601"/>
                  </a:ext>
                </a:extLst>
              </a:tr>
              <a:tr h="365775">
                <a:tc>
                  <a:txBody>
                    <a:bodyPr/>
                    <a:lstStyle/>
                    <a:p>
                      <a:pPr marL="0" marR="0" lvl="0" indent="0" algn="l" defTabSz="914400" rtl="0" eaLnBrk="1" fontAlgn="auto" latinLnBrk="0" hangingPunct="1">
                        <a:lnSpc>
                          <a:spcPct val="100000"/>
                        </a:lnSpc>
                        <a:spcBef>
                          <a:spcPts val="0"/>
                        </a:spcBef>
                        <a:spcAft>
                          <a:spcPts val="0"/>
                        </a:spcAft>
                        <a:buClr>
                          <a:schemeClr val="dk1"/>
                        </a:buClr>
                        <a:buSzPts val="1800"/>
                        <a:buFont typeface="Open Sans"/>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rtl="0">
                        <a:spcBef>
                          <a:spcPts val="0"/>
                        </a:spcBef>
                        <a:spcAft>
                          <a:spcPts val="0"/>
                        </a:spcAft>
                        <a:buClr>
                          <a:srgbClr val="C00000"/>
                        </a:buClr>
                        <a:buSzPts val="1800"/>
                        <a:buFont typeface="Open Sans"/>
                        <a:buNone/>
                      </a:pPr>
                      <a:r>
                        <a:rPr lang="en-IN" sz="1800" b="0" i="0" u="sng" strike="noStrike" kern="1200" cap="none" dirty="0">
                          <a:solidFill>
                            <a:srgbClr val="C00000"/>
                          </a:solidFill>
                          <a:latin typeface="Open Sans"/>
                          <a:ea typeface="Open Sans"/>
                          <a:cs typeface="Open Sans"/>
                          <a:hlinkClick r:id="rId7">
                            <a:extLst>
                              <a:ext uri="{A12FA001-AC4F-418D-AE19-62706E023703}">
                                <ahyp:hlinkClr xmlns:ahyp="http://schemas.microsoft.com/office/drawing/2018/hyperlinkcolor" val="tx"/>
                              </a:ext>
                            </a:extLst>
                          </a:hlinkClick>
                        </a:rPr>
                        <a:t>IoT Testing and Certification</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0"/>
                  </a:ext>
                </a:extLst>
              </a:tr>
              <a:tr h="204700">
                <a:tc>
                  <a:txBody>
                    <a:bodyPr/>
                    <a:lstStyle/>
                    <a:p>
                      <a:pPr marL="0" marR="0" lvl="0" indent="0" algn="l" defTabSz="914400" rtl="0" eaLnBrk="1" fontAlgn="auto" latinLnBrk="0" hangingPunct="1">
                        <a:lnSpc>
                          <a:spcPct val="90000"/>
                        </a:lnSpc>
                        <a:spcBef>
                          <a:spcPts val="0"/>
                        </a:spcBef>
                        <a:spcAft>
                          <a:spcPts val="0"/>
                        </a:spcAft>
                        <a:buClr>
                          <a:schemeClr val="dk2"/>
                        </a:buClr>
                        <a:buSzPts val="1100"/>
                        <a:buFont typeface="Arial"/>
                        <a:buNone/>
                        <a:tabLst/>
                        <a:defRPr/>
                      </a:pPr>
                      <a:r>
                        <a:rPr lang="en-IN" sz="1800" b="0" i="0" u="none" strike="noStrike" cap="none" dirty="0">
                          <a:solidFill>
                            <a:schemeClr val="dk1"/>
                          </a:solidFill>
                          <a:latin typeface="Open Sans"/>
                          <a:ea typeface="Open Sans"/>
                          <a:cs typeface="Open Sans"/>
                          <a:sym typeface="Open Sans"/>
                        </a:rPr>
                        <a:t>3 January 2024</a:t>
                      </a: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IN" sz="1800" b="0" i="0" u="sng" strike="noStrike" kern="1200" cap="none" dirty="0">
                          <a:solidFill>
                            <a:srgbClr val="C00000"/>
                          </a:solidFill>
                          <a:latin typeface="Open Sans"/>
                          <a:ea typeface="Open Sans"/>
                          <a:cs typeface="Open Sans"/>
                          <a:hlinkClick r:id="rId8">
                            <a:extLst>
                              <a:ext uri="{A12FA001-AC4F-418D-AE19-62706E023703}">
                                <ahyp:hlinkClr xmlns:ahyp="http://schemas.microsoft.com/office/drawing/2018/hyperlinkcolor" val="tx"/>
                              </a:ext>
                            </a:extLst>
                          </a:hlinkClick>
                        </a:rPr>
                        <a:t>oneM2M Developer Support</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r h="440200">
                <a:tc>
                  <a:txBody>
                    <a:bodyPr/>
                    <a:lstStyle/>
                    <a:p>
                      <a:pPr marL="0" marR="0" lvl="0" indent="0" algn="l" rtl="0">
                        <a:lnSpc>
                          <a:spcPct val="90000"/>
                        </a:lnSpc>
                        <a:spcBef>
                          <a:spcPts val="0"/>
                        </a:spcBef>
                        <a:spcAft>
                          <a:spcPts val="0"/>
                        </a:spcAft>
                        <a:buClr>
                          <a:schemeClr val="dk1"/>
                        </a:buClr>
                        <a:buSzPts val="1800"/>
                        <a:buFont typeface="Open Sans"/>
                        <a:buNone/>
                      </a:pPr>
                      <a:r>
                        <a:rPr lang="en-IN" sz="1800" b="0" i="0" u="none" strike="noStrike" cap="none" dirty="0">
                          <a:solidFill>
                            <a:schemeClr val="dk1"/>
                          </a:solidFill>
                          <a:latin typeface="Open Sans"/>
                          <a:ea typeface="Open Sans"/>
                          <a:cs typeface="Open Sans"/>
                          <a:sym typeface="Open Sans"/>
                        </a:rPr>
                        <a:t>3 January 2024</a:t>
                      </a:r>
                      <a:endParaRPr sz="1800" b="0" i="0" u="none" strike="noStrike" cap="none" dirty="0">
                        <a:solidFill>
                          <a:schemeClr val="dk1"/>
                        </a:solidFill>
                        <a:latin typeface="Open Sans"/>
                        <a:ea typeface="Open Sans"/>
                        <a:cs typeface="Open Sans"/>
                        <a:sym typeface="Open Sans"/>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100"/>
                        <a:buFont typeface="Arial"/>
                        <a:buNone/>
                      </a:pPr>
                      <a:r>
                        <a:rPr lang="en-IN" sz="1800" b="0" i="0" u="sng" strike="noStrike" kern="1200" cap="none" dirty="0">
                          <a:solidFill>
                            <a:srgbClr val="C00000"/>
                          </a:solidFill>
                          <a:latin typeface="Open Sans"/>
                          <a:ea typeface="Open Sans"/>
                          <a:cs typeface="Open Sans"/>
                          <a:hlinkClick r:id="rId9">
                            <a:extLst>
                              <a:ext uri="{A12FA001-AC4F-418D-AE19-62706E023703}">
                                <ahyp:hlinkClr xmlns:ahyp="http://schemas.microsoft.com/office/drawing/2018/hyperlinkcolor" val="tx"/>
                              </a:ext>
                            </a:extLst>
                          </a:hlinkClick>
                        </a:rPr>
                        <a:t>Getting Started in oneM2M</a:t>
                      </a:r>
                      <a:endParaRPr sz="1800" b="0" i="0" u="sng" strike="noStrike" kern="1200" cap="none" dirty="0">
                        <a:solidFill>
                          <a:srgbClr val="C00000"/>
                        </a:solidFill>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2"/>
                  </a:ext>
                </a:extLst>
              </a:tr>
            </a:tbl>
          </a:graphicData>
        </a:graphic>
      </p:graphicFrame>
      <p:sp>
        <p:nvSpPr>
          <p:cNvPr id="228" name="Google Shape;228;p17">
            <a:extLst>
              <a:ext uri="{FF2B5EF4-FFF2-40B4-BE49-F238E27FC236}">
                <a16:creationId xmlns:a16="http://schemas.microsoft.com/office/drawing/2014/main" id="{7A9AED34-1C43-7A02-8FAD-83741FE8C3AF}"/>
              </a:ext>
            </a:extLst>
          </p:cNvPr>
          <p:cNvSpPr txBox="1">
            <a:spLocks noGrp="1"/>
          </p:cNvSpPr>
          <p:nvPr>
            <p:ph type="ftr" idx="11"/>
          </p:nvPr>
        </p:nvSpPr>
        <p:spPr>
          <a:xfrm>
            <a:off x="4038600" y="6345717"/>
            <a:ext cx="41148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endParaRPr sz="1200" dirty="0">
              <a:solidFill>
                <a:schemeClr val="lt2"/>
              </a:solidFill>
              <a:latin typeface="Open Sans"/>
              <a:ea typeface="Open Sans"/>
              <a:cs typeface="Open Sans"/>
              <a:sym typeface="Open Sans"/>
            </a:endParaRPr>
          </a:p>
          <a:p>
            <a:pPr marL="0" lvl="0" indent="0" algn="ctr" rtl="0">
              <a:spcBef>
                <a:spcPts val="0"/>
              </a:spcBef>
              <a:spcAft>
                <a:spcPts val="0"/>
              </a:spcAft>
              <a:buNone/>
            </a:pPr>
            <a:r>
              <a:rPr lang="en-US" sz="1000" dirty="0">
                <a:solidFill>
                  <a:schemeClr val="lt2"/>
                </a:solidFill>
                <a:latin typeface="Open Sans"/>
                <a:ea typeface="Open Sans"/>
                <a:cs typeface="Open Sans"/>
                <a:sym typeface="Open Sans"/>
              </a:rPr>
              <a:t>© 2024 oneM2M</a:t>
            </a:r>
            <a:endParaRPr dirty="0"/>
          </a:p>
        </p:txBody>
      </p:sp>
    </p:spTree>
    <p:extLst>
      <p:ext uri="{BB962C8B-B14F-4D97-AF65-F5344CB8AC3E}">
        <p14:creationId xmlns:p14="http://schemas.microsoft.com/office/powerpoint/2010/main" val="110832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Thank You</a:t>
            </a:r>
          </a:p>
        </p:txBody>
      </p:sp>
      <p:pic>
        <p:nvPicPr>
          <p:cNvPr id="3" name="Graphic 2">
            <a:hlinkClick r:id="rId2"/>
            <a:extLst>
              <a:ext uri="{FF2B5EF4-FFF2-40B4-BE49-F238E27FC236}">
                <a16:creationId xmlns:a16="http://schemas.microsoft.com/office/drawing/2014/main" id="{2D828650-DF9C-D58C-34FB-F1E3C3673C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3058" y="4121766"/>
            <a:ext cx="314632" cy="314632"/>
          </a:xfrm>
          <a:prstGeom prst="rect">
            <a:avLst/>
          </a:prstGeom>
        </p:spPr>
      </p:pic>
      <p:pic>
        <p:nvPicPr>
          <p:cNvPr id="7" name="Graphic 6">
            <a:hlinkClick r:id="rId5"/>
            <a:extLst>
              <a:ext uri="{FF2B5EF4-FFF2-40B4-BE49-F238E27FC236}">
                <a16:creationId xmlns:a16="http://schemas.microsoft.com/office/drawing/2014/main" id="{15676D0B-8142-4730-26B8-0B7DF1EE61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44225" y="4121409"/>
            <a:ext cx="314632" cy="314632"/>
          </a:xfrm>
          <a:prstGeom prst="rect">
            <a:avLst/>
          </a:prstGeom>
        </p:spPr>
      </p:pic>
      <p:pic>
        <p:nvPicPr>
          <p:cNvPr id="9" name="Graphic 8">
            <a:hlinkClick r:id="rId8"/>
            <a:extLst>
              <a:ext uri="{FF2B5EF4-FFF2-40B4-BE49-F238E27FC236}">
                <a16:creationId xmlns:a16="http://schemas.microsoft.com/office/drawing/2014/main" id="{9A8083C0-47EA-AB84-D808-3DAE64E063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1451" y="4127028"/>
            <a:ext cx="309013" cy="309013"/>
          </a:xfrm>
          <a:prstGeom prst="rect">
            <a:avLst/>
          </a:prstGeom>
        </p:spPr>
      </p:pic>
      <p:pic>
        <p:nvPicPr>
          <p:cNvPr id="11" name="Graphic 10">
            <a:hlinkClick r:id="rId11"/>
            <a:extLst>
              <a:ext uri="{FF2B5EF4-FFF2-40B4-BE49-F238E27FC236}">
                <a16:creationId xmlns:a16="http://schemas.microsoft.com/office/drawing/2014/main" id="{6FD392EC-E160-2323-18EA-7EB8FC7A809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62618" y="4121409"/>
            <a:ext cx="314632" cy="314632"/>
          </a:xfrm>
          <a:prstGeom prst="rect">
            <a:avLst/>
          </a:prstGeom>
        </p:spPr>
      </p:pic>
      <p:pic>
        <p:nvPicPr>
          <p:cNvPr id="13" name="Graphic 12">
            <a:hlinkClick r:id="rId14"/>
            <a:extLst>
              <a:ext uri="{FF2B5EF4-FFF2-40B4-BE49-F238E27FC236}">
                <a16:creationId xmlns:a16="http://schemas.microsoft.com/office/drawing/2014/main" id="{A0738B77-E29A-8F47-C577-4631B95A023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81011" y="4121766"/>
            <a:ext cx="314632" cy="314632"/>
          </a:xfrm>
          <a:prstGeom prst="rect">
            <a:avLst/>
          </a:prstGeom>
        </p:spPr>
      </p:pic>
      <p:pic>
        <p:nvPicPr>
          <p:cNvPr id="6" name="Graphic 5">
            <a:hlinkClick r:id="rId17"/>
            <a:extLst>
              <a:ext uri="{FF2B5EF4-FFF2-40B4-BE49-F238E27FC236}">
                <a16:creationId xmlns:a16="http://schemas.microsoft.com/office/drawing/2014/main" id="{1ADEE9BC-83F7-EDE4-CDFC-577986EE24B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896072" y="4121944"/>
            <a:ext cx="313200" cy="313200"/>
          </a:xfrm>
          <a:prstGeom prst="rect">
            <a:avLst/>
          </a:prstGeom>
        </p:spPr>
      </p:pic>
    </p:spTree>
    <p:extLst>
      <p:ext uri="{BB962C8B-B14F-4D97-AF65-F5344CB8AC3E}">
        <p14:creationId xmlns:p14="http://schemas.microsoft.com/office/powerpoint/2010/main" val="36768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19bea0c9e96_0_1"/>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Key Highlights (CY’23)</a:t>
            </a:r>
            <a:endParaRPr dirty="0">
              <a:highlight>
                <a:srgbClr val="FFFF00"/>
              </a:highlight>
            </a:endParaRPr>
          </a:p>
        </p:txBody>
      </p:sp>
      <p:sp>
        <p:nvSpPr>
          <p:cNvPr id="91" name="Google Shape;91;g19bea0c9e96_0_1"/>
          <p:cNvSpPr txBox="1"/>
          <p:nvPr/>
        </p:nvSpPr>
        <p:spPr>
          <a:xfrm>
            <a:off x="132750" y="1219320"/>
            <a:ext cx="12059250" cy="4715107"/>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800" kern="1200" dirty="0">
                <a:solidFill>
                  <a:schemeClr val="tx1"/>
                </a:solidFill>
                <a:latin typeface="Myriad Pro" panose="020B0503030403020204" charset="0"/>
                <a:ea typeface="+mn-ea"/>
                <a:cs typeface="+mn-cs"/>
              </a:rPr>
              <a:t> </a:t>
            </a:r>
            <a:r>
              <a:rPr lang="en-IN" dirty="0">
                <a:latin typeface="Myriad Pro" panose="020B0503030403020204" charset="0"/>
              </a:rPr>
              <a:t>11</a:t>
            </a:r>
            <a:endParaRPr lang="en-US"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Developers Resources –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8 videos published on YouTube and Wiki. </a:t>
            </a:r>
            <a:r>
              <a:rPr kumimoji="0" lang="en-US" sz="1800" b="0" i="0" u="none" strike="noStrike" kern="1200" cap="none" spc="0" normalizeH="0" baseline="0" noProof="0" dirty="0">
                <a:ln>
                  <a:noFill/>
                </a:ln>
                <a:effectLst/>
                <a:uLnTx/>
                <a:uFillTx/>
                <a:latin typeface="Myriad Pro" panose="020B0503030403020204" charset="0"/>
                <a:ea typeface="+mn-ea"/>
                <a:cs typeface="+mn-cs"/>
              </a:rPr>
              <a:t>More in pipeline</a:t>
            </a:r>
            <a:endParaRPr kumimoji="0" lang="en-US" sz="1800" b="0" i="0" u="none" strike="noStrike" kern="1200" cap="none" spc="0" normalizeH="0" baseline="0" noProof="0" dirty="0">
              <a:ln>
                <a:noFill/>
              </a:ln>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800" b="1" kern="1200" dirty="0">
                <a:solidFill>
                  <a:schemeClr val="tx1"/>
                </a:solidFill>
                <a:latin typeface="Myriad Pro" panose="020B0503030403020204" charset="0"/>
                <a:ea typeface="+mn-ea"/>
                <a:cs typeface="+mn-cs"/>
              </a:rPr>
              <a:t>14</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Executive Insights in CY23. </a:t>
            </a:r>
            <a:endParaRPr kumimoji="0" sz="1800" b="1" i="0" u="sng"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(nil</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@oneM2M, 6@Partner, </a:t>
            </a:r>
            <a:r>
              <a:rPr lang="en-US" sz="1800" b="1" kern="1200" dirty="0">
                <a:solidFill>
                  <a:schemeClr val="tx1"/>
                </a:solidFill>
                <a:latin typeface="Myriad Pro" panose="020B0503030403020204" charset="0"/>
                <a:ea typeface="+mn-ea"/>
                <a:cs typeface="+mn-cs"/>
              </a:rPr>
              <a:t>1</a:t>
            </a: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@Regional level</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(availed)</a:t>
            </a:r>
            <a:r>
              <a:rPr lang="en-US" dirty="0">
                <a:latin typeface="Myriad Pro" panose="020B0503030403020204" charset="0"/>
              </a:rPr>
              <a:t> – Total 7</a:t>
            </a:r>
            <a:endParaRPr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(CY23):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LinkedIn </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1440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▲140</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72 total posts CY’23; Twitter 1451 followers (</a:t>
            </a:r>
            <a:r>
              <a:rPr kumimoji="0" lang="en-US" sz="1800" b="0" i="0" u="none" strike="noStrike" kern="1200" cap="none" spc="0" normalizeH="0" baseline="0" noProof="0" dirty="0">
                <a:ln>
                  <a:noFill/>
                </a:ln>
                <a:solidFill>
                  <a:srgbClr val="00B050"/>
                </a:solidFill>
                <a:effectLst/>
                <a:uLnTx/>
                <a:uFillTx/>
                <a:latin typeface="Myriad Pro" panose="020B0503030403020204" charset="0"/>
                <a:ea typeface="+mn-ea"/>
                <a:cs typeface="+mn-cs"/>
              </a:rPr>
              <a:t>▲4</a:t>
            </a: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 346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rPr>
              <a:t>2 Sponsored LinkedIn promotion campaigns (release of MEC white paper, showcasing </a:t>
            </a:r>
            <a:r>
              <a:rPr kumimoji="0" lang="en-US" sz="1800" i="0" u="none" strike="noStrike" kern="1200" cap="none" spc="0" normalizeH="0" baseline="0" noProof="0" dirty="0" err="1">
                <a:ln>
                  <a:noFill/>
                </a:ln>
                <a:solidFill>
                  <a:schemeClr val="tx1"/>
                </a:solidFill>
                <a:effectLst/>
                <a:uLnTx/>
                <a:uFillTx/>
                <a:latin typeface="Myriad Pro" panose="020B0503030403020204" charset="0"/>
                <a:ea typeface="+mn-ea"/>
                <a:cs typeface="+mn-cs"/>
              </a:rPr>
              <a:t>oneM</a:t>
            </a:r>
            <a:r>
              <a:rPr lang="en-US" dirty="0">
                <a:latin typeface="Myriad Pro" panose="020B0503030403020204" charset="0"/>
              </a:rPr>
              <a:t>2M Champions) </a:t>
            </a:r>
            <a:endParaRPr kumimoji="0" lang="en-US" sz="180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endParaRPr kumimoji="0" sz="1800" b="0"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yriad Pro" panose="020B0503030403020204" charset="0"/>
                <a:ea typeface="+mn-ea"/>
                <a:cs typeface="+mn-cs"/>
              </a:rPr>
              <a:t>PRs – 1 issued (in May on oneM2M Security Specs)</a:t>
            </a:r>
          </a:p>
          <a:p>
            <a:pPr marL="0" marR="0" lvl="0" indent="0" algn="l" defTabSz="914400" rtl="0" eaLnBrk="1" fontAlgn="auto" latinLnBrk="0" hangingPunct="1">
              <a:lnSpc>
                <a:spcPct val="90000"/>
              </a:lnSpc>
              <a:spcBef>
                <a:spcPts val="1000"/>
              </a:spcBef>
              <a:spcAft>
                <a:spcPts val="0"/>
              </a:spcAft>
              <a:buClrTx/>
              <a:buSzTx/>
              <a:buFontTx/>
              <a:buNone/>
              <a:tabLst/>
              <a:defRPr/>
            </a:pPr>
            <a:r>
              <a:rPr lang="en-US" b="1" dirty="0">
                <a:latin typeface="Myriad Pro" panose="020B0503030403020204" charset="0"/>
              </a:rPr>
              <a:t>oneM2M Brochure-finalized </a:t>
            </a:r>
            <a:endParaRPr kumimoji="0" lang="en-US"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0DC2773E-0EA3-43A1-B797-AC0D8FC99F8D}"/>
              </a:ext>
            </a:extLst>
          </p:cNvPr>
          <p:cNvSpPr txBox="1"/>
          <p:nvPr/>
        </p:nvSpPr>
        <p:spPr>
          <a:xfrm>
            <a:off x="7160895" y="5852160"/>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87FEC44E-31FF-5EB3-B51A-D2A45B5772F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2024 oneM2M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C67DA-0956-004F-E1A9-362646749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16E67-A2C1-A85C-9F9C-27BB97173F30}"/>
              </a:ext>
            </a:extLst>
          </p:cNvPr>
          <p:cNvSpPr>
            <a:spLocks noGrp="1"/>
          </p:cNvSpPr>
          <p:nvPr>
            <p:ph type="title"/>
          </p:nvPr>
        </p:nvSpPr>
        <p:spPr/>
        <p:txBody>
          <a:bodyPr/>
          <a:lstStyle/>
          <a:p>
            <a:r>
              <a:rPr lang="en-IN" dirty="0"/>
              <a:t>Website Unique Visits CY’2023</a:t>
            </a:r>
          </a:p>
        </p:txBody>
      </p:sp>
      <p:graphicFrame>
        <p:nvGraphicFramePr>
          <p:cNvPr id="7" name="Content Placeholder 6">
            <a:extLst>
              <a:ext uri="{FF2B5EF4-FFF2-40B4-BE49-F238E27FC236}">
                <a16:creationId xmlns:a16="http://schemas.microsoft.com/office/drawing/2014/main" id="{8385EB11-2D05-A745-8C45-BAC1EE41FAA9}"/>
              </a:ext>
            </a:extLst>
          </p:cNvPr>
          <p:cNvGraphicFramePr>
            <a:graphicFrameLocks noGrp="1"/>
          </p:cNvGraphicFramePr>
          <p:nvPr>
            <p:ph idx="1"/>
            <p:extLst>
              <p:ext uri="{D42A27DB-BD31-4B8C-83A1-F6EECF244321}">
                <p14:modId xmlns:p14="http://schemas.microsoft.com/office/powerpoint/2010/main" val="1317743713"/>
              </p:ext>
            </p:extLst>
          </p:nvPr>
        </p:nvGraphicFramePr>
        <p:xfrm>
          <a:off x="2381251" y="1257300"/>
          <a:ext cx="9403376" cy="522252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B3A6E444-E0D1-7155-9F84-893B725B57E2}"/>
              </a:ext>
            </a:extLst>
          </p:cNvPr>
          <p:cNvSpPr>
            <a:spLocks noGrp="1"/>
          </p:cNvSpPr>
          <p:nvPr>
            <p:ph type="ftr" sz="quarter" idx="11"/>
          </p:nvPr>
        </p:nvSpPr>
        <p:spPr/>
        <p:txBody>
          <a:bodyPr/>
          <a:lstStyle/>
          <a:p>
            <a:endParaRPr lang="en-US" dirty="0"/>
          </a:p>
          <a:p>
            <a:r>
              <a:rPr lang="en-US" dirty="0"/>
              <a:t>© 2024 oneM2M</a:t>
            </a:r>
          </a:p>
        </p:txBody>
      </p:sp>
      <p:sp>
        <p:nvSpPr>
          <p:cNvPr id="8" name="Content Placeholder 2">
            <a:extLst>
              <a:ext uri="{FF2B5EF4-FFF2-40B4-BE49-F238E27FC236}">
                <a16:creationId xmlns:a16="http://schemas.microsoft.com/office/drawing/2014/main" id="{5D3EAD06-0AF3-C210-FC6F-759D41A960D1}"/>
              </a:ext>
            </a:extLst>
          </p:cNvPr>
          <p:cNvSpPr txBox="1">
            <a:spLocks/>
          </p:cNvSpPr>
          <p:nvPr/>
        </p:nvSpPr>
        <p:spPr bwMode="auto">
          <a:xfrm>
            <a:off x="138244" y="1969217"/>
            <a:ext cx="2243007" cy="253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Blip>
                <a:blip r:embed="rId4"/>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rgbClr val="C00000"/>
                </a:solidFill>
                <a:latin typeface="Myriad Pro" panose="020B0503030403020204" charset="0"/>
                <a:cs typeface="Arial" panose="020B0604020202020204" pitchFamily="34" charset="0"/>
              </a:rPr>
              <a:t>Surge in May, June 2023:</a:t>
            </a:r>
          </a:p>
          <a:p>
            <a:pPr marL="0" indent="0">
              <a:buNone/>
            </a:pPr>
            <a:r>
              <a:rPr lang="en-GB" sz="1400" dirty="0">
                <a:solidFill>
                  <a:srgbClr val="C00000"/>
                </a:solidFill>
                <a:latin typeface="Myriad Pro" panose="020B0503030403020204" charset="0"/>
                <a:cs typeface="Arial" panose="020B0604020202020204" pitchFamily="34" charset="0"/>
              </a:rPr>
              <a:t>May be due to Hackathon.  </a:t>
            </a:r>
          </a:p>
          <a:p>
            <a:pPr marL="0" indent="0">
              <a:buNone/>
            </a:pPr>
            <a:r>
              <a:rPr lang="en-GB" sz="1400" dirty="0">
                <a:solidFill>
                  <a:srgbClr val="C00000"/>
                </a:solidFill>
                <a:latin typeface="Myriad Pro" panose="020B0503030403020204" charset="0"/>
                <a:cs typeface="Arial" panose="020B0604020202020204" pitchFamily="34" charset="0"/>
              </a:rPr>
              <a:t>most traffic from USA</a:t>
            </a:r>
          </a:p>
          <a:p>
            <a:pPr marL="0" indent="0">
              <a:buNone/>
            </a:pPr>
            <a:r>
              <a:rPr lang="en-GB" sz="1400" dirty="0">
                <a:solidFill>
                  <a:srgbClr val="C00000"/>
                </a:solidFill>
                <a:latin typeface="Myriad Pro" panose="020B0503030403020204" charset="0"/>
                <a:cs typeface="Arial" panose="020B0604020202020204" pitchFamily="34" charset="0"/>
              </a:rPr>
              <a:t>Pages visited – what is oneM2M, Dev basics, published specs</a:t>
            </a:r>
          </a:p>
        </p:txBody>
      </p:sp>
    </p:spTree>
    <p:extLst>
      <p:ext uri="{BB962C8B-B14F-4D97-AF65-F5344CB8AC3E}">
        <p14:creationId xmlns:p14="http://schemas.microsoft.com/office/powerpoint/2010/main" val="4105126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FE4B4-734D-838B-0001-C1F55BFEFDC6}"/>
              </a:ext>
            </a:extLst>
          </p:cNvPr>
          <p:cNvSpPr>
            <a:spLocks noGrp="1"/>
          </p:cNvSpPr>
          <p:nvPr>
            <p:ph type="title"/>
          </p:nvPr>
        </p:nvSpPr>
        <p:spPr>
          <a:xfrm>
            <a:off x="239446" y="-43527"/>
            <a:ext cx="8828969" cy="1173570"/>
          </a:xfrm>
        </p:spPr>
        <p:txBody>
          <a:bodyPr>
            <a:normAutofit fontScale="90000"/>
          </a:bodyPr>
          <a:lstStyle/>
          <a:p>
            <a:r>
              <a:rPr lang="en-IN" dirty="0"/>
              <a:t>oneM2M Visits across geographies (CY2023)</a:t>
            </a:r>
            <a:endParaRPr lang="en-IN" dirty="0">
              <a:highlight>
                <a:srgbClr val="FFFF00"/>
              </a:highlight>
            </a:endParaRPr>
          </a:p>
        </p:txBody>
      </p:sp>
      <p:graphicFrame>
        <p:nvGraphicFramePr>
          <p:cNvPr id="7" name="Content Placeholder 6">
            <a:extLst>
              <a:ext uri="{FF2B5EF4-FFF2-40B4-BE49-F238E27FC236}">
                <a16:creationId xmlns:a16="http://schemas.microsoft.com/office/drawing/2014/main" id="{51BABDC4-94A4-653E-8276-0D8C385D878A}"/>
              </a:ext>
            </a:extLst>
          </p:cNvPr>
          <p:cNvGraphicFramePr>
            <a:graphicFrameLocks noGrp="1"/>
          </p:cNvGraphicFramePr>
          <p:nvPr>
            <p:ph idx="1"/>
            <p:extLst>
              <p:ext uri="{D42A27DB-BD31-4B8C-83A1-F6EECF244321}">
                <p14:modId xmlns:p14="http://schemas.microsoft.com/office/powerpoint/2010/main" val="872229853"/>
              </p:ext>
            </p:extLst>
          </p:nvPr>
        </p:nvGraphicFramePr>
        <p:xfrm>
          <a:off x="334963" y="1566386"/>
          <a:ext cx="7555466" cy="4971345"/>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D2CEA466-7011-15EE-3CEA-232527AC8621}"/>
              </a:ext>
            </a:extLst>
          </p:cNvPr>
          <p:cNvSpPr>
            <a:spLocks noGrp="1"/>
          </p:cNvSpPr>
          <p:nvPr>
            <p:ph type="ftr" sz="quarter" idx="11"/>
          </p:nvPr>
        </p:nvSpPr>
        <p:spPr/>
        <p:txBody>
          <a:bodyPr/>
          <a:lstStyle/>
          <a:p>
            <a:endParaRPr lang="en-US" dirty="0"/>
          </a:p>
          <a:p>
            <a:r>
              <a:rPr lang="en-US" dirty="0"/>
              <a:t>© 2024 oneM2M</a:t>
            </a:r>
          </a:p>
        </p:txBody>
      </p:sp>
      <p:pic>
        <p:nvPicPr>
          <p:cNvPr id="5" name="Picture 4">
            <a:extLst>
              <a:ext uri="{FF2B5EF4-FFF2-40B4-BE49-F238E27FC236}">
                <a16:creationId xmlns:a16="http://schemas.microsoft.com/office/drawing/2014/main" id="{7F25D2A8-565D-79B2-6E92-D2BD173578DC}"/>
              </a:ext>
            </a:extLst>
          </p:cNvPr>
          <p:cNvPicPr>
            <a:picLocks noChangeAspect="1"/>
          </p:cNvPicPr>
          <p:nvPr/>
        </p:nvPicPr>
        <p:blipFill>
          <a:blip r:embed="rId4"/>
          <a:stretch>
            <a:fillRect/>
          </a:stretch>
        </p:blipFill>
        <p:spPr>
          <a:xfrm>
            <a:off x="7952509" y="1187164"/>
            <a:ext cx="3963316" cy="2655037"/>
          </a:xfrm>
          <a:prstGeom prst="rect">
            <a:avLst/>
          </a:prstGeom>
        </p:spPr>
      </p:pic>
      <p:pic>
        <p:nvPicPr>
          <p:cNvPr id="9" name="Picture 8">
            <a:extLst>
              <a:ext uri="{FF2B5EF4-FFF2-40B4-BE49-F238E27FC236}">
                <a16:creationId xmlns:a16="http://schemas.microsoft.com/office/drawing/2014/main" id="{186DC13D-555A-A334-DEF4-5F649B303C90}"/>
              </a:ext>
            </a:extLst>
          </p:cNvPr>
          <p:cNvPicPr>
            <a:picLocks noChangeAspect="1"/>
          </p:cNvPicPr>
          <p:nvPr/>
        </p:nvPicPr>
        <p:blipFill>
          <a:blip r:embed="rId5"/>
          <a:stretch>
            <a:fillRect/>
          </a:stretch>
        </p:blipFill>
        <p:spPr>
          <a:xfrm>
            <a:off x="8115633" y="3842201"/>
            <a:ext cx="3741403" cy="2657211"/>
          </a:xfrm>
          <a:prstGeom prst="rect">
            <a:avLst/>
          </a:prstGeom>
        </p:spPr>
      </p:pic>
      <p:sp>
        <p:nvSpPr>
          <p:cNvPr id="10" name="TextBox 9">
            <a:extLst>
              <a:ext uri="{FF2B5EF4-FFF2-40B4-BE49-F238E27FC236}">
                <a16:creationId xmlns:a16="http://schemas.microsoft.com/office/drawing/2014/main" id="{43D6EA8A-D8AE-8D0D-ECBF-BDA83CFD2521}"/>
              </a:ext>
            </a:extLst>
          </p:cNvPr>
          <p:cNvSpPr txBox="1"/>
          <p:nvPr/>
        </p:nvSpPr>
        <p:spPr>
          <a:xfrm>
            <a:off x="10294375" y="2060755"/>
            <a:ext cx="924232" cy="369332"/>
          </a:xfrm>
          <a:prstGeom prst="rect">
            <a:avLst/>
          </a:prstGeom>
          <a:noFill/>
        </p:spPr>
        <p:txBody>
          <a:bodyPr wrap="square" rtlCol="0">
            <a:spAutoFit/>
          </a:bodyPr>
          <a:lstStyle/>
          <a:p>
            <a:r>
              <a:rPr lang="en-IN" dirty="0"/>
              <a:t>May’23</a:t>
            </a:r>
          </a:p>
        </p:txBody>
      </p:sp>
      <p:sp>
        <p:nvSpPr>
          <p:cNvPr id="11" name="TextBox 10">
            <a:extLst>
              <a:ext uri="{FF2B5EF4-FFF2-40B4-BE49-F238E27FC236}">
                <a16:creationId xmlns:a16="http://schemas.microsoft.com/office/drawing/2014/main" id="{26AAB6FD-65A4-E186-F075-5E5C59FCB777}"/>
              </a:ext>
            </a:extLst>
          </p:cNvPr>
          <p:cNvSpPr txBox="1"/>
          <p:nvPr/>
        </p:nvSpPr>
        <p:spPr>
          <a:xfrm>
            <a:off x="10294375" y="4545277"/>
            <a:ext cx="924232" cy="369332"/>
          </a:xfrm>
          <a:prstGeom prst="rect">
            <a:avLst/>
          </a:prstGeom>
          <a:noFill/>
        </p:spPr>
        <p:txBody>
          <a:bodyPr wrap="square" rtlCol="0">
            <a:spAutoFit/>
          </a:bodyPr>
          <a:lstStyle/>
          <a:p>
            <a:r>
              <a:rPr lang="en-IN" dirty="0"/>
              <a:t>Jun’23</a:t>
            </a:r>
          </a:p>
        </p:txBody>
      </p:sp>
      <p:cxnSp>
        <p:nvCxnSpPr>
          <p:cNvPr id="13" name="Straight Connector 12">
            <a:extLst>
              <a:ext uri="{FF2B5EF4-FFF2-40B4-BE49-F238E27FC236}">
                <a16:creationId xmlns:a16="http://schemas.microsoft.com/office/drawing/2014/main" id="{3351217C-337D-5D01-601D-BC121A452FC2}"/>
              </a:ext>
            </a:extLst>
          </p:cNvPr>
          <p:cNvCxnSpPr/>
          <p:nvPr/>
        </p:nvCxnSpPr>
        <p:spPr>
          <a:xfrm>
            <a:off x="7952509" y="1337187"/>
            <a:ext cx="0" cy="5019163"/>
          </a:xfrm>
          <a:prstGeom prst="line">
            <a:avLst/>
          </a:prstGeom>
          <a:effectLst>
            <a:glow rad="63500">
              <a:schemeClr val="accent1">
                <a:satMod val="175000"/>
                <a:alpha val="40000"/>
              </a:schemeClr>
            </a:glow>
          </a:effectLst>
          <a:scene3d>
            <a:camera prst="orthographicFront"/>
            <a:lightRig rig="threePt" dir="t"/>
          </a:scene3d>
          <a:sp3d>
            <a:bevelT w="139700" h="139700" prst="divo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2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CD78D4-851F-8CB9-9F16-8F3D19E09043}"/>
              </a:ext>
            </a:extLst>
          </p:cNvPr>
          <p:cNvSpPr>
            <a:spLocks noGrp="1"/>
          </p:cNvSpPr>
          <p:nvPr>
            <p:ph type="title"/>
          </p:nvPr>
        </p:nvSpPr>
        <p:spPr>
          <a:xfrm>
            <a:off x="334696" y="0"/>
            <a:ext cx="8986285" cy="1173570"/>
          </a:xfrm>
        </p:spPr>
        <p:txBody>
          <a:bodyPr>
            <a:normAutofit/>
          </a:bodyPr>
          <a:lstStyle/>
          <a:p>
            <a:r>
              <a:rPr lang="en-IN" dirty="0"/>
              <a:t>Page View Comparison CY2023</a:t>
            </a:r>
          </a:p>
        </p:txBody>
      </p:sp>
      <p:graphicFrame>
        <p:nvGraphicFramePr>
          <p:cNvPr id="9" name="Content Placeholder 8">
            <a:extLst>
              <a:ext uri="{FF2B5EF4-FFF2-40B4-BE49-F238E27FC236}">
                <a16:creationId xmlns:a16="http://schemas.microsoft.com/office/drawing/2014/main" id="{1435333E-C1D3-FD00-3E7D-984FA289C660}"/>
              </a:ext>
            </a:extLst>
          </p:cNvPr>
          <p:cNvGraphicFramePr>
            <a:graphicFrameLocks noGrp="1"/>
          </p:cNvGraphicFramePr>
          <p:nvPr>
            <p:ph idx="1"/>
            <p:extLst>
              <p:ext uri="{D42A27DB-BD31-4B8C-83A1-F6EECF244321}">
                <p14:modId xmlns:p14="http://schemas.microsoft.com/office/powerpoint/2010/main" val="2783814979"/>
              </p:ext>
            </p:extLst>
          </p:nvPr>
        </p:nvGraphicFramePr>
        <p:xfrm>
          <a:off x="167149" y="1173570"/>
          <a:ext cx="7986252" cy="518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a:extLst>
              <a:ext uri="{FF2B5EF4-FFF2-40B4-BE49-F238E27FC236}">
                <a16:creationId xmlns:a16="http://schemas.microsoft.com/office/drawing/2014/main" id="{548A528B-087C-2D44-162A-CA22222779F8}"/>
              </a:ext>
            </a:extLst>
          </p:cNvPr>
          <p:cNvSpPr>
            <a:spLocks noGrp="1"/>
          </p:cNvSpPr>
          <p:nvPr>
            <p:ph type="ftr" sz="quarter" idx="11"/>
          </p:nvPr>
        </p:nvSpPr>
        <p:spPr/>
        <p:txBody>
          <a:bodyPr/>
          <a:lstStyle/>
          <a:p>
            <a:endParaRPr lang="en-US" dirty="0"/>
          </a:p>
          <a:p>
            <a:r>
              <a:rPr lang="en-US" dirty="0"/>
              <a:t>© 2024 oneM2M</a:t>
            </a:r>
          </a:p>
        </p:txBody>
      </p:sp>
      <p:pic>
        <p:nvPicPr>
          <p:cNvPr id="3" name="Picture 2">
            <a:extLst>
              <a:ext uri="{FF2B5EF4-FFF2-40B4-BE49-F238E27FC236}">
                <a16:creationId xmlns:a16="http://schemas.microsoft.com/office/drawing/2014/main" id="{2B82720F-4592-3A99-EFB9-002708E95251}"/>
              </a:ext>
            </a:extLst>
          </p:cNvPr>
          <p:cNvPicPr>
            <a:picLocks noChangeAspect="1"/>
          </p:cNvPicPr>
          <p:nvPr/>
        </p:nvPicPr>
        <p:blipFill>
          <a:blip r:embed="rId4"/>
          <a:stretch>
            <a:fillRect/>
          </a:stretch>
        </p:blipFill>
        <p:spPr>
          <a:xfrm>
            <a:off x="4814122" y="2347139"/>
            <a:ext cx="7358212" cy="1182529"/>
          </a:xfrm>
          <a:prstGeom prst="rect">
            <a:avLst/>
          </a:prstGeom>
        </p:spPr>
      </p:pic>
      <p:pic>
        <p:nvPicPr>
          <p:cNvPr id="7" name="Picture 6">
            <a:extLst>
              <a:ext uri="{FF2B5EF4-FFF2-40B4-BE49-F238E27FC236}">
                <a16:creationId xmlns:a16="http://schemas.microsoft.com/office/drawing/2014/main" id="{4C4823E3-67E2-0E80-F74F-8F021ECC119B}"/>
              </a:ext>
            </a:extLst>
          </p:cNvPr>
          <p:cNvPicPr>
            <a:picLocks noChangeAspect="1"/>
          </p:cNvPicPr>
          <p:nvPr/>
        </p:nvPicPr>
        <p:blipFill>
          <a:blip r:embed="rId5"/>
          <a:stretch>
            <a:fillRect/>
          </a:stretch>
        </p:blipFill>
        <p:spPr>
          <a:xfrm>
            <a:off x="4803834" y="3894794"/>
            <a:ext cx="7388166" cy="1090161"/>
          </a:xfrm>
          <a:prstGeom prst="rect">
            <a:avLst/>
          </a:prstGeom>
        </p:spPr>
      </p:pic>
      <p:sp>
        <p:nvSpPr>
          <p:cNvPr id="8" name="TextBox 7">
            <a:extLst>
              <a:ext uri="{FF2B5EF4-FFF2-40B4-BE49-F238E27FC236}">
                <a16:creationId xmlns:a16="http://schemas.microsoft.com/office/drawing/2014/main" id="{B4AFF93F-695C-B35D-E0C9-B4F0DB2FFD1C}"/>
              </a:ext>
            </a:extLst>
          </p:cNvPr>
          <p:cNvSpPr txBox="1"/>
          <p:nvPr/>
        </p:nvSpPr>
        <p:spPr>
          <a:xfrm>
            <a:off x="9026014" y="3018391"/>
            <a:ext cx="983225" cy="369332"/>
          </a:xfrm>
          <a:prstGeom prst="rect">
            <a:avLst/>
          </a:prstGeom>
          <a:noFill/>
        </p:spPr>
        <p:txBody>
          <a:bodyPr wrap="square" rtlCol="0">
            <a:spAutoFit/>
          </a:bodyPr>
          <a:lstStyle/>
          <a:p>
            <a:r>
              <a:rPr lang="en-IN" dirty="0"/>
              <a:t>May’23</a:t>
            </a:r>
          </a:p>
        </p:txBody>
      </p:sp>
      <p:sp>
        <p:nvSpPr>
          <p:cNvPr id="10" name="TextBox 9">
            <a:extLst>
              <a:ext uri="{FF2B5EF4-FFF2-40B4-BE49-F238E27FC236}">
                <a16:creationId xmlns:a16="http://schemas.microsoft.com/office/drawing/2014/main" id="{213CE60E-FC59-6776-F5B2-5AD81ECF0E96}"/>
              </a:ext>
            </a:extLst>
          </p:cNvPr>
          <p:cNvSpPr txBox="1"/>
          <p:nvPr/>
        </p:nvSpPr>
        <p:spPr>
          <a:xfrm>
            <a:off x="9050595" y="4625966"/>
            <a:ext cx="983225" cy="369332"/>
          </a:xfrm>
          <a:prstGeom prst="rect">
            <a:avLst/>
          </a:prstGeom>
          <a:noFill/>
        </p:spPr>
        <p:txBody>
          <a:bodyPr wrap="square" rtlCol="0">
            <a:spAutoFit/>
          </a:bodyPr>
          <a:lstStyle/>
          <a:p>
            <a:r>
              <a:rPr lang="en-IN" dirty="0"/>
              <a:t>Jun’23</a:t>
            </a:r>
          </a:p>
        </p:txBody>
      </p:sp>
    </p:spTree>
    <p:extLst>
      <p:ext uri="{BB962C8B-B14F-4D97-AF65-F5344CB8AC3E}">
        <p14:creationId xmlns:p14="http://schemas.microsoft.com/office/powerpoint/2010/main" val="46175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3F8DB5E-CCD6-E621-C53B-6BDF867753E6}"/>
            </a:ext>
          </a:extLst>
        </p:cNvPr>
        <p:cNvGrpSpPr/>
        <p:nvPr/>
      </p:nvGrpSpPr>
      <p:grpSpPr>
        <a:xfrm>
          <a:off x="0" y="0"/>
          <a:ext cx="0" cy="0"/>
          <a:chOff x="0" y="0"/>
          <a:chExt cx="0" cy="0"/>
        </a:xfrm>
      </p:grpSpPr>
      <p:sp>
        <p:nvSpPr>
          <p:cNvPr id="90" name="Google Shape;90;g19bea0c9e96_0_1">
            <a:extLst>
              <a:ext uri="{FF2B5EF4-FFF2-40B4-BE49-F238E27FC236}">
                <a16:creationId xmlns:a16="http://schemas.microsoft.com/office/drawing/2014/main" id="{EB2DE6E4-4602-7083-B67F-FF16EC310A1D}"/>
              </a:ext>
            </a:extLst>
          </p:cNvPr>
          <p:cNvSpPr txBox="1">
            <a:spLocks noGrp="1"/>
          </p:cNvSpPr>
          <p:nvPr>
            <p:ph type="title"/>
          </p:nvPr>
        </p:nvSpPr>
        <p:spPr>
          <a:xfrm>
            <a:off x="334695" y="0"/>
            <a:ext cx="10419444" cy="11736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IN" dirty="0"/>
              <a:t>Calendar Year 2024 – key highlights</a:t>
            </a:r>
            <a:endParaRPr dirty="0">
              <a:highlight>
                <a:srgbClr val="FFFF00"/>
              </a:highlight>
            </a:endParaRPr>
          </a:p>
        </p:txBody>
      </p:sp>
      <p:sp>
        <p:nvSpPr>
          <p:cNvPr id="91" name="Google Shape;91;g19bea0c9e96_0_1">
            <a:extLst>
              <a:ext uri="{FF2B5EF4-FFF2-40B4-BE49-F238E27FC236}">
                <a16:creationId xmlns:a16="http://schemas.microsoft.com/office/drawing/2014/main" id="{E9F78FBB-81D9-72C6-4E5F-6B623831B3C6}"/>
              </a:ext>
            </a:extLst>
          </p:cNvPr>
          <p:cNvSpPr txBox="1"/>
          <p:nvPr/>
        </p:nvSpPr>
        <p:spPr>
          <a:xfrm>
            <a:off x="132750" y="983770"/>
            <a:ext cx="12059250" cy="5121372"/>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External Publications: </a:t>
            </a:r>
            <a:r>
              <a:rPr lang="en-US" sz="1600" kern="1200" dirty="0">
                <a:solidFill>
                  <a:schemeClr val="tx1"/>
                </a:solidFill>
                <a:latin typeface="Myriad Pro" panose="020B0503030403020204" charset="0"/>
                <a:ea typeface="+mn-ea"/>
                <a:cs typeface="+mn-cs"/>
              </a:rPr>
              <a:t> </a:t>
            </a:r>
            <a:r>
              <a:rPr lang="en-IN" sz="1600" dirty="0">
                <a:latin typeface="Myriad Pro" panose="020B0503030403020204" charset="0"/>
              </a:rPr>
              <a:t>1</a:t>
            </a:r>
            <a:endParaRPr kumimoji="0" lang="en-US" sz="1600" b="0" i="0" u="none" strike="no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Engagement: </a:t>
            </a:r>
            <a:r>
              <a:rPr lang="en-US" sz="1600" b="1" kern="1200" dirty="0">
                <a:solidFill>
                  <a:schemeClr val="tx1"/>
                </a:solidFill>
                <a:latin typeface="Myriad Pro" panose="020B0503030403020204" charset="0"/>
                <a:ea typeface="+mn-ea"/>
                <a:cs typeface="+mn-cs"/>
              </a:rPr>
              <a:t>1</a:t>
            </a: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 </a:t>
            </a:r>
            <a:r>
              <a:rPr kumimoji="0" lang="en-US" sz="1600" i="0" u="none" strike="noStrike" kern="1200" cap="none" spc="0" normalizeH="0" baseline="0" noProof="0" dirty="0">
                <a:ln>
                  <a:noFill/>
                </a:ln>
                <a:solidFill>
                  <a:schemeClr val="tx1"/>
                </a:solidFill>
                <a:effectLst/>
                <a:uLnTx/>
                <a:uFillTx/>
                <a:latin typeface="Myriad Pro" panose="020B0503030403020204" charset="0"/>
                <a:ea typeface="+mn-ea"/>
                <a:cs typeface="+mn-cs"/>
              </a:rPr>
              <a:t>Executive Insight (TP62)</a:t>
            </a:r>
            <a:r>
              <a:rPr lang="en-US" sz="1600" dirty="0">
                <a:latin typeface="Myriad Pro" panose="020B0503030403020204" charset="0"/>
              </a:rPr>
              <a:t>, 07 in pipeline</a:t>
            </a:r>
            <a:endParaRPr sz="1600" dirty="0">
              <a:latin typeface="Myriad Pro" panose="020B0503030403020204" charset="0"/>
            </a:endParaRPr>
          </a:p>
          <a:p>
            <a:pPr algn="l"/>
            <a:endParaRPr lang="en-US" sz="1600" b="1" dirty="0">
              <a:latin typeface="Myriad Pro" panose="020B0503030403020204" charset="0"/>
            </a:endParaRPr>
          </a:p>
          <a:p>
            <a:pPr algn="l"/>
            <a:r>
              <a:rPr lang="en-US" sz="1600" b="1" dirty="0">
                <a:latin typeface="Myriad Pro" panose="020B0503030403020204" charset="0"/>
              </a:rPr>
              <a:t>Regional Outreach: </a:t>
            </a:r>
            <a:r>
              <a:rPr lang="en-US" sz="1600" dirty="0">
                <a:latin typeface="Myriad Pro" panose="020B0503030403020204" charset="0"/>
              </a:rPr>
              <a:t>Malaysia  -</a:t>
            </a:r>
            <a:r>
              <a:rPr lang="en-US" sz="1600" b="1" dirty="0">
                <a:latin typeface="Myriad Pro" panose="020B0503030403020204" charset="0"/>
              </a:rPr>
              <a:t> </a:t>
            </a:r>
            <a:r>
              <a:rPr lang="en-US" sz="1600" dirty="0">
                <a:latin typeface="Myriad Pro" panose="020B0503030403020204" charset="0"/>
              </a:rPr>
              <a:t>D</a:t>
            </a:r>
            <a:r>
              <a:rPr lang="en-US" sz="1600" b="0" i="0" dirty="0">
                <a:solidFill>
                  <a:srgbClr val="222222"/>
                </a:solidFill>
                <a:effectLst/>
                <a:latin typeface="Arial" panose="020B0604020202020204" pitchFamily="34" charset="0"/>
              </a:rPr>
              <a:t>eveloper tutorial proposed in first half of CY’24; TP in Sep; promotional event after the hackathon in Nov. or Dec.</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Visibility:</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Total Events organized – N/A</a:t>
            </a:r>
            <a:r>
              <a:rPr kumimoji="0" lang="en-US" sz="1600" b="0" i="0" u="none" strike="sng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rPr>
              <a:t> </a:t>
            </a:r>
            <a:endParaRPr kumimoji="0" sz="1600" b="0" i="0" u="none" strike="sngStrike" kern="1200" cap="none" spc="0" normalizeH="0" baseline="0" noProof="0" dirty="0">
              <a:ln>
                <a:noFill/>
              </a:ln>
              <a:solidFill>
                <a:schemeClr val="tx1"/>
              </a:solidFill>
              <a:effectLst/>
              <a:highlight>
                <a:srgbClr val="00FFFF"/>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Speaking Opportunities (availed)</a:t>
            </a:r>
            <a:r>
              <a:rPr lang="en-US" sz="1600" dirty="0">
                <a:latin typeface="Myriad Pro" panose="020B0503030403020204" charset="0"/>
              </a:rPr>
              <a:t> NIL in Jan’24.  Opportunities being explored</a:t>
            </a:r>
            <a:endParaRPr sz="1600" dirty="0">
              <a:solidFill>
                <a:srgbClr val="FF0000"/>
              </a:solidFill>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Social Media (Till Dec’23): LinkedIn </a:t>
            </a: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1440 followers (</a:t>
            </a:r>
            <a:r>
              <a:rPr kumimoji="0" lang="en-US" sz="1600" b="0" i="0" u="none" strike="noStrike" kern="1200" cap="none" spc="0" normalizeH="0" baseline="0" noProof="0" dirty="0">
                <a:ln>
                  <a:noFill/>
                </a:ln>
                <a:solidFill>
                  <a:srgbClr val="00B050"/>
                </a:solidFill>
                <a:effectLst/>
                <a:uLnTx/>
                <a:uFillTx/>
                <a:latin typeface="Myriad Pro" panose="020B0503030403020204" charset="0"/>
                <a:ea typeface="+mn-ea"/>
                <a:cs typeface="+mn-cs"/>
              </a:rPr>
              <a:t>▲140</a:t>
            </a: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 72 total posts CY’23; Twitter 1451 followers (</a:t>
            </a:r>
            <a:r>
              <a:rPr kumimoji="0" lang="en-US" sz="1600" b="0" i="0" u="none" strike="noStrike" kern="1200" cap="none" spc="0" normalizeH="0" baseline="0" noProof="0" dirty="0">
                <a:ln>
                  <a:noFill/>
                </a:ln>
                <a:solidFill>
                  <a:srgbClr val="00B050"/>
                </a:solidFill>
                <a:effectLst/>
                <a:uLnTx/>
                <a:uFillTx/>
                <a:latin typeface="Myriad Pro" panose="020B0503030403020204" charset="0"/>
                <a:ea typeface="+mn-ea"/>
                <a:cs typeface="+mn-cs"/>
              </a:rPr>
              <a:t>▲4</a:t>
            </a:r>
            <a:r>
              <a:rPr kumimoji="0" lang="en-US" sz="1600" b="0" i="0" u="none" strike="noStrike" kern="1200" cap="none" spc="0" normalizeH="0" baseline="0" noProof="0" dirty="0">
                <a:ln>
                  <a:noFill/>
                </a:ln>
                <a:solidFill>
                  <a:schemeClr val="tx1"/>
                </a:solidFill>
                <a:effectLst/>
                <a:uLnTx/>
                <a:uFillTx/>
                <a:latin typeface="Myriad Pro" panose="020B0503030403020204" charset="0"/>
                <a:ea typeface="+mn-ea"/>
                <a:cs typeface="+mn-cs"/>
              </a:rPr>
              <a:t>), 346 total posts CY’23</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highlight>
                <a:srgbClr val="FFFF00"/>
              </a:highlight>
              <a:uLnTx/>
              <a:uFillTx/>
              <a:latin typeface="Myriad Pro" panose="020B050303040302020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Communiques &amp; PRs:  </a:t>
            </a:r>
            <a:r>
              <a:rPr lang="en-US" sz="1600" dirty="0">
                <a:latin typeface="Myriad Pro" panose="020B0503030403020204" charset="0"/>
              </a:rPr>
              <a:t>Announcement on ATIS exit on website</a:t>
            </a:r>
            <a:r>
              <a:rPr lang="en-US" sz="1600" b="1" dirty="0">
                <a:latin typeface="Myriad Pro" panose="020B0503030403020204" charset="0"/>
              </a:rPr>
              <a:t>; </a:t>
            </a:r>
            <a:endParaRPr lang="en-US" sz="1600" dirty="0">
              <a:latin typeface="Myriad Pro" panose="020B050303040302020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r>
              <a:rPr lang="en-US" sz="1600" b="1" dirty="0">
                <a:latin typeface="Myriad Pro" panose="020B0503030403020204" charset="0"/>
              </a:rPr>
              <a:t>(2 PRs and 2 Sponsored posts pending from previous CY carried </a:t>
            </a:r>
            <a:r>
              <a:rPr lang="en-US" sz="1600" b="1" dirty="0" err="1">
                <a:latin typeface="Myriad Pro" panose="020B0503030403020204" charset="0"/>
              </a:rPr>
              <a:t>fwd</a:t>
            </a:r>
            <a:r>
              <a:rPr lang="en-US" sz="1600" b="1" dirty="0">
                <a:latin typeface="Myriad Pro" panose="020B0503030403020204" charset="0"/>
              </a:rPr>
              <a:t> by PPR team to Q1’24) </a:t>
            </a: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yriad Pro" panose="020B0503030403020204" charset="0"/>
                <a:ea typeface="+mn-ea"/>
                <a:cs typeface="+mn-cs"/>
              </a:rPr>
              <a:t>MARCOM Consultant onboarded. PPR team engagement to be discussed based on budget and requirements</a:t>
            </a:r>
            <a:endParaRPr kumimoji="0" sz="1800" b="1" i="0" u="none" strike="noStrike" kern="1200" cap="none" spc="0" normalizeH="0" baseline="0" noProof="0" dirty="0">
              <a:ln>
                <a:noFill/>
              </a:ln>
              <a:solidFill>
                <a:schemeClr val="tx1"/>
              </a:solidFill>
              <a:effectLst/>
              <a:uLnTx/>
              <a:uFillTx/>
              <a:latin typeface="Myriad Pro" panose="020B0503030403020204" charset="0"/>
              <a:ea typeface="+mn-ea"/>
              <a:cs typeface="+mn-cs"/>
            </a:endParaRPr>
          </a:p>
        </p:txBody>
      </p:sp>
      <p:sp>
        <p:nvSpPr>
          <p:cNvPr id="3" name="TextBox 2">
            <a:extLst>
              <a:ext uri="{FF2B5EF4-FFF2-40B4-BE49-F238E27FC236}">
                <a16:creationId xmlns:a16="http://schemas.microsoft.com/office/drawing/2014/main" id="{AB9FBF2A-ABDC-2079-1148-37F90344E192}"/>
              </a:ext>
            </a:extLst>
          </p:cNvPr>
          <p:cNvSpPr txBox="1"/>
          <p:nvPr/>
        </p:nvSpPr>
        <p:spPr>
          <a:xfrm>
            <a:off x="8465820" y="6218896"/>
            <a:ext cx="43376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45054"/>
                </a:solidFill>
                <a:effectLst/>
                <a:uLnTx/>
                <a:uFillTx/>
                <a:latin typeface="Myriad Pro" panose="020B0503030403020204" charset="0"/>
                <a:ea typeface="+mn-ea"/>
                <a:cs typeface="+mn-cs"/>
                <a:hlinkClick r:id="rId3"/>
              </a:rPr>
              <a:t>Refer oneM2M Promotions Tracker</a:t>
            </a:r>
            <a:r>
              <a:rPr kumimoji="0" lang="en-US" sz="1800" b="1" i="0" u="none" strike="noStrike" kern="1200" cap="none" spc="0" normalizeH="0" baseline="0" noProof="0" dirty="0">
                <a:ln>
                  <a:noFill/>
                </a:ln>
                <a:solidFill>
                  <a:srgbClr val="545054"/>
                </a:solidFill>
                <a:effectLst/>
                <a:uLnTx/>
                <a:uFillTx/>
                <a:latin typeface="Myriad Pro" panose="020B0503030403020204" charset="0"/>
                <a:ea typeface="+mn-ea"/>
                <a:cs typeface="+mn-cs"/>
              </a:rPr>
              <a:t> </a:t>
            </a:r>
            <a:endParaRPr kumimoji="0" lang="en-IN" sz="1800" b="0" i="0" u="none" strike="noStrike" kern="1200" cap="none" spc="0" normalizeH="0" baseline="0" noProof="0" dirty="0">
              <a:ln>
                <a:noFill/>
              </a:ln>
              <a:solidFill>
                <a:srgbClr val="545054"/>
              </a:solidFill>
              <a:effectLst/>
              <a:uLnTx/>
              <a:uFillTx/>
              <a:latin typeface="Calibri" panose="020F0502020204030204"/>
              <a:ea typeface="+mn-ea"/>
              <a:cs typeface="+mn-cs"/>
            </a:endParaRPr>
          </a:p>
        </p:txBody>
      </p:sp>
      <p:sp>
        <p:nvSpPr>
          <p:cNvPr id="2" name="Footer Placeholder 38">
            <a:extLst>
              <a:ext uri="{FF2B5EF4-FFF2-40B4-BE49-F238E27FC236}">
                <a16:creationId xmlns:a16="http://schemas.microsoft.com/office/drawing/2014/main" id="{D43873AC-55F0-C25D-D00B-7F5E8E502AB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E7E6E6"/>
              </a:solidFill>
              <a:effectLst/>
              <a:uLnTx/>
              <a:uFillTx/>
              <a:latin typeface="Myriad Pro" panose="020B050303040302020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E7E6E6"/>
                </a:solidFill>
                <a:effectLst/>
                <a:uLnTx/>
                <a:uFillTx/>
                <a:latin typeface="Myriad Pro" panose="020B0503030403020204" charset="0"/>
                <a:ea typeface="+mn-ea"/>
                <a:cs typeface="+mn-cs"/>
              </a:rPr>
              <a:t>© 2024 oneM2M</a:t>
            </a:r>
          </a:p>
        </p:txBody>
      </p:sp>
    </p:spTree>
    <p:extLst>
      <p:ext uri="{BB962C8B-B14F-4D97-AF65-F5344CB8AC3E}">
        <p14:creationId xmlns:p14="http://schemas.microsoft.com/office/powerpoint/2010/main" val="55585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233-D205-2414-3D43-A4B91A0814BE}"/>
              </a:ext>
            </a:extLst>
          </p:cNvPr>
          <p:cNvSpPr>
            <a:spLocks noGrp="1"/>
          </p:cNvSpPr>
          <p:nvPr>
            <p:ph type="title"/>
          </p:nvPr>
        </p:nvSpPr>
        <p:spPr/>
        <p:txBody>
          <a:bodyPr>
            <a:normAutofit/>
          </a:bodyPr>
          <a:lstStyle/>
          <a:p>
            <a:r>
              <a:rPr lang="en-IN" dirty="0"/>
              <a:t>Marcom Strategy for CY 2024</a:t>
            </a:r>
          </a:p>
        </p:txBody>
      </p:sp>
      <p:sp>
        <p:nvSpPr>
          <p:cNvPr id="3" name="Content Placeholder 2">
            <a:extLst>
              <a:ext uri="{FF2B5EF4-FFF2-40B4-BE49-F238E27FC236}">
                <a16:creationId xmlns:a16="http://schemas.microsoft.com/office/drawing/2014/main" id="{D2D2E249-EA71-9B84-FC6E-EE998754713A}"/>
              </a:ext>
            </a:extLst>
          </p:cNvPr>
          <p:cNvSpPr>
            <a:spLocks noGrp="1"/>
          </p:cNvSpPr>
          <p:nvPr>
            <p:ph idx="1"/>
          </p:nvPr>
        </p:nvSpPr>
        <p:spPr>
          <a:xfrm>
            <a:off x="669390" y="3789177"/>
            <a:ext cx="5619790" cy="2775856"/>
          </a:xfrm>
        </p:spPr>
        <p:txBody>
          <a:bodyPr>
            <a:normAutofit/>
          </a:bodyPr>
          <a:lstStyle/>
          <a:p>
            <a:pPr marL="0" indent="0">
              <a:buNone/>
            </a:pPr>
            <a:r>
              <a:rPr lang="en-US" sz="2000" b="1" dirty="0">
                <a:latin typeface="Myriad Pro" panose="020B0503030403020204" charset="0"/>
                <a:sym typeface="Open Sans"/>
              </a:rPr>
              <a:t>Proposed Activities </a:t>
            </a:r>
          </a:p>
          <a:p>
            <a:r>
              <a:rPr lang="en-US" sz="2000" dirty="0">
                <a:latin typeface="Myriad Pro" panose="020B0503030403020204" charset="0"/>
                <a:sym typeface="Open Sans"/>
              </a:rPr>
              <a:t>K</a:t>
            </a:r>
            <a:r>
              <a:rPr lang="en-US" sz="2000" dirty="0">
                <a:solidFill>
                  <a:schemeClr val="tx1"/>
                </a:solidFill>
                <a:latin typeface="Myriad Pro" panose="020B0503030403020204" charset="0"/>
                <a:sym typeface="Open Sans"/>
              </a:rPr>
              <a:t>eep promoting new information around relevant</a:t>
            </a:r>
            <a:r>
              <a:rPr lang="en-US" sz="2000" dirty="0">
                <a:solidFill>
                  <a:schemeClr val="tx1"/>
                </a:solidFill>
                <a:latin typeface="Myriad Pro" panose="020B0503030403020204" charset="0"/>
              </a:rPr>
              <a:t> </a:t>
            </a:r>
            <a:r>
              <a:rPr lang="en-US" sz="2000" dirty="0">
                <a:solidFill>
                  <a:schemeClr val="tx1"/>
                </a:solidFill>
                <a:latin typeface="Myriad Pro" panose="020B0503030403020204" charset="0"/>
                <a:sym typeface="Open Sans"/>
              </a:rPr>
              <a:t>oneM2M milestones </a:t>
            </a:r>
          </a:p>
          <a:p>
            <a:r>
              <a:rPr lang="en-US" sz="2000" dirty="0">
                <a:solidFill>
                  <a:schemeClr val="tx1"/>
                </a:solidFill>
                <a:latin typeface="Myriad Pro" panose="020B0503030403020204" charset="0"/>
                <a:sym typeface="Open Sans"/>
              </a:rPr>
              <a:t>Hosting TP Meetings in diverse new Regions</a:t>
            </a:r>
          </a:p>
          <a:p>
            <a:r>
              <a:rPr lang="en-US" sz="2000" dirty="0">
                <a:solidFill>
                  <a:schemeClr val="tx1"/>
                </a:solidFill>
                <a:latin typeface="Myriad Pro" panose="020B0503030403020204" charset="0"/>
                <a:sym typeface="Open Sans"/>
              </a:rPr>
              <a:t>Capacity Building</a:t>
            </a:r>
          </a:p>
          <a:p>
            <a:r>
              <a:rPr lang="en-US" sz="2000" dirty="0">
                <a:solidFill>
                  <a:schemeClr val="tx1"/>
                </a:solidFill>
                <a:latin typeface="Myriad Pro" panose="020B0503030403020204" charset="0"/>
                <a:sym typeface="Open Sans"/>
              </a:rPr>
              <a:t>Promote the icons library</a:t>
            </a:r>
          </a:p>
          <a:p>
            <a:r>
              <a:rPr lang="en-US" sz="2000" dirty="0">
                <a:solidFill>
                  <a:schemeClr val="tx1"/>
                </a:solidFill>
                <a:latin typeface="Myriad Pro" panose="020B0503030403020204" charset="0"/>
                <a:sym typeface="Open Sans"/>
              </a:rPr>
              <a:t>Support Academia Outreach </a:t>
            </a:r>
          </a:p>
          <a:p>
            <a:endParaRPr lang="en-IN" sz="2000" dirty="0"/>
          </a:p>
        </p:txBody>
      </p:sp>
      <p:sp>
        <p:nvSpPr>
          <p:cNvPr id="4" name="Footer Placeholder 3">
            <a:extLst>
              <a:ext uri="{FF2B5EF4-FFF2-40B4-BE49-F238E27FC236}">
                <a16:creationId xmlns:a16="http://schemas.microsoft.com/office/drawing/2014/main" id="{55F3146C-569D-D07F-A5A2-9987E28C43FD}"/>
              </a:ext>
            </a:extLst>
          </p:cNvPr>
          <p:cNvSpPr>
            <a:spLocks noGrp="1"/>
          </p:cNvSpPr>
          <p:nvPr>
            <p:ph type="ftr" sz="quarter" idx="11"/>
          </p:nvPr>
        </p:nvSpPr>
        <p:spPr/>
        <p:txBody>
          <a:bodyPr/>
          <a:lstStyle/>
          <a:p>
            <a:endParaRPr lang="en-US" dirty="0"/>
          </a:p>
          <a:p>
            <a:r>
              <a:rPr lang="en-US" dirty="0"/>
              <a:t>© 2024 oneM2M</a:t>
            </a:r>
          </a:p>
        </p:txBody>
      </p:sp>
      <p:sp>
        <p:nvSpPr>
          <p:cNvPr id="5" name="Content Placeholder 2">
            <a:extLst>
              <a:ext uri="{FF2B5EF4-FFF2-40B4-BE49-F238E27FC236}">
                <a16:creationId xmlns:a16="http://schemas.microsoft.com/office/drawing/2014/main" id="{2C55FADB-4E90-E90F-70EC-C79C8016F437}"/>
              </a:ext>
            </a:extLst>
          </p:cNvPr>
          <p:cNvSpPr txBox="1">
            <a:spLocks/>
          </p:cNvSpPr>
          <p:nvPr/>
        </p:nvSpPr>
        <p:spPr>
          <a:xfrm>
            <a:off x="6365380" y="3724275"/>
            <a:ext cx="5350410" cy="2365195"/>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b="1" dirty="0">
                <a:latin typeface="Myriad Pro" panose="020B0503030403020204" charset="0"/>
                <a:sym typeface="Open Sans"/>
              </a:rPr>
              <a:t>Proposed Vehicles:</a:t>
            </a:r>
          </a:p>
          <a:p>
            <a:r>
              <a:rPr lang="en-US" sz="3200" dirty="0">
                <a:highlight>
                  <a:srgbClr val="00FFFF"/>
                </a:highlight>
                <a:latin typeface="Myriad Pro" panose="020B0503030403020204" charset="0"/>
                <a:sym typeface="Open Sans"/>
              </a:rPr>
              <a:t>PR/media interactions</a:t>
            </a:r>
          </a:p>
          <a:p>
            <a:r>
              <a:rPr lang="en-US" sz="3200" dirty="0">
                <a:highlight>
                  <a:srgbClr val="00FFFF"/>
                </a:highlight>
                <a:latin typeface="Myriad Pro" panose="020B0503030403020204" charset="0"/>
                <a:sym typeface="Open Sans"/>
              </a:rPr>
              <a:t>Feature articles</a:t>
            </a:r>
          </a:p>
          <a:p>
            <a:r>
              <a:rPr lang="en-US" sz="3200" dirty="0">
                <a:latin typeface="Myriad Pro" panose="020B0503030403020204" charset="0"/>
                <a:sym typeface="Open Sans"/>
              </a:rPr>
              <a:t>Exec insights/Blogs/Social Media </a:t>
            </a:r>
          </a:p>
          <a:p>
            <a:r>
              <a:rPr lang="en-US" sz="3200" dirty="0">
                <a:latin typeface="Myriad Pro" panose="020B0503030403020204" charset="0"/>
                <a:sym typeface="Open Sans"/>
              </a:rPr>
              <a:t>Events/speaking opportunities </a:t>
            </a:r>
          </a:p>
          <a:p>
            <a:r>
              <a:rPr lang="en-US" sz="3200" dirty="0">
                <a:latin typeface="Myriad Pro" panose="020B0503030403020204" charset="0"/>
                <a:sym typeface="Open Sans"/>
              </a:rPr>
              <a:t>Host meetings in new locations for local engagement</a:t>
            </a:r>
          </a:p>
        </p:txBody>
      </p:sp>
      <p:sp>
        <p:nvSpPr>
          <p:cNvPr id="6" name="Content Placeholder 2">
            <a:extLst>
              <a:ext uri="{FF2B5EF4-FFF2-40B4-BE49-F238E27FC236}">
                <a16:creationId xmlns:a16="http://schemas.microsoft.com/office/drawing/2014/main" id="{77F12414-24D1-2054-9830-D39F616A8EC3}"/>
              </a:ext>
            </a:extLst>
          </p:cNvPr>
          <p:cNvSpPr txBox="1">
            <a:spLocks/>
          </p:cNvSpPr>
          <p:nvPr/>
        </p:nvSpPr>
        <p:spPr>
          <a:xfrm>
            <a:off x="570119" y="1272132"/>
            <a:ext cx="11001395" cy="210193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b="0" i="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b="0" i="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b="0" i="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b="0" i="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yriad Pro" panose="020B0503030403020204" charset="0"/>
                <a:sym typeface="Open Sans"/>
              </a:rPr>
              <a:t>Support Overall Strategy – ACR, promote icons library, New Releases and TRs in new areas</a:t>
            </a:r>
          </a:p>
          <a:p>
            <a:pPr marL="0" indent="0">
              <a:buFont typeface="Arial" panose="020B0604020202020204" pitchFamily="34" charset="0"/>
              <a:buNone/>
            </a:pPr>
            <a:r>
              <a:rPr lang="en-US" dirty="0">
                <a:latin typeface="Myriad Pro" panose="020B0503030403020204" charset="0"/>
                <a:sym typeface="Open Sans"/>
              </a:rPr>
              <a:t>Challenge to be addressed: Existing Membership engagement (total #IM is falling)</a:t>
            </a:r>
          </a:p>
          <a:p>
            <a:pPr marL="0" indent="0">
              <a:buNone/>
            </a:pPr>
            <a:r>
              <a:rPr lang="en-US" dirty="0">
                <a:latin typeface="Myriad Pro" panose="020B0503030403020204" charset="0"/>
              </a:rPr>
              <a:t>Positioning in the ecosystem? It connects systems/sources that go beyond pure IoT as an Interoperability Framework (White Paper?)</a:t>
            </a:r>
          </a:p>
          <a:p>
            <a:pPr marL="0" indent="0">
              <a:buNone/>
            </a:pPr>
            <a:endParaRPr lang="en-US" dirty="0">
              <a:latin typeface="Myriad Pro" panose="020B0503030403020204" charset="0"/>
              <a:sym typeface="Open Sans"/>
            </a:endParaRPr>
          </a:p>
          <a:p>
            <a:pPr marL="0" indent="0">
              <a:buNone/>
            </a:pPr>
            <a:r>
              <a:rPr lang="en-US" dirty="0">
                <a:latin typeface="Myriad Pro" panose="020B0503030403020204" charset="0"/>
                <a:sym typeface="Open Sans"/>
              </a:rPr>
              <a:t>Approach: Retain mindshare in the ecosystem  on the pillars of  maturity, relevance and forward thinking</a:t>
            </a:r>
          </a:p>
          <a:p>
            <a:pPr marL="0" indent="0">
              <a:buFont typeface="Arial" panose="020B0604020202020204" pitchFamily="34" charset="0"/>
              <a:buNone/>
            </a:pPr>
            <a:endParaRPr lang="en-US" dirty="0">
              <a:latin typeface="Myriad Pro" panose="020B0503030403020204" charset="0"/>
              <a:sym typeface="Open Sans"/>
            </a:endParaRPr>
          </a:p>
          <a:p>
            <a:pPr marL="0" indent="0">
              <a:buFont typeface="Arial" panose="020B0604020202020204" pitchFamily="34" charset="0"/>
              <a:buNone/>
            </a:pPr>
            <a:endParaRPr lang="en-US" dirty="0">
              <a:latin typeface="Myriad Pro" panose="020B0503030403020204" charset="0"/>
              <a:sym typeface="Open Sans"/>
            </a:endParaRPr>
          </a:p>
        </p:txBody>
      </p:sp>
      <p:cxnSp>
        <p:nvCxnSpPr>
          <p:cNvPr id="9" name="Straight Connector 8">
            <a:extLst>
              <a:ext uri="{FF2B5EF4-FFF2-40B4-BE49-F238E27FC236}">
                <a16:creationId xmlns:a16="http://schemas.microsoft.com/office/drawing/2014/main" id="{C5C69697-6114-302F-F731-52B0A8417E8A}"/>
              </a:ext>
            </a:extLst>
          </p:cNvPr>
          <p:cNvCxnSpPr>
            <a:cxnSpLocks/>
          </p:cNvCxnSpPr>
          <p:nvPr/>
        </p:nvCxnSpPr>
        <p:spPr>
          <a:xfrm>
            <a:off x="334696" y="3493902"/>
            <a:ext cx="1084493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803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825688" y="3137069"/>
            <a:ext cx="10540621" cy="962653"/>
          </a:xfrm>
        </p:spPr>
        <p:txBody>
          <a:bodyPr>
            <a:normAutofit/>
          </a:bodyPr>
          <a:lstStyle/>
          <a:p>
            <a:r>
              <a:rPr lang="en-US" sz="5400" dirty="0"/>
              <a:t>Recommendations from PPR </a:t>
            </a:r>
          </a:p>
        </p:txBody>
      </p:sp>
    </p:spTree>
    <p:extLst>
      <p:ext uri="{BB962C8B-B14F-4D97-AF65-F5344CB8AC3E}">
        <p14:creationId xmlns:p14="http://schemas.microsoft.com/office/powerpoint/2010/main" val="2734964581"/>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8225</TotalTime>
  <Words>2449</Words>
  <Application>Microsoft Office PowerPoint</Application>
  <PresentationFormat>Widescreen</PresentationFormat>
  <Paragraphs>382</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Myriad Pro</vt:lpstr>
      <vt:lpstr>Calibri</vt:lpstr>
      <vt:lpstr>Open Sans</vt:lpstr>
      <vt:lpstr>Office Theme</vt:lpstr>
      <vt:lpstr>Marcom Report</vt:lpstr>
      <vt:lpstr>Outline</vt:lpstr>
      <vt:lpstr>Key Highlights (CY’23)</vt:lpstr>
      <vt:lpstr>Website Unique Visits CY’2023</vt:lpstr>
      <vt:lpstr>oneM2M Visits across geographies (CY2023)</vt:lpstr>
      <vt:lpstr>Page View Comparison CY2023</vt:lpstr>
      <vt:lpstr>Calendar Year 2024 – key highlights</vt:lpstr>
      <vt:lpstr>Marcom Strategy for CY 2024</vt:lpstr>
      <vt:lpstr>Recommendations from PPR </vt:lpstr>
      <vt:lpstr>oneM2M comms strategy </vt:lpstr>
      <vt:lpstr>oneM2M comms strategy </vt:lpstr>
      <vt:lpstr>oneM2M comms strategy </vt:lpstr>
      <vt:lpstr>Reference Slides  CY 2023 - details</vt:lpstr>
      <vt:lpstr>Speaking Opportunities</vt:lpstr>
      <vt:lpstr>CY’23 Focus Activities (1 of 2)</vt:lpstr>
      <vt:lpstr>Thought Leadership – Articles CY’23 &amp; upcoming</vt:lpstr>
      <vt:lpstr>Engagement – Executive Insights (CY23) from MARCOM 123  and upcoming</vt:lpstr>
      <vt:lpstr>oneM2M in Press – from MARCOM 123 (CY23) – 1/2</vt:lpstr>
      <vt:lpstr>oneM2M in Press – from MARCOM 123 (CY23) – 2/2</vt:lpstr>
      <vt:lpstr>oneM2M in News (CY23)</vt:lpstr>
      <vt:lpstr>oneM2M in News (CY24)</vt:lpstr>
      <vt:lpstr>Thank You</vt:lpstr>
    </vt:vector>
  </TitlesOfParts>
  <Company>iconectiv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Swedlund, Nils</dc:creator>
  <cp:lastModifiedBy>Akash Malik</cp:lastModifiedBy>
  <cp:revision>167</cp:revision>
  <dcterms:created xsi:type="dcterms:W3CDTF">2017-09-21T15:46:31Z</dcterms:created>
  <dcterms:modified xsi:type="dcterms:W3CDTF">2024-02-01T08:48:30Z</dcterms:modified>
</cp:coreProperties>
</file>