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20"/>
  </p:notesMasterIdLst>
  <p:sldIdLst>
    <p:sldId id="260" r:id="rId2"/>
    <p:sldId id="526" r:id="rId3"/>
    <p:sldId id="558" r:id="rId4"/>
    <p:sldId id="564" r:id="rId5"/>
    <p:sldId id="557" r:id="rId6"/>
    <p:sldId id="532" r:id="rId7"/>
    <p:sldId id="561" r:id="rId8"/>
    <p:sldId id="527" r:id="rId9"/>
    <p:sldId id="517" r:id="rId10"/>
    <p:sldId id="274" r:id="rId11"/>
    <p:sldId id="556" r:id="rId12"/>
    <p:sldId id="272" r:id="rId13"/>
    <p:sldId id="559" r:id="rId14"/>
    <p:sldId id="284" r:id="rId15"/>
    <p:sldId id="531" r:id="rId16"/>
    <p:sldId id="271" r:id="rId17"/>
    <p:sldId id="553" r:id="rId18"/>
    <p:sldId id="492" r:id="rId19"/>
  </p:sldIdLst>
  <p:sldSz cx="12192000" cy="6858000"/>
  <p:notesSz cx="6858000" cy="9144000"/>
  <p:embeddedFontLst>
    <p:embeddedFont>
      <p:font typeface="Myriad Pro" panose="020B0503030403020204" charset="0"/>
      <p:regular r:id="rId21"/>
      <p:bold r:id="rId22"/>
      <p:italic r:id="rId23"/>
      <p:boldItalic r:id="rId24"/>
    </p:embeddedFont>
    <p:embeddedFont>
      <p:font typeface="Open Sans" panose="020B0606030504020204" pitchFamily="34" charset="0"/>
      <p:regular r:id="rId25"/>
      <p:bold r:id="rId26"/>
      <p:italic r:id="rId27"/>
      <p:boldItalic r:id="rId2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44" autoAdjust="0"/>
    <p:restoredTop sz="95033" autoAdjust="0"/>
  </p:normalViewPr>
  <p:slideViewPr>
    <p:cSldViewPr snapToGrid="0">
      <p:cViewPr varScale="1">
        <p:scale>
          <a:sx n="78" d="100"/>
          <a:sy n="78" d="100"/>
        </p:scale>
        <p:origin x="989"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28E301-3DFA-4C73-9BFF-EDACBE8CE9B5}" type="datetimeFigureOut">
              <a:rPr lang="en-IN" smtClean="0"/>
              <a:t>08-04-2024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05934-9E10-4F0A-88EF-5F62E8EA335B}" type="slidenum">
              <a:rPr lang="en-IN" smtClean="0"/>
              <a:t>‹#›</a:t>
            </a:fld>
            <a:endParaRPr lang="en-IN"/>
          </a:p>
        </p:txBody>
      </p:sp>
    </p:spTree>
    <p:extLst>
      <p:ext uri="{BB962C8B-B14F-4D97-AF65-F5344CB8AC3E}">
        <p14:creationId xmlns:p14="http://schemas.microsoft.com/office/powerpoint/2010/main" val="84509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architectureandgovernance.com/applications-technology/what-to-expect-with-iot-in-2023/"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futureiot.tech/"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blogs.iiit.ac.in/keti/"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etsi.org/e-brochure/Magazine/January-2023/mobile/index.html#p=20"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DA05934-9E10-4F0A-88EF-5F62E8EA335B}" type="slidenum">
              <a:rPr lang="en-IN" smtClean="0"/>
              <a:t>1</a:t>
            </a:fld>
            <a:endParaRPr lang="en-IN"/>
          </a:p>
        </p:txBody>
      </p:sp>
    </p:spTree>
    <p:extLst>
      <p:ext uri="{BB962C8B-B14F-4D97-AF65-F5344CB8AC3E}">
        <p14:creationId xmlns:p14="http://schemas.microsoft.com/office/powerpoint/2010/main" val="1632700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9" name="Google Shape;189;p1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Case studies</a:t>
            </a:r>
            <a:endParaRPr/>
          </a:p>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121616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9" name="Google Shape;189;p1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Case studies</a:t>
            </a:r>
            <a:endParaRPr/>
          </a:p>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951107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DA05934-9E10-4F0A-88EF-5F62E8EA335B}" type="slidenum">
              <a:rPr lang="en-IN" smtClean="0"/>
              <a:t>2</a:t>
            </a:fld>
            <a:endParaRPr lang="en-IN"/>
          </a:p>
        </p:txBody>
      </p:sp>
    </p:spTree>
    <p:extLst>
      <p:ext uri="{BB962C8B-B14F-4D97-AF65-F5344CB8AC3E}">
        <p14:creationId xmlns:p14="http://schemas.microsoft.com/office/powerpoint/2010/main" val="45346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DA05934-9E10-4F0A-88EF-5F62E8EA335B}" type="slidenum">
              <a:rPr lang="en-IN" smtClean="0"/>
              <a:t>6</a:t>
            </a:fld>
            <a:endParaRPr lang="en-IN"/>
          </a:p>
        </p:txBody>
      </p:sp>
    </p:spTree>
    <p:extLst>
      <p:ext uri="{BB962C8B-B14F-4D97-AF65-F5344CB8AC3E}">
        <p14:creationId xmlns:p14="http://schemas.microsoft.com/office/powerpoint/2010/main" val="4125287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a:extLst>
            <a:ext uri="{FF2B5EF4-FFF2-40B4-BE49-F238E27FC236}">
              <a16:creationId xmlns:a16="http://schemas.microsoft.com/office/drawing/2014/main" id="{33A52E01-2E75-9143-F637-C40AC875AE12}"/>
            </a:ext>
          </a:extLst>
        </p:cNvPr>
        <p:cNvGrpSpPr/>
        <p:nvPr/>
      </p:nvGrpSpPr>
      <p:grpSpPr>
        <a:xfrm>
          <a:off x="0" y="0"/>
          <a:ext cx="0" cy="0"/>
          <a:chOff x="0" y="0"/>
          <a:chExt cx="0" cy="0"/>
        </a:xfrm>
      </p:grpSpPr>
      <p:sp>
        <p:nvSpPr>
          <p:cNvPr id="86" name="Google Shape;86;g19bea0c9e96_0_1:notes">
            <a:extLst>
              <a:ext uri="{FF2B5EF4-FFF2-40B4-BE49-F238E27FC236}">
                <a16:creationId xmlns:a16="http://schemas.microsoft.com/office/drawing/2014/main" id="{00EA1E5F-706D-9E22-5CA3-0D61D8009CA5}"/>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9bea0c9e96_0_1:notes">
            <a:extLst>
              <a:ext uri="{FF2B5EF4-FFF2-40B4-BE49-F238E27FC236}">
                <a16:creationId xmlns:a16="http://schemas.microsoft.com/office/drawing/2014/main" id="{DBC791F1-5541-DF29-A7BE-D734E0B8E82E}"/>
              </a:ext>
            </a:extLst>
          </p:cNvPr>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N" b="0" dirty="0"/>
              <a:t>Executive Insights -&gt;</a:t>
            </a:r>
          </a:p>
          <a:p>
            <a:pPr marL="228600" lvl="0" indent="-228600" algn="l" rtl="0">
              <a:spcBef>
                <a:spcPts val="0"/>
              </a:spcBef>
              <a:spcAft>
                <a:spcPts val="0"/>
              </a:spcAft>
              <a:buAutoNum type="arabicPeriod"/>
            </a:pPr>
            <a:r>
              <a:rPr lang="en-IN" b="0" dirty="0"/>
              <a:t>TP 62</a:t>
            </a:r>
          </a:p>
          <a:p>
            <a:pPr marL="228600" lvl="0" indent="-228600" algn="l" rtl="0">
              <a:spcBef>
                <a:spcPts val="0"/>
              </a:spcBef>
              <a:spcAft>
                <a:spcPts val="0"/>
              </a:spcAft>
              <a:buAutoNum type="arabicPeriod"/>
            </a:pPr>
            <a:r>
              <a:rPr lang="en-IN" b="0" dirty="0"/>
              <a:t>Manuel </a:t>
            </a:r>
            <a:r>
              <a:rPr lang="en-IN" b="0" dirty="0" err="1"/>
              <a:t>Gorius</a:t>
            </a:r>
            <a:r>
              <a:rPr lang="en-IN" b="0" dirty="0"/>
              <a:t> (</a:t>
            </a:r>
            <a:r>
              <a:rPr lang="en-IN" b="0" dirty="0" err="1"/>
              <a:t>Digisaar</a:t>
            </a:r>
            <a:r>
              <a:rPr lang="en-IN" b="0" dirty="0"/>
              <a:t>)</a:t>
            </a:r>
          </a:p>
          <a:p>
            <a:pPr marL="228600" lvl="0" indent="-228600" algn="l" rtl="0">
              <a:spcBef>
                <a:spcPts val="0"/>
              </a:spcBef>
              <a:spcAft>
                <a:spcPts val="0"/>
              </a:spcAft>
              <a:buAutoNum type="arabicPeriod"/>
            </a:pPr>
            <a:r>
              <a:rPr lang="en-IN" b="0" dirty="0"/>
              <a:t>TP 63</a:t>
            </a:r>
          </a:p>
          <a:p>
            <a:pPr marL="228600" lvl="0" indent="-228600" algn="l" rtl="0">
              <a:spcBef>
                <a:spcPts val="0"/>
              </a:spcBef>
              <a:spcAft>
                <a:spcPts val="0"/>
              </a:spcAft>
              <a:buAutoNum type="arabicPeriod"/>
            </a:pPr>
            <a:r>
              <a:rPr lang="en-IN" b="0" dirty="0"/>
              <a:t>Marcos Katz (Oulu)</a:t>
            </a:r>
          </a:p>
        </p:txBody>
      </p:sp>
      <p:sp>
        <p:nvSpPr>
          <p:cNvPr id="88" name="Google Shape;88;g19bea0c9e96_0_1:notes">
            <a:extLst>
              <a:ext uri="{FF2B5EF4-FFF2-40B4-BE49-F238E27FC236}">
                <a16:creationId xmlns:a16="http://schemas.microsoft.com/office/drawing/2014/main" id="{D31CEB12-1FA6-3BA6-73AD-40811AFEEA16}"/>
              </a:ext>
            </a:extLst>
          </p:cNvPr>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9968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800" i="0" u="sng" dirty="0">
                <a:solidFill>
                  <a:srgbClr val="1155CC"/>
                </a:solidFill>
                <a:effectLst/>
                <a:latin typeface="Arial" panose="020B0604020202020204" pitchFamily="34" charset="0"/>
                <a:hlinkClick r:id="rId3"/>
              </a:rPr>
              <a:t>2023 IoT trends for A&amp;G via </a:t>
            </a:r>
            <a:r>
              <a:rPr lang="en-IN" sz="1800" i="0" u="sng" dirty="0" err="1">
                <a:solidFill>
                  <a:srgbClr val="1155CC"/>
                </a:solidFill>
                <a:effectLst/>
                <a:latin typeface="Arial" panose="020B0604020202020204" pitchFamily="34" charset="0"/>
                <a:hlinkClick r:id="rId3"/>
              </a:rPr>
              <a:t>PrPR</a:t>
            </a:r>
            <a:endParaRPr lang="en-IN" dirty="0"/>
          </a:p>
        </p:txBody>
      </p:sp>
      <p:sp>
        <p:nvSpPr>
          <p:cNvPr id="4" name="Slide Number Placeholder 3"/>
          <p:cNvSpPr>
            <a:spLocks noGrp="1"/>
          </p:cNvSpPr>
          <p:nvPr>
            <p:ph type="sldNum" sz="quarter" idx="5"/>
          </p:nvPr>
        </p:nvSpPr>
        <p:spPr/>
        <p:txBody>
          <a:bodyPr/>
          <a:lstStyle/>
          <a:p>
            <a:fld id="{2DA05934-9E10-4F0A-88EF-5F62E8EA335B}" type="slidenum">
              <a:rPr lang="en-IN" smtClean="0"/>
              <a:t>9</a:t>
            </a:fld>
            <a:endParaRPr lang="en-IN"/>
          </a:p>
        </p:txBody>
      </p:sp>
    </p:spTree>
    <p:extLst>
      <p:ext uri="{BB962C8B-B14F-4D97-AF65-F5344CB8AC3E}">
        <p14:creationId xmlns:p14="http://schemas.microsoft.com/office/powerpoint/2010/main" val="1266371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US"/>
              <a:t>Interview in pipeline – </a:t>
            </a:r>
            <a:endParaRPr/>
          </a:p>
          <a:p>
            <a:pPr marL="342900" lvl="0" indent="-342900" algn="l" rtl="0">
              <a:spcBef>
                <a:spcPts val="0"/>
              </a:spcBef>
              <a:spcAft>
                <a:spcPts val="0"/>
              </a:spcAft>
              <a:buClr>
                <a:srgbClr val="0563C1"/>
              </a:buClr>
              <a:buSzPts val="1800"/>
              <a:buFont typeface="Calibri"/>
              <a:buAutoNum type="arabicPeriod"/>
            </a:pPr>
            <a:r>
              <a:rPr lang="en-US" sz="1800" u="sng">
                <a:solidFill>
                  <a:srgbClr val="0563C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https://futureiot.tech/</a:t>
            </a:r>
            <a:r>
              <a:rPr lang="en-US" sz="1800">
                <a:latin typeface="Calibri"/>
                <a:ea typeface="Calibri"/>
                <a:cs typeface="Calibri"/>
                <a:sym typeface="Calibri"/>
              </a:rPr>
              <a:t> </a:t>
            </a:r>
            <a:endParaRPr/>
          </a:p>
          <a:p>
            <a:pPr marL="228600" lvl="0" indent="-152400" algn="l" rtl="0">
              <a:spcBef>
                <a:spcPts val="0"/>
              </a:spcBef>
              <a:spcAft>
                <a:spcPts val="0"/>
              </a:spcAft>
              <a:buClr>
                <a:schemeClr val="dk1"/>
              </a:buClr>
              <a:buSzPts val="1200"/>
              <a:buFont typeface="Calibri"/>
              <a:buNone/>
            </a:pPr>
            <a:endParaRPr/>
          </a:p>
        </p:txBody>
      </p:sp>
      <p:sp>
        <p:nvSpPr>
          <p:cNvPr id="232" name="Google Shape;232;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1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Clr>
                <a:schemeClr val="dk1"/>
              </a:buClr>
              <a:buSzPts val="1200"/>
              <a:buFont typeface="Calibri"/>
              <a:buAutoNum type="arabicPeriod"/>
            </a:pPr>
            <a:r>
              <a:rPr lang="en-US"/>
              <a:t>International Institute of Information Technology (Hyderabad)</a:t>
            </a:r>
            <a:br>
              <a:rPr lang="en-US"/>
            </a:br>
            <a:r>
              <a:rPr lang="en-US"/>
              <a:t>blog post (January 2023) - </a:t>
            </a:r>
            <a:r>
              <a:rPr lang="en-US" u="sng" strike="noStrike">
                <a:solidFill>
                  <a:srgbClr val="B42025"/>
                </a:solidFill>
                <a:hlinkClick r:id="rId3">
                  <a:extLst>
                    <a:ext uri="{A12FA001-AC4F-418D-AE19-62706E023703}">
                      <ahyp:hlinkClr xmlns:ahyp="http://schemas.microsoft.com/office/drawing/2018/hyperlinkcolor" val="tx"/>
                    </a:ext>
                  </a:extLst>
                </a:hlinkClick>
              </a:rPr>
              <a:t>IITH's Smart City team wins Best Technology award in Korean hackathon</a:t>
            </a:r>
            <a:r>
              <a:rPr lang="en-US"/>
              <a:t> ETSI Enjoy! January 2023</a:t>
            </a:r>
            <a:r>
              <a:rPr lang="en-US" u="sng" strike="noStrike">
                <a:solidFill>
                  <a:srgbClr val="B42025"/>
                </a:solidFill>
                <a:hlinkClick r:id="rId4">
                  <a:extLst>
                    <a:ext uri="{A12FA001-AC4F-418D-AE19-62706E023703}">
                      <ahyp:hlinkClr xmlns:ahyp="http://schemas.microsoft.com/office/drawing/2018/hyperlinkcolor" val="tx"/>
                    </a:ext>
                  </a:extLst>
                </a:hlinkClick>
              </a:rPr>
              <a:t>Research and Innovation in IoT Standardization</a:t>
            </a:r>
            <a:endParaRPr u="none" strike="noStrike">
              <a:solidFill>
                <a:srgbClr val="B42025"/>
              </a:solidFill>
            </a:endParaRPr>
          </a:p>
          <a:p>
            <a:pPr marL="228600" lvl="0" indent="-228600" algn="l" rtl="0">
              <a:spcBef>
                <a:spcPts val="0"/>
              </a:spcBef>
              <a:spcAft>
                <a:spcPts val="0"/>
              </a:spcAft>
              <a:buClr>
                <a:schemeClr val="dk1"/>
              </a:buClr>
              <a:buSzPts val="1200"/>
              <a:buFont typeface="Calibri"/>
              <a:buAutoNum type="arabicPeriod"/>
            </a:pPr>
            <a:r>
              <a:rPr lang="en-US"/>
              <a:t>ETSI Enjoy! January 2023</a:t>
            </a:r>
            <a:r>
              <a:rPr lang="en-US" u="sng" strike="noStrike">
                <a:solidFill>
                  <a:srgbClr val="B42025"/>
                </a:solidFill>
                <a:hlinkClick r:id="rId4">
                  <a:extLst>
                    <a:ext uri="{A12FA001-AC4F-418D-AE19-62706E023703}">
                      <ahyp:hlinkClr xmlns:ahyp="http://schemas.microsoft.com/office/drawing/2018/hyperlinkcolor" val="tx"/>
                    </a:ext>
                  </a:extLst>
                </a:hlinkClick>
              </a:rPr>
              <a:t>Research and Innovation in IoT Standardization</a:t>
            </a:r>
            <a:endParaRPr/>
          </a:p>
        </p:txBody>
      </p:sp>
      <p:sp>
        <p:nvSpPr>
          <p:cNvPr id="216" name="Google Shape;216;p1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Calibri"/>
              <a:buNone/>
            </a:pPr>
            <a:fld id="{00000000-1234-1234-1234-123412341234}" type="slidenum">
              <a:rPr lang="en-US"/>
              <a:t>12</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a:extLst>
            <a:ext uri="{FF2B5EF4-FFF2-40B4-BE49-F238E27FC236}">
              <a16:creationId xmlns:a16="http://schemas.microsoft.com/office/drawing/2014/main" id="{77492982-8C39-2C0D-F5FC-4583FE46222C}"/>
            </a:ext>
          </a:extLst>
        </p:cNvPr>
        <p:cNvGrpSpPr/>
        <p:nvPr/>
      </p:nvGrpSpPr>
      <p:grpSpPr>
        <a:xfrm>
          <a:off x="0" y="0"/>
          <a:ext cx="0" cy="0"/>
          <a:chOff x="0" y="0"/>
          <a:chExt cx="0" cy="0"/>
        </a:xfrm>
      </p:grpSpPr>
      <p:sp>
        <p:nvSpPr>
          <p:cNvPr id="222" name="Google Shape;222;p17:notes">
            <a:extLst>
              <a:ext uri="{FF2B5EF4-FFF2-40B4-BE49-F238E27FC236}">
                <a16:creationId xmlns:a16="http://schemas.microsoft.com/office/drawing/2014/main" id="{176228EA-852A-C7C2-9538-FBFE2C030505}"/>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3" name="Google Shape;223;p17:notes">
            <a:extLst>
              <a:ext uri="{FF2B5EF4-FFF2-40B4-BE49-F238E27FC236}">
                <a16:creationId xmlns:a16="http://schemas.microsoft.com/office/drawing/2014/main" id="{A2C9264B-D8B3-B34A-3240-8F4604DFA84F}"/>
              </a:ext>
            </a:extLst>
          </p:cNvPr>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224" name="Google Shape;224;p17:notes">
            <a:extLst>
              <a:ext uri="{FF2B5EF4-FFF2-40B4-BE49-F238E27FC236}">
                <a16:creationId xmlns:a16="http://schemas.microsoft.com/office/drawing/2014/main" id="{6B78A8E4-AFC3-1E3A-1730-3049BEA43FF5}"/>
              </a:ext>
            </a:extLst>
          </p:cNvPr>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Calibri"/>
              <a:buNone/>
            </a:pPr>
            <a:fld id="{00000000-1234-1234-1234-123412341234}" type="slidenum">
              <a:rPr lang="en-US"/>
              <a:t>13</a:t>
            </a:fld>
            <a:endParaRPr/>
          </a:p>
        </p:txBody>
      </p:sp>
    </p:spTree>
    <p:extLst>
      <p:ext uri="{BB962C8B-B14F-4D97-AF65-F5344CB8AC3E}">
        <p14:creationId xmlns:p14="http://schemas.microsoft.com/office/powerpoint/2010/main" val="1732626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9" name="Google Shape;189;p1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Case studies</a:t>
            </a:r>
            <a:endParaRPr/>
          </a:p>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8822694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56860" y="1122363"/>
            <a:ext cx="11296184" cy="2387600"/>
          </a:xfrm>
        </p:spPr>
        <p:txBody>
          <a:bodyPr anchor="b"/>
          <a:lstStyle>
            <a:lvl1pPr algn="ctr">
              <a:defRPr sz="6000" b="1" i="0">
                <a:latin typeface="Myriad Pro" panose="020B0503030403020204" pitchFamily="34" charset="0"/>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847372" y="194184"/>
            <a:ext cx="2478783" cy="1856358"/>
          </a:xfrm>
          <a:prstGeom prst="rect">
            <a:avLst/>
          </a:prstGeom>
        </p:spPr>
      </p:pic>
      <p:sp>
        <p:nvSpPr>
          <p:cNvPr id="3" name="Subtitle 2"/>
          <p:cNvSpPr>
            <a:spLocks noGrp="1"/>
          </p:cNvSpPr>
          <p:nvPr>
            <p:ph type="subTitle" idx="1" hasCustomPrompt="1"/>
          </p:nvPr>
        </p:nvSpPr>
        <p:spPr>
          <a:xfrm>
            <a:off x="1524000" y="5019675"/>
            <a:ext cx="9144000" cy="1655762"/>
          </a:xfrm>
        </p:spPr>
        <p:txBody>
          <a:bodyPr/>
          <a:lstStyle>
            <a:lvl1pPr marL="0" indent="0" algn="ctr">
              <a:buNone/>
              <a:defRPr sz="2400" b="0" i="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6"/>
        <p:cNvGrpSpPr/>
        <p:nvPr/>
      </p:nvGrpSpPr>
      <p:grpSpPr>
        <a:xfrm>
          <a:off x="0" y="0"/>
          <a:ext cx="0" cy="0"/>
          <a:chOff x="0" y="0"/>
          <a:chExt cx="0" cy="0"/>
        </a:xfrm>
      </p:grpSpPr>
      <p:sp>
        <p:nvSpPr>
          <p:cNvPr id="27" name="Google Shape;27;p29"/>
          <p:cNvSpPr txBox="1">
            <a:spLocks noGrp="1"/>
          </p:cNvSpPr>
          <p:nvPr>
            <p:ph type="title"/>
          </p:nvPr>
        </p:nvSpPr>
        <p:spPr>
          <a:xfrm>
            <a:off x="653667" y="600200"/>
            <a:ext cx="84904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28" name="Google Shape;28;p29"/>
          <p:cNvSpPr txBox="1">
            <a:spLocks noGrp="1"/>
          </p:cNvSpPr>
          <p:nvPr>
            <p:ph type="sldNum" idx="12"/>
          </p:nvPr>
        </p:nvSpPr>
        <p:spPr>
          <a:xfrm>
            <a:off x="10991811" y="61160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008DD6"/>
                </a:solidFill>
                <a:latin typeface="Arial"/>
                <a:ea typeface="Arial"/>
                <a:cs typeface="Arial"/>
                <a:sym typeface="Arial"/>
              </a:defRPr>
            </a:lvl9pPr>
          </a:lstStyle>
          <a:p>
            <a:fld id="{00000000-1234-1234-1234-123412341234}" type="slidenum">
              <a:rPr lang="en-GB" smtClean="0"/>
              <a:pPr/>
              <a:t>‹#›</a:t>
            </a:fld>
            <a:endParaRPr lang="en-GB"/>
          </a:p>
        </p:txBody>
      </p:sp>
      <p:pic>
        <p:nvPicPr>
          <p:cNvPr id="29" name="Google Shape;29;p29"/>
          <p:cNvPicPr preferRelativeResize="0"/>
          <p:nvPr/>
        </p:nvPicPr>
        <p:blipFill rotWithShape="1">
          <a:blip r:embed="rId2">
            <a:alphaModFix/>
          </a:blip>
          <a:srcRect/>
          <a:stretch/>
        </p:blipFill>
        <p:spPr>
          <a:xfrm rot="5400000">
            <a:off x="10659149" y="535515"/>
            <a:ext cx="1007567" cy="1004700"/>
          </a:xfrm>
          <a:prstGeom prst="rect">
            <a:avLst/>
          </a:prstGeom>
          <a:noFill/>
          <a:ln>
            <a:noFill/>
          </a:ln>
        </p:spPr>
      </p:pic>
    </p:spTree>
    <p:extLst>
      <p:ext uri="{BB962C8B-B14F-4D97-AF65-F5344CB8AC3E}">
        <p14:creationId xmlns:p14="http://schemas.microsoft.com/office/powerpoint/2010/main" val="978409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
        <p:nvSpPr>
          <p:cNvPr id="3" name="Subtitle 2"/>
          <p:cNvSpPr>
            <a:spLocks noGrp="1"/>
          </p:cNvSpPr>
          <p:nvPr>
            <p:ph type="subTitle" idx="1" hasCustomPrompt="1"/>
          </p:nvPr>
        </p:nvSpPr>
        <p:spPr>
          <a:xfrm>
            <a:off x="1524000" y="5847556"/>
            <a:ext cx="9144000" cy="1655762"/>
          </a:xfrm>
        </p:spPr>
        <p:txBody>
          <a:bodyPr/>
          <a:lstStyle>
            <a:lvl1pPr marL="0" indent="0" algn="ctr">
              <a:buNone/>
              <a:defRPr sz="2400" b="0" i="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0" name="Picture 9">
            <a:extLst>
              <a:ext uri="{FF2B5EF4-FFF2-40B4-BE49-F238E27FC236}">
                <a16:creationId xmlns:a16="http://schemas.microsoft.com/office/drawing/2014/main" id="{C99ED413-F4CF-B8E5-2478-B84ACAD3E91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847372" y="194184"/>
            <a:ext cx="2478783" cy="1856358"/>
          </a:xfrm>
          <a:prstGeom prst="rect">
            <a:avLst/>
          </a:prstGeom>
        </p:spPr>
      </p:pic>
      <p:sp>
        <p:nvSpPr>
          <p:cNvPr id="11" name="Title 1">
            <a:extLst>
              <a:ext uri="{FF2B5EF4-FFF2-40B4-BE49-F238E27FC236}">
                <a16:creationId xmlns:a16="http://schemas.microsoft.com/office/drawing/2014/main" id="{6C446F8F-0643-AA00-47BF-1176BD6397A1}"/>
              </a:ext>
            </a:extLst>
          </p:cNvPr>
          <p:cNvSpPr>
            <a:spLocks noGrp="1"/>
          </p:cNvSpPr>
          <p:nvPr>
            <p:ph type="ctrTitle" hasCustomPrompt="1"/>
          </p:nvPr>
        </p:nvSpPr>
        <p:spPr>
          <a:xfrm>
            <a:off x="456860" y="1122363"/>
            <a:ext cx="11296184" cy="2387600"/>
          </a:xfrm>
        </p:spPr>
        <p:txBody>
          <a:bodyPr anchor="b"/>
          <a:lstStyle>
            <a:lvl1pPr algn="ctr">
              <a:defRPr sz="6000" b="1" i="0">
                <a:latin typeface="Myriad Pro" panose="020B0503030403020204" pitchFamily="34" charset="0"/>
              </a:defRPr>
            </a:lvl1pPr>
          </a:lstStyle>
          <a:p>
            <a:r>
              <a:rPr lang="en-US" dirty="0"/>
              <a:t>Click to edit Master 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23268" y="305687"/>
            <a:ext cx="2478783" cy="1856358"/>
          </a:xfrm>
          <a:prstGeom prst="rect">
            <a:avLst/>
          </a:prstGeom>
        </p:spPr>
      </p:pic>
      <p:sp>
        <p:nvSpPr>
          <p:cNvPr id="2" name="Slide Number Placeholder 1">
            <a:extLst>
              <a:ext uri="{FF2B5EF4-FFF2-40B4-BE49-F238E27FC236}">
                <a16:creationId xmlns:a16="http://schemas.microsoft.com/office/drawing/2014/main" id="{763F3BAF-0AD8-A86A-13BB-C04FB9B3419E}"/>
              </a:ext>
            </a:extLst>
          </p:cNvPr>
          <p:cNvSpPr>
            <a:spLocks noGrp="1"/>
          </p:cNvSpPr>
          <p:nvPr>
            <p:ph type="sldNum" sz="quarter" idx="10"/>
          </p:nvPr>
        </p:nvSpPr>
        <p:spPr/>
        <p:txBody>
          <a:bodyPr/>
          <a:lstStyle/>
          <a:p>
            <a:fld id="{163F5A94-8458-4F17-AD3C-1A083E20221D}" type="slidenum">
              <a:rPr lang="en-US" smtClean="0"/>
              <a:pPr/>
              <a:t>‹#›</a:t>
            </a:fld>
            <a:endParaRPr lang="en-US" dirty="0">
              <a:latin typeface="Myriad Pro" panose="020B0503030403020204" pitchFamily="34" charset="0"/>
            </a:endParaRP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i="0">
                <a:latin typeface="Myriad Pro" panose="020B0503030403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yriad Pro" panose="020B0503030403020204" pitchFamily="34" charset="0"/>
              </a:defRPr>
            </a:lvl1pPr>
          </a:lstStyle>
          <a:p>
            <a:fld id="{17DA7CA9-0FBF-4DD5-A12B-7FDEFF16A645}" type="datetime1">
              <a:rPr lang="en-US" smtClean="0"/>
              <a:t>4/8/2024</a:t>
            </a:fld>
            <a:endParaRPr lang="en-US" dirty="0">
              <a:latin typeface="Myriad Pro" panose="020B0503030403020204" pitchFamily="34" charset="0"/>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lgn="ctr">
              <a:defRPr sz="1000" b="0" i="0">
                <a:solidFill>
                  <a:schemeClr val="bg2"/>
                </a:solidFill>
                <a:latin typeface="Myriad Pro" panose="020B0503030403020204" pitchFamily="34" charset="0"/>
              </a:defRPr>
            </a:lvl1pPr>
          </a:lstStyle>
          <a:p>
            <a:endParaRPr lang="en-US" dirty="0"/>
          </a:p>
          <a:p>
            <a:r>
              <a:rPr lang="en-US" dirty="0"/>
              <a:t>© 2022 oneM2M</a:t>
            </a:r>
          </a:p>
        </p:txBody>
      </p:sp>
      <p:sp>
        <p:nvSpPr>
          <p:cNvPr id="6" name="Slide Number Placeholder 5"/>
          <p:cNvSpPr>
            <a:spLocks noGrp="1"/>
          </p:cNvSpPr>
          <p:nvPr>
            <p:ph type="sldNum" sz="quarter" idx="12"/>
          </p:nvPr>
        </p:nvSpPr>
        <p:spPr/>
        <p:txBody>
          <a:bodyPr/>
          <a:lstStyle>
            <a:lvl1pPr>
              <a:defRPr b="0" i="0">
                <a:latin typeface="Myriad Pro" panose="020B0503030403020204" pitchFamily="34" charset="0"/>
              </a:defRPr>
            </a:lvl1pPr>
          </a:lstStyle>
          <a:p>
            <a:fld id="{163F5A94-8458-4F17-AD3C-1A083E20221D}" type="slidenum">
              <a:rPr lang="en-US" smtClean="0"/>
              <a:pPr/>
              <a:t>‹#›</a:t>
            </a:fld>
            <a:endParaRPr lang="en-US" dirty="0">
              <a:latin typeface="Myriad Pro" panose="020B0503030403020204" pitchFamily="34" charset="0"/>
            </a:endParaRPr>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b="1" i="0">
                <a:latin typeface="Myriad Pro" panose="020B0503030403020204" pitchFamily="34"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yriad Pro" panose="020B0503030403020204" pitchFamily="34" charset="0"/>
              </a:defRPr>
            </a:lvl1pPr>
          </a:lstStyle>
          <a:p>
            <a:fld id="{31738B92-EBAB-4376-A4D6-46E98DB1FCED}" type="datetime1">
              <a:rPr lang="en-US" smtClean="0"/>
              <a:t>4/8/2024</a:t>
            </a:fld>
            <a:endParaRPr lang="en-US" dirty="0">
              <a:latin typeface="Myriad Pro" panose="020B0503030403020204" pitchFamily="34" charset="0"/>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lgn="ctr">
              <a:defRPr sz="1000" b="0" i="0">
                <a:solidFill>
                  <a:schemeClr val="bg2"/>
                </a:solidFill>
                <a:latin typeface="Myriad Pro" panose="020B0503030403020204" pitchFamily="34" charset="0"/>
              </a:defRPr>
            </a:lvl1pPr>
          </a:lstStyle>
          <a:p>
            <a:endParaRPr lang="en-US" dirty="0"/>
          </a:p>
          <a:p>
            <a:r>
              <a:rPr lang="en-US" dirty="0"/>
              <a:t>© 2022 oneM2M</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i="0">
                <a:latin typeface="Myriad Pro" panose="020B0503030403020204"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b="0" i="0">
                <a:latin typeface="Myriad Pro" panose="020B0503030403020204" pitchFamily="34" charset="0"/>
              </a:defRPr>
            </a:lvl1pPr>
          </a:lstStyle>
          <a:p>
            <a:fld id="{ED40E329-EB75-4329-8E9B-482394AD3546}" type="datetime1">
              <a:rPr lang="en-US" smtClean="0"/>
              <a:t>4/8/2024</a:t>
            </a:fld>
            <a:endParaRPr lang="en-US" dirty="0">
              <a:latin typeface="Myriad Pro" panose="020B0503030403020204" pitchFamily="34" charset="0"/>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lgn="ctr">
              <a:defRPr sz="1000" b="0" i="0">
                <a:solidFill>
                  <a:schemeClr val="bg2"/>
                </a:solidFill>
                <a:latin typeface="Myriad Pro" panose="020B0503030403020204" pitchFamily="34" charset="0"/>
              </a:defRPr>
            </a:lvl1pPr>
          </a:lstStyle>
          <a:p>
            <a:endParaRPr lang="en-US" dirty="0"/>
          </a:p>
          <a:p>
            <a:r>
              <a:rPr lang="en-US" dirty="0"/>
              <a:t>© 2022 oneM2M</a:t>
            </a:r>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lvl1pPr>
              <a:defRPr b="1" i="0">
                <a:latin typeface="Myriad Pro" panose="020B0503030403020204" pitchFamily="34" charset="0"/>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lvl1pPr>
              <a:defRPr b="0" i="0">
                <a:latin typeface="Myriad Pro" panose="020B0503030403020204" pitchFamily="34" charset="0"/>
              </a:defRPr>
            </a:lvl1pPr>
          </a:lstStyle>
          <a:p>
            <a:fld id="{8A7DC580-FE31-437C-AD4D-AF9CCD14B753}" type="datetime1">
              <a:rPr lang="en-US" smtClean="0"/>
              <a:t>4/8/2024</a:t>
            </a:fld>
            <a:endParaRPr lang="en-US" dirty="0">
              <a:latin typeface="Myriad Pro" panose="020B0503030403020204" pitchFamily="34" charset="0"/>
            </a:endParaRPr>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lvl1pPr algn="ctr">
              <a:defRPr sz="1000" b="0" i="0">
                <a:solidFill>
                  <a:schemeClr val="bg2"/>
                </a:solidFill>
                <a:latin typeface="Myriad Pro" panose="020B0503030403020204" pitchFamily="34" charset="0"/>
              </a:defRPr>
            </a:lvl1pPr>
          </a:lstStyle>
          <a:p>
            <a:endParaRPr lang="en-US" dirty="0"/>
          </a:p>
          <a:p>
            <a:r>
              <a:rPr lang="en-US" dirty="0"/>
              <a:t>© 2022 oneM2M</a:t>
            </a:r>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i="0">
                <a:latin typeface="Myriad Pro" panose="020B0503030403020204" pitchFamily="34" charset="0"/>
              </a:defRPr>
            </a:lvl1pPr>
          </a:lstStyle>
          <a:p>
            <a:r>
              <a:rPr lang="en-US" dirty="0"/>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lvl1pPr>
              <a:defRPr b="0" i="0">
                <a:latin typeface="Myriad Pro" panose="020B0503030403020204" pitchFamily="34" charset="0"/>
              </a:defRPr>
            </a:lvl1pPr>
          </a:lstStyle>
          <a:p>
            <a:fld id="{F6D1CA92-5A82-4F40-857B-5D89174F17A2}" type="datetime1">
              <a:rPr lang="en-US" smtClean="0"/>
              <a:t>4/8/2024</a:t>
            </a:fld>
            <a:endParaRPr lang="en-US" dirty="0">
              <a:latin typeface="Myriad Pro" panose="020B0503030403020204" pitchFamily="34" charset="0"/>
            </a:endParaRPr>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lvl1pPr algn="ctr">
              <a:defRPr sz="1000" b="0" i="0">
                <a:solidFill>
                  <a:schemeClr val="bg2"/>
                </a:solidFill>
                <a:latin typeface="Myriad Pro" panose="020B0503030403020204" pitchFamily="34" charset="0"/>
              </a:defRPr>
            </a:lvl1pPr>
          </a:lstStyle>
          <a:p>
            <a:endParaRPr lang="en-US" dirty="0"/>
          </a:p>
          <a:p>
            <a:r>
              <a:rPr lang="en-US" dirty="0"/>
              <a:t>© 2022 oneM2M</a:t>
            </a:r>
          </a:p>
        </p:txBody>
      </p:sp>
      <p:sp>
        <p:nvSpPr>
          <p:cNvPr id="5" name="Slide Number Placeholder 4"/>
          <p:cNvSpPr>
            <a:spLocks noGrp="1"/>
          </p:cNvSpPr>
          <p:nvPr>
            <p:ph type="sldNum" sz="quarter" idx="12"/>
          </p:nvPr>
        </p:nvSpPr>
        <p:spPr/>
        <p:txBody>
          <a:bodyPr/>
          <a:lstStyle>
            <a:lvl1pPr>
              <a:defRPr b="0" i="0">
                <a:latin typeface="Myriad Pro" panose="020B0503030403020204" pitchFamily="34" charset="0"/>
              </a:defRPr>
            </a:lvl1pPr>
          </a:lstStyle>
          <a:p>
            <a:fld id="{163F5A94-8458-4F17-AD3C-1A083E20221D}" type="slidenum">
              <a:rPr lang="en-US" smtClean="0"/>
              <a:pPr/>
              <a:t>‹#›</a:t>
            </a:fld>
            <a:endParaRPr lang="en-US" dirty="0">
              <a:latin typeface="Myriad Pro" panose="020B0503030403020204" pitchFamily="34" charset="0"/>
            </a:endParaRPr>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b="0" i="0">
                <a:latin typeface="Myriad Pro" panose="020B0503030403020204" pitchFamily="34" charset="0"/>
              </a:defRPr>
            </a:lvl1pPr>
          </a:lstStyle>
          <a:p>
            <a:fld id="{163F5A94-8458-4F17-AD3C-1A083E20221D}" type="slidenum">
              <a:rPr lang="en-US" smtClean="0"/>
              <a:pPr/>
              <a:t>‹#›</a:t>
            </a:fld>
            <a:endParaRPr lang="en-US" dirty="0">
              <a:latin typeface="Myriad Pro" panose="020B0503030403020204" pitchFamily="34" charset="0"/>
            </a:endParaRPr>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b="0" i="0">
                <a:solidFill>
                  <a:schemeClr val="tx1">
                    <a:tint val="75000"/>
                  </a:schemeClr>
                </a:solidFill>
                <a:latin typeface="Myriad Pro" panose="020B0503030403020204" pitchFamily="34" charset="0"/>
              </a:defRPr>
            </a:lvl1pPr>
          </a:lstStyle>
          <a:p>
            <a:fld id="{163F5A94-8458-4F17-AD3C-1A083E20221D}" type="slidenum">
              <a:rPr lang="en-US" smtClean="0"/>
              <a:pPr/>
              <a:t>‹#›</a:t>
            </a:fld>
            <a:endParaRPr lang="en-US" dirty="0">
              <a:latin typeface="Myriad Pro" panose="020B0503030403020204" pitchFamily="34" charset="0"/>
            </a:endParaRPr>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2" cstate="print">
            <a:extLst>
              <a:ext uri="{28A0092B-C50C-407E-A947-70E740481C1C}">
                <a14:useLocalDpi xmlns:a14="http://schemas.microsoft.com/office/drawing/2010/main" val="0"/>
              </a:ext>
            </a:extLst>
          </a:blip>
          <a:srcRect/>
          <a:stretch/>
        </p:blipFill>
        <p:spPr>
          <a:xfrm>
            <a:off x="10807572" y="105845"/>
            <a:ext cx="1207227"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62" r:id="rId10"/>
  </p:sldLayoutIdLst>
  <p:hf sldNum="0" hdr="0" dt="0"/>
  <p:txStyles>
    <p:titleStyle>
      <a:lvl1pPr algn="l" defTabSz="914400" rtl="0" eaLnBrk="1" latinLnBrk="0" hangingPunct="1">
        <a:lnSpc>
          <a:spcPct val="90000"/>
        </a:lnSpc>
        <a:spcBef>
          <a:spcPct val="0"/>
        </a:spcBef>
        <a:buNone/>
        <a:defRPr sz="4400" b="1" i="0"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b="0" i="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b="0" i="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b="0" i="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b="0" i="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b="0" i="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docs.google.com/spreadsheets/d/1RikZmqw7vbcXsvmrHTCGTgK2TDCld51rI7za7ZtpYAk/edit#gid=1270870760" TargetMode="External"/><Relationship Id="rId3" Type="http://schemas.openxmlformats.org/officeDocument/2006/relationships/hyperlink" Target="https://www.onem2m.org/membership/executive-viewpoints/899-roland-hechwartner-tp62-tokyo" TargetMode="External"/><Relationship Id="rId7" Type="http://schemas.openxmlformats.org/officeDocument/2006/relationships/hyperlink" Target="https://www.onem2m.org/membership/executive-viewpoints/904-roland-hechwartner-tp63-mainz"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hyperlink" Target="https://www.onem2m.org/membership/executive-viewpoints/903-marcos-katz-superiot" TargetMode="External"/><Relationship Id="rId5" Type="http://schemas.openxmlformats.org/officeDocument/2006/relationships/hyperlink" Target="https://www.onem2m.org/membership/executive-viewpoints/902-manuel-gorius-digisaar-aef" TargetMode="External"/><Relationship Id="rId4" Type="http://schemas.openxmlformats.org/officeDocument/2006/relationships/hyperlink" Target="https://www.onem2m.org/membership/executive-viewpoints/752-tp52-activities-and-accomplishments" TargetMode="External"/><Relationship Id="rId9" Type="http://schemas.openxmlformats.org/officeDocument/2006/relationships/hyperlink" Target="mailto:oneM2M_PressMedia@list.onem2m.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devdiscourse.com/article/technology/2783927-eu-ambassador-to-india-hon-herve-delphin-visits-iiit-hyderabads-smart-city-living-lab"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hyperlink" Target="https://www.onem2m.org/iot-news/897-an-elevator-digital-twin-system-using-onem2m" TargetMode="External"/><Relationship Id="rId3" Type="http://schemas.openxmlformats.org/officeDocument/2006/relationships/hyperlink" Target="https://www.onem2m.org/iot-news/892-getting-started-in-onem2m" TargetMode="External"/><Relationship Id="rId7" Type="http://schemas.openxmlformats.org/officeDocument/2006/relationships/hyperlink" Target="https://www.onem2m.org/iot-news/896-onem2m-deployment-experiences-in-india"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hyperlink" Target="https://www.onem2m.org/iot-news/895-iot-security-in-onem2m" TargetMode="External"/><Relationship Id="rId5" Type="http://schemas.openxmlformats.org/officeDocument/2006/relationships/hyperlink" Target="https://www.onem2m.org/iot-news/894-iot-testing-and-certification" TargetMode="External"/><Relationship Id="rId4" Type="http://schemas.openxmlformats.org/officeDocument/2006/relationships/hyperlink" Target="https://www.onem2m.org/iot-news/893-onem2m-developer-support" TargetMode="External"/><Relationship Id="rId9" Type="http://schemas.openxmlformats.org/officeDocument/2006/relationships/hyperlink" Target="https://www.onem2m.org/iot-news/898-enhancement-to-onem2m-open-source-resource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sv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svg"/><Relationship Id="rId2" Type="http://schemas.openxmlformats.org/officeDocument/2006/relationships/notesSlide" Target="../notesSlides/notesSlide11.xml"/><Relationship Id="rId1" Type="http://schemas.openxmlformats.org/officeDocument/2006/relationships/slideLayout" Target="../slideLayouts/slideLayout10.xml"/><Relationship Id="rId6" Type="http://schemas.openxmlformats.org/officeDocument/2006/relationships/image" Target="../media/image8.png"/><Relationship Id="rId11" Type="http://schemas.openxmlformats.org/officeDocument/2006/relationships/image" Target="../media/image13.svg"/><Relationship Id="rId5" Type="http://schemas.openxmlformats.org/officeDocument/2006/relationships/image" Target="../media/image6.png"/><Relationship Id="rId10" Type="http://schemas.openxmlformats.org/officeDocument/2006/relationships/image" Target="../media/image12.png"/><Relationship Id="rId4" Type="http://schemas.openxmlformats.org/officeDocument/2006/relationships/image" Target="../media/image5.svg"/><Relationship Id="rId9" Type="http://schemas.openxmlformats.org/officeDocument/2006/relationships/image" Target="../media/image11.svg"/></Relationships>
</file>

<file path=ppt/slides/_rels/slide18.xml.rels><?xml version="1.0" encoding="UTF-8" standalone="yes"?>
<Relationships xmlns="http://schemas.openxmlformats.org/package/2006/relationships"><Relationship Id="rId8" Type="http://schemas.openxmlformats.org/officeDocument/2006/relationships/hyperlink" Target="https://www.linkedin.com/company/onem2m/" TargetMode="External"/><Relationship Id="rId13" Type="http://schemas.openxmlformats.org/officeDocument/2006/relationships/image" Target="../media/image21.svg"/><Relationship Id="rId18"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7.svg"/><Relationship Id="rId12" Type="http://schemas.openxmlformats.org/officeDocument/2006/relationships/image" Target="../media/image20.png"/><Relationship Id="rId17" Type="http://schemas.openxmlformats.org/officeDocument/2006/relationships/hyperlink" Target="https://www.onem2m.org/" TargetMode="External"/><Relationship Id="rId2" Type="http://schemas.openxmlformats.org/officeDocument/2006/relationships/hyperlink" Target="https://twitter.com/oneM2M" TargetMode="External"/><Relationship Id="rId16" Type="http://schemas.openxmlformats.org/officeDocument/2006/relationships/image" Target="../media/image23.sv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hyperlink" Target="https://github.com/oneM2M-Tutorials" TargetMode="External"/><Relationship Id="rId5" Type="http://schemas.openxmlformats.org/officeDocument/2006/relationships/hyperlink" Target="https://www.youtube.com/c/Onem2mOrg" TargetMode="External"/><Relationship Id="rId15" Type="http://schemas.openxmlformats.org/officeDocument/2006/relationships/image" Target="../media/image22.png"/><Relationship Id="rId10" Type="http://schemas.openxmlformats.org/officeDocument/2006/relationships/image" Target="../media/image19.svg"/><Relationship Id="rId19" Type="http://schemas.openxmlformats.org/officeDocument/2006/relationships/image" Target="../media/image25.svg"/><Relationship Id="rId4" Type="http://schemas.openxmlformats.org/officeDocument/2006/relationships/image" Target="../media/image15.svg"/><Relationship Id="rId9" Type="http://schemas.openxmlformats.org/officeDocument/2006/relationships/image" Target="../media/image18.png"/><Relationship Id="rId14" Type="http://schemas.openxmlformats.org/officeDocument/2006/relationships/hyperlink" Target="https://wiki.onem2m.org/index.php?title=Main_Pag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member.onem2m.org/Application/documentapp/downloadimmediate/?docId=36713" TargetMode="External"/><Relationship Id="rId2" Type="http://schemas.openxmlformats.org/officeDocument/2006/relationships/hyperlink" Target="(https:/www.nist.gov/news-events/news/2024/01/nist-requesting-public-input-published-strategic-plan-smart-cities-program)." TargetMode="External"/><Relationship Id="rId1" Type="http://schemas.openxmlformats.org/officeDocument/2006/relationships/slideLayout" Target="../slideLayouts/slideLayout4.xml"/><Relationship Id="rId4" Type="http://schemas.openxmlformats.org/officeDocument/2006/relationships/hyperlink" Target="mailto:contact@oneM2M.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techexevent.com/" TargetMode="External"/><Relationship Id="rId2" Type="http://schemas.openxmlformats.org/officeDocument/2006/relationships/hyperlink" Target="https://www.edgecomputing-expo.com/"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etsi.org/e-brochure/Magazine/January-2024/mobile/index.html#p=18"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hyperlink" Target="https://docs.google.com/spreadsheets/d/1RikZmqw7vbcXsvmrHTCGTgK2TDCld51rI7za7ZtpYAk/edit#gid=1994048757" TargetMode="External"/><Relationship Id="rId4" Type="http://schemas.openxmlformats.org/officeDocument/2006/relationships/hyperlink" Target="http://member.onem2m.org/Application/documentapp/downloadimmediate/?docId=3671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member.onem2m.org/Application/documentapp/downloadimmediate/?docId=36713" TargetMode="External"/><Relationship Id="rId7" Type="http://schemas.openxmlformats.org/officeDocument/2006/relationships/hyperlink" Target="https://docs.google.com/spreadsheets/d/1RikZmqw7vbcXsvmrHTCGTgK2TDCld51rI7za7ZtpYAk/edit#gid=1270870760"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hyperlink" Target="https://www.etsi.org/e-brochure/Magazine/January-2024/mobile/index.html#p=18" TargetMode="External"/><Relationship Id="rId5" Type="http://schemas.openxmlformats.org/officeDocument/2006/relationships/hyperlink" Target="https://www.innovatingcanada.ca/technology/internet-of-things/iot-standardisation-for-long-term-innovation/" TargetMode="External"/><Relationship Id="rId4" Type="http://schemas.openxmlformats.org/officeDocument/2006/relationships/hyperlink" Target="https://www.thefastmode.com/expert-opinion/30064-standardization-is-key-for-metaverse-succ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37047-D186-20AC-E37F-75D259B5AE3E}"/>
              </a:ext>
            </a:extLst>
          </p:cNvPr>
          <p:cNvSpPr>
            <a:spLocks noGrp="1"/>
          </p:cNvSpPr>
          <p:nvPr>
            <p:ph type="ctrTitle"/>
          </p:nvPr>
        </p:nvSpPr>
        <p:spPr>
          <a:xfrm>
            <a:off x="456860" y="1607555"/>
            <a:ext cx="11296184" cy="2387600"/>
          </a:xfrm>
        </p:spPr>
        <p:txBody>
          <a:bodyPr/>
          <a:lstStyle/>
          <a:p>
            <a:r>
              <a:rPr lang="en-GB" dirty="0"/>
              <a:t>Marcom Report</a:t>
            </a:r>
            <a:endParaRPr lang="en-US" dirty="0"/>
          </a:p>
        </p:txBody>
      </p:sp>
      <p:sp>
        <p:nvSpPr>
          <p:cNvPr id="3" name="Subtitle 2">
            <a:extLst>
              <a:ext uri="{FF2B5EF4-FFF2-40B4-BE49-F238E27FC236}">
                <a16:creationId xmlns:a16="http://schemas.microsoft.com/office/drawing/2014/main" id="{83323EFC-1DFD-8B4B-BBA6-D090785E371D}"/>
              </a:ext>
            </a:extLst>
          </p:cNvPr>
          <p:cNvSpPr>
            <a:spLocks noGrp="1"/>
          </p:cNvSpPr>
          <p:nvPr>
            <p:ph type="subTitle" idx="1"/>
          </p:nvPr>
        </p:nvSpPr>
        <p:spPr>
          <a:xfrm>
            <a:off x="1532952" y="4653915"/>
            <a:ext cx="9144000" cy="1655762"/>
          </a:xfrm>
        </p:spPr>
        <p:txBody>
          <a:bodyPr>
            <a:normAutofit/>
          </a:bodyPr>
          <a:lstStyle/>
          <a:p>
            <a:r>
              <a:rPr lang="en-GB" dirty="0"/>
              <a:t>Bindoo Srivastava, Marcom Chair</a:t>
            </a:r>
          </a:p>
          <a:p>
            <a:r>
              <a:rPr lang="en-GB" dirty="0"/>
              <a:t>11 March 2024</a:t>
            </a:r>
            <a:endParaRPr lang="en-US" dirty="0"/>
          </a:p>
        </p:txBody>
      </p:sp>
    </p:spTree>
    <p:extLst>
      <p:ext uri="{BB962C8B-B14F-4D97-AF65-F5344CB8AC3E}">
        <p14:creationId xmlns:p14="http://schemas.microsoft.com/office/powerpoint/2010/main" val="3104291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18"/>
          <p:cNvSpPr txBox="1">
            <a:spLocks noGrp="1"/>
          </p:cNvSpPr>
          <p:nvPr>
            <p:ph type="title"/>
          </p:nvPr>
        </p:nvSpPr>
        <p:spPr>
          <a:xfrm>
            <a:off x="334696" y="58994"/>
            <a:ext cx="8902294" cy="117357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C63133"/>
              </a:buClr>
              <a:buSzPts val="3200"/>
              <a:buFont typeface="Open Sans"/>
              <a:buNone/>
            </a:pPr>
            <a:r>
              <a:rPr lang="en-US" sz="3200" dirty="0">
                <a:latin typeface="Myriad Pro" panose="020B0503030403020204" charset="0"/>
                <a:sym typeface="Open Sans"/>
              </a:rPr>
              <a:t>Engagement – Executive Insights</a:t>
            </a:r>
            <a:endParaRPr sz="2400" dirty="0">
              <a:highlight>
                <a:srgbClr val="FFFF00"/>
              </a:highlight>
              <a:latin typeface="Myriad Pro" panose="020B0503030403020204" charset="0"/>
              <a:sym typeface="Open Sans"/>
            </a:endParaRPr>
          </a:p>
        </p:txBody>
      </p:sp>
      <p:sp>
        <p:nvSpPr>
          <p:cNvPr id="235" name="Google Shape;235;p18"/>
          <p:cNvSpPr/>
          <p:nvPr/>
        </p:nvSpPr>
        <p:spPr>
          <a:xfrm>
            <a:off x="334696" y="1358714"/>
            <a:ext cx="7427765" cy="1938952"/>
          </a:xfrm>
          <a:prstGeom prst="rect">
            <a:avLst/>
          </a:prstGeom>
          <a:noFill/>
          <a:ln>
            <a:noFill/>
          </a:ln>
          <a:effectLst>
            <a:outerShdw blurRad="76200" sy="23000" kx="1200000" algn="br" rotWithShape="0">
              <a:srgbClr val="000000">
                <a:alpha val="20000"/>
              </a:srgbClr>
            </a:outerShdw>
          </a:effectLst>
        </p:spPr>
        <p:txBody>
          <a:bodyPr spcFirstLastPara="1" wrap="square" lIns="91425" tIns="45700" rIns="91425" bIns="45700" anchor="t" anchorCtr="0">
            <a:spAutoFit/>
          </a:bodyPr>
          <a:lstStyle/>
          <a:p>
            <a:pPr marL="457200" marR="0" lvl="1" indent="0" algn="l" rtl="0">
              <a:spcBef>
                <a:spcPts val="0"/>
              </a:spcBef>
              <a:spcAft>
                <a:spcPts val="0"/>
              </a:spcAft>
              <a:buNone/>
            </a:pPr>
            <a:r>
              <a:rPr lang="en-US" b="1" i="0" u="none" strike="noStrike" cap="none" dirty="0">
                <a:solidFill>
                  <a:schemeClr val="dk1"/>
                </a:solidFill>
                <a:latin typeface="Myriad Pro" panose="020B0503030403020204" charset="0"/>
                <a:ea typeface="Open Sans"/>
                <a:cs typeface="Open Sans"/>
                <a:sym typeface="Open Sans"/>
              </a:rPr>
              <a:t>Executive Insights</a:t>
            </a:r>
            <a:endParaRPr b="1" i="0" u="none" strike="noStrike" cap="none" dirty="0">
              <a:solidFill>
                <a:schemeClr val="dk1"/>
              </a:solidFill>
              <a:highlight>
                <a:srgbClr val="00FF00"/>
              </a:highlight>
              <a:latin typeface="Myriad Pro" panose="020B0503030403020204" charset="0"/>
              <a:ea typeface="Open Sans"/>
              <a:cs typeface="Open Sans"/>
              <a:sym typeface="Open Sans"/>
            </a:endParaRPr>
          </a:p>
          <a:p>
            <a:pPr marL="742950" marR="0" lvl="1" indent="-285750" algn="l" rtl="0">
              <a:spcBef>
                <a:spcPts val="0"/>
              </a:spcBef>
              <a:spcAft>
                <a:spcPts val="0"/>
              </a:spcAft>
              <a:buClr>
                <a:srgbClr val="2E2E31"/>
              </a:buClr>
              <a:buSzPts val="1800"/>
              <a:buFont typeface="Arial"/>
              <a:buChar char="•"/>
            </a:pPr>
            <a:r>
              <a:rPr lang="en-US" sz="1700" u="sng" dirty="0">
                <a:solidFill>
                  <a:srgbClr val="2E2E31"/>
                </a:solidFill>
                <a:latin typeface="Myriad Pro" panose="020B0503030403020204" charset="0"/>
                <a:ea typeface="Open Sans"/>
                <a:cs typeface="Open Sans"/>
                <a:sym typeface="Open Sans"/>
                <a:hlinkClick r:id="rId3">
                  <a:extLst>
                    <a:ext uri="{A12FA001-AC4F-418D-AE19-62706E023703}">
                      <ahyp:hlinkClr xmlns:ahyp="http://schemas.microsoft.com/office/drawing/2018/hyperlinkcolor" val="tx"/>
                    </a:ext>
                  </a:extLst>
                </a:hlinkClick>
              </a:rPr>
              <a:t>TP 62 – 8</a:t>
            </a:r>
            <a:r>
              <a:rPr lang="en-US" sz="1700" u="sng" baseline="30000" dirty="0">
                <a:solidFill>
                  <a:srgbClr val="2E2E31"/>
                </a:solidFill>
                <a:latin typeface="Myriad Pro" panose="020B0503030403020204" charset="0"/>
                <a:ea typeface="Open Sans"/>
                <a:cs typeface="Open Sans"/>
                <a:sym typeface="Open Sans"/>
                <a:hlinkClick r:id="rId3">
                  <a:extLst>
                    <a:ext uri="{A12FA001-AC4F-418D-AE19-62706E023703}">
                      <ahyp:hlinkClr xmlns:ahyp="http://schemas.microsoft.com/office/drawing/2018/hyperlinkcolor" val="tx"/>
                    </a:ext>
                  </a:extLst>
                </a:hlinkClick>
              </a:rPr>
              <a:t>th</a:t>
            </a:r>
            <a:r>
              <a:rPr lang="en-US" sz="1700" u="sng" dirty="0">
                <a:solidFill>
                  <a:srgbClr val="2E2E31"/>
                </a:solidFill>
                <a:latin typeface="Myriad Pro" panose="020B0503030403020204" charset="0"/>
                <a:ea typeface="Open Sans"/>
                <a:cs typeface="Open Sans"/>
                <a:sym typeface="Open Sans"/>
                <a:hlinkClick r:id="rId3">
                  <a:extLst>
                    <a:ext uri="{A12FA001-AC4F-418D-AE19-62706E023703}">
                      <ahyp:hlinkClr xmlns:ahyp="http://schemas.microsoft.com/office/drawing/2018/hyperlinkcolor" val="tx"/>
                    </a:ext>
                  </a:extLst>
                </a:hlinkClick>
              </a:rPr>
              <a:t> January 2024</a:t>
            </a:r>
            <a:endParaRPr lang="en-US" sz="1700" u="sng" dirty="0">
              <a:solidFill>
                <a:srgbClr val="2E2E31"/>
              </a:solidFill>
              <a:latin typeface="Myriad Pro" panose="020B0503030403020204" charset="0"/>
              <a:ea typeface="Open Sans"/>
              <a:cs typeface="Open Sans"/>
              <a:sym typeface="Open Sans"/>
              <a:hlinkClick r:id="rId4">
                <a:extLst>
                  <a:ext uri="{A12FA001-AC4F-418D-AE19-62706E023703}">
                    <ahyp:hlinkClr xmlns:ahyp="http://schemas.microsoft.com/office/drawing/2018/hyperlinkcolor" val="tx"/>
                  </a:ext>
                </a:extLst>
              </a:hlinkClick>
            </a:endParaRPr>
          </a:p>
          <a:p>
            <a:pPr marL="742950" marR="0" lvl="1" indent="-285750" algn="l" rtl="0">
              <a:spcBef>
                <a:spcPts val="0"/>
              </a:spcBef>
              <a:spcAft>
                <a:spcPts val="0"/>
              </a:spcAft>
              <a:buClr>
                <a:srgbClr val="2E2E31"/>
              </a:buClr>
              <a:buSzPts val="1800"/>
              <a:buFont typeface="Arial"/>
              <a:buChar char="•"/>
            </a:pPr>
            <a:r>
              <a:rPr lang="en-US" sz="1700" u="sng" dirty="0">
                <a:solidFill>
                  <a:srgbClr val="2E2E31"/>
                </a:solidFill>
                <a:latin typeface="Myriad Pro" panose="020B0503030403020204" charset="0"/>
                <a:ea typeface="Open Sans"/>
                <a:cs typeface="Open Sans"/>
                <a:sym typeface="Open Sans"/>
                <a:hlinkClick r:id="rId5">
                  <a:extLst>
                    <a:ext uri="{A12FA001-AC4F-418D-AE19-62706E023703}">
                      <ahyp:hlinkClr xmlns:ahyp="http://schemas.microsoft.com/office/drawing/2018/hyperlinkcolor" val="tx"/>
                    </a:ext>
                  </a:extLst>
                </a:hlinkClick>
              </a:rPr>
              <a:t>Digisaar – 21</a:t>
            </a:r>
            <a:r>
              <a:rPr lang="en-US" sz="1700" u="sng" baseline="30000" dirty="0">
                <a:solidFill>
                  <a:srgbClr val="2E2E31"/>
                </a:solidFill>
                <a:latin typeface="Myriad Pro" panose="020B0503030403020204" charset="0"/>
                <a:ea typeface="Open Sans"/>
                <a:cs typeface="Open Sans"/>
                <a:sym typeface="Open Sans"/>
                <a:hlinkClick r:id="rId5">
                  <a:extLst>
                    <a:ext uri="{A12FA001-AC4F-418D-AE19-62706E023703}">
                      <ahyp:hlinkClr xmlns:ahyp="http://schemas.microsoft.com/office/drawing/2018/hyperlinkcolor" val="tx"/>
                    </a:ext>
                  </a:extLst>
                </a:hlinkClick>
              </a:rPr>
              <a:t>st</a:t>
            </a:r>
            <a:r>
              <a:rPr lang="en-US" sz="1700" u="sng" dirty="0">
                <a:solidFill>
                  <a:srgbClr val="2E2E31"/>
                </a:solidFill>
                <a:latin typeface="Myriad Pro" panose="020B0503030403020204" charset="0"/>
                <a:ea typeface="Open Sans"/>
                <a:cs typeface="Open Sans"/>
                <a:sym typeface="Open Sans"/>
                <a:hlinkClick r:id="rId5">
                  <a:extLst>
                    <a:ext uri="{A12FA001-AC4F-418D-AE19-62706E023703}">
                      <ahyp:hlinkClr xmlns:ahyp="http://schemas.microsoft.com/office/drawing/2018/hyperlinkcolor" val="tx"/>
                    </a:ext>
                  </a:extLst>
                </a:hlinkClick>
              </a:rPr>
              <a:t> February 2024</a:t>
            </a:r>
            <a:endParaRPr lang="en-US" sz="1700" u="sng" dirty="0">
              <a:solidFill>
                <a:srgbClr val="2E2E31"/>
              </a:solidFill>
              <a:latin typeface="Myriad Pro" panose="020B0503030403020204" charset="0"/>
              <a:ea typeface="Open Sans"/>
              <a:cs typeface="Open Sans"/>
              <a:sym typeface="Open Sans"/>
              <a:hlinkClick r:id="rId4">
                <a:extLst>
                  <a:ext uri="{A12FA001-AC4F-418D-AE19-62706E023703}">
                    <ahyp:hlinkClr xmlns:ahyp="http://schemas.microsoft.com/office/drawing/2018/hyperlinkcolor" val="tx"/>
                  </a:ext>
                </a:extLst>
              </a:hlinkClick>
            </a:endParaRPr>
          </a:p>
          <a:p>
            <a:pPr marL="742950" marR="0" lvl="1" indent="-285750" algn="l" rtl="0">
              <a:spcBef>
                <a:spcPts val="0"/>
              </a:spcBef>
              <a:spcAft>
                <a:spcPts val="0"/>
              </a:spcAft>
              <a:buClr>
                <a:srgbClr val="2E2E31"/>
              </a:buClr>
              <a:buSzPts val="1800"/>
              <a:buFont typeface="Arial"/>
              <a:buChar char="•"/>
            </a:pPr>
            <a:r>
              <a:rPr lang="en-US" sz="1700" u="sng" dirty="0">
                <a:solidFill>
                  <a:srgbClr val="2E2E31"/>
                </a:solidFill>
                <a:latin typeface="Myriad Pro" panose="020B0503030403020204" charset="0"/>
                <a:ea typeface="Open Sans"/>
                <a:cs typeface="Open Sans"/>
                <a:sym typeface="Open Sans"/>
                <a:hlinkClick r:id="rId6">
                  <a:extLst>
                    <a:ext uri="{A12FA001-AC4F-418D-AE19-62706E023703}">
                      <ahyp:hlinkClr xmlns:ahyp="http://schemas.microsoft.com/office/drawing/2018/hyperlinkcolor" val="tx"/>
                    </a:ext>
                  </a:extLst>
                </a:hlinkClick>
              </a:rPr>
              <a:t>University of Oulu – 8</a:t>
            </a:r>
            <a:r>
              <a:rPr lang="en-US" sz="1700" u="sng" baseline="30000" dirty="0">
                <a:solidFill>
                  <a:srgbClr val="2E2E31"/>
                </a:solidFill>
                <a:latin typeface="Myriad Pro" panose="020B0503030403020204" charset="0"/>
                <a:ea typeface="Open Sans"/>
                <a:cs typeface="Open Sans"/>
                <a:sym typeface="Open Sans"/>
                <a:hlinkClick r:id="rId6">
                  <a:extLst>
                    <a:ext uri="{A12FA001-AC4F-418D-AE19-62706E023703}">
                      <ahyp:hlinkClr xmlns:ahyp="http://schemas.microsoft.com/office/drawing/2018/hyperlinkcolor" val="tx"/>
                    </a:ext>
                  </a:extLst>
                </a:hlinkClick>
              </a:rPr>
              <a:t>th</a:t>
            </a:r>
            <a:r>
              <a:rPr lang="en-US" sz="1700" u="sng" dirty="0">
                <a:solidFill>
                  <a:srgbClr val="2E2E31"/>
                </a:solidFill>
                <a:latin typeface="Myriad Pro" panose="020B0503030403020204" charset="0"/>
                <a:ea typeface="Open Sans"/>
                <a:cs typeface="Open Sans"/>
                <a:sym typeface="Open Sans"/>
                <a:hlinkClick r:id="rId6">
                  <a:extLst>
                    <a:ext uri="{A12FA001-AC4F-418D-AE19-62706E023703}">
                      <ahyp:hlinkClr xmlns:ahyp="http://schemas.microsoft.com/office/drawing/2018/hyperlinkcolor" val="tx"/>
                    </a:ext>
                  </a:extLst>
                </a:hlinkClick>
              </a:rPr>
              <a:t> March 2024</a:t>
            </a:r>
            <a:endParaRPr lang="en-US" sz="1700" u="sng" dirty="0">
              <a:solidFill>
                <a:srgbClr val="2E2E31"/>
              </a:solidFill>
              <a:latin typeface="Myriad Pro" panose="020B0503030403020204" charset="0"/>
              <a:ea typeface="Open Sans"/>
              <a:cs typeface="Open Sans"/>
              <a:sym typeface="Open Sans"/>
              <a:hlinkClick r:id="rId4">
                <a:extLst>
                  <a:ext uri="{A12FA001-AC4F-418D-AE19-62706E023703}">
                    <ahyp:hlinkClr xmlns:ahyp="http://schemas.microsoft.com/office/drawing/2018/hyperlinkcolor" val="tx"/>
                  </a:ext>
                </a:extLst>
              </a:hlinkClick>
            </a:endParaRPr>
          </a:p>
          <a:p>
            <a:pPr marL="742950" marR="0" lvl="1" indent="-285750" algn="l" rtl="0">
              <a:spcBef>
                <a:spcPts val="0"/>
              </a:spcBef>
              <a:spcAft>
                <a:spcPts val="0"/>
              </a:spcAft>
              <a:buClr>
                <a:srgbClr val="2E2E31"/>
              </a:buClr>
              <a:buSzPts val="1800"/>
              <a:buFont typeface="Arial"/>
              <a:buChar char="•"/>
            </a:pPr>
            <a:r>
              <a:rPr lang="en-US" sz="1700" u="sng" dirty="0">
                <a:solidFill>
                  <a:srgbClr val="2E2E31"/>
                </a:solidFill>
                <a:latin typeface="Myriad Pro" panose="020B0503030403020204" charset="0"/>
                <a:ea typeface="Open Sans"/>
                <a:cs typeface="Open Sans"/>
                <a:sym typeface="Open Sans"/>
                <a:hlinkClick r:id="rId7">
                  <a:extLst>
                    <a:ext uri="{A12FA001-AC4F-418D-AE19-62706E023703}">
                      <ahyp:hlinkClr xmlns:ahyp="http://schemas.microsoft.com/office/drawing/2018/hyperlinkcolor" val="tx"/>
                    </a:ext>
                  </a:extLst>
                </a:hlinkClick>
              </a:rPr>
              <a:t>TP 63 – 14</a:t>
            </a:r>
            <a:r>
              <a:rPr lang="en-US" sz="1700" u="sng" baseline="30000" dirty="0">
                <a:solidFill>
                  <a:srgbClr val="2E2E31"/>
                </a:solidFill>
                <a:latin typeface="Myriad Pro" panose="020B0503030403020204" charset="0"/>
                <a:ea typeface="Open Sans"/>
                <a:cs typeface="Open Sans"/>
                <a:sym typeface="Open Sans"/>
                <a:hlinkClick r:id="rId7">
                  <a:extLst>
                    <a:ext uri="{A12FA001-AC4F-418D-AE19-62706E023703}">
                      <ahyp:hlinkClr xmlns:ahyp="http://schemas.microsoft.com/office/drawing/2018/hyperlinkcolor" val="tx"/>
                    </a:ext>
                  </a:extLst>
                </a:hlinkClick>
              </a:rPr>
              <a:t>th</a:t>
            </a:r>
            <a:r>
              <a:rPr lang="en-US" sz="1700" u="sng" dirty="0">
                <a:solidFill>
                  <a:srgbClr val="2E2E31"/>
                </a:solidFill>
                <a:latin typeface="Myriad Pro" panose="020B0503030403020204" charset="0"/>
                <a:ea typeface="Open Sans"/>
                <a:cs typeface="Open Sans"/>
                <a:sym typeface="Open Sans"/>
                <a:hlinkClick r:id="rId7">
                  <a:extLst>
                    <a:ext uri="{A12FA001-AC4F-418D-AE19-62706E023703}">
                      <ahyp:hlinkClr xmlns:ahyp="http://schemas.microsoft.com/office/drawing/2018/hyperlinkcolor" val="tx"/>
                    </a:ext>
                  </a:extLst>
                </a:hlinkClick>
              </a:rPr>
              <a:t> March 2024</a:t>
            </a:r>
            <a:endParaRPr lang="en-US" sz="1700" u="sng" dirty="0">
              <a:solidFill>
                <a:srgbClr val="2E2E31"/>
              </a:solidFill>
              <a:latin typeface="Myriad Pro" panose="020B0503030403020204" charset="0"/>
              <a:ea typeface="Open Sans"/>
              <a:cs typeface="Open Sans"/>
              <a:sym typeface="Open Sans"/>
              <a:hlinkClick r:id="rId4">
                <a:extLst>
                  <a:ext uri="{A12FA001-AC4F-418D-AE19-62706E023703}">
                    <ahyp:hlinkClr xmlns:ahyp="http://schemas.microsoft.com/office/drawing/2018/hyperlinkcolor" val="tx"/>
                  </a:ext>
                </a:extLst>
              </a:hlinkClick>
            </a:endParaRPr>
          </a:p>
          <a:p>
            <a:pPr marL="742950" marR="0" lvl="1" indent="-285750" algn="l" rtl="0">
              <a:spcBef>
                <a:spcPts val="0"/>
              </a:spcBef>
              <a:spcAft>
                <a:spcPts val="0"/>
              </a:spcAft>
              <a:buClr>
                <a:srgbClr val="2E2E31"/>
              </a:buClr>
              <a:buSzPts val="1800"/>
              <a:buFont typeface="Arial"/>
              <a:buChar char="•"/>
            </a:pPr>
            <a:endParaRPr sz="1700" b="0" i="0" u="sng" strike="noStrike" cap="none" dirty="0">
              <a:solidFill>
                <a:schemeClr val="dk1"/>
              </a:solidFill>
              <a:latin typeface="Myriad Pro" panose="020B0503030403020204" charset="0"/>
              <a:ea typeface="Open Sans"/>
              <a:cs typeface="Open Sans"/>
              <a:sym typeface="Open Sans"/>
              <a:hlinkClick r:id="rId4">
                <a:extLst>
                  <a:ext uri="{A12FA001-AC4F-418D-AE19-62706E023703}">
                    <ahyp:hlinkClr xmlns:ahyp="http://schemas.microsoft.com/office/drawing/2018/hyperlinkcolor" val="tx"/>
                  </a:ext>
                </a:extLst>
              </a:hlinkClick>
            </a:endParaRPr>
          </a:p>
          <a:p>
            <a:pPr marL="742950" marR="0" lvl="1" indent="-285750" algn="l" rtl="0">
              <a:spcBef>
                <a:spcPts val="0"/>
              </a:spcBef>
              <a:spcAft>
                <a:spcPts val="0"/>
              </a:spcAft>
              <a:buClr>
                <a:schemeClr val="dk1"/>
              </a:buClr>
              <a:buSzPts val="1800"/>
              <a:buFont typeface="Arial"/>
              <a:buChar char="•"/>
            </a:pPr>
            <a:endParaRPr sz="1700" b="0" i="0" u="none" strike="noStrike" cap="none" dirty="0">
              <a:solidFill>
                <a:schemeClr val="dk1"/>
              </a:solidFill>
              <a:latin typeface="Myriad Pro" panose="020B0503030403020204" charset="0"/>
              <a:ea typeface="Open Sans"/>
              <a:cs typeface="Open Sans"/>
              <a:sym typeface="Open Sans"/>
            </a:endParaRPr>
          </a:p>
        </p:txBody>
      </p:sp>
      <p:sp>
        <p:nvSpPr>
          <p:cNvPr id="236" name="Google Shape;236;p18"/>
          <p:cNvSpPr/>
          <p:nvPr/>
        </p:nvSpPr>
        <p:spPr>
          <a:xfrm>
            <a:off x="9529916" y="6071862"/>
            <a:ext cx="2590800" cy="365125"/>
          </a:xfrm>
          <a:prstGeom prst="rect">
            <a:avLst/>
          </a:prstGeom>
          <a:solidFill>
            <a:schemeClr val="accent1"/>
          </a:solidFill>
          <a:ln w="12700" cap="flat" cmpd="sng">
            <a:solidFill>
              <a:srgbClr val="8C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u="sng" dirty="0">
                <a:solidFill>
                  <a:schemeClr val="lt1"/>
                </a:solidFill>
                <a:latin typeface="Myriad Pro" panose="020B0503030403020204" charset="0"/>
                <a:ea typeface="Open Sans"/>
                <a:cs typeface="Open Sans"/>
                <a:sym typeface="Open Sans"/>
                <a:hlinkClick r:id="rId8">
                  <a:extLst>
                    <a:ext uri="{A12FA001-AC4F-418D-AE19-62706E023703}">
                      <ahyp:hlinkClr xmlns:ahyp="http://schemas.microsoft.com/office/drawing/2018/hyperlinkcolor" val="tx"/>
                    </a:ext>
                  </a:extLst>
                </a:hlinkClick>
              </a:rPr>
              <a:t>Activities Tracker link</a:t>
            </a:r>
            <a:r>
              <a:rPr lang="en-US" sz="1800" dirty="0">
                <a:solidFill>
                  <a:schemeClr val="lt1"/>
                </a:solidFill>
                <a:latin typeface="Myriad Pro" panose="020B0503030403020204" charset="0"/>
                <a:ea typeface="Open Sans"/>
                <a:cs typeface="Open Sans"/>
                <a:sym typeface="Open Sans"/>
              </a:rPr>
              <a:t> </a:t>
            </a:r>
            <a:endParaRPr dirty="0">
              <a:latin typeface="Myriad Pro" panose="020B0503030403020204" charset="0"/>
            </a:endParaRPr>
          </a:p>
        </p:txBody>
      </p:sp>
      <p:sp>
        <p:nvSpPr>
          <p:cNvPr id="237" name="Google Shape;237;p18"/>
          <p:cNvSpPr/>
          <p:nvPr/>
        </p:nvSpPr>
        <p:spPr>
          <a:xfrm>
            <a:off x="7890526" y="1658102"/>
            <a:ext cx="4120659" cy="2339102"/>
          </a:xfrm>
          <a:prstGeom prst="rect">
            <a:avLst/>
          </a:prstGeom>
          <a:noFill/>
          <a:ln>
            <a:noFill/>
          </a:ln>
          <a:effectLst>
            <a:outerShdw blurRad="76200" sy="23000" kx="-1200000" algn="bl" rotWithShape="0">
              <a:srgbClr val="000000">
                <a:alpha val="20000"/>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chemeClr val="dk1"/>
                </a:solidFill>
                <a:latin typeface="Myriad Pro" panose="020B0503030403020204" charset="0"/>
                <a:ea typeface="Open Sans"/>
                <a:cs typeface="Open Sans"/>
                <a:sym typeface="Open Sans"/>
              </a:rPr>
              <a:t>oneM2M in the News – 1210 Subscribers</a:t>
            </a:r>
            <a:endParaRPr dirty="0">
              <a:latin typeface="Myriad Pro" panose="020B0503030403020204" charset="0"/>
            </a:endParaRPr>
          </a:p>
          <a:p>
            <a:pPr marL="0" marR="0" lvl="0" indent="0" algn="l" rtl="0">
              <a:spcBef>
                <a:spcPts val="0"/>
              </a:spcBef>
              <a:spcAft>
                <a:spcPts val="0"/>
              </a:spcAft>
              <a:buNone/>
            </a:pPr>
            <a:endParaRPr sz="1800" dirty="0">
              <a:solidFill>
                <a:schemeClr val="dk1"/>
              </a:solidFill>
              <a:latin typeface="Myriad Pro" panose="020B0503030403020204" charset="0"/>
              <a:ea typeface="Open Sans"/>
              <a:cs typeface="Open Sans"/>
              <a:sym typeface="Open Sans"/>
            </a:endParaRPr>
          </a:p>
          <a:p>
            <a:pPr marL="0" marR="0" lvl="0" indent="0" algn="l" rtl="0">
              <a:spcBef>
                <a:spcPts val="0"/>
              </a:spcBef>
              <a:spcAft>
                <a:spcPts val="0"/>
              </a:spcAft>
              <a:buNone/>
            </a:pPr>
            <a:r>
              <a:rPr lang="en-US" sz="1800" dirty="0">
                <a:solidFill>
                  <a:schemeClr val="dk1"/>
                </a:solidFill>
                <a:latin typeface="Myriad Pro" panose="020B0503030403020204" charset="0"/>
                <a:ea typeface="Open Sans"/>
                <a:cs typeface="Open Sans"/>
                <a:sym typeface="Open Sans"/>
              </a:rPr>
              <a:t>Press Releases – 0</a:t>
            </a:r>
            <a:endParaRPr dirty="0">
              <a:latin typeface="Myriad Pro" panose="020B0503030403020204" charset="0"/>
            </a:endParaRPr>
          </a:p>
          <a:p>
            <a:pPr marL="0" marR="0" lvl="0" indent="0" algn="l" rtl="0">
              <a:spcBef>
                <a:spcPts val="0"/>
              </a:spcBef>
              <a:spcAft>
                <a:spcPts val="0"/>
              </a:spcAft>
              <a:buNone/>
            </a:pPr>
            <a:endParaRPr sz="2000" dirty="0">
              <a:solidFill>
                <a:schemeClr val="dk2"/>
              </a:solidFill>
              <a:latin typeface="Myriad Pro" panose="020B0503030403020204" charset="0"/>
              <a:ea typeface="Open Sans"/>
              <a:cs typeface="Open Sans"/>
              <a:sym typeface="Open Sans"/>
            </a:endParaRPr>
          </a:p>
          <a:p>
            <a:pPr marL="0" marR="0" lvl="0" indent="0" algn="l" rtl="0">
              <a:spcBef>
                <a:spcPts val="0"/>
              </a:spcBef>
              <a:spcAft>
                <a:spcPts val="0"/>
              </a:spcAft>
              <a:buNone/>
            </a:pPr>
            <a:r>
              <a:rPr lang="en-US" sz="1800" b="0" dirty="0">
                <a:solidFill>
                  <a:schemeClr val="dk1"/>
                </a:solidFill>
                <a:latin typeface="Myriad Pro" panose="020B0503030403020204" charset="0"/>
                <a:ea typeface="Open Sans"/>
                <a:cs typeface="Open Sans"/>
                <a:sym typeface="Open Sans"/>
              </a:rPr>
              <a:t>Media queries  to  </a:t>
            </a:r>
            <a:r>
              <a:rPr lang="en-US" sz="1800" b="0" u="sng" dirty="0">
                <a:solidFill>
                  <a:srgbClr val="0000FF"/>
                </a:solidFill>
                <a:latin typeface="Myriad Pro" panose="020B0503030403020204" charset="0"/>
                <a:ea typeface="Open Sans"/>
                <a:cs typeface="Open Sans"/>
                <a:sym typeface="Open Sans"/>
                <a:hlinkClick r:id="rId9">
                  <a:extLst>
                    <a:ext uri="{A12FA001-AC4F-418D-AE19-62706E023703}">
                      <ahyp:hlinkClr xmlns:ahyp="http://schemas.microsoft.com/office/drawing/2018/hyperlinkcolor" val="tx"/>
                    </a:ext>
                  </a:extLst>
                </a:hlinkClick>
              </a:rPr>
              <a:t>oneM2M_PressMedia@list.onem2m.org</a:t>
            </a:r>
            <a:r>
              <a:rPr lang="en-US" sz="1800" b="0" dirty="0">
                <a:solidFill>
                  <a:schemeClr val="dk1"/>
                </a:solidFill>
                <a:latin typeface="Myriad Pro" panose="020B0503030403020204" charset="0"/>
                <a:ea typeface="Open Sans"/>
                <a:cs typeface="Open Sans"/>
                <a:sym typeface="Open Sans"/>
              </a:rPr>
              <a:t> being forwarded to Bindoo, Aurindam, Ken, Akash</a:t>
            </a:r>
            <a:endParaRPr sz="1800" b="1" dirty="0">
              <a:solidFill>
                <a:schemeClr val="dk1"/>
              </a:solidFill>
              <a:latin typeface="Myriad Pro" panose="020B0503030403020204" charset="0"/>
              <a:ea typeface="Open Sans"/>
              <a:cs typeface="Open Sans"/>
              <a:sym typeface="Open Sans"/>
            </a:endParaRPr>
          </a:p>
        </p:txBody>
      </p:sp>
      <p:cxnSp>
        <p:nvCxnSpPr>
          <p:cNvPr id="238" name="Google Shape;238;p18"/>
          <p:cNvCxnSpPr/>
          <p:nvPr/>
        </p:nvCxnSpPr>
        <p:spPr>
          <a:xfrm>
            <a:off x="7890526" y="1658102"/>
            <a:ext cx="0" cy="3223864"/>
          </a:xfrm>
          <a:prstGeom prst="straightConnector1">
            <a:avLst/>
          </a:prstGeom>
          <a:noFill/>
          <a:ln w="9525" cap="flat" cmpd="sng">
            <a:solidFill>
              <a:schemeClr val="accent1"/>
            </a:solidFill>
            <a:prstDash val="solid"/>
            <a:miter lim="800000"/>
            <a:headEnd type="none" w="sm" len="sm"/>
            <a:tailEnd type="none" w="sm" len="sm"/>
          </a:ln>
        </p:spPr>
      </p:cxnSp>
      <p:sp>
        <p:nvSpPr>
          <p:cNvPr id="239" name="Google Shape;239;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endParaRPr sz="1200" dirty="0">
              <a:solidFill>
                <a:schemeClr val="lt2"/>
              </a:solidFill>
              <a:latin typeface="Open Sans"/>
              <a:ea typeface="Open Sans"/>
              <a:cs typeface="Open Sans"/>
              <a:sym typeface="Open Sans"/>
            </a:endParaRPr>
          </a:p>
          <a:p>
            <a:pPr marL="0" lvl="0" indent="0" algn="ctr" rtl="0">
              <a:spcBef>
                <a:spcPts val="0"/>
              </a:spcBef>
              <a:spcAft>
                <a:spcPts val="0"/>
              </a:spcAft>
              <a:buNone/>
            </a:pPr>
            <a:r>
              <a:rPr lang="en-US" sz="1000" dirty="0">
                <a:solidFill>
                  <a:schemeClr val="lt2"/>
                </a:solidFill>
                <a:latin typeface="Open Sans"/>
                <a:ea typeface="Open Sans"/>
                <a:cs typeface="Open Sans"/>
                <a:sym typeface="Open Sans"/>
              </a:rPr>
              <a:t>© 2024 oneM2M</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5688" y="3137069"/>
            <a:ext cx="10540621" cy="1203577"/>
          </a:xfrm>
        </p:spPr>
        <p:txBody>
          <a:bodyPr>
            <a:normAutofit/>
          </a:bodyPr>
          <a:lstStyle/>
          <a:p>
            <a:r>
              <a:rPr lang="en-US" sz="5400" dirty="0"/>
              <a:t>Reference Slides </a:t>
            </a:r>
          </a:p>
        </p:txBody>
      </p:sp>
    </p:spTree>
    <p:extLst>
      <p:ext uri="{BB962C8B-B14F-4D97-AF65-F5344CB8AC3E}">
        <p14:creationId xmlns:p14="http://schemas.microsoft.com/office/powerpoint/2010/main" val="2386598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6"/>
          <p:cNvSpPr txBox="1">
            <a:spLocks noGrp="1"/>
          </p:cNvSpPr>
          <p:nvPr>
            <p:ph type="title"/>
          </p:nvPr>
        </p:nvSpPr>
        <p:spPr>
          <a:xfrm>
            <a:off x="334695" y="0"/>
            <a:ext cx="10304729" cy="1173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C63133"/>
              </a:buClr>
              <a:buSzPts val="4400"/>
              <a:buFont typeface="Open Sans"/>
              <a:buNone/>
            </a:pPr>
            <a:r>
              <a:rPr lang="en-US" dirty="0">
                <a:latin typeface="Myriad Pro" panose="020B0503030403020204" charset="0"/>
              </a:rPr>
              <a:t>oneM2M in Press </a:t>
            </a:r>
            <a:endParaRPr dirty="0">
              <a:latin typeface="Myriad Pro" panose="020B0503030403020204" charset="0"/>
            </a:endParaRPr>
          </a:p>
        </p:txBody>
      </p:sp>
      <p:graphicFrame>
        <p:nvGraphicFramePr>
          <p:cNvPr id="219" name="Google Shape;219;p16"/>
          <p:cNvGraphicFramePr/>
          <p:nvPr>
            <p:extLst>
              <p:ext uri="{D42A27DB-BD31-4B8C-83A1-F6EECF244321}">
                <p14:modId xmlns:p14="http://schemas.microsoft.com/office/powerpoint/2010/main" val="1484566262"/>
              </p:ext>
            </p:extLst>
          </p:nvPr>
        </p:nvGraphicFramePr>
        <p:xfrm>
          <a:off x="568611" y="1569000"/>
          <a:ext cx="11054778" cy="518170"/>
        </p:xfrm>
        <a:graphic>
          <a:graphicData uri="http://schemas.openxmlformats.org/drawingml/2006/table">
            <a:tbl>
              <a:tblPr>
                <a:noFill/>
              </a:tblPr>
              <a:tblGrid>
                <a:gridCol w="3552765">
                  <a:extLst>
                    <a:ext uri="{9D8B030D-6E8A-4147-A177-3AD203B41FA5}">
                      <a16:colId xmlns:a16="http://schemas.microsoft.com/office/drawing/2014/main" val="20000"/>
                    </a:ext>
                  </a:extLst>
                </a:gridCol>
                <a:gridCol w="1179871">
                  <a:extLst>
                    <a:ext uri="{9D8B030D-6E8A-4147-A177-3AD203B41FA5}">
                      <a16:colId xmlns:a16="http://schemas.microsoft.com/office/drawing/2014/main" val="20001"/>
                    </a:ext>
                  </a:extLst>
                </a:gridCol>
                <a:gridCol w="6322142">
                  <a:extLst>
                    <a:ext uri="{9D8B030D-6E8A-4147-A177-3AD203B41FA5}">
                      <a16:colId xmlns:a16="http://schemas.microsoft.com/office/drawing/2014/main" val="20002"/>
                    </a:ext>
                  </a:extLst>
                </a:gridCol>
              </a:tblGrid>
              <a:tr h="260881">
                <a:tc>
                  <a:txBody>
                    <a:bodyPr/>
                    <a:lstStyle/>
                    <a:p>
                      <a:r>
                        <a:rPr lang="en-US" sz="1400" b="0" i="0" u="none" strike="noStrike" kern="1200" cap="none" dirty="0">
                          <a:solidFill>
                            <a:schemeClr val="dk1"/>
                          </a:solidFill>
                          <a:latin typeface="Myriad Pro" panose="020B0503030403020204" charset="0"/>
                          <a:ea typeface="Open Sans"/>
                          <a:cs typeface="Open Sans"/>
                        </a:rPr>
                        <a:t>Discourse on Development (India)</a:t>
                      </a:r>
                      <a:endParaRPr lang="en-IN" sz="1400" b="0" i="0" u="none" strike="noStrike" kern="1200" cap="none" dirty="0">
                        <a:solidFill>
                          <a:schemeClr val="dk1"/>
                        </a:solidFill>
                        <a:latin typeface="Myriad Pro" panose="020B0503030403020204" charset="0"/>
                        <a:ea typeface="Open Sans"/>
                        <a:cs typeface="Open Sans"/>
                        <a:sym typeface="Arial"/>
                      </a:endParaRPr>
                    </a:p>
                  </a:txBody>
                  <a:tcPr anchor="ctr">
                    <a:solidFill>
                      <a:srgbClr val="E8CACA"/>
                    </a:solidFill>
                  </a:tcPr>
                </a:tc>
                <a:tc>
                  <a:txBody>
                    <a:bodyPr/>
                    <a:lstStyle/>
                    <a:p>
                      <a:pPr marL="0" marR="0" lvl="0" indent="0" algn="l" rtl="0">
                        <a:lnSpc>
                          <a:spcPct val="90000"/>
                        </a:lnSpc>
                        <a:spcBef>
                          <a:spcPts val="0"/>
                        </a:spcBef>
                        <a:spcAft>
                          <a:spcPts val="0"/>
                        </a:spcAft>
                        <a:buClr>
                          <a:schemeClr val="dk1"/>
                        </a:buClr>
                        <a:buSzPts val="1800"/>
                        <a:buFont typeface="Open Sans"/>
                        <a:buNone/>
                      </a:pPr>
                      <a:r>
                        <a:rPr lang="en-US" sz="1400" b="0" i="0" u="none" strike="noStrike" kern="1200" cap="none" dirty="0">
                          <a:solidFill>
                            <a:schemeClr val="dk1"/>
                          </a:solidFill>
                          <a:latin typeface="Myriad Pro" panose="020B0503030403020204" charset="0"/>
                          <a:ea typeface="Open Sans"/>
                          <a:cs typeface="Open Sans"/>
                        </a:rPr>
                        <a:t>Jan 2024</a:t>
                      </a:r>
                      <a:endParaRPr sz="1400" b="0" i="0" u="none" strike="noStrike" kern="1200" cap="none" dirty="0">
                        <a:solidFill>
                          <a:schemeClr val="dk1"/>
                        </a:solidFill>
                        <a:latin typeface="Myriad Pro" panose="020B0503030403020204" charset="0"/>
                        <a:ea typeface="Open Sans"/>
                        <a:cs typeface="Open Sans"/>
                        <a:sym typeface="Open Sans"/>
                      </a:endParaRPr>
                    </a:p>
                  </a:txBody>
                  <a:tcPr marL="91450" marR="91450" marT="45725" marB="45725"/>
                </a:tc>
                <a:tc>
                  <a:txBody>
                    <a:bodyPr/>
                    <a:lstStyle/>
                    <a:p>
                      <a:pPr marL="0" marR="0" lvl="0" indent="0" algn="l" rtl="0">
                        <a:spcBef>
                          <a:spcPts val="0"/>
                        </a:spcBef>
                        <a:spcAft>
                          <a:spcPts val="0"/>
                        </a:spcAft>
                        <a:buClr>
                          <a:srgbClr val="C00000"/>
                        </a:buClr>
                        <a:buSzPts val="1800"/>
                        <a:buFont typeface="Open Sans"/>
                        <a:buNone/>
                      </a:pPr>
                      <a:r>
                        <a:rPr lang="en-US" sz="1400" b="0" i="0" u="sng" strike="noStrike" kern="1200" cap="none" dirty="0">
                          <a:solidFill>
                            <a:srgbClr val="C00000"/>
                          </a:solidFill>
                          <a:latin typeface="Myriad Pro" panose="020B0503030403020204" charset="0"/>
                          <a:ea typeface="Open Sans"/>
                          <a:cs typeface="Open Sans"/>
                          <a:hlinkClick r:id="rId3">
                            <a:extLst>
                              <a:ext uri="{A12FA001-AC4F-418D-AE19-62706E023703}">
                                <ahyp:hlinkClr xmlns:ahyp="http://schemas.microsoft.com/office/drawing/2018/hyperlinkcolor" val="tx"/>
                              </a:ext>
                            </a:extLst>
                          </a:hlinkClick>
                        </a:rPr>
                        <a:t>EU Ambassador to India Hon. </a:t>
                      </a:r>
                      <a:r>
                        <a:rPr lang="en-US" sz="1400" b="0" i="0" u="sng" strike="noStrike" kern="1200" cap="none" dirty="0" err="1">
                          <a:solidFill>
                            <a:srgbClr val="C00000"/>
                          </a:solidFill>
                          <a:latin typeface="Myriad Pro" panose="020B0503030403020204" charset="0"/>
                          <a:ea typeface="Open Sans"/>
                          <a:cs typeface="Open Sans"/>
                          <a:hlinkClick r:id="rId3">
                            <a:extLst>
                              <a:ext uri="{A12FA001-AC4F-418D-AE19-62706E023703}">
                                <ahyp:hlinkClr xmlns:ahyp="http://schemas.microsoft.com/office/drawing/2018/hyperlinkcolor" val="tx"/>
                              </a:ext>
                            </a:extLst>
                          </a:hlinkClick>
                        </a:rPr>
                        <a:t>Hervé</a:t>
                      </a:r>
                      <a:r>
                        <a:rPr lang="en-US" sz="1400" b="0" i="0" u="sng" strike="noStrike" kern="1200" cap="none" dirty="0">
                          <a:solidFill>
                            <a:srgbClr val="C00000"/>
                          </a:solidFill>
                          <a:latin typeface="Myriad Pro" panose="020B0503030403020204" charset="0"/>
                          <a:ea typeface="Open Sans"/>
                          <a:cs typeface="Open Sans"/>
                          <a:hlinkClick r:id="rId3">
                            <a:extLst>
                              <a:ext uri="{A12FA001-AC4F-418D-AE19-62706E023703}">
                                <ahyp:hlinkClr xmlns:ahyp="http://schemas.microsoft.com/office/drawing/2018/hyperlinkcolor" val="tx"/>
                              </a:ext>
                            </a:extLst>
                          </a:hlinkClick>
                        </a:rPr>
                        <a:t> Delphin visits IIIT Hyderabad's Smart City Living Lab and Center of Excellence </a:t>
                      </a:r>
                      <a:r>
                        <a:rPr lang="en-US" sz="1400" b="0" i="0" u="sng" strike="noStrike" kern="1200" cap="none" dirty="0" err="1">
                          <a:solidFill>
                            <a:srgbClr val="C00000"/>
                          </a:solidFill>
                          <a:latin typeface="Myriad Pro" panose="020B0503030403020204" charset="0"/>
                          <a:ea typeface="Open Sans"/>
                          <a:cs typeface="Open Sans"/>
                          <a:hlinkClick r:id="rId3">
                            <a:extLst>
                              <a:ext uri="{A12FA001-AC4F-418D-AE19-62706E023703}">
                                <ahyp:hlinkClr xmlns:ahyp="http://schemas.microsoft.com/office/drawing/2018/hyperlinkcolor" val="tx"/>
                              </a:ext>
                            </a:extLst>
                          </a:hlinkClick>
                        </a:rPr>
                        <a:t>CoE</a:t>
                      </a:r>
                      <a:r>
                        <a:rPr lang="en-US" sz="1400" b="0" i="0" u="sng" strike="noStrike" kern="1200" cap="none" dirty="0">
                          <a:solidFill>
                            <a:srgbClr val="C00000"/>
                          </a:solidFill>
                          <a:latin typeface="Myriad Pro" panose="020B0503030403020204" charset="0"/>
                          <a:ea typeface="Open Sans"/>
                          <a:cs typeface="Open Sans"/>
                          <a:hlinkClick r:id="rId3">
                            <a:extLst>
                              <a:ext uri="{A12FA001-AC4F-418D-AE19-62706E023703}">
                                <ahyp:hlinkClr xmlns:ahyp="http://schemas.microsoft.com/office/drawing/2018/hyperlinkcolor" val="tx"/>
                              </a:ext>
                            </a:extLst>
                          </a:hlinkClick>
                        </a:rPr>
                        <a:t> on IoT and oneM2M</a:t>
                      </a:r>
                      <a:endParaRPr sz="1400" b="0" i="0" u="sng" strike="noStrike" kern="1200" cap="none" dirty="0">
                        <a:solidFill>
                          <a:srgbClr val="C00000"/>
                        </a:solidFill>
                        <a:latin typeface="Myriad Pro" panose="020B0503030403020204" charset="0"/>
                        <a:ea typeface="Open Sans"/>
                        <a:cs typeface="Open Sans"/>
                        <a:sym typeface="Open Sans"/>
                      </a:endParaRPr>
                    </a:p>
                  </a:txBody>
                  <a:tcPr marL="91450" marR="91450" marT="45725" marB="45725"/>
                </a:tc>
                <a:extLst>
                  <a:ext uri="{0D108BD9-81ED-4DB2-BD59-A6C34878D82A}">
                    <a16:rowId xmlns:a16="http://schemas.microsoft.com/office/drawing/2014/main" val="2553265443"/>
                  </a:ext>
                </a:extLst>
              </a:tr>
            </a:tbl>
          </a:graphicData>
        </a:graphic>
      </p:graphicFrame>
      <p:sp>
        <p:nvSpPr>
          <p:cNvPr id="220" name="Google Shape;220;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endParaRPr sz="1200" dirty="0">
              <a:solidFill>
                <a:schemeClr val="lt2"/>
              </a:solidFill>
              <a:latin typeface="Myriad Pro" panose="020B0503030403020204" charset="0"/>
              <a:ea typeface="Open Sans"/>
              <a:cs typeface="Open Sans"/>
              <a:sym typeface="Open Sans"/>
            </a:endParaRPr>
          </a:p>
          <a:p>
            <a:pPr marL="0" lvl="0" indent="0" algn="ctr" rtl="0">
              <a:spcBef>
                <a:spcPts val="0"/>
              </a:spcBef>
              <a:spcAft>
                <a:spcPts val="0"/>
              </a:spcAft>
              <a:buNone/>
            </a:pPr>
            <a:r>
              <a:rPr lang="en-US" sz="1000" dirty="0">
                <a:solidFill>
                  <a:schemeClr val="lt2"/>
                </a:solidFill>
                <a:latin typeface="Myriad Pro" panose="020B0503030403020204" charset="0"/>
                <a:ea typeface="Open Sans"/>
                <a:cs typeface="Open Sans"/>
                <a:sym typeface="Open Sans"/>
              </a:rPr>
              <a:t>© 2024 oneM2M</a:t>
            </a:r>
            <a:endParaRPr dirty="0">
              <a:latin typeface="Myriad Pro" panose="020B05030304030202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5">
          <a:extLst>
            <a:ext uri="{FF2B5EF4-FFF2-40B4-BE49-F238E27FC236}">
              <a16:creationId xmlns:a16="http://schemas.microsoft.com/office/drawing/2014/main" id="{C278CC08-43BB-1EA6-18F4-C7360CDAB787}"/>
            </a:ext>
          </a:extLst>
        </p:cNvPr>
        <p:cNvGrpSpPr/>
        <p:nvPr/>
      </p:nvGrpSpPr>
      <p:grpSpPr>
        <a:xfrm>
          <a:off x="0" y="0"/>
          <a:ext cx="0" cy="0"/>
          <a:chOff x="0" y="0"/>
          <a:chExt cx="0" cy="0"/>
        </a:xfrm>
      </p:grpSpPr>
      <p:sp>
        <p:nvSpPr>
          <p:cNvPr id="226" name="Google Shape;226;p17">
            <a:extLst>
              <a:ext uri="{FF2B5EF4-FFF2-40B4-BE49-F238E27FC236}">
                <a16:creationId xmlns:a16="http://schemas.microsoft.com/office/drawing/2014/main" id="{4C3390A2-8211-6527-CFA7-FBC268C3BD5D}"/>
              </a:ext>
            </a:extLst>
          </p:cNvPr>
          <p:cNvSpPr txBox="1">
            <a:spLocks noGrp="1"/>
          </p:cNvSpPr>
          <p:nvPr>
            <p:ph type="title"/>
          </p:nvPr>
        </p:nvSpPr>
        <p:spPr>
          <a:xfrm>
            <a:off x="334696" y="0"/>
            <a:ext cx="7850400" cy="1173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C63133"/>
              </a:buClr>
              <a:buSzPts val="4400"/>
              <a:buFont typeface="Open Sans"/>
              <a:buNone/>
            </a:pPr>
            <a:r>
              <a:rPr lang="en-US" dirty="0"/>
              <a:t>oneM2M in News (CY24)</a:t>
            </a:r>
            <a:endParaRPr dirty="0"/>
          </a:p>
        </p:txBody>
      </p:sp>
      <p:graphicFrame>
        <p:nvGraphicFramePr>
          <p:cNvPr id="227" name="Google Shape;227;p17">
            <a:extLst>
              <a:ext uri="{FF2B5EF4-FFF2-40B4-BE49-F238E27FC236}">
                <a16:creationId xmlns:a16="http://schemas.microsoft.com/office/drawing/2014/main" id="{32B546C6-CA1F-E25C-7A83-214DBD138C0E}"/>
              </a:ext>
            </a:extLst>
          </p:cNvPr>
          <p:cNvGraphicFramePr/>
          <p:nvPr>
            <p:extLst>
              <p:ext uri="{D42A27DB-BD31-4B8C-83A1-F6EECF244321}">
                <p14:modId xmlns:p14="http://schemas.microsoft.com/office/powerpoint/2010/main" val="27748989"/>
              </p:ext>
            </p:extLst>
          </p:nvPr>
        </p:nvGraphicFramePr>
        <p:xfrm>
          <a:off x="586301" y="1493838"/>
          <a:ext cx="9947960" cy="2634845"/>
        </p:xfrm>
        <a:graphic>
          <a:graphicData uri="http://schemas.openxmlformats.org/drawingml/2006/table">
            <a:tbl>
              <a:tblPr>
                <a:noFill/>
              </a:tblPr>
              <a:tblGrid>
                <a:gridCol w="2635550">
                  <a:extLst>
                    <a:ext uri="{9D8B030D-6E8A-4147-A177-3AD203B41FA5}">
                      <a16:colId xmlns:a16="http://schemas.microsoft.com/office/drawing/2014/main" val="20000"/>
                    </a:ext>
                  </a:extLst>
                </a:gridCol>
                <a:gridCol w="7312410">
                  <a:extLst>
                    <a:ext uri="{9D8B030D-6E8A-4147-A177-3AD203B41FA5}">
                      <a16:colId xmlns:a16="http://schemas.microsoft.com/office/drawing/2014/main" val="20001"/>
                    </a:ext>
                  </a:extLst>
                </a:gridCol>
              </a:tblGrid>
              <a:tr h="365775">
                <a:tc>
                  <a:txBody>
                    <a:bodyPr/>
                    <a:lstStyle/>
                    <a:p>
                      <a:pPr marL="0" marR="0" lvl="0" indent="0" algn="l" defTabSz="914400" rtl="0" eaLnBrk="1" fontAlgn="auto" latinLnBrk="0" hangingPunct="1">
                        <a:lnSpc>
                          <a:spcPct val="100000"/>
                        </a:lnSpc>
                        <a:spcBef>
                          <a:spcPts val="0"/>
                        </a:spcBef>
                        <a:spcAft>
                          <a:spcPts val="0"/>
                        </a:spcAft>
                        <a:buClr>
                          <a:schemeClr val="dk1"/>
                        </a:buClr>
                        <a:buSzPts val="1800"/>
                        <a:buFont typeface="Open Sans"/>
                        <a:buNone/>
                        <a:tabLst/>
                        <a:defRPr/>
                      </a:pPr>
                      <a:r>
                        <a:rPr lang="en-IN" sz="1800" b="0" i="0" u="none" strike="noStrike" cap="none" dirty="0">
                          <a:solidFill>
                            <a:schemeClr val="dk1"/>
                          </a:solidFill>
                          <a:latin typeface="Myriad Pro" panose="020B0503030403020204" charset="0"/>
                          <a:ea typeface="Open Sans"/>
                          <a:cs typeface="Open Sans"/>
                          <a:sym typeface="Open Sans"/>
                        </a:rPr>
                        <a:t>3 January 2024</a:t>
                      </a:r>
                    </a:p>
                  </a:txBody>
                  <a:tcPr marL="91450" marR="91450" marT="45725" marB="45725"/>
                </a:tc>
                <a:tc>
                  <a:txBody>
                    <a:bodyPr/>
                    <a:lstStyle/>
                    <a:p>
                      <a:pPr marL="0" marR="0" lvl="0" indent="0" algn="l" rtl="0">
                        <a:spcBef>
                          <a:spcPts val="0"/>
                        </a:spcBef>
                        <a:spcAft>
                          <a:spcPts val="0"/>
                        </a:spcAft>
                        <a:buClr>
                          <a:srgbClr val="C00000"/>
                        </a:buClr>
                        <a:buSzPts val="1800"/>
                        <a:buFont typeface="Open Sans"/>
                        <a:buNone/>
                      </a:pPr>
                      <a:r>
                        <a:rPr lang="en-IN" sz="1800" b="0" i="0" u="sng" strike="noStrike" kern="1200" cap="none" dirty="0">
                          <a:solidFill>
                            <a:srgbClr val="C00000"/>
                          </a:solidFill>
                          <a:latin typeface="Myriad Pro" panose="020B0503030403020204" charset="0"/>
                          <a:ea typeface="Open Sans"/>
                          <a:cs typeface="Open Sans"/>
                          <a:hlinkClick r:id="rId3">
                            <a:extLst>
                              <a:ext uri="{A12FA001-AC4F-418D-AE19-62706E023703}">
                                <ahyp:hlinkClr xmlns:ahyp="http://schemas.microsoft.com/office/drawing/2018/hyperlinkcolor" val="tx"/>
                              </a:ext>
                            </a:extLst>
                          </a:hlinkClick>
                        </a:rPr>
                        <a:t>Getting Started in oneM2M</a:t>
                      </a:r>
                      <a:endParaRPr lang="en-IN" sz="1800" b="0" i="0" u="sng" strike="noStrike" kern="1200" cap="none" dirty="0">
                        <a:solidFill>
                          <a:srgbClr val="C00000"/>
                        </a:solidFill>
                        <a:latin typeface="Myriad Pro" panose="020B0503030403020204" charset="0"/>
                        <a:ea typeface="Open Sans"/>
                        <a:cs typeface="Open Sans"/>
                        <a:sym typeface="Open Sans"/>
                      </a:endParaRPr>
                    </a:p>
                  </a:txBody>
                  <a:tcPr marL="91450" marR="91450" marT="45725" marB="45725"/>
                </a:tc>
                <a:extLst>
                  <a:ext uri="{0D108BD9-81ED-4DB2-BD59-A6C34878D82A}">
                    <a16:rowId xmlns:a16="http://schemas.microsoft.com/office/drawing/2014/main" val="3515032988"/>
                  </a:ext>
                </a:extLst>
              </a:tr>
              <a:tr h="365775">
                <a:tc>
                  <a:txBody>
                    <a:bodyPr/>
                    <a:lstStyle/>
                    <a:p>
                      <a:pPr marL="0" marR="0" lvl="0" indent="0" algn="l" defTabSz="914400" rtl="0" eaLnBrk="1" fontAlgn="auto" latinLnBrk="0" hangingPunct="1">
                        <a:lnSpc>
                          <a:spcPct val="100000"/>
                        </a:lnSpc>
                        <a:spcBef>
                          <a:spcPts val="0"/>
                        </a:spcBef>
                        <a:spcAft>
                          <a:spcPts val="0"/>
                        </a:spcAft>
                        <a:buClr>
                          <a:schemeClr val="dk1"/>
                        </a:buClr>
                        <a:buSzPts val="1800"/>
                        <a:buFont typeface="Open Sans"/>
                        <a:buNone/>
                        <a:tabLst/>
                        <a:defRPr/>
                      </a:pPr>
                      <a:r>
                        <a:rPr kumimoji="0" lang="en-IN" sz="1800" b="0" i="0" u="none" strike="noStrike" kern="1200" cap="none" spc="0" normalizeH="0" baseline="0" noProof="0">
                          <a:ln>
                            <a:noFill/>
                          </a:ln>
                          <a:solidFill>
                            <a:srgbClr val="545054"/>
                          </a:solidFill>
                          <a:effectLst/>
                          <a:uLnTx/>
                          <a:uFillTx/>
                          <a:latin typeface="Myriad Pro" panose="020B0503030403020204" charset="0"/>
                          <a:ea typeface="Open Sans"/>
                          <a:cs typeface="Open Sans"/>
                          <a:sym typeface="Open Sans"/>
                        </a:rPr>
                        <a:t>3 January 2024</a:t>
                      </a:r>
                      <a:endParaRPr lang="en-IN" sz="1800" b="0" i="0" u="none" strike="noStrike" cap="none" dirty="0">
                        <a:solidFill>
                          <a:schemeClr val="dk1"/>
                        </a:solidFill>
                        <a:latin typeface="Myriad Pro" panose="020B0503030403020204" charset="0"/>
                        <a:ea typeface="Open Sans"/>
                        <a:cs typeface="Open Sans"/>
                        <a:sym typeface="Open Sans"/>
                      </a:endParaRPr>
                    </a:p>
                  </a:txBody>
                  <a:tcPr marL="91450" marR="91450" marT="45725" marB="45725"/>
                </a:tc>
                <a:tc>
                  <a:txBody>
                    <a:bodyPr/>
                    <a:lstStyle/>
                    <a:p>
                      <a:pPr marL="0" marR="0" lvl="0" indent="0" algn="l" rtl="0">
                        <a:spcBef>
                          <a:spcPts val="0"/>
                        </a:spcBef>
                        <a:spcAft>
                          <a:spcPts val="0"/>
                        </a:spcAft>
                        <a:buClr>
                          <a:srgbClr val="C00000"/>
                        </a:buClr>
                        <a:buSzPts val="1800"/>
                        <a:buFont typeface="Open Sans"/>
                        <a:buNone/>
                      </a:pPr>
                      <a:r>
                        <a:rPr lang="en-IN" sz="1800" b="0" i="0" u="sng" strike="noStrike" kern="1200" cap="none" dirty="0">
                          <a:solidFill>
                            <a:srgbClr val="C00000"/>
                          </a:solidFill>
                          <a:latin typeface="Myriad Pro" panose="020B0503030403020204" charset="0"/>
                          <a:ea typeface="Open Sans"/>
                          <a:cs typeface="Open Sans"/>
                          <a:hlinkClick r:id="rId4">
                            <a:extLst>
                              <a:ext uri="{A12FA001-AC4F-418D-AE19-62706E023703}">
                                <ahyp:hlinkClr xmlns:ahyp="http://schemas.microsoft.com/office/drawing/2018/hyperlinkcolor" val="tx"/>
                              </a:ext>
                            </a:extLst>
                          </a:hlinkClick>
                        </a:rPr>
                        <a:t>oneM2M Developer Support</a:t>
                      </a:r>
                      <a:endParaRPr sz="1800" b="0" i="0" u="sng" strike="noStrike" kern="1200" cap="none" dirty="0">
                        <a:solidFill>
                          <a:srgbClr val="C00000"/>
                        </a:solidFill>
                        <a:latin typeface="Myriad Pro" panose="020B0503030403020204" charset="0"/>
                        <a:ea typeface="Open Sans"/>
                        <a:cs typeface="Open Sans"/>
                        <a:sym typeface="Open Sans"/>
                      </a:endParaRPr>
                    </a:p>
                  </a:txBody>
                  <a:tcPr marL="91450" marR="91450" marT="45725" marB="45725"/>
                </a:tc>
                <a:extLst>
                  <a:ext uri="{0D108BD9-81ED-4DB2-BD59-A6C34878D82A}">
                    <a16:rowId xmlns:a16="http://schemas.microsoft.com/office/drawing/2014/main" val="2790842145"/>
                  </a:ext>
                </a:extLst>
              </a:tr>
              <a:tr h="365775">
                <a:tc>
                  <a:txBody>
                    <a:bodyPr/>
                    <a:lstStyle/>
                    <a:p>
                      <a:pPr marL="0" marR="0" lvl="0" indent="0" algn="l" defTabSz="914400" rtl="0" eaLnBrk="1" fontAlgn="auto" latinLnBrk="0" hangingPunct="1">
                        <a:lnSpc>
                          <a:spcPct val="100000"/>
                        </a:lnSpc>
                        <a:spcBef>
                          <a:spcPts val="0"/>
                        </a:spcBef>
                        <a:spcAft>
                          <a:spcPts val="0"/>
                        </a:spcAft>
                        <a:buClr>
                          <a:schemeClr val="dk1"/>
                        </a:buClr>
                        <a:buSzPts val="1800"/>
                        <a:buFont typeface="Open Sans"/>
                        <a:buNone/>
                        <a:tabLst/>
                        <a:defRPr/>
                      </a:pPr>
                      <a:r>
                        <a:rPr kumimoji="0" lang="en-IN" sz="1800" b="0" i="0" u="none" strike="noStrike" kern="1200" cap="none" spc="0" normalizeH="0" baseline="0" noProof="0">
                          <a:ln>
                            <a:noFill/>
                          </a:ln>
                          <a:solidFill>
                            <a:srgbClr val="545054"/>
                          </a:solidFill>
                          <a:effectLst/>
                          <a:uLnTx/>
                          <a:uFillTx/>
                          <a:latin typeface="Myriad Pro" panose="020B0503030403020204" charset="0"/>
                          <a:ea typeface="Open Sans"/>
                          <a:cs typeface="Open Sans"/>
                          <a:sym typeface="Open Sans"/>
                        </a:rPr>
                        <a:t>3 January 2024</a:t>
                      </a:r>
                      <a:endParaRPr lang="en-IN" sz="1800" b="0" i="0" u="none" strike="noStrike" cap="none" dirty="0">
                        <a:solidFill>
                          <a:schemeClr val="dk1"/>
                        </a:solidFill>
                        <a:latin typeface="Myriad Pro" panose="020B0503030403020204" charset="0"/>
                        <a:ea typeface="Open Sans"/>
                        <a:cs typeface="Open Sans"/>
                        <a:sym typeface="Open Sans"/>
                      </a:endParaRPr>
                    </a:p>
                  </a:txBody>
                  <a:tcPr marL="91450" marR="91450" marT="45725" marB="45725"/>
                </a:tc>
                <a:tc>
                  <a:txBody>
                    <a:bodyPr/>
                    <a:lstStyle/>
                    <a:p>
                      <a:pPr marL="0" marR="0" lvl="0" indent="0" algn="l" rtl="0">
                        <a:spcBef>
                          <a:spcPts val="0"/>
                        </a:spcBef>
                        <a:spcAft>
                          <a:spcPts val="0"/>
                        </a:spcAft>
                        <a:buClr>
                          <a:srgbClr val="C00000"/>
                        </a:buClr>
                        <a:buSzPts val="1800"/>
                        <a:buFont typeface="Open Sans"/>
                        <a:buNone/>
                      </a:pPr>
                      <a:r>
                        <a:rPr lang="en-IN" sz="1800" b="0" i="0" u="sng" strike="noStrike" kern="1200" cap="none" dirty="0">
                          <a:solidFill>
                            <a:srgbClr val="C00000"/>
                          </a:solidFill>
                          <a:latin typeface="Myriad Pro" panose="020B0503030403020204" charset="0"/>
                          <a:ea typeface="Open Sans"/>
                          <a:cs typeface="Open Sans"/>
                          <a:hlinkClick r:id="rId5">
                            <a:extLst>
                              <a:ext uri="{A12FA001-AC4F-418D-AE19-62706E023703}">
                                <ahyp:hlinkClr xmlns:ahyp="http://schemas.microsoft.com/office/drawing/2018/hyperlinkcolor" val="tx"/>
                              </a:ext>
                            </a:extLst>
                          </a:hlinkClick>
                        </a:rPr>
                        <a:t>IoT Testing and Certification</a:t>
                      </a:r>
                      <a:endParaRPr sz="1800" b="0" i="0" u="sng" strike="noStrike" kern="1200" cap="none" dirty="0">
                        <a:solidFill>
                          <a:srgbClr val="C00000"/>
                        </a:solidFill>
                        <a:latin typeface="Myriad Pro" panose="020B0503030403020204" charset="0"/>
                        <a:ea typeface="Open Sans"/>
                        <a:cs typeface="Open Sans"/>
                        <a:sym typeface="Open Sans"/>
                      </a:endParaRPr>
                    </a:p>
                  </a:txBody>
                  <a:tcPr marL="91450" marR="91450" marT="45725" marB="45725"/>
                </a:tc>
                <a:extLst>
                  <a:ext uri="{0D108BD9-81ED-4DB2-BD59-A6C34878D82A}">
                    <a16:rowId xmlns:a16="http://schemas.microsoft.com/office/drawing/2014/main" val="930828368"/>
                  </a:ext>
                </a:extLst>
              </a:tr>
              <a:tr h="365775">
                <a:tc>
                  <a:txBody>
                    <a:bodyPr/>
                    <a:lstStyle/>
                    <a:p>
                      <a:pPr marL="0" marR="0" lvl="0" indent="0" algn="l" defTabSz="914400" rtl="0" eaLnBrk="1" fontAlgn="auto" latinLnBrk="0" hangingPunct="1">
                        <a:lnSpc>
                          <a:spcPct val="100000"/>
                        </a:lnSpc>
                        <a:spcBef>
                          <a:spcPts val="0"/>
                        </a:spcBef>
                        <a:spcAft>
                          <a:spcPts val="0"/>
                        </a:spcAft>
                        <a:buClr>
                          <a:schemeClr val="dk1"/>
                        </a:buClr>
                        <a:buSzPts val="1800"/>
                        <a:buFont typeface="Open Sans"/>
                        <a:buNone/>
                        <a:tabLst/>
                        <a:defRPr/>
                      </a:pPr>
                      <a:r>
                        <a:rPr kumimoji="0" lang="en-IN" sz="1800" b="0" i="0" u="none" strike="noStrike" kern="1200" cap="none" spc="0" normalizeH="0" baseline="0" noProof="0">
                          <a:ln>
                            <a:noFill/>
                          </a:ln>
                          <a:solidFill>
                            <a:srgbClr val="545054"/>
                          </a:solidFill>
                          <a:effectLst/>
                          <a:uLnTx/>
                          <a:uFillTx/>
                          <a:latin typeface="Myriad Pro" panose="020B0503030403020204" charset="0"/>
                          <a:ea typeface="Open Sans"/>
                          <a:cs typeface="Open Sans"/>
                          <a:sym typeface="Open Sans"/>
                        </a:rPr>
                        <a:t>3 January 2024</a:t>
                      </a:r>
                      <a:endParaRPr lang="en-IN" sz="1800" b="0" i="0" u="none" strike="noStrike" cap="none" dirty="0">
                        <a:solidFill>
                          <a:schemeClr val="dk1"/>
                        </a:solidFill>
                        <a:latin typeface="Myriad Pro" panose="020B0503030403020204" charset="0"/>
                        <a:ea typeface="Open Sans"/>
                        <a:cs typeface="Open Sans"/>
                        <a:sym typeface="Open Sans"/>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C00000"/>
                        </a:buClr>
                        <a:buSzPts val="1800"/>
                        <a:buFont typeface="Open Sans"/>
                        <a:buNone/>
                        <a:tabLst/>
                        <a:defRPr/>
                      </a:pPr>
                      <a:r>
                        <a:rPr lang="en-IN" sz="1800" b="0" i="0" u="sng" strike="noStrike" kern="1200" cap="none" dirty="0">
                          <a:solidFill>
                            <a:srgbClr val="C00000"/>
                          </a:solidFill>
                          <a:latin typeface="Myriad Pro" panose="020B0503030403020204" charset="0"/>
                          <a:ea typeface="Open Sans"/>
                          <a:cs typeface="Open Sans"/>
                          <a:hlinkClick r:id="rId6">
                            <a:extLst>
                              <a:ext uri="{A12FA001-AC4F-418D-AE19-62706E023703}">
                                <ahyp:hlinkClr xmlns:ahyp="http://schemas.microsoft.com/office/drawing/2018/hyperlinkcolor" val="tx"/>
                              </a:ext>
                            </a:extLst>
                          </a:hlinkClick>
                        </a:rPr>
                        <a:t>IoT Security in oneM2M</a:t>
                      </a:r>
                      <a:endParaRPr lang="en-US" sz="1800" b="0" i="0" u="sng" strike="noStrike" kern="1200" cap="none" dirty="0">
                        <a:solidFill>
                          <a:srgbClr val="C00000"/>
                        </a:solidFill>
                        <a:latin typeface="Myriad Pro" panose="020B0503030403020204" charset="0"/>
                        <a:ea typeface="Open Sans"/>
                        <a:cs typeface="Open Sans"/>
                      </a:endParaRPr>
                    </a:p>
                  </a:txBody>
                  <a:tcPr marL="91450" marR="91450" marT="45725" marB="45725"/>
                </a:tc>
                <a:extLst>
                  <a:ext uri="{0D108BD9-81ED-4DB2-BD59-A6C34878D82A}">
                    <a16:rowId xmlns:a16="http://schemas.microsoft.com/office/drawing/2014/main" val="4089134601"/>
                  </a:ext>
                </a:extLst>
              </a:tr>
              <a:tr h="365775">
                <a:tc>
                  <a:txBody>
                    <a:bodyPr/>
                    <a:lstStyle/>
                    <a:p>
                      <a:pPr marL="0" marR="0" lvl="0" indent="0" algn="l" defTabSz="914400" rtl="0" eaLnBrk="1" fontAlgn="auto" latinLnBrk="0" hangingPunct="1">
                        <a:lnSpc>
                          <a:spcPct val="100000"/>
                        </a:lnSpc>
                        <a:spcBef>
                          <a:spcPts val="0"/>
                        </a:spcBef>
                        <a:spcAft>
                          <a:spcPts val="0"/>
                        </a:spcAft>
                        <a:buClr>
                          <a:schemeClr val="dk1"/>
                        </a:buClr>
                        <a:buSzPts val="1800"/>
                        <a:buFont typeface="Open Sans"/>
                        <a:buNone/>
                        <a:tabLst/>
                        <a:defRPr/>
                      </a:pPr>
                      <a:r>
                        <a:rPr kumimoji="0" lang="en-IN" sz="1800" b="0" i="0" u="none" strike="noStrike" kern="1200" cap="none" spc="0" normalizeH="0" baseline="0" noProof="0">
                          <a:ln>
                            <a:noFill/>
                          </a:ln>
                          <a:solidFill>
                            <a:srgbClr val="545054"/>
                          </a:solidFill>
                          <a:effectLst/>
                          <a:uLnTx/>
                          <a:uFillTx/>
                          <a:latin typeface="Myriad Pro" panose="020B0503030403020204" charset="0"/>
                          <a:ea typeface="Open Sans"/>
                          <a:cs typeface="Open Sans"/>
                          <a:sym typeface="Open Sans"/>
                        </a:rPr>
                        <a:t>3 January 2024</a:t>
                      </a:r>
                      <a:endParaRPr lang="en-IN" sz="1800" b="0" i="0" u="none" strike="noStrike" cap="none" dirty="0">
                        <a:solidFill>
                          <a:schemeClr val="dk1"/>
                        </a:solidFill>
                        <a:latin typeface="Myriad Pro" panose="020B0503030403020204" charset="0"/>
                        <a:ea typeface="Open Sans"/>
                        <a:cs typeface="Open Sans"/>
                        <a:sym typeface="Open Sans"/>
                      </a:endParaRPr>
                    </a:p>
                  </a:txBody>
                  <a:tcPr marL="91450" marR="91450" marT="45725" marB="45725"/>
                </a:tc>
                <a:tc>
                  <a:txBody>
                    <a:bodyPr/>
                    <a:lstStyle/>
                    <a:p>
                      <a:pPr marL="0" marR="0" lvl="0" indent="0" algn="l" rtl="0">
                        <a:spcBef>
                          <a:spcPts val="0"/>
                        </a:spcBef>
                        <a:spcAft>
                          <a:spcPts val="0"/>
                        </a:spcAft>
                        <a:buClr>
                          <a:srgbClr val="C00000"/>
                        </a:buClr>
                        <a:buSzPts val="1800"/>
                        <a:buFont typeface="Open Sans"/>
                        <a:buNone/>
                      </a:pPr>
                      <a:r>
                        <a:rPr lang="en-US" sz="1800" b="0" i="0" u="sng" strike="noStrike" kern="1200" cap="none" dirty="0">
                          <a:solidFill>
                            <a:srgbClr val="C00000"/>
                          </a:solidFill>
                          <a:latin typeface="Myriad Pro" panose="020B0503030403020204" charset="0"/>
                          <a:ea typeface="Open Sans"/>
                          <a:cs typeface="Open Sans"/>
                          <a:hlinkClick r:id="rId7">
                            <a:extLst>
                              <a:ext uri="{A12FA001-AC4F-418D-AE19-62706E023703}">
                                <ahyp:hlinkClr xmlns:ahyp="http://schemas.microsoft.com/office/drawing/2018/hyperlinkcolor" val="tx"/>
                              </a:ext>
                            </a:extLst>
                          </a:hlinkClick>
                        </a:rPr>
                        <a:t>oneM2M Deployment Experiences in India</a:t>
                      </a:r>
                      <a:endParaRPr sz="1800" b="0" i="0" u="sng" strike="noStrike" kern="1200" cap="none" dirty="0">
                        <a:solidFill>
                          <a:srgbClr val="C00000"/>
                        </a:solidFill>
                        <a:latin typeface="Myriad Pro" panose="020B0503030403020204" charset="0"/>
                        <a:ea typeface="Open Sans"/>
                        <a:cs typeface="Open Sans"/>
                        <a:sym typeface="Open Sans"/>
                      </a:endParaRPr>
                    </a:p>
                  </a:txBody>
                  <a:tcPr marL="91450" marR="91450" marT="45725" marB="45725"/>
                </a:tc>
                <a:extLst>
                  <a:ext uri="{0D108BD9-81ED-4DB2-BD59-A6C34878D82A}">
                    <a16:rowId xmlns:a16="http://schemas.microsoft.com/office/drawing/2014/main" val="10000"/>
                  </a:ext>
                </a:extLst>
              </a:tr>
              <a:tr h="204700">
                <a:tc>
                  <a:txBody>
                    <a:bodyPr/>
                    <a:lstStyle/>
                    <a:p>
                      <a:pPr marL="0" marR="0" lvl="0" indent="0" algn="l" defTabSz="914400" rtl="0" eaLnBrk="1" fontAlgn="auto" latinLnBrk="0" hangingPunct="1">
                        <a:lnSpc>
                          <a:spcPct val="90000"/>
                        </a:lnSpc>
                        <a:spcBef>
                          <a:spcPts val="0"/>
                        </a:spcBef>
                        <a:spcAft>
                          <a:spcPts val="0"/>
                        </a:spcAft>
                        <a:buClr>
                          <a:schemeClr val="dk2"/>
                        </a:buClr>
                        <a:buSzPts val="1100"/>
                        <a:buFont typeface="Arial"/>
                        <a:buNone/>
                        <a:tabLst/>
                        <a:defRPr/>
                      </a:pPr>
                      <a:r>
                        <a:rPr kumimoji="0" lang="en-IN" sz="1800" b="0" i="0" u="none" strike="noStrike" kern="1200" cap="none" spc="0" normalizeH="0" baseline="0" noProof="0">
                          <a:ln>
                            <a:noFill/>
                          </a:ln>
                          <a:solidFill>
                            <a:srgbClr val="545054"/>
                          </a:solidFill>
                          <a:effectLst/>
                          <a:uLnTx/>
                          <a:uFillTx/>
                          <a:latin typeface="Myriad Pro" panose="020B0503030403020204" charset="0"/>
                          <a:ea typeface="Open Sans"/>
                          <a:cs typeface="Open Sans"/>
                          <a:sym typeface="Open Sans"/>
                        </a:rPr>
                        <a:t>3 January 2024</a:t>
                      </a:r>
                      <a:endParaRPr lang="en-IN" sz="1800" b="0" i="0" u="none" strike="noStrike" cap="none" dirty="0">
                        <a:solidFill>
                          <a:schemeClr val="dk1"/>
                        </a:solidFill>
                        <a:latin typeface="Myriad Pro" panose="020B0503030403020204" charset="0"/>
                        <a:ea typeface="Open Sans"/>
                        <a:cs typeface="Open Sans"/>
                        <a:sym typeface="Open Sans"/>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IN" sz="1800" b="0" i="0" u="sng" strike="noStrike" kern="1200" cap="none" dirty="0">
                          <a:solidFill>
                            <a:srgbClr val="C00000"/>
                          </a:solidFill>
                          <a:latin typeface="Myriad Pro" panose="020B0503030403020204" charset="0"/>
                          <a:ea typeface="Open Sans"/>
                          <a:cs typeface="Open Sans"/>
                          <a:hlinkClick r:id="rId8">
                            <a:extLst>
                              <a:ext uri="{A12FA001-AC4F-418D-AE19-62706E023703}">
                                <ahyp:hlinkClr xmlns:ahyp="http://schemas.microsoft.com/office/drawing/2018/hyperlinkcolor" val="tx"/>
                              </a:ext>
                            </a:extLst>
                          </a:hlinkClick>
                        </a:rPr>
                        <a:t>An elevator Digital Twin System Using oneM2M</a:t>
                      </a:r>
                      <a:endParaRPr sz="1800" b="0" i="0" u="sng" strike="noStrike" kern="1200" cap="none" dirty="0">
                        <a:solidFill>
                          <a:srgbClr val="C00000"/>
                        </a:solidFill>
                        <a:latin typeface="Myriad Pro" panose="020B0503030403020204" charset="0"/>
                        <a:ea typeface="Open Sans"/>
                        <a:cs typeface="Open Sans"/>
                        <a:sym typeface="Open Sans"/>
                      </a:endParaRPr>
                    </a:p>
                  </a:txBody>
                  <a:tcPr marL="91450" marR="91450" marT="45725" marB="45725"/>
                </a:tc>
                <a:extLst>
                  <a:ext uri="{0D108BD9-81ED-4DB2-BD59-A6C34878D82A}">
                    <a16:rowId xmlns:a16="http://schemas.microsoft.com/office/drawing/2014/main" val="10001"/>
                  </a:ext>
                </a:extLst>
              </a:tr>
              <a:tr h="440200">
                <a:tc>
                  <a:txBody>
                    <a:bodyPr/>
                    <a:lstStyle/>
                    <a:p>
                      <a:pPr marL="0" marR="0" lvl="0" indent="0" algn="l" rtl="0">
                        <a:lnSpc>
                          <a:spcPct val="90000"/>
                        </a:lnSpc>
                        <a:spcBef>
                          <a:spcPts val="0"/>
                        </a:spcBef>
                        <a:spcAft>
                          <a:spcPts val="0"/>
                        </a:spcAft>
                        <a:buClr>
                          <a:schemeClr val="dk1"/>
                        </a:buClr>
                        <a:buSzPts val="1800"/>
                        <a:buFont typeface="Open Sans"/>
                        <a:buNone/>
                      </a:pPr>
                      <a:r>
                        <a:rPr kumimoji="0" lang="en-IN" sz="1800" b="0" i="0" u="none" strike="noStrike" kern="1200" cap="none" spc="0" normalizeH="0" baseline="0" noProof="0" dirty="0">
                          <a:ln>
                            <a:noFill/>
                          </a:ln>
                          <a:solidFill>
                            <a:srgbClr val="545054"/>
                          </a:solidFill>
                          <a:effectLst/>
                          <a:uLnTx/>
                          <a:uFillTx/>
                          <a:latin typeface="Myriad Pro" panose="020B0503030403020204" charset="0"/>
                          <a:ea typeface="Open Sans"/>
                          <a:cs typeface="Open Sans"/>
                          <a:sym typeface="Open Sans"/>
                        </a:rPr>
                        <a:t>3 January 2024</a:t>
                      </a:r>
                      <a:endParaRPr sz="1800" b="0" i="0" u="none" strike="noStrike" cap="none" dirty="0">
                        <a:solidFill>
                          <a:schemeClr val="dk1"/>
                        </a:solidFill>
                        <a:latin typeface="Myriad Pro" panose="020B0503030403020204" charset="0"/>
                        <a:ea typeface="Open Sans"/>
                        <a:cs typeface="Open Sans"/>
                        <a:sym typeface="Open Sans"/>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800" b="0" i="0" u="sng" strike="noStrike" kern="1200" cap="none" dirty="0">
                          <a:solidFill>
                            <a:srgbClr val="C00000"/>
                          </a:solidFill>
                          <a:latin typeface="Myriad Pro" panose="020B0503030403020204" charset="0"/>
                          <a:ea typeface="Open Sans"/>
                          <a:cs typeface="Open Sans"/>
                          <a:hlinkClick r:id="rId9">
                            <a:extLst>
                              <a:ext uri="{A12FA001-AC4F-418D-AE19-62706E023703}">
                                <ahyp:hlinkClr xmlns:ahyp="http://schemas.microsoft.com/office/drawing/2018/hyperlinkcolor" val="tx"/>
                              </a:ext>
                            </a:extLst>
                          </a:hlinkClick>
                        </a:rPr>
                        <a:t>Enhancement to oneM2M Open Source Resources</a:t>
                      </a:r>
                      <a:endParaRPr sz="1800" b="0" i="0" u="sng" strike="noStrike" kern="1200" cap="none" dirty="0">
                        <a:solidFill>
                          <a:srgbClr val="C00000"/>
                        </a:solidFill>
                        <a:latin typeface="Myriad Pro" panose="020B0503030403020204" charset="0"/>
                        <a:ea typeface="Open Sans"/>
                        <a:cs typeface="Open Sans"/>
                        <a:sym typeface="Open Sans"/>
                      </a:endParaRPr>
                    </a:p>
                  </a:txBody>
                  <a:tcPr marL="91450" marR="91450" marT="45725" marB="45725"/>
                </a:tc>
                <a:extLst>
                  <a:ext uri="{0D108BD9-81ED-4DB2-BD59-A6C34878D82A}">
                    <a16:rowId xmlns:a16="http://schemas.microsoft.com/office/drawing/2014/main" val="10002"/>
                  </a:ext>
                </a:extLst>
              </a:tr>
            </a:tbl>
          </a:graphicData>
        </a:graphic>
      </p:graphicFrame>
      <p:sp>
        <p:nvSpPr>
          <p:cNvPr id="228" name="Google Shape;228;p17">
            <a:extLst>
              <a:ext uri="{FF2B5EF4-FFF2-40B4-BE49-F238E27FC236}">
                <a16:creationId xmlns:a16="http://schemas.microsoft.com/office/drawing/2014/main" id="{7A9AED34-1C43-7A02-8FAD-83741FE8C3AF}"/>
              </a:ext>
            </a:extLst>
          </p:cNvPr>
          <p:cNvSpPr txBox="1">
            <a:spLocks noGrp="1"/>
          </p:cNvSpPr>
          <p:nvPr>
            <p:ph type="ftr" idx="11"/>
          </p:nvPr>
        </p:nvSpPr>
        <p:spPr>
          <a:xfrm>
            <a:off x="4038600" y="6345717"/>
            <a:ext cx="4114800" cy="365125"/>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endParaRPr sz="1200" dirty="0">
              <a:solidFill>
                <a:schemeClr val="lt2"/>
              </a:solidFill>
              <a:latin typeface="Open Sans"/>
              <a:ea typeface="Open Sans"/>
              <a:cs typeface="Open Sans"/>
              <a:sym typeface="Open Sans"/>
            </a:endParaRPr>
          </a:p>
          <a:p>
            <a:pPr marL="0" lvl="0" indent="0" algn="ctr" rtl="0">
              <a:spcBef>
                <a:spcPts val="0"/>
              </a:spcBef>
              <a:spcAft>
                <a:spcPts val="0"/>
              </a:spcAft>
              <a:buNone/>
            </a:pPr>
            <a:r>
              <a:rPr lang="en-US" sz="1000" dirty="0">
                <a:solidFill>
                  <a:schemeClr val="lt2"/>
                </a:solidFill>
                <a:latin typeface="Open Sans"/>
                <a:ea typeface="Open Sans"/>
                <a:cs typeface="Open Sans"/>
                <a:sym typeface="Open Sans"/>
              </a:rPr>
              <a:t>© 2024 oneM2M</a:t>
            </a:r>
            <a:endParaRPr dirty="0"/>
          </a:p>
        </p:txBody>
      </p:sp>
    </p:spTree>
    <p:extLst>
      <p:ext uri="{BB962C8B-B14F-4D97-AF65-F5344CB8AC3E}">
        <p14:creationId xmlns:p14="http://schemas.microsoft.com/office/powerpoint/2010/main" val="1108320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5688" y="3137069"/>
            <a:ext cx="10540621" cy="962653"/>
          </a:xfrm>
        </p:spPr>
        <p:txBody>
          <a:bodyPr>
            <a:normAutofit/>
          </a:bodyPr>
          <a:lstStyle/>
          <a:p>
            <a:r>
              <a:rPr lang="en-US" sz="5400" dirty="0"/>
              <a:t>Recommendations from PPR </a:t>
            </a:r>
          </a:p>
        </p:txBody>
      </p:sp>
    </p:spTree>
    <p:extLst>
      <p:ext uri="{BB962C8B-B14F-4D97-AF65-F5344CB8AC3E}">
        <p14:creationId xmlns:p14="http://schemas.microsoft.com/office/powerpoint/2010/main" val="2734964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3"/>
          <p:cNvSpPr/>
          <p:nvPr/>
        </p:nvSpPr>
        <p:spPr>
          <a:xfrm>
            <a:off x="8514417" y="3637980"/>
            <a:ext cx="2978235" cy="2181391"/>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192" name="Google Shape;192;p13"/>
          <p:cNvSpPr txBox="1"/>
          <p:nvPr/>
        </p:nvSpPr>
        <p:spPr>
          <a:xfrm>
            <a:off x="867103" y="3651469"/>
            <a:ext cx="2877655" cy="1564343"/>
          </a:xfrm>
          <a:prstGeom prst="rect">
            <a:avLst/>
          </a:prstGeom>
          <a:noFill/>
          <a:ln>
            <a:noFill/>
          </a:ln>
        </p:spPr>
        <p:txBody>
          <a:bodyPr spcFirstLastPara="1" wrap="square" lIns="121900" tIns="121900" rIns="121900" bIns="121900" anchor="t" anchorCtr="0">
            <a:noAutofit/>
          </a:bodyPr>
          <a:lstStyle/>
          <a:p>
            <a:pPr marL="186258" defTabSz="1219170">
              <a:lnSpc>
                <a:spcPct val="115000"/>
              </a:lnSpc>
              <a:buClr>
                <a:srgbClr val="000000"/>
              </a:buClr>
            </a:pPr>
            <a:r>
              <a:rPr lang="en-GB" sz="1600" b="1" kern="0" dirty="0">
                <a:solidFill>
                  <a:srgbClr val="000000"/>
                </a:solidFill>
                <a:latin typeface="Arial"/>
                <a:cs typeface="Arial"/>
                <a:sym typeface="Arial"/>
              </a:rPr>
              <a:t>Pillar 1 - Maturity</a:t>
            </a:r>
          </a:p>
          <a:p>
            <a:pPr marL="186258" defTabSz="1219170">
              <a:lnSpc>
                <a:spcPct val="115000"/>
              </a:lnSpc>
              <a:buClr>
                <a:srgbClr val="000000"/>
              </a:buClr>
            </a:pPr>
            <a:r>
              <a:rPr lang="en-GB" sz="1600" i="1" kern="0" dirty="0">
                <a:solidFill>
                  <a:srgbClr val="000000"/>
                </a:solidFill>
                <a:latin typeface="Arial"/>
                <a:ea typeface="Arial"/>
                <a:cs typeface="Arial"/>
                <a:sym typeface="Arial"/>
              </a:rPr>
              <a:t>Aim </a:t>
            </a:r>
            <a:r>
              <a:rPr lang="en-GB" sz="1600" kern="0" dirty="0">
                <a:solidFill>
                  <a:srgbClr val="000000"/>
                </a:solidFill>
                <a:latin typeface="Arial"/>
                <a:ea typeface="Arial"/>
                <a:cs typeface="Arial"/>
                <a:sym typeface="Arial"/>
              </a:rPr>
              <a:t>– ensure stakeholders understand oneM2M’s rich heritage and the maturity of its technology.</a:t>
            </a:r>
            <a:endParaRPr sz="1600" kern="0" dirty="0">
              <a:solidFill>
                <a:srgbClr val="000000"/>
              </a:solidFill>
              <a:latin typeface="Arial"/>
              <a:ea typeface="Arial"/>
              <a:cs typeface="Arial"/>
              <a:sym typeface="Arial"/>
            </a:endParaRPr>
          </a:p>
        </p:txBody>
      </p:sp>
      <p:sp>
        <p:nvSpPr>
          <p:cNvPr id="194" name="Google Shape;194;p13"/>
          <p:cNvSpPr/>
          <p:nvPr/>
        </p:nvSpPr>
        <p:spPr>
          <a:xfrm>
            <a:off x="1033816" y="3651469"/>
            <a:ext cx="2731677" cy="2067967"/>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196" name="Google Shape;196;p13"/>
          <p:cNvSpPr txBox="1">
            <a:spLocks noGrp="1"/>
          </p:cNvSpPr>
          <p:nvPr>
            <p:ph type="title"/>
          </p:nvPr>
        </p:nvSpPr>
        <p:spPr>
          <a:xfrm>
            <a:off x="350045" y="528839"/>
            <a:ext cx="8153876" cy="763600"/>
          </a:xfrm>
          <a:prstGeom prst="rect">
            <a:avLst/>
          </a:prstGeom>
          <a:noFill/>
          <a:ln>
            <a:noFill/>
          </a:ln>
        </p:spPr>
        <p:txBody>
          <a:bodyPr spcFirstLastPara="1" wrap="square" lIns="121900" tIns="121900" rIns="121900" bIns="121900" anchor="t" anchorCtr="0">
            <a:noAutofit/>
          </a:bodyPr>
          <a:lstStyle/>
          <a:p>
            <a:pPr algn="just"/>
            <a:r>
              <a:rPr lang="en-GB" sz="4000" dirty="0">
                <a:solidFill>
                  <a:srgbClr val="008DD6"/>
                </a:solidFill>
              </a:rPr>
              <a:t>oneM2M comms strategy </a:t>
            </a:r>
            <a:endParaRPr sz="4000" dirty="0"/>
          </a:p>
        </p:txBody>
      </p:sp>
      <p:sp>
        <p:nvSpPr>
          <p:cNvPr id="197" name="Google Shape;197;p13"/>
          <p:cNvSpPr txBox="1"/>
          <p:nvPr/>
        </p:nvSpPr>
        <p:spPr>
          <a:xfrm>
            <a:off x="8389541" y="3617688"/>
            <a:ext cx="3103111" cy="2007191"/>
          </a:xfrm>
          <a:prstGeom prst="rect">
            <a:avLst/>
          </a:prstGeom>
          <a:noFill/>
          <a:ln>
            <a:noFill/>
          </a:ln>
        </p:spPr>
        <p:txBody>
          <a:bodyPr spcFirstLastPara="1" wrap="square" lIns="121900" tIns="121900" rIns="121900" bIns="121900" anchor="t" anchorCtr="0">
            <a:noAutofit/>
          </a:bodyPr>
          <a:lstStyle/>
          <a:p>
            <a:pPr marL="186258" defTabSz="1219170">
              <a:lnSpc>
                <a:spcPct val="115000"/>
              </a:lnSpc>
              <a:buClr>
                <a:srgbClr val="000000"/>
              </a:buClr>
            </a:pPr>
            <a:r>
              <a:rPr lang="en-GB" sz="1600" b="1" kern="0" dirty="0">
                <a:solidFill>
                  <a:srgbClr val="000000"/>
                </a:solidFill>
                <a:latin typeface="Arial"/>
                <a:cs typeface="Arial"/>
                <a:sym typeface="Arial"/>
              </a:rPr>
              <a:t>Pillar 3 - Forward Thinking</a:t>
            </a:r>
          </a:p>
          <a:p>
            <a:pPr marL="186258" defTabSz="1219170">
              <a:lnSpc>
                <a:spcPct val="115000"/>
              </a:lnSpc>
              <a:buClr>
                <a:srgbClr val="000000"/>
              </a:buClr>
            </a:pPr>
            <a:r>
              <a:rPr lang="en-GB" sz="1600" i="1" kern="0" dirty="0">
                <a:solidFill>
                  <a:srgbClr val="000000"/>
                </a:solidFill>
                <a:latin typeface="Arial"/>
                <a:ea typeface="Arial"/>
                <a:cs typeface="Arial"/>
                <a:sym typeface="Arial"/>
              </a:rPr>
              <a:t>Aim</a:t>
            </a:r>
            <a:r>
              <a:rPr lang="en-GB" sz="1600" kern="0" dirty="0">
                <a:solidFill>
                  <a:srgbClr val="000000"/>
                </a:solidFill>
                <a:latin typeface="Arial"/>
                <a:ea typeface="Arial"/>
                <a:cs typeface="Arial"/>
                <a:sym typeface="Arial"/>
              </a:rPr>
              <a:t> – ensure stakeholders see that oneM2M is looking beyond today’s needs and already thinking about emerging trends and technologies</a:t>
            </a:r>
            <a:endParaRPr sz="1600" kern="0" dirty="0">
              <a:solidFill>
                <a:srgbClr val="000000"/>
              </a:solidFill>
              <a:latin typeface="Arial"/>
              <a:ea typeface="Arial"/>
              <a:cs typeface="Arial"/>
              <a:sym typeface="Arial"/>
            </a:endParaRPr>
          </a:p>
        </p:txBody>
      </p:sp>
      <p:sp>
        <p:nvSpPr>
          <p:cNvPr id="198" name="Google Shape;198;p13"/>
          <p:cNvSpPr txBox="1"/>
          <p:nvPr/>
        </p:nvSpPr>
        <p:spPr>
          <a:xfrm>
            <a:off x="634031" y="1438750"/>
            <a:ext cx="10696309" cy="985023"/>
          </a:xfrm>
          <a:prstGeom prst="rect">
            <a:avLst/>
          </a:prstGeom>
          <a:noFill/>
          <a:ln>
            <a:noFill/>
          </a:ln>
        </p:spPr>
        <p:txBody>
          <a:bodyPr spcFirstLastPara="1" wrap="square" lIns="121900" tIns="60933" rIns="121900" bIns="60933" anchor="t" anchorCtr="0">
            <a:spAutoFit/>
          </a:bodyPr>
          <a:lstStyle/>
          <a:p>
            <a:pPr defTabSz="1219170">
              <a:buClr>
                <a:srgbClr val="000000"/>
              </a:buClr>
            </a:pPr>
            <a:r>
              <a:rPr lang="en-GB" sz="1867" kern="0" dirty="0">
                <a:solidFill>
                  <a:srgbClr val="000000"/>
                </a:solidFill>
                <a:latin typeface="Arial"/>
                <a:ea typeface="Arial"/>
                <a:cs typeface="Arial"/>
                <a:sym typeface="Arial"/>
              </a:rPr>
              <a:t>Like all membership organisations it is vital that oneM2M keeps its current and potential future members informed about what is has done, what it is doing and what it will be doing in th</a:t>
            </a:r>
            <a:r>
              <a:rPr lang="en-GB" sz="1867" kern="0" dirty="0">
                <a:solidFill>
                  <a:srgbClr val="000000"/>
                </a:solidFill>
                <a:latin typeface="Arial"/>
                <a:cs typeface="Arial"/>
                <a:sym typeface="Arial"/>
              </a:rPr>
              <a:t>e future.</a:t>
            </a:r>
          </a:p>
          <a:p>
            <a:pPr defTabSz="1219170">
              <a:buClr>
                <a:srgbClr val="000000"/>
              </a:buClr>
            </a:pPr>
            <a:r>
              <a:rPr lang="en-GB" sz="1867" kern="0" dirty="0">
                <a:solidFill>
                  <a:srgbClr val="000000"/>
                </a:solidFill>
                <a:latin typeface="Arial"/>
                <a:cs typeface="Arial"/>
                <a:sym typeface="Arial"/>
              </a:rPr>
              <a:t>The communications strategy could therefore be built upon three pillars.  </a:t>
            </a:r>
            <a:endParaRPr sz="1867" kern="0" dirty="0">
              <a:solidFill>
                <a:srgbClr val="000000"/>
              </a:solidFill>
              <a:latin typeface="Arial"/>
              <a:cs typeface="Arial"/>
              <a:sym typeface="Arial"/>
            </a:endParaRPr>
          </a:p>
        </p:txBody>
      </p:sp>
      <p:sp>
        <p:nvSpPr>
          <p:cNvPr id="201" name="Google Shape;201;p13"/>
          <p:cNvSpPr/>
          <p:nvPr/>
        </p:nvSpPr>
        <p:spPr>
          <a:xfrm>
            <a:off x="4690746" y="3633037"/>
            <a:ext cx="2825480" cy="2067967"/>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202" name="Google Shape;202;p13"/>
          <p:cNvSpPr txBox="1"/>
          <p:nvPr/>
        </p:nvSpPr>
        <p:spPr>
          <a:xfrm>
            <a:off x="4578032" y="3633037"/>
            <a:ext cx="2978235" cy="1499029"/>
          </a:xfrm>
          <a:prstGeom prst="rect">
            <a:avLst/>
          </a:prstGeom>
          <a:noFill/>
          <a:ln>
            <a:noFill/>
          </a:ln>
        </p:spPr>
        <p:txBody>
          <a:bodyPr spcFirstLastPara="1" wrap="square" lIns="121900" tIns="121900" rIns="121900" bIns="121900" anchor="t" anchorCtr="0">
            <a:noAutofit/>
          </a:bodyPr>
          <a:lstStyle/>
          <a:p>
            <a:pPr marL="186258" defTabSz="1219170">
              <a:lnSpc>
                <a:spcPct val="115000"/>
              </a:lnSpc>
              <a:buClr>
                <a:srgbClr val="000000"/>
              </a:buClr>
            </a:pPr>
            <a:r>
              <a:rPr lang="en-GB" sz="1600" b="1" kern="0" dirty="0">
                <a:solidFill>
                  <a:srgbClr val="000000"/>
                </a:solidFill>
                <a:latin typeface="Arial"/>
                <a:cs typeface="Arial"/>
                <a:sym typeface="Arial"/>
              </a:rPr>
              <a:t>Pillar 2 - Relevance</a:t>
            </a:r>
            <a:endParaRPr sz="1600" b="1" kern="0" dirty="0">
              <a:solidFill>
                <a:srgbClr val="000000"/>
              </a:solidFill>
              <a:latin typeface="Arial"/>
              <a:ea typeface="Arial"/>
              <a:cs typeface="Arial"/>
              <a:sym typeface="Arial"/>
            </a:endParaRPr>
          </a:p>
          <a:p>
            <a:pPr marL="186258" defTabSz="1219170">
              <a:lnSpc>
                <a:spcPct val="115000"/>
              </a:lnSpc>
              <a:buClr>
                <a:srgbClr val="000000"/>
              </a:buClr>
              <a:buSzPts val="1400"/>
            </a:pPr>
            <a:r>
              <a:rPr lang="en-GB" sz="1600" i="1" kern="0" dirty="0">
                <a:solidFill>
                  <a:srgbClr val="000000"/>
                </a:solidFill>
                <a:latin typeface="Arial"/>
                <a:ea typeface="Arial"/>
                <a:cs typeface="Arial"/>
                <a:sym typeface="Arial"/>
              </a:rPr>
              <a:t>Aim</a:t>
            </a:r>
            <a:r>
              <a:rPr lang="en-GB" sz="1600" kern="0" dirty="0">
                <a:solidFill>
                  <a:srgbClr val="000000"/>
                </a:solidFill>
                <a:latin typeface="Arial"/>
                <a:ea typeface="Arial"/>
                <a:cs typeface="Arial"/>
                <a:sym typeface="Arial"/>
              </a:rPr>
              <a:t> – ensure stakeholders know that oneM2M is still supporting the global IoT community.</a:t>
            </a:r>
          </a:p>
          <a:p>
            <a:pPr marL="186258" defTabSz="1219170">
              <a:lnSpc>
                <a:spcPct val="115000"/>
              </a:lnSpc>
              <a:buClr>
                <a:srgbClr val="000000"/>
              </a:buClr>
              <a:buSzPts val="1400"/>
            </a:pPr>
            <a:endParaRPr sz="1600" kern="0" dirty="0">
              <a:solidFill>
                <a:srgbClr val="000000"/>
              </a:solidFill>
              <a:latin typeface="Arial"/>
              <a:ea typeface="Arial"/>
              <a:cs typeface="Arial"/>
              <a:sym typeface="Arial"/>
            </a:endParaRPr>
          </a:p>
        </p:txBody>
      </p:sp>
      <p:pic>
        <p:nvPicPr>
          <p:cNvPr id="3" name="Graphic 2" descr="Greek Pillar with solid fill">
            <a:extLst>
              <a:ext uri="{FF2B5EF4-FFF2-40B4-BE49-F238E27FC236}">
                <a16:creationId xmlns:a16="http://schemas.microsoft.com/office/drawing/2014/main" id="{DC3BA7B5-4D36-3BC7-AE59-1777E9334DB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42454" y="2580421"/>
            <a:ext cx="914400" cy="914400"/>
          </a:xfrm>
          <a:prstGeom prst="rect">
            <a:avLst/>
          </a:prstGeom>
        </p:spPr>
      </p:pic>
      <p:pic>
        <p:nvPicPr>
          <p:cNvPr id="4" name="Picture 3">
            <a:extLst>
              <a:ext uri="{FF2B5EF4-FFF2-40B4-BE49-F238E27FC236}">
                <a16:creationId xmlns:a16="http://schemas.microsoft.com/office/drawing/2014/main" id="{C4B51685-3D04-A58F-96DA-4CA602212675}"/>
              </a:ext>
            </a:extLst>
          </p:cNvPr>
          <p:cNvPicPr>
            <a:picLocks noChangeAspect="1"/>
          </p:cNvPicPr>
          <p:nvPr/>
        </p:nvPicPr>
        <p:blipFill>
          <a:blip r:embed="rId5"/>
          <a:stretch>
            <a:fillRect/>
          </a:stretch>
        </p:blipFill>
        <p:spPr>
          <a:xfrm>
            <a:off x="5646246" y="2517273"/>
            <a:ext cx="914479" cy="914479"/>
          </a:xfrm>
          <a:prstGeom prst="rect">
            <a:avLst/>
          </a:prstGeom>
        </p:spPr>
      </p:pic>
      <p:pic>
        <p:nvPicPr>
          <p:cNvPr id="5" name="Picture 4">
            <a:extLst>
              <a:ext uri="{FF2B5EF4-FFF2-40B4-BE49-F238E27FC236}">
                <a16:creationId xmlns:a16="http://schemas.microsoft.com/office/drawing/2014/main" id="{D5977891-C04D-877B-3FEE-ED34AC9C6DE2}"/>
              </a:ext>
            </a:extLst>
          </p:cNvPr>
          <p:cNvPicPr>
            <a:picLocks noChangeAspect="1"/>
          </p:cNvPicPr>
          <p:nvPr/>
        </p:nvPicPr>
        <p:blipFill>
          <a:blip r:embed="rId5"/>
          <a:stretch>
            <a:fillRect/>
          </a:stretch>
        </p:blipFill>
        <p:spPr>
          <a:xfrm>
            <a:off x="9546294" y="2489430"/>
            <a:ext cx="914479" cy="914479"/>
          </a:xfrm>
          <a:prstGeom prst="rect">
            <a:avLst/>
          </a:prstGeom>
        </p:spPr>
      </p:pic>
    </p:spTree>
    <p:extLst>
      <p:ext uri="{BB962C8B-B14F-4D97-AF65-F5344CB8AC3E}">
        <p14:creationId xmlns:p14="http://schemas.microsoft.com/office/powerpoint/2010/main" val="2809430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6" name="Google Shape;196;p13"/>
          <p:cNvSpPr txBox="1">
            <a:spLocks noGrp="1"/>
          </p:cNvSpPr>
          <p:nvPr>
            <p:ph type="title"/>
          </p:nvPr>
        </p:nvSpPr>
        <p:spPr>
          <a:xfrm>
            <a:off x="350045" y="528839"/>
            <a:ext cx="8153876" cy="763600"/>
          </a:xfrm>
          <a:prstGeom prst="rect">
            <a:avLst/>
          </a:prstGeom>
          <a:noFill/>
          <a:ln>
            <a:noFill/>
          </a:ln>
        </p:spPr>
        <p:txBody>
          <a:bodyPr spcFirstLastPara="1" wrap="square" lIns="121900" tIns="121900" rIns="121900" bIns="121900" anchor="t" anchorCtr="0">
            <a:noAutofit/>
          </a:bodyPr>
          <a:lstStyle/>
          <a:p>
            <a:pPr algn="just"/>
            <a:r>
              <a:rPr lang="en-GB" sz="4000" dirty="0">
                <a:solidFill>
                  <a:srgbClr val="008DD6"/>
                </a:solidFill>
              </a:rPr>
              <a:t>oneM2M comms strategy </a:t>
            </a:r>
            <a:endParaRPr sz="4000" dirty="0"/>
          </a:p>
        </p:txBody>
      </p:sp>
      <p:sp>
        <p:nvSpPr>
          <p:cNvPr id="198" name="Google Shape;198;p13"/>
          <p:cNvSpPr txBox="1"/>
          <p:nvPr/>
        </p:nvSpPr>
        <p:spPr>
          <a:xfrm>
            <a:off x="699347" y="1480255"/>
            <a:ext cx="9816254" cy="4145568"/>
          </a:xfrm>
          <a:prstGeom prst="rect">
            <a:avLst/>
          </a:prstGeom>
          <a:noFill/>
          <a:ln>
            <a:noFill/>
          </a:ln>
        </p:spPr>
        <p:txBody>
          <a:bodyPr spcFirstLastPara="1" wrap="square" lIns="121900" tIns="60933" rIns="121900" bIns="60933" anchor="t" anchorCtr="0">
            <a:spAutoFit/>
          </a:bodyPr>
          <a:lstStyle/>
          <a:p>
            <a:pPr defTabSz="1219170">
              <a:buClr>
                <a:srgbClr val="000000"/>
              </a:buClr>
            </a:pPr>
            <a:r>
              <a:rPr lang="en-GB" sz="1867" kern="0" dirty="0">
                <a:solidFill>
                  <a:srgbClr val="000000"/>
                </a:solidFill>
                <a:latin typeface="Arial"/>
                <a:cs typeface="Arial"/>
                <a:sym typeface="Arial"/>
              </a:rPr>
              <a:t>The goal of oneM2M’s communications strategy is to deliver relevant content to the following audiences:</a:t>
            </a:r>
          </a:p>
          <a:p>
            <a:pPr defTabSz="1219170">
              <a:buClr>
                <a:srgbClr val="000000"/>
              </a:buClr>
            </a:pPr>
            <a:endParaRPr lang="en-GB" sz="1867" kern="0" dirty="0">
              <a:solidFill>
                <a:srgbClr val="000000"/>
              </a:solidFill>
              <a:latin typeface="Arial"/>
              <a:cs typeface="Arial"/>
              <a:sym typeface="Arial"/>
            </a:endParaRPr>
          </a:p>
          <a:p>
            <a:pPr marL="914400" lvl="1" indent="-457200" defTabSz="1219170">
              <a:buClr>
                <a:srgbClr val="000000"/>
              </a:buClr>
              <a:buFont typeface="+mj-lt"/>
              <a:buAutoNum type="arabicPeriod"/>
            </a:pPr>
            <a:r>
              <a:rPr lang="en-GB" sz="1867" kern="0" dirty="0">
                <a:solidFill>
                  <a:srgbClr val="000000"/>
                </a:solidFill>
                <a:latin typeface="Arial"/>
                <a:cs typeface="Arial"/>
                <a:sym typeface="Arial"/>
              </a:rPr>
              <a:t>Standardization experts</a:t>
            </a:r>
          </a:p>
          <a:p>
            <a:pPr marL="914400" lvl="1" indent="-457200" defTabSz="1219170">
              <a:buClr>
                <a:srgbClr val="000000"/>
              </a:buClr>
              <a:buFont typeface="+mj-lt"/>
              <a:buAutoNum type="arabicPeriod"/>
            </a:pPr>
            <a:endParaRPr lang="en-GB" sz="1867" kern="0" dirty="0">
              <a:solidFill>
                <a:srgbClr val="000000"/>
              </a:solidFill>
              <a:latin typeface="Arial"/>
              <a:cs typeface="Arial"/>
              <a:sym typeface="Arial"/>
            </a:endParaRPr>
          </a:p>
          <a:p>
            <a:pPr marL="914400" lvl="1" indent="-457200" defTabSz="1219170">
              <a:buClr>
                <a:srgbClr val="000000"/>
              </a:buClr>
              <a:buFont typeface="+mj-lt"/>
              <a:buAutoNum type="arabicPeriod"/>
            </a:pPr>
            <a:r>
              <a:rPr lang="en-GB" sz="1867" kern="0" dirty="0">
                <a:solidFill>
                  <a:srgbClr val="000000"/>
                </a:solidFill>
                <a:latin typeface="Arial"/>
                <a:cs typeface="Arial"/>
                <a:sym typeface="Arial"/>
              </a:rPr>
              <a:t>Business decision makers and IoT product managers</a:t>
            </a:r>
          </a:p>
          <a:p>
            <a:pPr marL="914400" lvl="1" indent="-457200" defTabSz="1219170">
              <a:buClr>
                <a:srgbClr val="000000"/>
              </a:buClr>
              <a:buFont typeface="+mj-lt"/>
              <a:buAutoNum type="arabicPeriod"/>
            </a:pPr>
            <a:endParaRPr lang="en-GB" sz="1867" kern="0" dirty="0">
              <a:solidFill>
                <a:srgbClr val="000000"/>
              </a:solidFill>
              <a:latin typeface="Arial"/>
              <a:cs typeface="Arial"/>
              <a:sym typeface="Arial"/>
            </a:endParaRPr>
          </a:p>
          <a:p>
            <a:pPr marL="914400" lvl="1" indent="-457200" defTabSz="1219170">
              <a:buClr>
                <a:srgbClr val="000000"/>
              </a:buClr>
              <a:buFont typeface="+mj-lt"/>
              <a:buAutoNum type="arabicPeriod"/>
            </a:pPr>
            <a:r>
              <a:rPr lang="en-GB" sz="1867" kern="0" dirty="0">
                <a:solidFill>
                  <a:srgbClr val="000000"/>
                </a:solidFill>
                <a:latin typeface="Arial"/>
                <a:cs typeface="Arial"/>
                <a:sym typeface="Arial"/>
              </a:rPr>
              <a:t>Organizations wanting to build oneM2M solutions</a:t>
            </a:r>
          </a:p>
          <a:p>
            <a:pPr marL="914400" lvl="1" indent="-457200" defTabSz="1219170">
              <a:buClr>
                <a:srgbClr val="000000"/>
              </a:buClr>
              <a:buFont typeface="+mj-lt"/>
              <a:buAutoNum type="arabicPeriod"/>
            </a:pPr>
            <a:endParaRPr lang="en-GB" sz="1867" kern="0" dirty="0">
              <a:solidFill>
                <a:srgbClr val="000000"/>
              </a:solidFill>
              <a:latin typeface="Arial"/>
              <a:cs typeface="Arial"/>
              <a:sym typeface="Arial"/>
            </a:endParaRPr>
          </a:p>
          <a:p>
            <a:pPr marL="914400" lvl="1" indent="-457200" defTabSz="1219170">
              <a:buClr>
                <a:srgbClr val="000000"/>
              </a:buClr>
              <a:buFont typeface="+mj-lt"/>
              <a:buAutoNum type="arabicPeriod"/>
            </a:pPr>
            <a:r>
              <a:rPr lang="en-GB" sz="1867" kern="0" dirty="0">
                <a:solidFill>
                  <a:srgbClr val="000000"/>
                </a:solidFill>
                <a:latin typeface="Arial"/>
                <a:cs typeface="Arial"/>
                <a:sym typeface="Arial"/>
              </a:rPr>
              <a:t>Organizations wanting to deploy systems that make use of oneM2M components</a:t>
            </a:r>
          </a:p>
          <a:p>
            <a:pPr marL="914400" lvl="1" indent="-457200" defTabSz="1219170">
              <a:buClr>
                <a:srgbClr val="000000"/>
              </a:buClr>
              <a:buFont typeface="+mj-lt"/>
              <a:buAutoNum type="arabicPeriod"/>
            </a:pPr>
            <a:endParaRPr lang="en-GB" sz="1867" kern="0" dirty="0">
              <a:solidFill>
                <a:srgbClr val="000000"/>
              </a:solidFill>
              <a:latin typeface="Arial"/>
              <a:cs typeface="Arial"/>
              <a:sym typeface="Arial"/>
            </a:endParaRPr>
          </a:p>
          <a:p>
            <a:pPr marL="914400" lvl="1" indent="-457200" defTabSz="1219170">
              <a:buClr>
                <a:srgbClr val="000000"/>
              </a:buClr>
              <a:buFont typeface="+mj-lt"/>
              <a:buAutoNum type="arabicPeriod"/>
            </a:pPr>
            <a:r>
              <a:rPr lang="en-GB" sz="1867" kern="0" dirty="0">
                <a:solidFill>
                  <a:srgbClr val="000000"/>
                </a:solidFill>
                <a:latin typeface="Arial"/>
                <a:cs typeface="Arial"/>
                <a:sym typeface="Arial"/>
              </a:rPr>
              <a:t>Government agencies, policy makers &amp; regulators</a:t>
            </a:r>
          </a:p>
          <a:p>
            <a:pPr marL="914400" lvl="1" indent="-457200" defTabSz="1219170">
              <a:buClr>
                <a:srgbClr val="000000"/>
              </a:buClr>
              <a:buFont typeface="+mj-lt"/>
              <a:buAutoNum type="arabicPeriod"/>
            </a:pPr>
            <a:endParaRPr lang="en-GB" sz="1867" kern="0" dirty="0">
              <a:solidFill>
                <a:srgbClr val="000000"/>
              </a:solidFill>
              <a:latin typeface="Arial"/>
              <a:cs typeface="Arial"/>
              <a:sym typeface="Arial"/>
            </a:endParaRPr>
          </a:p>
          <a:p>
            <a:pPr marL="914400" lvl="1" indent="-457200" defTabSz="1219170">
              <a:buClr>
                <a:srgbClr val="000000"/>
              </a:buClr>
              <a:buFont typeface="+mj-lt"/>
              <a:buAutoNum type="arabicPeriod"/>
            </a:pPr>
            <a:r>
              <a:rPr lang="en-GB" sz="1867" kern="0" dirty="0">
                <a:solidFill>
                  <a:srgbClr val="000000"/>
                </a:solidFill>
                <a:latin typeface="Arial"/>
                <a:cs typeface="Arial"/>
                <a:sym typeface="Arial"/>
              </a:rPr>
              <a:t>Academic institutions (inc. universities)</a:t>
            </a:r>
            <a:endParaRPr sz="1867" kern="0" dirty="0">
              <a:solidFill>
                <a:srgbClr val="000000"/>
              </a:solidFill>
              <a:latin typeface="Arial"/>
              <a:cs typeface="Arial"/>
              <a:sym typeface="Arial"/>
            </a:endParaRPr>
          </a:p>
        </p:txBody>
      </p:sp>
      <p:pic>
        <p:nvPicPr>
          <p:cNvPr id="2" name="Picture 1">
            <a:extLst>
              <a:ext uri="{FF2B5EF4-FFF2-40B4-BE49-F238E27FC236}">
                <a16:creationId xmlns:a16="http://schemas.microsoft.com/office/drawing/2014/main" id="{2229E210-F6C7-A365-8BB1-49D306B1FDF8}"/>
              </a:ext>
            </a:extLst>
          </p:cNvPr>
          <p:cNvPicPr>
            <a:picLocks noChangeAspect="1"/>
          </p:cNvPicPr>
          <p:nvPr/>
        </p:nvPicPr>
        <p:blipFill>
          <a:blip r:embed="rId3"/>
          <a:stretch>
            <a:fillRect/>
          </a:stretch>
        </p:blipFill>
        <p:spPr>
          <a:xfrm>
            <a:off x="10364795" y="1322266"/>
            <a:ext cx="1127858" cy="1121761"/>
          </a:xfrm>
          <a:prstGeom prst="rect">
            <a:avLst/>
          </a:prstGeom>
        </p:spPr>
      </p:pic>
    </p:spTree>
    <p:extLst>
      <p:ext uri="{BB962C8B-B14F-4D97-AF65-F5344CB8AC3E}">
        <p14:creationId xmlns:p14="http://schemas.microsoft.com/office/powerpoint/2010/main" val="1109694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6" name="Google Shape;196;p13"/>
          <p:cNvSpPr txBox="1">
            <a:spLocks noGrp="1"/>
          </p:cNvSpPr>
          <p:nvPr>
            <p:ph type="title"/>
          </p:nvPr>
        </p:nvSpPr>
        <p:spPr>
          <a:xfrm>
            <a:off x="350045" y="528839"/>
            <a:ext cx="8153876" cy="763600"/>
          </a:xfrm>
          <a:prstGeom prst="rect">
            <a:avLst/>
          </a:prstGeom>
          <a:noFill/>
          <a:ln>
            <a:noFill/>
          </a:ln>
        </p:spPr>
        <p:txBody>
          <a:bodyPr spcFirstLastPara="1" wrap="square" lIns="121900" tIns="121900" rIns="121900" bIns="121900" anchor="t" anchorCtr="0">
            <a:noAutofit/>
          </a:bodyPr>
          <a:lstStyle/>
          <a:p>
            <a:pPr algn="just"/>
            <a:r>
              <a:rPr lang="en-GB" sz="4000" dirty="0">
                <a:solidFill>
                  <a:srgbClr val="008DD6"/>
                </a:solidFill>
              </a:rPr>
              <a:t>oneM2M comms strategy </a:t>
            </a:r>
            <a:endParaRPr sz="4000" dirty="0"/>
          </a:p>
        </p:txBody>
      </p:sp>
      <p:pic>
        <p:nvPicPr>
          <p:cNvPr id="3" name="Graphic 2" descr="Greek Pillar with solid fill">
            <a:extLst>
              <a:ext uri="{FF2B5EF4-FFF2-40B4-BE49-F238E27FC236}">
                <a16:creationId xmlns:a16="http://schemas.microsoft.com/office/drawing/2014/main" id="{DC3BA7B5-4D36-3BC7-AE59-1777E9334DB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90323" y="2511362"/>
            <a:ext cx="914400" cy="914400"/>
          </a:xfrm>
          <a:prstGeom prst="rect">
            <a:avLst/>
          </a:prstGeom>
        </p:spPr>
      </p:pic>
      <p:pic>
        <p:nvPicPr>
          <p:cNvPr id="4" name="Picture 3">
            <a:extLst>
              <a:ext uri="{FF2B5EF4-FFF2-40B4-BE49-F238E27FC236}">
                <a16:creationId xmlns:a16="http://schemas.microsoft.com/office/drawing/2014/main" id="{C4B51685-3D04-A58F-96DA-4CA602212675}"/>
              </a:ext>
            </a:extLst>
          </p:cNvPr>
          <p:cNvPicPr>
            <a:picLocks noChangeAspect="1"/>
          </p:cNvPicPr>
          <p:nvPr/>
        </p:nvPicPr>
        <p:blipFill>
          <a:blip r:embed="rId5"/>
          <a:stretch>
            <a:fillRect/>
          </a:stretch>
        </p:blipFill>
        <p:spPr>
          <a:xfrm>
            <a:off x="5638760" y="2458798"/>
            <a:ext cx="914479" cy="914479"/>
          </a:xfrm>
          <a:prstGeom prst="rect">
            <a:avLst/>
          </a:prstGeom>
        </p:spPr>
      </p:pic>
      <p:pic>
        <p:nvPicPr>
          <p:cNvPr id="5" name="Picture 4">
            <a:extLst>
              <a:ext uri="{FF2B5EF4-FFF2-40B4-BE49-F238E27FC236}">
                <a16:creationId xmlns:a16="http://schemas.microsoft.com/office/drawing/2014/main" id="{D5977891-C04D-877B-3FEE-ED34AC9C6DE2}"/>
              </a:ext>
            </a:extLst>
          </p:cNvPr>
          <p:cNvPicPr>
            <a:picLocks noChangeAspect="1"/>
          </p:cNvPicPr>
          <p:nvPr/>
        </p:nvPicPr>
        <p:blipFill>
          <a:blip r:embed="rId5"/>
          <a:stretch>
            <a:fillRect/>
          </a:stretch>
        </p:blipFill>
        <p:spPr>
          <a:xfrm>
            <a:off x="9009359" y="2528020"/>
            <a:ext cx="914479" cy="914479"/>
          </a:xfrm>
          <a:prstGeom prst="rect">
            <a:avLst/>
          </a:prstGeom>
        </p:spPr>
      </p:pic>
      <p:sp>
        <p:nvSpPr>
          <p:cNvPr id="2" name="Google Shape;198;p13">
            <a:extLst>
              <a:ext uri="{FF2B5EF4-FFF2-40B4-BE49-F238E27FC236}">
                <a16:creationId xmlns:a16="http://schemas.microsoft.com/office/drawing/2014/main" id="{D6EB0B55-428A-C987-C0B3-625410F3E6D5}"/>
              </a:ext>
            </a:extLst>
          </p:cNvPr>
          <p:cNvSpPr txBox="1"/>
          <p:nvPr/>
        </p:nvSpPr>
        <p:spPr>
          <a:xfrm>
            <a:off x="634031" y="1438750"/>
            <a:ext cx="10696309" cy="697701"/>
          </a:xfrm>
          <a:prstGeom prst="rect">
            <a:avLst/>
          </a:prstGeom>
          <a:noFill/>
          <a:ln>
            <a:noFill/>
          </a:ln>
        </p:spPr>
        <p:txBody>
          <a:bodyPr spcFirstLastPara="1" wrap="square" lIns="121900" tIns="60933" rIns="121900" bIns="60933" anchor="t" anchorCtr="0">
            <a:spAutoFit/>
          </a:bodyPr>
          <a:lstStyle/>
          <a:p>
            <a:pPr defTabSz="1219170">
              <a:buClr>
                <a:srgbClr val="000000"/>
              </a:buClr>
            </a:pPr>
            <a:r>
              <a:rPr lang="en-GB" sz="1867" kern="0" dirty="0">
                <a:solidFill>
                  <a:srgbClr val="000000"/>
                </a:solidFill>
                <a:latin typeface="Arial"/>
                <a:ea typeface="Arial"/>
                <a:cs typeface="Arial"/>
                <a:sym typeface="Arial"/>
              </a:rPr>
              <a:t>Delivering the right content to the right audience relies on telling compelling stories using the right channels. </a:t>
            </a:r>
          </a:p>
        </p:txBody>
      </p:sp>
      <p:sp>
        <p:nvSpPr>
          <p:cNvPr id="6" name="TextBox 5">
            <a:extLst>
              <a:ext uri="{FF2B5EF4-FFF2-40B4-BE49-F238E27FC236}">
                <a16:creationId xmlns:a16="http://schemas.microsoft.com/office/drawing/2014/main" id="{65B98141-6337-086B-737B-9A75D19F047C}"/>
              </a:ext>
            </a:extLst>
          </p:cNvPr>
          <p:cNvSpPr txBox="1"/>
          <p:nvPr/>
        </p:nvSpPr>
        <p:spPr>
          <a:xfrm rot="16200000">
            <a:off x="529418" y="3714396"/>
            <a:ext cx="1051570" cy="369332"/>
          </a:xfrm>
          <a:prstGeom prst="rect">
            <a:avLst/>
          </a:prstGeom>
          <a:noFill/>
        </p:spPr>
        <p:txBody>
          <a:bodyPr wrap="square" rtlCol="0">
            <a:spAutoFit/>
          </a:bodyPr>
          <a:lstStyle/>
          <a:p>
            <a:r>
              <a:rPr lang="en-GB" dirty="0"/>
              <a:t>Content</a:t>
            </a:r>
          </a:p>
        </p:txBody>
      </p:sp>
      <p:sp>
        <p:nvSpPr>
          <p:cNvPr id="7" name="TextBox 6">
            <a:extLst>
              <a:ext uri="{FF2B5EF4-FFF2-40B4-BE49-F238E27FC236}">
                <a16:creationId xmlns:a16="http://schemas.microsoft.com/office/drawing/2014/main" id="{7D8E7B67-743A-C05A-12D9-88E1B6F3D1DA}"/>
              </a:ext>
            </a:extLst>
          </p:cNvPr>
          <p:cNvSpPr txBox="1"/>
          <p:nvPr/>
        </p:nvSpPr>
        <p:spPr>
          <a:xfrm rot="16200000">
            <a:off x="529418" y="5387685"/>
            <a:ext cx="1051570" cy="369332"/>
          </a:xfrm>
          <a:prstGeom prst="rect">
            <a:avLst/>
          </a:prstGeom>
          <a:noFill/>
        </p:spPr>
        <p:txBody>
          <a:bodyPr wrap="square" rtlCol="0">
            <a:spAutoFit/>
          </a:bodyPr>
          <a:lstStyle/>
          <a:p>
            <a:r>
              <a:rPr lang="en-GB" dirty="0"/>
              <a:t>Channel</a:t>
            </a:r>
          </a:p>
        </p:txBody>
      </p:sp>
      <p:pic>
        <p:nvPicPr>
          <p:cNvPr id="9" name="Graphic 8" descr="Badge 1 outline">
            <a:extLst>
              <a:ext uri="{FF2B5EF4-FFF2-40B4-BE49-F238E27FC236}">
                <a16:creationId xmlns:a16="http://schemas.microsoft.com/office/drawing/2014/main" id="{1A025E2B-5D2E-4E2F-EBB3-D5F76C26494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618923" y="2070820"/>
            <a:ext cx="457200" cy="457200"/>
          </a:xfrm>
          <a:prstGeom prst="rect">
            <a:avLst/>
          </a:prstGeom>
        </p:spPr>
      </p:pic>
      <p:pic>
        <p:nvPicPr>
          <p:cNvPr id="15" name="Graphic 14" descr="Badge outline">
            <a:extLst>
              <a:ext uri="{FF2B5EF4-FFF2-40B4-BE49-F238E27FC236}">
                <a16:creationId xmlns:a16="http://schemas.microsoft.com/office/drawing/2014/main" id="{9A5619D2-B4DF-242D-CDD9-6A3CD500868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67400" y="2054162"/>
            <a:ext cx="457200" cy="457200"/>
          </a:xfrm>
          <a:prstGeom prst="rect">
            <a:avLst/>
          </a:prstGeom>
        </p:spPr>
      </p:pic>
      <p:pic>
        <p:nvPicPr>
          <p:cNvPr id="17" name="Graphic 16" descr="Badge 3 outline">
            <a:extLst>
              <a:ext uri="{FF2B5EF4-FFF2-40B4-BE49-F238E27FC236}">
                <a16:creationId xmlns:a16="http://schemas.microsoft.com/office/drawing/2014/main" id="{40ECC0DC-FB2D-8624-AFF6-7630E33388F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223139" y="2064920"/>
            <a:ext cx="486917" cy="486917"/>
          </a:xfrm>
          <a:prstGeom prst="rect">
            <a:avLst/>
          </a:prstGeom>
        </p:spPr>
      </p:pic>
      <p:sp>
        <p:nvSpPr>
          <p:cNvPr id="18" name="Google Shape;194;p13">
            <a:extLst>
              <a:ext uri="{FF2B5EF4-FFF2-40B4-BE49-F238E27FC236}">
                <a16:creationId xmlns:a16="http://schemas.microsoft.com/office/drawing/2014/main" id="{B80099FA-02E4-F2B9-4D99-3692C954E37D}"/>
              </a:ext>
            </a:extLst>
          </p:cNvPr>
          <p:cNvSpPr/>
          <p:nvPr/>
        </p:nvSpPr>
        <p:spPr>
          <a:xfrm>
            <a:off x="1428329" y="3441862"/>
            <a:ext cx="2838388" cy="914400"/>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19" name="Google Shape;192;p13">
            <a:extLst>
              <a:ext uri="{FF2B5EF4-FFF2-40B4-BE49-F238E27FC236}">
                <a16:creationId xmlns:a16="http://schemas.microsoft.com/office/drawing/2014/main" id="{FA32D01E-9191-F235-055E-36CB4AE97BE1}"/>
              </a:ext>
            </a:extLst>
          </p:cNvPr>
          <p:cNvSpPr txBox="1"/>
          <p:nvPr/>
        </p:nvSpPr>
        <p:spPr>
          <a:xfrm>
            <a:off x="1320515" y="3508167"/>
            <a:ext cx="2838388" cy="848095"/>
          </a:xfrm>
          <a:prstGeom prst="rect">
            <a:avLst/>
          </a:prstGeom>
          <a:noFill/>
          <a:ln>
            <a:noFill/>
          </a:ln>
        </p:spPr>
        <p:txBody>
          <a:bodyPr spcFirstLastPara="1" wrap="square" lIns="121900" tIns="121900" rIns="121900" bIns="121900" anchor="t" anchorCtr="0">
            <a:noAutofit/>
          </a:bodyPr>
          <a:lstStyle/>
          <a:p>
            <a:pPr marL="186258" algn="ctr" defTabSz="1219170">
              <a:lnSpc>
                <a:spcPct val="115000"/>
              </a:lnSpc>
              <a:buClr>
                <a:srgbClr val="000000"/>
              </a:buClr>
            </a:pPr>
            <a:r>
              <a:rPr lang="en-GB" sz="1400" kern="0" dirty="0">
                <a:solidFill>
                  <a:srgbClr val="000000"/>
                </a:solidFill>
                <a:latin typeface="Arial"/>
                <a:ea typeface="Arial"/>
                <a:cs typeface="Arial"/>
                <a:sym typeface="Arial"/>
              </a:rPr>
              <a:t>Anniversaries</a:t>
            </a:r>
          </a:p>
          <a:p>
            <a:pPr marL="186258" algn="ctr" defTabSz="1219170">
              <a:lnSpc>
                <a:spcPct val="115000"/>
              </a:lnSpc>
              <a:buClr>
                <a:srgbClr val="000000"/>
              </a:buClr>
            </a:pPr>
            <a:r>
              <a:rPr lang="en-GB" sz="1400" kern="0" dirty="0">
                <a:solidFill>
                  <a:srgbClr val="000000"/>
                </a:solidFill>
                <a:latin typeface="Arial"/>
                <a:ea typeface="Arial"/>
                <a:cs typeface="Arial"/>
                <a:sym typeface="Arial"/>
              </a:rPr>
              <a:t>Exec viewpoints</a:t>
            </a:r>
          </a:p>
          <a:p>
            <a:pPr marL="186258" defTabSz="1219170">
              <a:lnSpc>
                <a:spcPct val="115000"/>
              </a:lnSpc>
              <a:buClr>
                <a:srgbClr val="000000"/>
              </a:buClr>
            </a:pPr>
            <a:endParaRPr lang="en-GB" sz="1400" kern="0" dirty="0">
              <a:solidFill>
                <a:srgbClr val="000000"/>
              </a:solidFill>
              <a:latin typeface="Arial"/>
              <a:ea typeface="Arial"/>
              <a:cs typeface="Arial"/>
              <a:sym typeface="Arial"/>
            </a:endParaRPr>
          </a:p>
          <a:p>
            <a:pPr marL="186258" defTabSz="1219170">
              <a:lnSpc>
                <a:spcPct val="115000"/>
              </a:lnSpc>
              <a:buClr>
                <a:srgbClr val="000000"/>
              </a:buClr>
            </a:pPr>
            <a:endParaRPr lang="en-GB" sz="1600" kern="0" dirty="0">
              <a:solidFill>
                <a:srgbClr val="000000"/>
              </a:solidFill>
              <a:latin typeface="Arial"/>
              <a:ea typeface="Arial"/>
              <a:cs typeface="Arial"/>
              <a:sym typeface="Arial"/>
            </a:endParaRPr>
          </a:p>
        </p:txBody>
      </p:sp>
      <p:sp>
        <p:nvSpPr>
          <p:cNvPr id="20" name="Google Shape;194;p13">
            <a:extLst>
              <a:ext uri="{FF2B5EF4-FFF2-40B4-BE49-F238E27FC236}">
                <a16:creationId xmlns:a16="http://schemas.microsoft.com/office/drawing/2014/main" id="{D611F587-1106-6897-56F1-7DB92F61D812}"/>
              </a:ext>
            </a:extLst>
          </p:cNvPr>
          <p:cNvSpPr/>
          <p:nvPr/>
        </p:nvSpPr>
        <p:spPr>
          <a:xfrm>
            <a:off x="1428329" y="5145453"/>
            <a:ext cx="2838388" cy="914400"/>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21" name="Google Shape;192;p13">
            <a:extLst>
              <a:ext uri="{FF2B5EF4-FFF2-40B4-BE49-F238E27FC236}">
                <a16:creationId xmlns:a16="http://schemas.microsoft.com/office/drawing/2014/main" id="{5487363F-A551-8A60-D0D7-249F63433B2F}"/>
              </a:ext>
            </a:extLst>
          </p:cNvPr>
          <p:cNvSpPr txBox="1"/>
          <p:nvPr/>
        </p:nvSpPr>
        <p:spPr>
          <a:xfrm>
            <a:off x="1239869" y="5178605"/>
            <a:ext cx="2838388" cy="848095"/>
          </a:xfrm>
          <a:prstGeom prst="rect">
            <a:avLst/>
          </a:prstGeom>
          <a:noFill/>
          <a:ln>
            <a:noFill/>
          </a:ln>
        </p:spPr>
        <p:txBody>
          <a:bodyPr spcFirstLastPara="1" wrap="square" lIns="121900" tIns="121900" rIns="121900" bIns="121900" anchor="t" anchorCtr="0">
            <a:noAutofit/>
          </a:bodyPr>
          <a:lstStyle/>
          <a:p>
            <a:pPr marL="186258" algn="ctr" defTabSz="1219170">
              <a:lnSpc>
                <a:spcPct val="115000"/>
              </a:lnSpc>
              <a:buClr>
                <a:srgbClr val="000000"/>
              </a:buClr>
            </a:pPr>
            <a:r>
              <a:rPr lang="en-GB" sz="1400" kern="0" dirty="0">
                <a:solidFill>
                  <a:srgbClr val="000000"/>
                </a:solidFill>
                <a:latin typeface="Arial"/>
                <a:ea typeface="Arial"/>
                <a:cs typeface="Arial"/>
                <a:sym typeface="Arial"/>
              </a:rPr>
              <a:t>Features</a:t>
            </a:r>
          </a:p>
          <a:p>
            <a:pPr marL="186258" algn="ctr" defTabSz="1219170">
              <a:lnSpc>
                <a:spcPct val="115000"/>
              </a:lnSpc>
              <a:buClr>
                <a:srgbClr val="000000"/>
              </a:buClr>
            </a:pPr>
            <a:r>
              <a:rPr lang="en-GB" sz="1400" kern="0" dirty="0">
                <a:solidFill>
                  <a:srgbClr val="000000"/>
                </a:solidFill>
                <a:latin typeface="Arial"/>
                <a:ea typeface="Arial"/>
                <a:cs typeface="Arial"/>
                <a:sym typeface="Arial"/>
              </a:rPr>
              <a:t>Interviews </a:t>
            </a:r>
          </a:p>
          <a:p>
            <a:pPr marL="186258" algn="ctr" defTabSz="1219170">
              <a:lnSpc>
                <a:spcPct val="115000"/>
              </a:lnSpc>
              <a:buClr>
                <a:srgbClr val="000000"/>
              </a:buClr>
            </a:pPr>
            <a:endParaRPr lang="en-GB" sz="1400" kern="0" dirty="0">
              <a:solidFill>
                <a:srgbClr val="000000"/>
              </a:solidFill>
              <a:latin typeface="Arial"/>
              <a:ea typeface="Arial"/>
              <a:cs typeface="Arial"/>
              <a:sym typeface="Arial"/>
            </a:endParaRPr>
          </a:p>
          <a:p>
            <a:pPr marL="186258" defTabSz="1219170">
              <a:lnSpc>
                <a:spcPct val="115000"/>
              </a:lnSpc>
              <a:buClr>
                <a:srgbClr val="000000"/>
              </a:buClr>
            </a:pPr>
            <a:endParaRPr lang="en-GB" sz="1600" kern="0" dirty="0">
              <a:solidFill>
                <a:srgbClr val="000000"/>
              </a:solidFill>
              <a:latin typeface="Arial"/>
              <a:ea typeface="Arial"/>
              <a:cs typeface="Arial"/>
              <a:sym typeface="Arial"/>
            </a:endParaRPr>
          </a:p>
        </p:txBody>
      </p:sp>
      <p:sp>
        <p:nvSpPr>
          <p:cNvPr id="22" name="Google Shape;194;p13">
            <a:extLst>
              <a:ext uri="{FF2B5EF4-FFF2-40B4-BE49-F238E27FC236}">
                <a16:creationId xmlns:a16="http://schemas.microsoft.com/office/drawing/2014/main" id="{DAA173CC-FB5C-7C06-CE4E-0AA6B0A56F1C}"/>
              </a:ext>
            </a:extLst>
          </p:cNvPr>
          <p:cNvSpPr/>
          <p:nvPr/>
        </p:nvSpPr>
        <p:spPr>
          <a:xfrm>
            <a:off x="4643637" y="3467729"/>
            <a:ext cx="2838388" cy="914400"/>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23" name="Google Shape;192;p13">
            <a:extLst>
              <a:ext uri="{FF2B5EF4-FFF2-40B4-BE49-F238E27FC236}">
                <a16:creationId xmlns:a16="http://schemas.microsoft.com/office/drawing/2014/main" id="{0143F95E-5259-196D-3CAA-63865259619D}"/>
              </a:ext>
            </a:extLst>
          </p:cNvPr>
          <p:cNvSpPr txBox="1"/>
          <p:nvPr/>
        </p:nvSpPr>
        <p:spPr>
          <a:xfrm>
            <a:off x="4562991" y="3534034"/>
            <a:ext cx="2838388" cy="848095"/>
          </a:xfrm>
          <a:prstGeom prst="rect">
            <a:avLst/>
          </a:prstGeom>
          <a:noFill/>
          <a:ln>
            <a:noFill/>
          </a:ln>
        </p:spPr>
        <p:txBody>
          <a:bodyPr spcFirstLastPara="1" wrap="square" lIns="121900" tIns="121900" rIns="121900" bIns="121900" anchor="t" anchorCtr="0">
            <a:noAutofit/>
          </a:bodyPr>
          <a:lstStyle/>
          <a:p>
            <a:pPr marL="186258" defTabSz="1219170">
              <a:lnSpc>
                <a:spcPct val="115000"/>
              </a:lnSpc>
              <a:buClr>
                <a:srgbClr val="000000"/>
              </a:buClr>
            </a:pPr>
            <a:r>
              <a:rPr lang="en-GB" sz="1400" kern="0" dirty="0">
                <a:solidFill>
                  <a:srgbClr val="000000"/>
                </a:solidFill>
                <a:latin typeface="Arial"/>
                <a:ea typeface="Arial"/>
                <a:cs typeface="Arial"/>
                <a:sym typeface="Arial"/>
              </a:rPr>
              <a:t>Releases	     Events</a:t>
            </a:r>
          </a:p>
          <a:p>
            <a:pPr marL="186258" defTabSz="1219170">
              <a:lnSpc>
                <a:spcPct val="115000"/>
              </a:lnSpc>
              <a:buClr>
                <a:srgbClr val="000000"/>
              </a:buClr>
            </a:pPr>
            <a:r>
              <a:rPr lang="en-GB" sz="1400" kern="0" dirty="0">
                <a:solidFill>
                  <a:srgbClr val="000000"/>
                </a:solidFill>
                <a:latin typeface="Arial"/>
                <a:ea typeface="Arial"/>
                <a:cs typeface="Arial"/>
                <a:sym typeface="Arial"/>
              </a:rPr>
              <a:t>Publications	     Spec updates </a:t>
            </a:r>
          </a:p>
          <a:p>
            <a:pPr marL="186258" defTabSz="1219170">
              <a:lnSpc>
                <a:spcPct val="115000"/>
              </a:lnSpc>
              <a:buClr>
                <a:srgbClr val="000000"/>
              </a:buClr>
            </a:pPr>
            <a:endParaRPr lang="en-GB" sz="1400" kern="0" dirty="0">
              <a:solidFill>
                <a:srgbClr val="000000"/>
              </a:solidFill>
              <a:latin typeface="Arial"/>
              <a:ea typeface="Arial"/>
              <a:cs typeface="Arial"/>
              <a:sym typeface="Arial"/>
            </a:endParaRPr>
          </a:p>
          <a:p>
            <a:pPr marL="186258" defTabSz="1219170">
              <a:lnSpc>
                <a:spcPct val="115000"/>
              </a:lnSpc>
              <a:buClr>
                <a:srgbClr val="000000"/>
              </a:buClr>
            </a:pPr>
            <a:endParaRPr lang="en-GB" sz="1400" kern="0" dirty="0">
              <a:solidFill>
                <a:srgbClr val="000000"/>
              </a:solidFill>
              <a:latin typeface="Arial"/>
              <a:ea typeface="Arial"/>
              <a:cs typeface="Arial"/>
              <a:sym typeface="Arial"/>
            </a:endParaRPr>
          </a:p>
          <a:p>
            <a:pPr marL="186258" defTabSz="1219170">
              <a:lnSpc>
                <a:spcPct val="115000"/>
              </a:lnSpc>
              <a:buClr>
                <a:srgbClr val="000000"/>
              </a:buClr>
            </a:pPr>
            <a:endParaRPr lang="en-GB" sz="1600" kern="0" dirty="0">
              <a:solidFill>
                <a:srgbClr val="000000"/>
              </a:solidFill>
              <a:latin typeface="Arial"/>
              <a:ea typeface="Arial"/>
              <a:cs typeface="Arial"/>
              <a:sym typeface="Arial"/>
            </a:endParaRPr>
          </a:p>
        </p:txBody>
      </p:sp>
      <p:sp>
        <p:nvSpPr>
          <p:cNvPr id="24" name="Google Shape;194;p13">
            <a:extLst>
              <a:ext uri="{FF2B5EF4-FFF2-40B4-BE49-F238E27FC236}">
                <a16:creationId xmlns:a16="http://schemas.microsoft.com/office/drawing/2014/main" id="{C272F7FD-0F64-239E-E468-647697FAA754}"/>
              </a:ext>
            </a:extLst>
          </p:cNvPr>
          <p:cNvSpPr/>
          <p:nvPr/>
        </p:nvSpPr>
        <p:spPr>
          <a:xfrm>
            <a:off x="8047405" y="3467729"/>
            <a:ext cx="2838388" cy="914400"/>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25" name="Google Shape;192;p13">
            <a:extLst>
              <a:ext uri="{FF2B5EF4-FFF2-40B4-BE49-F238E27FC236}">
                <a16:creationId xmlns:a16="http://schemas.microsoft.com/office/drawing/2014/main" id="{CC3A3558-1525-8EA6-3F7B-76E39047859F}"/>
              </a:ext>
            </a:extLst>
          </p:cNvPr>
          <p:cNvSpPr txBox="1"/>
          <p:nvPr/>
        </p:nvSpPr>
        <p:spPr>
          <a:xfrm>
            <a:off x="7858945" y="3441862"/>
            <a:ext cx="2838388" cy="848095"/>
          </a:xfrm>
          <a:prstGeom prst="rect">
            <a:avLst/>
          </a:prstGeom>
          <a:noFill/>
          <a:ln>
            <a:noFill/>
          </a:ln>
        </p:spPr>
        <p:txBody>
          <a:bodyPr spcFirstLastPara="1" wrap="square" lIns="121900" tIns="121900" rIns="121900" bIns="121900" anchor="t" anchorCtr="0">
            <a:noAutofit/>
          </a:bodyPr>
          <a:lstStyle/>
          <a:p>
            <a:pPr marL="186258" algn="ctr" defTabSz="1219170">
              <a:lnSpc>
                <a:spcPct val="115000"/>
              </a:lnSpc>
              <a:buClr>
                <a:srgbClr val="000000"/>
              </a:buClr>
            </a:pPr>
            <a:r>
              <a:rPr lang="en-GB" sz="1400" kern="0" dirty="0">
                <a:solidFill>
                  <a:srgbClr val="000000"/>
                </a:solidFill>
                <a:latin typeface="Arial"/>
                <a:ea typeface="Arial"/>
                <a:cs typeface="Arial"/>
                <a:sym typeface="Arial"/>
              </a:rPr>
              <a:t>White papers</a:t>
            </a:r>
          </a:p>
          <a:p>
            <a:pPr marL="186258" algn="ctr" defTabSz="1219170">
              <a:lnSpc>
                <a:spcPct val="115000"/>
              </a:lnSpc>
              <a:buClr>
                <a:srgbClr val="000000"/>
              </a:buClr>
            </a:pPr>
            <a:r>
              <a:rPr lang="en-GB" sz="1400" kern="0" dirty="0">
                <a:solidFill>
                  <a:srgbClr val="000000"/>
                </a:solidFill>
                <a:latin typeface="Arial"/>
                <a:ea typeface="Arial"/>
                <a:cs typeface="Arial"/>
                <a:sym typeface="Arial"/>
              </a:rPr>
              <a:t>Webinars</a:t>
            </a:r>
          </a:p>
          <a:p>
            <a:pPr marL="186258" algn="ctr" defTabSz="1219170">
              <a:lnSpc>
                <a:spcPct val="115000"/>
              </a:lnSpc>
              <a:buClr>
                <a:srgbClr val="000000"/>
              </a:buClr>
            </a:pPr>
            <a:r>
              <a:rPr lang="en-GB" sz="1400" kern="0" dirty="0">
                <a:solidFill>
                  <a:srgbClr val="000000"/>
                </a:solidFill>
                <a:latin typeface="Arial"/>
                <a:ea typeface="Arial"/>
                <a:cs typeface="Arial"/>
                <a:sym typeface="Arial"/>
              </a:rPr>
              <a:t>Speeches and presentations</a:t>
            </a:r>
          </a:p>
          <a:p>
            <a:pPr marL="186258" defTabSz="1219170">
              <a:lnSpc>
                <a:spcPct val="115000"/>
              </a:lnSpc>
              <a:buClr>
                <a:srgbClr val="000000"/>
              </a:buClr>
            </a:pPr>
            <a:endParaRPr lang="en-GB" sz="1600" kern="0" dirty="0">
              <a:solidFill>
                <a:srgbClr val="000000"/>
              </a:solidFill>
              <a:latin typeface="Arial"/>
              <a:ea typeface="Arial"/>
              <a:cs typeface="Arial"/>
              <a:sym typeface="Arial"/>
            </a:endParaRPr>
          </a:p>
        </p:txBody>
      </p:sp>
      <p:sp>
        <p:nvSpPr>
          <p:cNvPr id="26" name="Google Shape;194;p13">
            <a:extLst>
              <a:ext uri="{FF2B5EF4-FFF2-40B4-BE49-F238E27FC236}">
                <a16:creationId xmlns:a16="http://schemas.microsoft.com/office/drawing/2014/main" id="{812E5C1C-12D9-3127-6EBF-24FFA25B3234}"/>
              </a:ext>
            </a:extLst>
          </p:cNvPr>
          <p:cNvSpPr/>
          <p:nvPr/>
        </p:nvSpPr>
        <p:spPr>
          <a:xfrm>
            <a:off x="4643637" y="5145453"/>
            <a:ext cx="2838388" cy="914400"/>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27" name="Google Shape;192;p13">
            <a:extLst>
              <a:ext uri="{FF2B5EF4-FFF2-40B4-BE49-F238E27FC236}">
                <a16:creationId xmlns:a16="http://schemas.microsoft.com/office/drawing/2014/main" id="{FCA2C9C6-7159-3525-5BDB-6BECE1481B46}"/>
              </a:ext>
            </a:extLst>
          </p:cNvPr>
          <p:cNvSpPr txBox="1"/>
          <p:nvPr/>
        </p:nvSpPr>
        <p:spPr>
          <a:xfrm>
            <a:off x="4455177" y="5204473"/>
            <a:ext cx="2838388" cy="848095"/>
          </a:xfrm>
          <a:prstGeom prst="rect">
            <a:avLst/>
          </a:prstGeom>
          <a:noFill/>
          <a:ln>
            <a:noFill/>
          </a:ln>
        </p:spPr>
        <p:txBody>
          <a:bodyPr spcFirstLastPara="1" wrap="square" lIns="121900" tIns="121900" rIns="121900" bIns="121900" anchor="t" anchorCtr="0">
            <a:noAutofit/>
          </a:bodyPr>
          <a:lstStyle/>
          <a:p>
            <a:pPr marL="186258" algn="ctr" defTabSz="1219170">
              <a:lnSpc>
                <a:spcPct val="115000"/>
              </a:lnSpc>
              <a:buClr>
                <a:srgbClr val="000000"/>
              </a:buClr>
            </a:pPr>
            <a:r>
              <a:rPr lang="en-GB" sz="1400" kern="0" dirty="0">
                <a:solidFill>
                  <a:srgbClr val="000000"/>
                </a:solidFill>
                <a:latin typeface="Arial"/>
                <a:ea typeface="Arial"/>
                <a:cs typeface="Arial"/>
                <a:sym typeface="Arial"/>
              </a:rPr>
              <a:t>Press releases</a:t>
            </a:r>
          </a:p>
          <a:p>
            <a:pPr marL="186258" algn="ctr" defTabSz="1219170">
              <a:lnSpc>
                <a:spcPct val="115000"/>
              </a:lnSpc>
              <a:buClr>
                <a:srgbClr val="000000"/>
              </a:buClr>
            </a:pPr>
            <a:r>
              <a:rPr lang="en-GB" sz="1400" kern="0" dirty="0">
                <a:solidFill>
                  <a:srgbClr val="000000"/>
                </a:solidFill>
                <a:latin typeface="Arial"/>
                <a:ea typeface="Arial"/>
                <a:cs typeface="Arial"/>
                <a:sym typeface="Arial"/>
              </a:rPr>
              <a:t>Social media</a:t>
            </a:r>
          </a:p>
          <a:p>
            <a:pPr marL="186258" algn="ctr" defTabSz="1219170">
              <a:lnSpc>
                <a:spcPct val="115000"/>
              </a:lnSpc>
              <a:buClr>
                <a:srgbClr val="000000"/>
              </a:buClr>
            </a:pPr>
            <a:endParaRPr lang="en-GB" sz="1400" kern="0" dirty="0">
              <a:solidFill>
                <a:srgbClr val="000000"/>
              </a:solidFill>
              <a:latin typeface="Arial"/>
              <a:ea typeface="Arial"/>
              <a:cs typeface="Arial"/>
              <a:sym typeface="Arial"/>
            </a:endParaRPr>
          </a:p>
          <a:p>
            <a:pPr marL="186258" defTabSz="1219170">
              <a:lnSpc>
                <a:spcPct val="115000"/>
              </a:lnSpc>
              <a:buClr>
                <a:srgbClr val="000000"/>
              </a:buClr>
            </a:pPr>
            <a:endParaRPr lang="en-GB" sz="1600" kern="0" dirty="0">
              <a:solidFill>
                <a:srgbClr val="000000"/>
              </a:solidFill>
              <a:latin typeface="Arial"/>
              <a:ea typeface="Arial"/>
              <a:cs typeface="Arial"/>
              <a:sym typeface="Arial"/>
            </a:endParaRPr>
          </a:p>
        </p:txBody>
      </p:sp>
      <p:sp>
        <p:nvSpPr>
          <p:cNvPr id="28" name="Google Shape;194;p13">
            <a:extLst>
              <a:ext uri="{FF2B5EF4-FFF2-40B4-BE49-F238E27FC236}">
                <a16:creationId xmlns:a16="http://schemas.microsoft.com/office/drawing/2014/main" id="{C96BE9D8-AEA0-B943-C704-FD8E7F5B757A}"/>
              </a:ext>
            </a:extLst>
          </p:cNvPr>
          <p:cNvSpPr/>
          <p:nvPr/>
        </p:nvSpPr>
        <p:spPr>
          <a:xfrm>
            <a:off x="8047405" y="5138168"/>
            <a:ext cx="2838388" cy="914400"/>
          </a:xfrm>
          <a:prstGeom prst="rect">
            <a:avLst/>
          </a:prstGeom>
          <a:noFill/>
          <a:ln w="38100" cap="flat" cmpd="sng">
            <a:solidFill>
              <a:srgbClr val="008DD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ea typeface="Arial"/>
              <a:cs typeface="Arial"/>
              <a:sym typeface="Arial"/>
            </a:endParaRPr>
          </a:p>
        </p:txBody>
      </p:sp>
      <p:sp>
        <p:nvSpPr>
          <p:cNvPr id="29" name="Google Shape;192;p13">
            <a:extLst>
              <a:ext uri="{FF2B5EF4-FFF2-40B4-BE49-F238E27FC236}">
                <a16:creationId xmlns:a16="http://schemas.microsoft.com/office/drawing/2014/main" id="{8F111F53-7DBE-0271-AAEF-F594F3CCEA72}"/>
              </a:ext>
            </a:extLst>
          </p:cNvPr>
          <p:cNvSpPr txBox="1"/>
          <p:nvPr/>
        </p:nvSpPr>
        <p:spPr>
          <a:xfrm>
            <a:off x="7858945" y="5112301"/>
            <a:ext cx="2838388" cy="848095"/>
          </a:xfrm>
          <a:prstGeom prst="rect">
            <a:avLst/>
          </a:prstGeom>
          <a:noFill/>
          <a:ln>
            <a:noFill/>
          </a:ln>
        </p:spPr>
        <p:txBody>
          <a:bodyPr spcFirstLastPara="1" wrap="square" lIns="121900" tIns="121900" rIns="121900" bIns="121900" anchor="t" anchorCtr="0">
            <a:noAutofit/>
          </a:bodyPr>
          <a:lstStyle/>
          <a:p>
            <a:pPr marL="186258" algn="ctr" defTabSz="1219170">
              <a:lnSpc>
                <a:spcPct val="115000"/>
              </a:lnSpc>
              <a:buClr>
                <a:srgbClr val="000000"/>
              </a:buClr>
            </a:pPr>
            <a:r>
              <a:rPr lang="en-GB" sz="1400" kern="0" dirty="0">
                <a:solidFill>
                  <a:srgbClr val="000000"/>
                </a:solidFill>
                <a:latin typeface="Arial"/>
                <a:ea typeface="Arial"/>
                <a:cs typeface="Arial"/>
                <a:sym typeface="Arial"/>
              </a:rPr>
              <a:t>Thought leadership features</a:t>
            </a:r>
          </a:p>
          <a:p>
            <a:pPr marL="186258" algn="ctr" defTabSz="1219170">
              <a:lnSpc>
                <a:spcPct val="115000"/>
              </a:lnSpc>
              <a:buClr>
                <a:srgbClr val="000000"/>
              </a:buClr>
            </a:pPr>
            <a:r>
              <a:rPr lang="en-GB" sz="1400" kern="0" dirty="0">
                <a:solidFill>
                  <a:srgbClr val="000000"/>
                </a:solidFill>
                <a:latin typeface="Arial"/>
                <a:ea typeface="Arial"/>
                <a:cs typeface="Arial"/>
                <a:sym typeface="Arial"/>
              </a:rPr>
              <a:t>Comment opportunities  </a:t>
            </a:r>
          </a:p>
          <a:p>
            <a:pPr marL="186258" defTabSz="1219170">
              <a:lnSpc>
                <a:spcPct val="115000"/>
              </a:lnSpc>
              <a:buClr>
                <a:srgbClr val="000000"/>
              </a:buClr>
            </a:pPr>
            <a:endParaRPr lang="en-GB" sz="1400" kern="0" dirty="0">
              <a:solidFill>
                <a:srgbClr val="000000"/>
              </a:solidFill>
              <a:latin typeface="Arial"/>
              <a:ea typeface="Arial"/>
              <a:cs typeface="Arial"/>
              <a:sym typeface="Arial"/>
            </a:endParaRPr>
          </a:p>
          <a:p>
            <a:pPr marL="186258" defTabSz="1219170">
              <a:lnSpc>
                <a:spcPct val="115000"/>
              </a:lnSpc>
              <a:buClr>
                <a:srgbClr val="000000"/>
              </a:buClr>
            </a:pPr>
            <a:endParaRPr lang="en-GB" sz="1600" kern="0"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17011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5688" y="3137069"/>
            <a:ext cx="10540621" cy="962653"/>
          </a:xfrm>
        </p:spPr>
        <p:txBody>
          <a:bodyPr>
            <a:normAutofit/>
          </a:bodyPr>
          <a:lstStyle/>
          <a:p>
            <a:r>
              <a:rPr lang="en-US" sz="5400" dirty="0"/>
              <a:t>Thank You</a:t>
            </a:r>
          </a:p>
        </p:txBody>
      </p:sp>
      <p:pic>
        <p:nvPicPr>
          <p:cNvPr id="3" name="Graphic 2">
            <a:hlinkClick r:id="rId2"/>
            <a:extLst>
              <a:ext uri="{FF2B5EF4-FFF2-40B4-BE49-F238E27FC236}">
                <a16:creationId xmlns:a16="http://schemas.microsoft.com/office/drawing/2014/main" id="{2D828650-DF9C-D58C-34FB-F1E3C3673CA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13058" y="4121766"/>
            <a:ext cx="314632" cy="314632"/>
          </a:xfrm>
          <a:prstGeom prst="rect">
            <a:avLst/>
          </a:prstGeom>
        </p:spPr>
      </p:pic>
      <p:pic>
        <p:nvPicPr>
          <p:cNvPr id="7" name="Graphic 6">
            <a:hlinkClick r:id="rId5"/>
            <a:extLst>
              <a:ext uri="{FF2B5EF4-FFF2-40B4-BE49-F238E27FC236}">
                <a16:creationId xmlns:a16="http://schemas.microsoft.com/office/drawing/2014/main" id="{15676D0B-8142-4730-26B8-0B7DF1EE619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144225" y="4121409"/>
            <a:ext cx="314632" cy="314632"/>
          </a:xfrm>
          <a:prstGeom prst="rect">
            <a:avLst/>
          </a:prstGeom>
        </p:spPr>
      </p:pic>
      <p:pic>
        <p:nvPicPr>
          <p:cNvPr id="9" name="Graphic 8">
            <a:hlinkClick r:id="rId8"/>
            <a:extLst>
              <a:ext uri="{FF2B5EF4-FFF2-40B4-BE49-F238E27FC236}">
                <a16:creationId xmlns:a16="http://schemas.microsoft.com/office/drawing/2014/main" id="{9A8083C0-47EA-AB84-D808-3DAE64E0631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731451" y="4127028"/>
            <a:ext cx="309013" cy="309013"/>
          </a:xfrm>
          <a:prstGeom prst="rect">
            <a:avLst/>
          </a:prstGeom>
        </p:spPr>
      </p:pic>
      <p:pic>
        <p:nvPicPr>
          <p:cNvPr id="11" name="Graphic 10">
            <a:hlinkClick r:id="rId11"/>
            <a:extLst>
              <a:ext uri="{FF2B5EF4-FFF2-40B4-BE49-F238E27FC236}">
                <a16:creationId xmlns:a16="http://schemas.microsoft.com/office/drawing/2014/main" id="{6FD392EC-E160-2323-18EA-7EB8FC7A8096}"/>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6562618" y="4121409"/>
            <a:ext cx="314632" cy="314632"/>
          </a:xfrm>
          <a:prstGeom prst="rect">
            <a:avLst/>
          </a:prstGeom>
        </p:spPr>
      </p:pic>
      <p:pic>
        <p:nvPicPr>
          <p:cNvPr id="13" name="Graphic 12">
            <a:hlinkClick r:id="rId14"/>
            <a:extLst>
              <a:ext uri="{FF2B5EF4-FFF2-40B4-BE49-F238E27FC236}">
                <a16:creationId xmlns:a16="http://schemas.microsoft.com/office/drawing/2014/main" id="{A0738B77-E29A-8F47-C577-4631B95A023F}"/>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6981011" y="4121766"/>
            <a:ext cx="314632" cy="314632"/>
          </a:xfrm>
          <a:prstGeom prst="rect">
            <a:avLst/>
          </a:prstGeom>
        </p:spPr>
      </p:pic>
      <p:pic>
        <p:nvPicPr>
          <p:cNvPr id="6" name="Graphic 5">
            <a:hlinkClick r:id="rId17"/>
            <a:extLst>
              <a:ext uri="{FF2B5EF4-FFF2-40B4-BE49-F238E27FC236}">
                <a16:creationId xmlns:a16="http://schemas.microsoft.com/office/drawing/2014/main" id="{1ADEE9BC-83F7-EDE4-CDFC-577986EE24B1}"/>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4896072" y="4121944"/>
            <a:ext cx="313200" cy="313200"/>
          </a:xfrm>
          <a:prstGeom prst="rect">
            <a:avLst/>
          </a:prstGeom>
        </p:spPr>
      </p:pic>
    </p:spTree>
    <p:extLst>
      <p:ext uri="{BB962C8B-B14F-4D97-AF65-F5344CB8AC3E}">
        <p14:creationId xmlns:p14="http://schemas.microsoft.com/office/powerpoint/2010/main" val="3676827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81C11-B334-E595-F09A-02162CDEE1BC}"/>
              </a:ext>
            </a:extLst>
          </p:cNvPr>
          <p:cNvSpPr>
            <a:spLocks noGrp="1"/>
          </p:cNvSpPr>
          <p:nvPr>
            <p:ph type="title"/>
          </p:nvPr>
        </p:nvSpPr>
        <p:spPr>
          <a:xfrm>
            <a:off x="334696" y="0"/>
            <a:ext cx="8568672" cy="1173570"/>
          </a:xfrm>
        </p:spPr>
        <p:txBody>
          <a:bodyPr>
            <a:normAutofit/>
          </a:bodyPr>
          <a:lstStyle/>
          <a:p>
            <a:r>
              <a:rPr lang="en-US" dirty="0"/>
              <a:t>Outline</a:t>
            </a:r>
            <a:endParaRPr lang="en-IN" dirty="0"/>
          </a:p>
        </p:txBody>
      </p:sp>
      <p:sp>
        <p:nvSpPr>
          <p:cNvPr id="3" name="Content Placeholder 2">
            <a:extLst>
              <a:ext uri="{FF2B5EF4-FFF2-40B4-BE49-F238E27FC236}">
                <a16:creationId xmlns:a16="http://schemas.microsoft.com/office/drawing/2014/main" id="{DF1C76F2-BC92-6868-5396-49D1AE2B6686}"/>
              </a:ext>
            </a:extLst>
          </p:cNvPr>
          <p:cNvSpPr>
            <a:spLocks noGrp="1"/>
          </p:cNvSpPr>
          <p:nvPr>
            <p:ph idx="1"/>
          </p:nvPr>
        </p:nvSpPr>
        <p:spPr/>
        <p:txBody>
          <a:bodyPr>
            <a:normAutofit/>
          </a:bodyPr>
          <a:lstStyle/>
          <a:p>
            <a:pPr fontAlgn="base"/>
            <a:r>
              <a:rPr lang="en-US" sz="2400" b="1" kern="0" dirty="0">
                <a:solidFill>
                  <a:schemeClr val="bg2">
                    <a:lumMod val="25000"/>
                  </a:schemeClr>
                </a:solidFill>
                <a:uFill>
                  <a:solidFill>
                    <a:srgbClr val="000000"/>
                  </a:solidFill>
                </a:uFill>
                <a:latin typeface="Myriad Pro" panose="020B0503030403020204" charset="0"/>
              </a:rPr>
              <a:t>oneM2M’s submission to NIST’s public consultation on their Smart City Strategy</a:t>
            </a:r>
          </a:p>
          <a:p>
            <a:pPr fontAlgn="base"/>
            <a:r>
              <a:rPr lang="en-US" sz="2400" b="1" kern="0" dirty="0">
                <a:solidFill>
                  <a:schemeClr val="bg2">
                    <a:lumMod val="25000"/>
                  </a:schemeClr>
                </a:solidFill>
                <a:uFill>
                  <a:solidFill>
                    <a:srgbClr val="000000"/>
                  </a:solidFill>
                </a:uFill>
                <a:latin typeface="Myriad Pro" panose="020B0503030403020204" charset="0"/>
              </a:rPr>
              <a:t>PPR Engagement model </a:t>
            </a:r>
            <a:endParaRPr lang="en-GB" sz="2400" b="1" kern="0" dirty="0">
              <a:solidFill>
                <a:schemeClr val="bg2">
                  <a:lumMod val="25000"/>
                </a:schemeClr>
              </a:solidFill>
              <a:uFill>
                <a:solidFill>
                  <a:srgbClr val="000000"/>
                </a:solidFill>
              </a:uFill>
              <a:latin typeface="Myriad Pro" panose="020B0503030403020204" charset="0"/>
            </a:endParaRPr>
          </a:p>
          <a:p>
            <a:pPr fontAlgn="base"/>
            <a:r>
              <a:rPr lang="en-US" sz="2400" b="1" kern="0" dirty="0">
                <a:solidFill>
                  <a:schemeClr val="bg2">
                    <a:lumMod val="25000"/>
                  </a:schemeClr>
                </a:solidFill>
                <a:uFill>
                  <a:solidFill>
                    <a:srgbClr val="000000"/>
                  </a:solidFill>
                </a:uFill>
                <a:latin typeface="Myriad Pro" panose="020B0503030403020204" charset="0"/>
                <a:ea typeface="Arial Unicode MS"/>
                <a:cs typeface="Arial Unicode MS"/>
              </a:rPr>
              <a:t>Potential Speaking Opportunities</a:t>
            </a:r>
            <a:endParaRPr lang="en-US" sz="2400" b="1" u="none" strike="noStrike" kern="0" spc="0" dirty="0">
              <a:ln>
                <a:noFill/>
              </a:ln>
              <a:solidFill>
                <a:schemeClr val="bg2">
                  <a:lumMod val="25000"/>
                </a:schemeClr>
              </a:solidFill>
              <a:effectLst/>
              <a:uFill>
                <a:solidFill>
                  <a:srgbClr val="000000"/>
                </a:solidFill>
              </a:uFill>
              <a:latin typeface="Myriad Pro" panose="020B0503030403020204" charset="0"/>
              <a:ea typeface="Arial Unicode MS"/>
              <a:cs typeface="Arial Unicode MS"/>
            </a:endParaRPr>
          </a:p>
          <a:p>
            <a:pPr fontAlgn="base"/>
            <a:endParaRPr lang="en-US" sz="2400" b="1" kern="0" dirty="0">
              <a:solidFill>
                <a:schemeClr val="bg2">
                  <a:lumMod val="25000"/>
                </a:schemeClr>
              </a:solidFill>
              <a:uFill>
                <a:solidFill>
                  <a:srgbClr val="000000"/>
                </a:solidFill>
              </a:uFill>
              <a:latin typeface="Myriad Pro" panose="020B0503030403020204" charset="0"/>
            </a:endParaRPr>
          </a:p>
          <a:p>
            <a:pPr fontAlgn="base"/>
            <a:r>
              <a:rPr lang="en-US" sz="2400" b="1" kern="0" dirty="0">
                <a:solidFill>
                  <a:schemeClr val="bg2">
                    <a:lumMod val="25000"/>
                  </a:schemeClr>
                </a:solidFill>
                <a:uFill>
                  <a:solidFill>
                    <a:srgbClr val="000000"/>
                  </a:solidFill>
                </a:uFill>
                <a:latin typeface="Myriad Pro" panose="020B0503030403020204" charset="0"/>
              </a:rPr>
              <a:t>Key Highlights</a:t>
            </a:r>
          </a:p>
          <a:p>
            <a:pPr fontAlgn="base"/>
            <a:r>
              <a:rPr lang="en-US" sz="2400" b="1" u="none" strike="noStrike" kern="0" spc="0" dirty="0">
                <a:ln>
                  <a:noFill/>
                </a:ln>
                <a:solidFill>
                  <a:schemeClr val="bg2">
                    <a:lumMod val="25000"/>
                  </a:schemeClr>
                </a:solidFill>
                <a:effectLst/>
                <a:uFill>
                  <a:solidFill>
                    <a:srgbClr val="000000"/>
                  </a:solidFill>
                </a:uFill>
                <a:latin typeface="Myriad Pro" panose="020B0503030403020204" charset="0"/>
                <a:ea typeface="Arial Unicode MS"/>
                <a:cs typeface="Arial Unicode MS"/>
              </a:rPr>
              <a:t>Marcom Strategy</a:t>
            </a:r>
          </a:p>
          <a:p>
            <a:pPr marL="0" lvl="0" indent="0" fontAlgn="base">
              <a:buNone/>
            </a:pPr>
            <a:endParaRPr lang="en-IN" sz="1900" i="1" dirty="0">
              <a:solidFill>
                <a:schemeClr val="bg2">
                  <a:lumMod val="25000"/>
                </a:schemeClr>
              </a:solidFill>
              <a:latin typeface="Myriad Pro" panose="020B0503030403020204" charset="0"/>
            </a:endParaRPr>
          </a:p>
        </p:txBody>
      </p:sp>
      <p:sp>
        <p:nvSpPr>
          <p:cNvPr id="4" name="Footer Placeholder 3">
            <a:extLst>
              <a:ext uri="{FF2B5EF4-FFF2-40B4-BE49-F238E27FC236}">
                <a16:creationId xmlns:a16="http://schemas.microsoft.com/office/drawing/2014/main" id="{E887D05B-5067-A41D-59D6-7BB87FA3F16D}"/>
              </a:ext>
            </a:extLst>
          </p:cNvPr>
          <p:cNvSpPr>
            <a:spLocks noGrp="1"/>
          </p:cNvSpPr>
          <p:nvPr>
            <p:ph type="ftr" sz="quarter" idx="11"/>
          </p:nvPr>
        </p:nvSpPr>
        <p:spPr/>
        <p:txBody>
          <a:bodyPr/>
          <a:lstStyle/>
          <a:p>
            <a:endParaRPr lang="en-US" dirty="0"/>
          </a:p>
          <a:p>
            <a:r>
              <a:rPr lang="en-US" dirty="0"/>
              <a:t>© 2024 oneM2M</a:t>
            </a:r>
          </a:p>
        </p:txBody>
      </p:sp>
    </p:spTree>
    <p:extLst>
      <p:ext uri="{BB962C8B-B14F-4D97-AF65-F5344CB8AC3E}">
        <p14:creationId xmlns:p14="http://schemas.microsoft.com/office/powerpoint/2010/main" val="3542470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B7E7F-97A0-112E-9698-FE738F5A8785}"/>
              </a:ext>
            </a:extLst>
          </p:cNvPr>
          <p:cNvSpPr>
            <a:spLocks noGrp="1"/>
          </p:cNvSpPr>
          <p:nvPr>
            <p:ph type="title"/>
          </p:nvPr>
        </p:nvSpPr>
        <p:spPr>
          <a:xfrm>
            <a:off x="334695" y="0"/>
            <a:ext cx="10199565" cy="1231642"/>
          </a:xfrm>
        </p:spPr>
        <p:txBody>
          <a:bodyPr>
            <a:normAutofit fontScale="90000"/>
          </a:bodyPr>
          <a:lstStyle/>
          <a:p>
            <a:r>
              <a:rPr lang="en-US" dirty="0"/>
              <a:t>oneM2M’s submission to NIST’s public consultation on their Smart City Strategy</a:t>
            </a:r>
            <a:endParaRPr lang="en-IN" dirty="0"/>
          </a:p>
        </p:txBody>
      </p:sp>
      <p:sp>
        <p:nvSpPr>
          <p:cNvPr id="3" name="Content Placeholder 2">
            <a:extLst>
              <a:ext uri="{FF2B5EF4-FFF2-40B4-BE49-F238E27FC236}">
                <a16:creationId xmlns:a16="http://schemas.microsoft.com/office/drawing/2014/main" id="{EDA428EC-2504-016F-CCF1-B971B9E07493}"/>
              </a:ext>
            </a:extLst>
          </p:cNvPr>
          <p:cNvSpPr>
            <a:spLocks noGrp="1"/>
          </p:cNvSpPr>
          <p:nvPr>
            <p:ph idx="1"/>
          </p:nvPr>
        </p:nvSpPr>
        <p:spPr>
          <a:xfrm>
            <a:off x="334696" y="1493919"/>
            <a:ext cx="10515600" cy="2319798"/>
          </a:xfrm>
        </p:spPr>
        <p:txBody>
          <a:bodyPr/>
          <a:lstStyle/>
          <a:p>
            <a:pPr marL="0" indent="0">
              <a:buNone/>
            </a:pPr>
            <a:endParaRPr lang="en-IN" sz="1800" dirty="0">
              <a:effectLst/>
              <a:latin typeface="Calibri" panose="020F0502020204030204" pitchFamily="34" charset="0"/>
              <a:ea typeface="Calibri" panose="020F0502020204030204" pitchFamily="34" charset="0"/>
            </a:endParaRPr>
          </a:p>
          <a:p>
            <a:pPr marL="0" indent="0">
              <a:buNone/>
            </a:pPr>
            <a:r>
              <a:rPr lang="en-IN" sz="1800" dirty="0">
                <a:effectLst/>
                <a:latin typeface="Calibri" panose="020F0502020204030204" pitchFamily="34" charset="0"/>
                <a:ea typeface="Calibri" panose="020F0502020204030204" pitchFamily="34" charset="0"/>
                <a:hlinkClick r:id="rId2"/>
              </a:rPr>
              <a:t>NIST issued a public consultation call </a:t>
            </a:r>
            <a:r>
              <a:rPr lang="en-IN" sz="1800" dirty="0">
                <a:effectLst/>
                <a:latin typeface="Calibri" panose="020F0502020204030204" pitchFamily="34" charset="0"/>
                <a:ea typeface="Calibri" panose="020F0502020204030204" pitchFamily="34" charset="0"/>
              </a:rPr>
              <a:t>on their Smart City Strategy, open till 1 Mar 2024.</a:t>
            </a:r>
          </a:p>
          <a:p>
            <a:pPr marL="0" indent="0">
              <a:buNone/>
            </a:pPr>
            <a:endParaRPr lang="en-IN" sz="1800" dirty="0">
              <a:latin typeface="Calibri" panose="020F0502020204030204" pitchFamily="34" charset="0"/>
              <a:ea typeface="Calibri" panose="020F0502020204030204" pitchFamily="34" charset="0"/>
            </a:endParaRPr>
          </a:p>
          <a:p>
            <a:pPr marL="0" indent="0">
              <a:buNone/>
            </a:pPr>
            <a:r>
              <a:rPr lang="en-IN" sz="1800" dirty="0">
                <a:effectLst/>
                <a:latin typeface="Calibri" panose="020F0502020204030204" pitchFamily="34" charset="0"/>
                <a:ea typeface="Calibri" panose="020F0502020204030204" pitchFamily="34" charset="0"/>
              </a:rPr>
              <a:t>Ken drafted a submission from oneM2M on the same – which was approved over email by TP Chair and SC.</a:t>
            </a:r>
          </a:p>
          <a:p>
            <a:pPr marL="0" indent="0">
              <a:buNone/>
            </a:pPr>
            <a:r>
              <a:rPr lang="en-IN" sz="1800" dirty="0">
                <a:latin typeface="Calibri" panose="020F0502020204030204" pitchFamily="34" charset="0"/>
                <a:ea typeface="Calibri" panose="020F0502020204030204" pitchFamily="34" charset="0"/>
              </a:rPr>
              <a:t>The same was submitted to NIST: </a:t>
            </a:r>
            <a:r>
              <a:rPr lang="en-IN" sz="1800" kern="1200" dirty="0">
                <a:solidFill>
                  <a:schemeClr val="tx1"/>
                </a:solidFill>
                <a:latin typeface="Myriad Pro" panose="020B0503030403020204" charset="0"/>
                <a:ea typeface="+mn-ea"/>
                <a:cs typeface="+mn-cs"/>
                <a:hlinkClick r:id="rId3"/>
              </a:rPr>
              <a:t>Submission to NIST on Smart City Strategy</a:t>
            </a:r>
            <a:endParaRPr lang="en-IN" sz="1800" kern="1200" dirty="0">
              <a:solidFill>
                <a:schemeClr val="tx1"/>
              </a:solidFill>
              <a:latin typeface="Myriad Pro" panose="020B0503030403020204" charset="0"/>
              <a:ea typeface="+mn-ea"/>
              <a:cs typeface="+mn-cs"/>
            </a:endParaRPr>
          </a:p>
          <a:p>
            <a:pPr marL="0" indent="0">
              <a:buNone/>
            </a:pPr>
            <a:endParaRPr lang="en-IN" sz="1800" b="1" dirty="0">
              <a:latin typeface="Myriad Pro" panose="020B0503030403020204" charset="0"/>
            </a:endParaRPr>
          </a:p>
          <a:p>
            <a:pPr marL="0" indent="0">
              <a:buNone/>
            </a:pPr>
            <a:endParaRPr lang="en-IN" sz="1800" b="1" dirty="0">
              <a:latin typeface="Myriad Pro" panose="020B0503030403020204" charset="0"/>
            </a:endParaRPr>
          </a:p>
        </p:txBody>
      </p:sp>
      <p:sp>
        <p:nvSpPr>
          <p:cNvPr id="4" name="Footer Placeholder 3">
            <a:extLst>
              <a:ext uri="{FF2B5EF4-FFF2-40B4-BE49-F238E27FC236}">
                <a16:creationId xmlns:a16="http://schemas.microsoft.com/office/drawing/2014/main" id="{217FC3C6-5A97-3A95-DEB3-E52AF951831D}"/>
              </a:ext>
            </a:extLst>
          </p:cNvPr>
          <p:cNvSpPr>
            <a:spLocks noGrp="1"/>
          </p:cNvSpPr>
          <p:nvPr>
            <p:ph type="ftr" sz="quarter" idx="11"/>
          </p:nvPr>
        </p:nvSpPr>
        <p:spPr/>
        <p:txBody>
          <a:bodyPr/>
          <a:lstStyle/>
          <a:p>
            <a:endParaRPr lang="en-US"/>
          </a:p>
          <a:p>
            <a:r>
              <a:rPr lang="en-US"/>
              <a:t>© 2022 oneM2M</a:t>
            </a:r>
            <a:endParaRPr lang="en-US" dirty="0"/>
          </a:p>
        </p:txBody>
      </p:sp>
      <p:sp>
        <p:nvSpPr>
          <p:cNvPr id="5" name="TextBox 4">
            <a:extLst>
              <a:ext uri="{FF2B5EF4-FFF2-40B4-BE49-F238E27FC236}">
                <a16:creationId xmlns:a16="http://schemas.microsoft.com/office/drawing/2014/main" id="{B9225C2E-981C-91BF-62BA-6D30E9241ABC}"/>
              </a:ext>
            </a:extLst>
          </p:cNvPr>
          <p:cNvSpPr txBox="1"/>
          <p:nvPr/>
        </p:nvSpPr>
        <p:spPr>
          <a:xfrm>
            <a:off x="1876975" y="5185318"/>
            <a:ext cx="6276425" cy="1292662"/>
          </a:xfrm>
          <a:prstGeom prst="rect">
            <a:avLst/>
          </a:prstGeom>
          <a:noFill/>
        </p:spPr>
        <p:txBody>
          <a:bodyPr wrap="square" rtlCol="0">
            <a:spAutoFit/>
          </a:bodyPr>
          <a:lstStyle/>
          <a:p>
            <a:pPr algn="ctr"/>
            <a:r>
              <a:rPr lang="en-GB" sz="2000" kern="0" dirty="0">
                <a:solidFill>
                  <a:schemeClr val="bg2">
                    <a:lumMod val="25000"/>
                  </a:schemeClr>
                </a:solidFill>
                <a:highlight>
                  <a:srgbClr val="C0C0C0"/>
                </a:highlight>
                <a:uFill>
                  <a:solidFill>
                    <a:srgbClr val="000000"/>
                  </a:solidFill>
                </a:uFill>
                <a:latin typeface="Myriad Pro" panose="020B0503030403020204" charset="0"/>
              </a:rPr>
              <a:t>A new oneM2M Contact email – </a:t>
            </a:r>
            <a:r>
              <a:rPr lang="en-GB" sz="2000" kern="0" dirty="0">
                <a:solidFill>
                  <a:schemeClr val="bg2">
                    <a:lumMod val="25000"/>
                  </a:schemeClr>
                </a:solidFill>
                <a:highlight>
                  <a:srgbClr val="C0C0C0"/>
                </a:highlight>
                <a:uFill>
                  <a:solidFill>
                    <a:srgbClr val="000000"/>
                  </a:solidFill>
                </a:uFill>
                <a:latin typeface="Myriad Pro" panose="020B0503030403020204" charset="0"/>
                <a:hlinkClick r:id="rId4"/>
              </a:rPr>
              <a:t>contact@oneM2M.org</a:t>
            </a:r>
            <a:r>
              <a:rPr lang="en-GB" sz="2000" kern="0" dirty="0">
                <a:solidFill>
                  <a:schemeClr val="bg2">
                    <a:lumMod val="25000"/>
                  </a:schemeClr>
                </a:solidFill>
                <a:highlight>
                  <a:srgbClr val="C0C0C0"/>
                </a:highlight>
                <a:uFill>
                  <a:solidFill>
                    <a:srgbClr val="000000"/>
                  </a:solidFill>
                </a:uFill>
                <a:latin typeface="Myriad Pro" panose="020B0503030403020204" charset="0"/>
              </a:rPr>
              <a:t> created to handle communications with external agencies</a:t>
            </a:r>
          </a:p>
          <a:p>
            <a:endParaRPr lang="en-IN" dirty="0"/>
          </a:p>
        </p:txBody>
      </p:sp>
    </p:spTree>
    <p:extLst>
      <p:ext uri="{BB962C8B-B14F-4D97-AF65-F5344CB8AC3E}">
        <p14:creationId xmlns:p14="http://schemas.microsoft.com/office/powerpoint/2010/main" val="1005538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7D227-64EB-C3D0-38D0-83DF5F0F9F6E}"/>
              </a:ext>
            </a:extLst>
          </p:cNvPr>
          <p:cNvSpPr>
            <a:spLocks noGrp="1"/>
          </p:cNvSpPr>
          <p:nvPr>
            <p:ph type="title"/>
          </p:nvPr>
        </p:nvSpPr>
        <p:spPr>
          <a:xfrm>
            <a:off x="334696" y="0"/>
            <a:ext cx="8980754" cy="1173570"/>
          </a:xfrm>
        </p:spPr>
        <p:txBody>
          <a:bodyPr>
            <a:normAutofit/>
          </a:bodyPr>
          <a:lstStyle/>
          <a:p>
            <a:r>
              <a:rPr lang="en-US" dirty="0"/>
              <a:t>Engagement model for CY’24</a:t>
            </a:r>
            <a:endParaRPr lang="en-IN" dirty="0"/>
          </a:p>
        </p:txBody>
      </p:sp>
      <p:sp>
        <p:nvSpPr>
          <p:cNvPr id="3" name="Content Placeholder 2">
            <a:extLst>
              <a:ext uri="{FF2B5EF4-FFF2-40B4-BE49-F238E27FC236}">
                <a16:creationId xmlns:a16="http://schemas.microsoft.com/office/drawing/2014/main" id="{1318A5C9-7DD7-DD7A-2006-952DD74E4F8E}"/>
              </a:ext>
            </a:extLst>
          </p:cNvPr>
          <p:cNvSpPr>
            <a:spLocks noGrp="1"/>
          </p:cNvSpPr>
          <p:nvPr>
            <p:ph idx="1"/>
          </p:nvPr>
        </p:nvSpPr>
        <p:spPr>
          <a:xfrm>
            <a:off x="334696" y="1493919"/>
            <a:ext cx="5062494" cy="4351338"/>
          </a:xfrm>
        </p:spPr>
        <p:txBody>
          <a:bodyPr>
            <a:normAutofit/>
          </a:bodyPr>
          <a:lstStyle/>
          <a:p>
            <a:pPr marL="0" indent="0" fontAlgn="base">
              <a:buNone/>
            </a:pPr>
            <a:r>
              <a:rPr lang="en-IN" sz="2400" dirty="0">
                <a:latin typeface="Calibri" panose="020F0502020204030204" pitchFamily="34" charset="0"/>
                <a:ea typeface="Calibri" panose="020F0502020204030204" pitchFamily="34" charset="0"/>
              </a:rPr>
              <a:t>Contract with Ken Figueredo, MARCOM Consultant renewed for CY’24.</a:t>
            </a:r>
          </a:p>
          <a:p>
            <a:pPr marL="0" indent="0" fontAlgn="base">
              <a:buNone/>
            </a:pPr>
            <a:r>
              <a:rPr lang="en-IN" sz="2400" dirty="0">
                <a:latin typeface="Calibri" panose="020F0502020204030204" pitchFamily="34" charset="0"/>
              </a:rPr>
              <a:t>Engagement Terms remain same as for CY’23</a:t>
            </a:r>
            <a:endParaRPr lang="en-IN" sz="3600" dirty="0"/>
          </a:p>
        </p:txBody>
      </p:sp>
      <p:sp>
        <p:nvSpPr>
          <p:cNvPr id="4" name="Footer Placeholder 3">
            <a:extLst>
              <a:ext uri="{FF2B5EF4-FFF2-40B4-BE49-F238E27FC236}">
                <a16:creationId xmlns:a16="http://schemas.microsoft.com/office/drawing/2014/main" id="{EE3067A6-99DA-98E5-61A3-C29203813F4B}"/>
              </a:ext>
            </a:extLst>
          </p:cNvPr>
          <p:cNvSpPr>
            <a:spLocks noGrp="1"/>
          </p:cNvSpPr>
          <p:nvPr>
            <p:ph type="ftr" sz="quarter" idx="11"/>
          </p:nvPr>
        </p:nvSpPr>
        <p:spPr/>
        <p:txBody>
          <a:bodyPr/>
          <a:lstStyle/>
          <a:p>
            <a:endParaRPr lang="en-US"/>
          </a:p>
          <a:p>
            <a:r>
              <a:rPr lang="en-US"/>
              <a:t>© 2022 oneM2M</a:t>
            </a:r>
            <a:endParaRPr lang="en-US" dirty="0"/>
          </a:p>
        </p:txBody>
      </p:sp>
      <p:sp>
        <p:nvSpPr>
          <p:cNvPr id="5" name="Content Placeholder 2">
            <a:extLst>
              <a:ext uri="{FF2B5EF4-FFF2-40B4-BE49-F238E27FC236}">
                <a16:creationId xmlns:a16="http://schemas.microsoft.com/office/drawing/2014/main" id="{9AAF53FD-9BD2-E1B4-6451-0DD828319099}"/>
              </a:ext>
            </a:extLst>
          </p:cNvPr>
          <p:cNvSpPr txBox="1">
            <a:spLocks/>
          </p:cNvSpPr>
          <p:nvPr/>
        </p:nvSpPr>
        <p:spPr>
          <a:xfrm>
            <a:off x="6274579" y="1493919"/>
            <a:ext cx="5311538" cy="43513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b="0" i="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b="0" i="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b="0" i="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b="0" i="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b="0" i="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en-IN" sz="2600" dirty="0">
                <a:latin typeface="Calibri" panose="020F0502020204030204" pitchFamily="34" charset="0"/>
                <a:ea typeface="Calibri" panose="020F0502020204030204" pitchFamily="34" charset="0"/>
              </a:rPr>
              <a:t>Contract with PPR  - PR Agency not renewed in CY’24.</a:t>
            </a:r>
          </a:p>
          <a:p>
            <a:pPr marL="0" indent="0" fontAlgn="base">
              <a:buFont typeface="Arial" panose="020B0604020202020204" pitchFamily="34" charset="0"/>
              <a:buNone/>
            </a:pPr>
            <a:endParaRPr lang="en-IN" sz="2600" dirty="0">
              <a:latin typeface="Calibri" panose="020F0502020204030204" pitchFamily="34" charset="0"/>
            </a:endParaRPr>
          </a:p>
          <a:p>
            <a:pPr marL="0" indent="0" fontAlgn="base">
              <a:buFont typeface="Arial" panose="020B0604020202020204" pitchFamily="34" charset="0"/>
              <a:buNone/>
            </a:pPr>
            <a:r>
              <a:rPr lang="en-IN" sz="2600" dirty="0">
                <a:latin typeface="Calibri" panose="020F0502020204030204" pitchFamily="34" charset="0"/>
              </a:rPr>
              <a:t>Agency has proposed to offer activity based services</a:t>
            </a:r>
          </a:p>
          <a:p>
            <a:pPr fontAlgn="base"/>
            <a:r>
              <a:rPr lang="en-IN" sz="2600" dirty="0">
                <a:latin typeface="Calibri" panose="020F0502020204030204" pitchFamily="34" charset="0"/>
              </a:rPr>
              <a:t>Sponsored LinkedIn campaigns</a:t>
            </a:r>
          </a:p>
          <a:p>
            <a:pPr fontAlgn="base"/>
            <a:r>
              <a:rPr lang="en-IN" sz="2600" dirty="0">
                <a:latin typeface="Calibri" panose="020F0502020204030204" pitchFamily="34" charset="0"/>
              </a:rPr>
              <a:t>Press Releases </a:t>
            </a:r>
          </a:p>
          <a:p>
            <a:pPr fontAlgn="base"/>
            <a:r>
              <a:rPr lang="en-IN" sz="2600" dirty="0">
                <a:latin typeface="Calibri" panose="020F0502020204030204" pitchFamily="34" charset="0"/>
              </a:rPr>
              <a:t>Feature Writing and Placements</a:t>
            </a:r>
          </a:p>
          <a:p>
            <a:pPr marL="0" indent="0" fontAlgn="base">
              <a:buFont typeface="Arial" panose="020B0604020202020204" pitchFamily="34" charset="0"/>
              <a:buNone/>
            </a:pPr>
            <a:endParaRPr lang="en-IN" sz="2600" dirty="0">
              <a:latin typeface="Calibri" panose="020F0502020204030204" pitchFamily="34" charset="0"/>
            </a:endParaRPr>
          </a:p>
          <a:p>
            <a:pPr marL="0" indent="0" fontAlgn="base">
              <a:buNone/>
            </a:pPr>
            <a:r>
              <a:rPr lang="en-IN" sz="2600" dirty="0">
                <a:latin typeface="Calibri" panose="020F0502020204030204" pitchFamily="34" charset="0"/>
              </a:rPr>
              <a:t>Previous Year’s unfulfilled scope carried over to Q1’24:</a:t>
            </a:r>
          </a:p>
          <a:p>
            <a:pPr fontAlgn="base"/>
            <a:r>
              <a:rPr lang="en-IN" sz="2600" dirty="0">
                <a:latin typeface="Calibri" panose="020F0502020204030204" pitchFamily="34" charset="0"/>
              </a:rPr>
              <a:t> </a:t>
            </a:r>
            <a:r>
              <a:rPr lang="en-IN" sz="2600" dirty="0">
                <a:highlight>
                  <a:srgbClr val="00FF00"/>
                </a:highlight>
                <a:latin typeface="Calibri" panose="020F0502020204030204" pitchFamily="34" charset="0"/>
              </a:rPr>
              <a:t>2 Sponsored Campaigns</a:t>
            </a:r>
            <a:r>
              <a:rPr lang="en-IN" sz="2600" dirty="0">
                <a:latin typeface="Calibri" panose="020F0502020204030204" pitchFamily="34" charset="0"/>
              </a:rPr>
              <a:t> </a:t>
            </a:r>
          </a:p>
          <a:p>
            <a:pPr fontAlgn="base"/>
            <a:r>
              <a:rPr lang="en-IN" sz="2600" dirty="0">
                <a:latin typeface="Calibri" panose="020F0502020204030204" pitchFamily="34" charset="0"/>
              </a:rPr>
              <a:t> 2 PRs</a:t>
            </a:r>
          </a:p>
          <a:p>
            <a:pPr marL="0" indent="0" fontAlgn="base">
              <a:buFont typeface="Arial" panose="020B0604020202020204" pitchFamily="34" charset="0"/>
              <a:buNone/>
            </a:pPr>
            <a:endParaRPr lang="en-IN" dirty="0"/>
          </a:p>
        </p:txBody>
      </p:sp>
      <p:cxnSp>
        <p:nvCxnSpPr>
          <p:cNvPr id="7" name="Straight Connector 6">
            <a:extLst>
              <a:ext uri="{FF2B5EF4-FFF2-40B4-BE49-F238E27FC236}">
                <a16:creationId xmlns:a16="http://schemas.microsoft.com/office/drawing/2014/main" id="{79334D91-129D-5D9A-60BD-DD0622AD8B2A}"/>
              </a:ext>
            </a:extLst>
          </p:cNvPr>
          <p:cNvCxnSpPr/>
          <p:nvPr/>
        </p:nvCxnSpPr>
        <p:spPr>
          <a:xfrm>
            <a:off x="6096000" y="1405054"/>
            <a:ext cx="0" cy="444020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05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7D227-64EB-C3D0-38D0-83DF5F0F9F6E}"/>
              </a:ext>
            </a:extLst>
          </p:cNvPr>
          <p:cNvSpPr>
            <a:spLocks noGrp="1"/>
          </p:cNvSpPr>
          <p:nvPr>
            <p:ph type="title"/>
          </p:nvPr>
        </p:nvSpPr>
        <p:spPr>
          <a:xfrm>
            <a:off x="334696" y="0"/>
            <a:ext cx="8980754" cy="1173570"/>
          </a:xfrm>
        </p:spPr>
        <p:txBody>
          <a:bodyPr>
            <a:normAutofit/>
          </a:bodyPr>
          <a:lstStyle/>
          <a:p>
            <a:r>
              <a:rPr lang="en-US" dirty="0"/>
              <a:t>Potential Speaking Opportunities</a:t>
            </a:r>
            <a:endParaRPr lang="en-IN" dirty="0"/>
          </a:p>
        </p:txBody>
      </p:sp>
      <p:sp>
        <p:nvSpPr>
          <p:cNvPr id="3" name="Content Placeholder 2">
            <a:extLst>
              <a:ext uri="{FF2B5EF4-FFF2-40B4-BE49-F238E27FC236}">
                <a16:creationId xmlns:a16="http://schemas.microsoft.com/office/drawing/2014/main" id="{1318A5C9-7DD7-DD7A-2006-952DD74E4F8E}"/>
              </a:ext>
            </a:extLst>
          </p:cNvPr>
          <p:cNvSpPr>
            <a:spLocks noGrp="1"/>
          </p:cNvSpPr>
          <p:nvPr>
            <p:ph idx="1"/>
          </p:nvPr>
        </p:nvSpPr>
        <p:spPr/>
        <p:txBody>
          <a:bodyPr/>
          <a:lstStyle/>
          <a:p>
            <a:pPr marL="342900" indent="-342900" fontAlgn="base">
              <a:buFont typeface="+mj-lt"/>
              <a:buAutoNum type="arabicPeriod"/>
            </a:pPr>
            <a:r>
              <a:rPr lang="en-US" sz="1800" u="sng" dirty="0">
                <a:solidFill>
                  <a:srgbClr val="0563C1"/>
                </a:solidFill>
                <a:effectLst/>
                <a:latin typeface="Aptos"/>
                <a:ea typeface="Calibri" panose="020F0502020204030204" pitchFamily="34" charset="0"/>
                <a:hlinkClick r:id="rId2"/>
              </a:rPr>
              <a:t>Edge Computing Expo</a:t>
            </a:r>
            <a:r>
              <a:rPr lang="en-US" sz="1800" dirty="0">
                <a:effectLst/>
                <a:latin typeface="Aptos"/>
                <a:ea typeface="Calibri" panose="020F0502020204030204" pitchFamily="34" charset="0"/>
              </a:rPr>
              <a:t> is part of the </a:t>
            </a:r>
            <a:r>
              <a:rPr lang="en-US" sz="1800" u="none" strike="noStrike" dirty="0" err="1">
                <a:solidFill>
                  <a:srgbClr val="467886"/>
                </a:solidFill>
                <a:effectLst/>
                <a:latin typeface="Aptos"/>
                <a:ea typeface="Calibri" panose="020F0502020204030204" pitchFamily="34" charset="0"/>
                <a:hlinkClick r:id="rId3"/>
              </a:rPr>
              <a:t>TechEx</a:t>
            </a:r>
            <a:r>
              <a:rPr lang="en-GB" sz="1800" dirty="0">
                <a:effectLst/>
                <a:latin typeface="Aptos"/>
                <a:ea typeface="Calibri" panose="020F0502020204030204" pitchFamily="34" charset="0"/>
              </a:rPr>
              <a:t> </a:t>
            </a:r>
            <a:r>
              <a:rPr lang="en-US" sz="1800" dirty="0">
                <a:effectLst/>
                <a:latin typeface="Aptos"/>
                <a:ea typeface="Calibri" panose="020F0502020204030204" pitchFamily="34" charset="0"/>
              </a:rPr>
              <a:t>brand which sees 7 co-located events, 700+ speakers, 30,000+ attendees, and some of the world’s leading brands as partners</a:t>
            </a:r>
            <a:r>
              <a:rPr lang="en-GB" sz="1800" dirty="0">
                <a:latin typeface="Aptos"/>
                <a:ea typeface="Calibri" panose="020F0502020204030204" pitchFamily="34" charset="0"/>
              </a:rPr>
              <a:t>. </a:t>
            </a:r>
            <a:endParaRPr lang="en-IN" sz="1800" dirty="0">
              <a:latin typeface="Calibri" panose="020F0502020204030204" pitchFamily="34" charset="0"/>
              <a:ea typeface="Calibri" panose="020F0502020204030204" pitchFamily="34" charset="0"/>
            </a:endParaRPr>
          </a:p>
          <a:p>
            <a:pPr marL="342900" indent="-342900" fontAlgn="base">
              <a:buFont typeface="+mj-lt"/>
              <a:buAutoNum type="arabicPeriod"/>
            </a:pPr>
            <a:r>
              <a:rPr lang="en-IN" sz="1800" dirty="0">
                <a:latin typeface="Calibri" panose="020F0502020204030204" pitchFamily="34" charset="0"/>
                <a:ea typeface="Calibri" panose="020F0502020204030204" pitchFamily="34" charset="0"/>
              </a:rPr>
              <a:t>Conferences in 2024:</a:t>
            </a:r>
          </a:p>
          <a:p>
            <a:pPr marL="685800" fontAlgn="base">
              <a:spcBef>
                <a:spcPts val="500"/>
              </a:spcBef>
            </a:pPr>
            <a:r>
              <a:rPr lang="en-US" sz="1800" dirty="0">
                <a:effectLst/>
                <a:latin typeface="Aptos"/>
                <a:ea typeface="Calibri" panose="020F0502020204030204" pitchFamily="34" charset="0"/>
              </a:rPr>
              <a:t>5-6 June 2024 at the Santa Clara Convention Center, California – North America</a:t>
            </a:r>
            <a:endParaRPr lang="en-IN" sz="1800" dirty="0">
              <a:effectLst/>
              <a:latin typeface="Calibri" panose="020F0502020204030204" pitchFamily="34" charset="0"/>
              <a:ea typeface="Calibri" panose="020F0502020204030204" pitchFamily="34" charset="0"/>
            </a:endParaRPr>
          </a:p>
          <a:p>
            <a:pPr marL="685800" fontAlgn="base">
              <a:spcBef>
                <a:spcPts val="500"/>
              </a:spcBef>
            </a:pPr>
            <a:r>
              <a:rPr lang="en-US" sz="1800" dirty="0">
                <a:effectLst/>
                <a:latin typeface="Aptos"/>
                <a:ea typeface="Calibri" panose="020F0502020204030204" pitchFamily="34" charset="0"/>
              </a:rPr>
              <a:t>1-2 October 2024 at the RAI in Amsterdam, Europe</a:t>
            </a:r>
          </a:p>
          <a:p>
            <a:pPr marL="457200" indent="0" fontAlgn="base">
              <a:spcBef>
                <a:spcPts val="500"/>
              </a:spcBef>
              <a:buNone/>
            </a:pPr>
            <a:r>
              <a:rPr lang="en-US" sz="1800" b="1" dirty="0">
                <a:latin typeface="Aptos"/>
                <a:ea typeface="Calibri" panose="020F0502020204030204" pitchFamily="34" charset="0"/>
              </a:rPr>
              <a:t>(Signed Media partnership contract. E</a:t>
            </a:r>
            <a:r>
              <a:rPr lang="en-GB" sz="1800" b="1" dirty="0" err="1">
                <a:effectLst/>
                <a:latin typeface="Aptos"/>
                <a:ea typeface="Calibri" panose="020F0502020204030204" pitchFamily="34" charset="0"/>
              </a:rPr>
              <a:t>xploring</a:t>
            </a:r>
            <a:r>
              <a:rPr lang="en-GB" sz="1800" b="1" dirty="0">
                <a:effectLst/>
                <a:latin typeface="Aptos"/>
                <a:ea typeface="Calibri" panose="020F0502020204030204" pitchFamily="34" charset="0"/>
              </a:rPr>
              <a:t> speaking slots, including moderating of a session by Bob Flynn)</a:t>
            </a:r>
            <a:endParaRPr lang="en-IN" sz="1800" dirty="0">
              <a:latin typeface="Calibri" panose="020F0502020204030204" pitchFamily="34" charset="0"/>
              <a:ea typeface="Calibri" panose="020F0502020204030204" pitchFamily="34" charset="0"/>
            </a:endParaRPr>
          </a:p>
          <a:p>
            <a:pPr marL="342900" indent="-342900" fontAlgn="base">
              <a:buFont typeface="+mj-lt"/>
              <a:buAutoNum type="arabicPeriod" startAt="3"/>
            </a:pPr>
            <a:r>
              <a:rPr lang="en-IN" sz="1800" dirty="0">
                <a:latin typeface="Aptos"/>
                <a:ea typeface="Calibri" panose="020F0502020204030204" pitchFamily="34" charset="0"/>
              </a:rPr>
              <a:t>oneM2M talk in upcoming ASTAP36 workshop</a:t>
            </a:r>
          </a:p>
          <a:p>
            <a:pPr marL="457200" indent="0" fontAlgn="base">
              <a:spcBef>
                <a:spcPts val="500"/>
              </a:spcBef>
              <a:buNone/>
            </a:pPr>
            <a:endParaRPr lang="en-GB" sz="1800" b="1" dirty="0">
              <a:latin typeface="Aptos"/>
              <a:ea typeface="Calibri" panose="020F0502020204030204" pitchFamily="34" charset="0"/>
            </a:endParaRPr>
          </a:p>
        </p:txBody>
      </p:sp>
      <p:sp>
        <p:nvSpPr>
          <p:cNvPr id="4" name="Footer Placeholder 3">
            <a:extLst>
              <a:ext uri="{FF2B5EF4-FFF2-40B4-BE49-F238E27FC236}">
                <a16:creationId xmlns:a16="http://schemas.microsoft.com/office/drawing/2014/main" id="{EE3067A6-99DA-98E5-61A3-C29203813F4B}"/>
              </a:ext>
            </a:extLst>
          </p:cNvPr>
          <p:cNvSpPr>
            <a:spLocks noGrp="1"/>
          </p:cNvSpPr>
          <p:nvPr>
            <p:ph type="ftr" sz="quarter" idx="11"/>
          </p:nvPr>
        </p:nvSpPr>
        <p:spPr/>
        <p:txBody>
          <a:bodyPr/>
          <a:lstStyle/>
          <a:p>
            <a:endParaRPr lang="en-US"/>
          </a:p>
          <a:p>
            <a:r>
              <a:rPr lang="en-US"/>
              <a:t>© 2022 oneM2M</a:t>
            </a:r>
            <a:endParaRPr lang="en-US" dirty="0"/>
          </a:p>
        </p:txBody>
      </p:sp>
    </p:spTree>
    <p:extLst>
      <p:ext uri="{BB962C8B-B14F-4D97-AF65-F5344CB8AC3E}">
        <p14:creationId xmlns:p14="http://schemas.microsoft.com/office/powerpoint/2010/main" val="527623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81C11-B334-E595-F09A-02162CDEE1BC}"/>
              </a:ext>
            </a:extLst>
          </p:cNvPr>
          <p:cNvSpPr>
            <a:spLocks noGrp="1"/>
          </p:cNvSpPr>
          <p:nvPr>
            <p:ph type="title"/>
          </p:nvPr>
        </p:nvSpPr>
        <p:spPr>
          <a:xfrm>
            <a:off x="334696" y="0"/>
            <a:ext cx="8568672" cy="1173570"/>
          </a:xfrm>
        </p:spPr>
        <p:txBody>
          <a:bodyPr>
            <a:normAutofit/>
          </a:bodyPr>
          <a:lstStyle/>
          <a:p>
            <a:r>
              <a:rPr lang="en-IN" dirty="0"/>
              <a:t>Focus Activities</a:t>
            </a:r>
            <a:endParaRPr lang="en-IN" dirty="0">
              <a:highlight>
                <a:srgbClr val="FFFF00"/>
              </a:highlight>
            </a:endParaRPr>
          </a:p>
        </p:txBody>
      </p:sp>
      <p:sp>
        <p:nvSpPr>
          <p:cNvPr id="3" name="Content Placeholder 2">
            <a:extLst>
              <a:ext uri="{FF2B5EF4-FFF2-40B4-BE49-F238E27FC236}">
                <a16:creationId xmlns:a16="http://schemas.microsoft.com/office/drawing/2014/main" id="{DF1C76F2-BC92-6868-5396-49D1AE2B6686}"/>
              </a:ext>
            </a:extLst>
          </p:cNvPr>
          <p:cNvSpPr>
            <a:spLocks noGrp="1"/>
          </p:cNvSpPr>
          <p:nvPr>
            <p:ph idx="1"/>
          </p:nvPr>
        </p:nvSpPr>
        <p:spPr>
          <a:xfrm>
            <a:off x="334695" y="1253330"/>
            <a:ext cx="11733479" cy="5214145"/>
          </a:xfrm>
        </p:spPr>
        <p:txBody>
          <a:bodyPr>
            <a:normAutofit/>
          </a:bodyPr>
          <a:lstStyle/>
          <a:p>
            <a:pPr>
              <a:lnSpc>
                <a:spcPct val="105000"/>
              </a:lnSpc>
            </a:pPr>
            <a:r>
              <a:rPr lang="en-IN" sz="2400" b="1" dirty="0">
                <a:effectLst/>
                <a:latin typeface="Myriad Pro" panose="020B0503030403020204" charset="0"/>
                <a:ea typeface="Times New Roman" panose="02020603050405020304" pitchFamily="18" charset="0"/>
                <a:cs typeface="Times New Roman" panose="02020603050405020304" pitchFamily="18" charset="0"/>
              </a:rPr>
              <a:t>Regional engagements – new regions</a:t>
            </a:r>
          </a:p>
          <a:p>
            <a:pPr lvl="1">
              <a:lnSpc>
                <a:spcPct val="105000"/>
              </a:lnSpc>
            </a:pPr>
            <a:r>
              <a:rPr lang="en-IN" sz="2000" dirty="0">
                <a:latin typeface="Myriad Pro" panose="020B0503030403020204" charset="0"/>
                <a:cs typeface="Times New Roman" panose="02020603050405020304" pitchFamily="18" charset="0"/>
              </a:rPr>
              <a:t>TP in Malaysia</a:t>
            </a:r>
          </a:p>
          <a:p>
            <a:pPr>
              <a:lnSpc>
                <a:spcPct val="105000"/>
              </a:lnSpc>
            </a:pPr>
            <a:r>
              <a:rPr lang="en-IN" sz="2400" b="1" dirty="0">
                <a:latin typeface="Myriad Pro" panose="020B0503030403020204" charset="0"/>
                <a:cs typeface="Times New Roman" panose="02020603050405020304" pitchFamily="18" charset="0"/>
              </a:rPr>
              <a:t>Exhibition Opportunities</a:t>
            </a:r>
          </a:p>
          <a:p>
            <a:pPr lvl="1">
              <a:lnSpc>
                <a:spcPct val="105000"/>
              </a:lnSpc>
            </a:pPr>
            <a:r>
              <a:rPr lang="en-IN" sz="2000" dirty="0">
                <a:latin typeface="Myriad Pro" panose="020B0503030403020204" charset="0"/>
                <a:cs typeface="Times New Roman" panose="02020603050405020304" pitchFamily="18" charset="0"/>
              </a:rPr>
              <a:t>Malaysia, Korea, India, Other Regions</a:t>
            </a:r>
          </a:p>
          <a:p>
            <a:pPr>
              <a:lnSpc>
                <a:spcPct val="105000"/>
              </a:lnSpc>
            </a:pPr>
            <a:r>
              <a:rPr lang="en-IN" sz="2400" b="1" dirty="0">
                <a:latin typeface="Myriad Pro" panose="020B0503030403020204" charset="0"/>
                <a:cs typeface="Times New Roman" panose="02020603050405020304" pitchFamily="18" charset="0"/>
              </a:rPr>
              <a:t>Hackathon</a:t>
            </a:r>
          </a:p>
          <a:p>
            <a:pPr lvl="1">
              <a:lnSpc>
                <a:spcPct val="105000"/>
              </a:lnSpc>
            </a:pPr>
            <a:endParaRPr lang="en-IN" sz="2000" dirty="0">
              <a:latin typeface="Myriad Pro" panose="020B0503030403020204" charset="0"/>
              <a:cs typeface="Times New Roman" panose="02020603050405020304" pitchFamily="18" charset="0"/>
            </a:endParaRPr>
          </a:p>
          <a:p>
            <a:pPr lvl="1">
              <a:lnSpc>
                <a:spcPct val="105000"/>
              </a:lnSpc>
            </a:pPr>
            <a:endParaRPr lang="en-IN" sz="2000" dirty="0">
              <a:latin typeface="Myriad Pro" panose="020B0503030403020204" charset="0"/>
              <a:cs typeface="Times New Roman" panose="02020603050405020304" pitchFamily="18" charset="0"/>
            </a:endParaRPr>
          </a:p>
          <a:p>
            <a:pPr>
              <a:lnSpc>
                <a:spcPct val="105000"/>
              </a:lnSpc>
            </a:pPr>
            <a:endParaRPr lang="en-IN" sz="2400" dirty="0">
              <a:effectLst/>
              <a:latin typeface="Myriad Pro" panose="020B0503030403020204" charset="0"/>
              <a:ea typeface="Times New Roman" panose="02020603050405020304" pitchFamily="18" charset="0"/>
              <a:cs typeface="Times New Roman" panose="02020603050405020304" pitchFamily="18" charset="0"/>
            </a:endParaRPr>
          </a:p>
          <a:p>
            <a:pPr marL="0" indent="0">
              <a:lnSpc>
                <a:spcPct val="105000"/>
              </a:lnSpc>
              <a:buNone/>
            </a:pPr>
            <a:endParaRPr lang="en-IN" sz="2400" dirty="0">
              <a:latin typeface="Myriad Pro" panose="020B050303040302020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E887D05B-5067-A41D-59D6-7BB87FA3F16D}"/>
              </a:ext>
            </a:extLst>
          </p:cNvPr>
          <p:cNvSpPr>
            <a:spLocks noGrp="1"/>
          </p:cNvSpPr>
          <p:nvPr>
            <p:ph type="ftr" sz="quarter" idx="11"/>
          </p:nvPr>
        </p:nvSpPr>
        <p:spPr/>
        <p:txBody>
          <a:bodyPr/>
          <a:lstStyle/>
          <a:p>
            <a:endParaRPr lang="en-US" dirty="0"/>
          </a:p>
          <a:p>
            <a:r>
              <a:rPr lang="en-US" dirty="0"/>
              <a:t>© 2024 oneM2M</a:t>
            </a:r>
          </a:p>
        </p:txBody>
      </p:sp>
    </p:spTree>
    <p:extLst>
      <p:ext uri="{BB962C8B-B14F-4D97-AF65-F5344CB8AC3E}">
        <p14:creationId xmlns:p14="http://schemas.microsoft.com/office/powerpoint/2010/main" val="1558543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a:extLst>
            <a:ext uri="{FF2B5EF4-FFF2-40B4-BE49-F238E27FC236}">
              <a16:creationId xmlns:a16="http://schemas.microsoft.com/office/drawing/2014/main" id="{E3F8DB5E-CCD6-E621-C53B-6BDF867753E6}"/>
            </a:ext>
          </a:extLst>
        </p:cNvPr>
        <p:cNvGrpSpPr/>
        <p:nvPr/>
      </p:nvGrpSpPr>
      <p:grpSpPr>
        <a:xfrm>
          <a:off x="0" y="0"/>
          <a:ext cx="0" cy="0"/>
          <a:chOff x="0" y="0"/>
          <a:chExt cx="0" cy="0"/>
        </a:xfrm>
      </p:grpSpPr>
      <p:sp>
        <p:nvSpPr>
          <p:cNvPr id="90" name="Google Shape;90;g19bea0c9e96_0_1">
            <a:extLst>
              <a:ext uri="{FF2B5EF4-FFF2-40B4-BE49-F238E27FC236}">
                <a16:creationId xmlns:a16="http://schemas.microsoft.com/office/drawing/2014/main" id="{EB2DE6E4-4602-7083-B67F-FF16EC310A1D}"/>
              </a:ext>
            </a:extLst>
          </p:cNvPr>
          <p:cNvSpPr txBox="1">
            <a:spLocks noGrp="1"/>
          </p:cNvSpPr>
          <p:nvPr>
            <p:ph type="title"/>
          </p:nvPr>
        </p:nvSpPr>
        <p:spPr>
          <a:xfrm>
            <a:off x="334695" y="0"/>
            <a:ext cx="10419444" cy="11736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IN" dirty="0"/>
              <a:t>Key highlights (April’24)</a:t>
            </a:r>
            <a:endParaRPr dirty="0">
              <a:highlight>
                <a:srgbClr val="FFFF00"/>
              </a:highlight>
            </a:endParaRPr>
          </a:p>
        </p:txBody>
      </p:sp>
      <p:sp>
        <p:nvSpPr>
          <p:cNvPr id="91" name="Google Shape;91;g19bea0c9e96_0_1">
            <a:extLst>
              <a:ext uri="{FF2B5EF4-FFF2-40B4-BE49-F238E27FC236}">
                <a16:creationId xmlns:a16="http://schemas.microsoft.com/office/drawing/2014/main" id="{E9F78FBB-81D9-72C6-4E5F-6B623831B3C6}"/>
              </a:ext>
            </a:extLst>
          </p:cNvPr>
          <p:cNvSpPr txBox="1">
            <a:spLocks/>
          </p:cNvSpPr>
          <p:nvPr/>
        </p:nvSpPr>
        <p:spPr>
          <a:xfrm>
            <a:off x="132750" y="983770"/>
            <a:ext cx="12059250" cy="5443511"/>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1600" b="1" i="0" u="none" strike="noStrike" kern="1200" cap="none" spc="0" normalizeH="0" baseline="0" noProof="0" dirty="0">
                <a:ln>
                  <a:noFill/>
                </a:ln>
                <a:solidFill>
                  <a:schemeClr val="tx1"/>
                </a:solidFill>
                <a:effectLst/>
                <a:uLnTx/>
                <a:uFillTx/>
                <a:latin typeface="Myriad Pro" panose="020B0503030403020204" charset="0"/>
              </a:rPr>
              <a:t>External Publications: </a:t>
            </a:r>
            <a:r>
              <a:rPr lang="en-US" sz="1600" kern="1200" dirty="0">
                <a:solidFill>
                  <a:schemeClr val="tx1"/>
                </a:solidFill>
                <a:latin typeface="Myriad Pro" panose="020B0503030403020204" charset="0"/>
              </a:rPr>
              <a:t> </a:t>
            </a:r>
            <a:r>
              <a:rPr lang="en-IN" sz="1600" kern="1200" dirty="0">
                <a:solidFill>
                  <a:schemeClr val="tx1"/>
                </a:solidFill>
                <a:latin typeface="Myriad Pro" panose="020B0503030403020204" charset="0"/>
              </a:rPr>
              <a:t>2 (</a:t>
            </a:r>
            <a:r>
              <a:rPr lang="en-IN" sz="1600" kern="1200" dirty="0">
                <a:solidFill>
                  <a:schemeClr val="tx1"/>
                </a:solidFill>
                <a:latin typeface="Myriad Pro" panose="020B0503030403020204" charset="0"/>
                <a:hlinkClick r:id="rId3"/>
              </a:rPr>
              <a:t>ETSI Enjoy</a:t>
            </a:r>
            <a:r>
              <a:rPr lang="en-IN" sz="1600" kern="1200" dirty="0">
                <a:solidFill>
                  <a:schemeClr val="tx1"/>
                </a:solidFill>
                <a:latin typeface="Myriad Pro" panose="020B0503030403020204" charset="0"/>
              </a:rPr>
              <a:t>, </a:t>
            </a:r>
            <a:r>
              <a:rPr lang="en-IN" sz="1600" dirty="0">
                <a:latin typeface="Myriad Pro" panose="020B0503030403020204" charset="0"/>
                <a:hlinkClick r:id="rId4">
                  <a:extLst>
                    <a:ext uri="{A12FA001-AC4F-418D-AE19-62706E023703}">
                      <ahyp:hlinkClr xmlns:ahyp="http://schemas.microsoft.com/office/drawing/2018/hyperlinkcolor" val="tx"/>
                    </a:ext>
                  </a:extLst>
                </a:hlinkClick>
              </a:rPr>
              <a:t>Submission to NIST Consultation</a:t>
            </a:r>
            <a:r>
              <a:rPr lang="en-IN" sz="1600" kern="1200" dirty="0">
                <a:solidFill>
                  <a:schemeClr val="tx1"/>
                </a:solidFill>
                <a:latin typeface="Myriad Pro" panose="020B0503030403020204" charset="0"/>
              </a:rPr>
              <a:t>)</a:t>
            </a:r>
            <a:endParaRPr kumimoji="0" lang="en-US" sz="1600" b="0" i="0" u="none" strike="noStrike" kern="1200" cap="none" spc="0" normalizeH="0" baseline="0" noProof="0" dirty="0">
              <a:ln>
                <a:noFill/>
              </a:ln>
              <a:solidFill>
                <a:schemeClr val="tx1"/>
              </a:solidFill>
              <a:effectLst/>
              <a:highlight>
                <a:srgbClr val="00FFFF"/>
              </a:highlight>
              <a:uLnTx/>
              <a:uFillTx/>
              <a:latin typeface="Myriad Pro" panose="020B0503030403020204" charset="0"/>
            </a:endParaRPr>
          </a:p>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1600" b="1" i="0" u="none" strike="noStrike" kern="1200" cap="none" spc="0" normalizeH="0" baseline="0" noProof="0" dirty="0">
                <a:ln>
                  <a:noFill/>
                </a:ln>
                <a:solidFill>
                  <a:schemeClr val="tx1"/>
                </a:solidFill>
                <a:effectLst/>
                <a:uLnTx/>
                <a:uFillTx/>
                <a:latin typeface="Myriad Pro" panose="020B0503030403020204" charset="0"/>
              </a:rPr>
              <a:t>Engagement: *</a:t>
            </a:r>
            <a:r>
              <a:rPr lang="en-US" sz="1600" b="1" kern="1200" dirty="0">
                <a:solidFill>
                  <a:schemeClr val="tx1"/>
                </a:solidFill>
                <a:latin typeface="Myriad Pro" panose="020B0503030403020204" charset="0"/>
              </a:rPr>
              <a:t>4</a:t>
            </a:r>
            <a:r>
              <a:rPr kumimoji="0" lang="en-US" sz="1600" b="0" i="0" u="none" strike="noStrike" kern="1200" cap="none" spc="0" normalizeH="0" baseline="0" noProof="0" dirty="0">
                <a:ln>
                  <a:noFill/>
                </a:ln>
                <a:solidFill>
                  <a:schemeClr val="tx1"/>
                </a:solidFill>
                <a:effectLst/>
                <a:uLnTx/>
                <a:uFillTx/>
                <a:latin typeface="Myriad Pro" panose="020B0503030403020204" charset="0"/>
              </a:rPr>
              <a:t> </a:t>
            </a:r>
            <a:r>
              <a:rPr kumimoji="0" lang="en-US" sz="1600" i="0" u="none" strike="noStrike" kern="1200" cap="none" spc="0" normalizeH="0" baseline="0" noProof="0" dirty="0">
                <a:ln>
                  <a:noFill/>
                </a:ln>
                <a:solidFill>
                  <a:schemeClr val="tx1"/>
                </a:solidFill>
                <a:effectLst/>
                <a:uLnTx/>
                <a:uFillTx/>
                <a:latin typeface="Myriad Pro" panose="020B0503030403020204" charset="0"/>
              </a:rPr>
              <a:t>Executive Insights</a:t>
            </a:r>
            <a:r>
              <a:rPr lang="en-US" sz="1600" dirty="0">
                <a:latin typeface="Myriad Pro" panose="020B0503030403020204" charset="0"/>
              </a:rPr>
              <a:t> (12 more planned) </a:t>
            </a:r>
          </a:p>
          <a:p>
            <a:pPr marL="0" marR="0" lvl="0" indent="0" algn="l" defTabSz="914400" rtl="0" eaLnBrk="1" fontAlgn="auto" latinLnBrk="0" hangingPunct="1">
              <a:lnSpc>
                <a:spcPct val="90000"/>
              </a:lnSpc>
              <a:spcBef>
                <a:spcPts val="1000"/>
              </a:spcBef>
              <a:spcAft>
                <a:spcPts val="0"/>
              </a:spcAft>
              <a:buClrTx/>
              <a:buSzTx/>
              <a:buFontTx/>
              <a:buNone/>
              <a:tabLst/>
              <a:defRPr/>
            </a:pPr>
            <a:r>
              <a:rPr lang="en-US" sz="1400" dirty="0">
                <a:latin typeface="Myriad Pro" panose="020B0503030403020204" charset="0"/>
              </a:rPr>
              <a:t>*2 Exec insights promoted through Sponsored LinkedIn posts.</a:t>
            </a:r>
            <a:endParaRPr sz="1400" dirty="0">
              <a:latin typeface="Myriad Pro" panose="020B0503030403020204" charset="0"/>
            </a:endParaRPr>
          </a:p>
          <a:p>
            <a:pPr algn="l"/>
            <a:endParaRPr lang="en-US" sz="1600" b="1" dirty="0">
              <a:latin typeface="Myriad Pro" panose="020B0503030403020204" charset="0"/>
            </a:endParaRPr>
          </a:p>
          <a:p>
            <a:pPr algn="l"/>
            <a:r>
              <a:rPr lang="en-US" sz="1600" b="1" dirty="0">
                <a:latin typeface="Myriad Pro" panose="020B0503030403020204" charset="0"/>
              </a:rPr>
              <a:t>Regional Outreach: </a:t>
            </a:r>
            <a:r>
              <a:rPr lang="en-US" sz="1600" dirty="0">
                <a:latin typeface="Myriad Pro" panose="020B0503030403020204" charset="0"/>
              </a:rPr>
              <a:t>Malaysia  -</a:t>
            </a:r>
            <a:r>
              <a:rPr lang="en-US" sz="1600" b="1" dirty="0">
                <a:latin typeface="Myriad Pro" panose="020B0503030403020204" charset="0"/>
              </a:rPr>
              <a:t> </a:t>
            </a:r>
            <a:r>
              <a:rPr lang="en-US" sz="1600" dirty="0">
                <a:latin typeface="Myriad Pro" panose="020B0503030403020204" charset="0"/>
              </a:rPr>
              <a:t>D</a:t>
            </a:r>
            <a:r>
              <a:rPr lang="en-US" sz="1600" b="0" i="0" dirty="0">
                <a:solidFill>
                  <a:srgbClr val="222222"/>
                </a:solidFill>
                <a:effectLst/>
                <a:latin typeface="Myriad Pro" panose="020B0503030403020204" charset="0"/>
              </a:rPr>
              <a:t>eveloper tutorial proposed in first half of CY’24; TP being explored in Sep; promotional event after the hackathon in Nov. or Dec.</a:t>
            </a:r>
            <a:endParaRPr kumimoji="0" lang="en-US" sz="1600" b="1" i="0" u="none" strike="noStrike" kern="1200" cap="none" spc="0" normalizeH="0" baseline="0" noProof="0" dirty="0">
              <a:ln>
                <a:noFill/>
              </a:ln>
              <a:solidFill>
                <a:schemeClr val="tx1"/>
              </a:solidFill>
              <a:effectLst/>
              <a:uLnTx/>
              <a:uFillTx/>
              <a:latin typeface="Myriad Pro" panose="020B0503030403020204" charset="0"/>
            </a:endParaRPr>
          </a:p>
          <a:p>
            <a:pPr marL="0" marR="0" lvl="0" indent="0" algn="l" defTabSz="914400" rtl="0" eaLnBrk="1" fontAlgn="auto" latinLnBrk="0" hangingPunct="1">
              <a:lnSpc>
                <a:spcPct val="90000"/>
              </a:lnSpc>
              <a:spcBef>
                <a:spcPts val="1000"/>
              </a:spcBef>
              <a:spcAft>
                <a:spcPts val="0"/>
              </a:spcAft>
              <a:buClrTx/>
              <a:buSzTx/>
              <a:buFontTx/>
              <a:buNone/>
              <a:tabLst/>
              <a:defRPr/>
            </a:pPr>
            <a:endParaRPr kumimoji="0" lang="en-US" sz="1600" b="1" i="0" u="none" strike="noStrike" kern="1200" cap="none" spc="0" normalizeH="0" baseline="0" noProof="0" dirty="0">
              <a:ln>
                <a:noFill/>
              </a:ln>
              <a:solidFill>
                <a:schemeClr val="tx1"/>
              </a:solidFill>
              <a:effectLst/>
              <a:uLnTx/>
              <a:uFillTx/>
              <a:latin typeface="Myriad Pro" panose="020B0503030403020204" charset="0"/>
            </a:endParaRPr>
          </a:p>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1600" b="1" i="0" u="none" strike="noStrike" kern="1200" cap="none" spc="0" normalizeH="0" baseline="0" noProof="0" dirty="0">
                <a:ln>
                  <a:noFill/>
                </a:ln>
                <a:solidFill>
                  <a:schemeClr val="tx1"/>
                </a:solidFill>
                <a:effectLst/>
                <a:uLnTx/>
                <a:uFillTx/>
                <a:latin typeface="Myriad Pro" panose="020B0503030403020204" charset="0"/>
              </a:rPr>
              <a:t>Visibility:</a:t>
            </a:r>
          </a:p>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1600" b="0" i="0" u="none" strike="noStrike" kern="1200" cap="none" spc="0" normalizeH="0" baseline="0" noProof="0" dirty="0">
                <a:ln>
                  <a:noFill/>
                </a:ln>
                <a:solidFill>
                  <a:schemeClr val="tx1"/>
                </a:solidFill>
                <a:effectLst/>
                <a:uLnTx/>
                <a:uFillTx/>
                <a:latin typeface="Myriad Pro" panose="020B0503030403020204" charset="0"/>
              </a:rPr>
              <a:t>Total Events organized – N/A</a:t>
            </a:r>
            <a:r>
              <a:rPr kumimoji="0" lang="en-US" sz="1600" b="0" i="0" u="none" strike="sngStrike" kern="1200" cap="none" spc="0" normalizeH="0" baseline="0" noProof="0" dirty="0">
                <a:ln>
                  <a:noFill/>
                </a:ln>
                <a:solidFill>
                  <a:schemeClr val="tx1"/>
                </a:solidFill>
                <a:effectLst/>
                <a:highlight>
                  <a:srgbClr val="00FFFF"/>
                </a:highlight>
                <a:uLnTx/>
                <a:uFillTx/>
                <a:latin typeface="Myriad Pro" panose="020B0503030403020204" charset="0"/>
              </a:rPr>
              <a:t> </a:t>
            </a:r>
            <a:endParaRPr kumimoji="0" sz="1600" b="0" i="0" u="none" strike="sngStrike" kern="1200" cap="none" spc="0" normalizeH="0" baseline="0" noProof="0" dirty="0">
              <a:ln>
                <a:noFill/>
              </a:ln>
              <a:solidFill>
                <a:schemeClr val="tx1"/>
              </a:solidFill>
              <a:effectLst/>
              <a:highlight>
                <a:srgbClr val="00FFFF"/>
              </a:highlight>
              <a:uLnTx/>
              <a:uFillTx/>
              <a:latin typeface="Myriad Pro" panose="020B0503030403020204" charset="0"/>
            </a:endParaRPr>
          </a:p>
          <a:p>
            <a:pPr marL="0" marR="0" lvl="0" indent="0" algn="l" defTabSz="914400" rtl="0" eaLnBrk="1" fontAlgn="auto" latinLnBrk="0" hangingPunct="1">
              <a:lnSpc>
                <a:spcPct val="90000"/>
              </a:lnSpc>
              <a:spcBef>
                <a:spcPts val="1000"/>
              </a:spcBef>
              <a:spcAft>
                <a:spcPts val="0"/>
              </a:spcAft>
              <a:buClrTx/>
              <a:buSzTx/>
              <a:buFontTx/>
              <a:buNone/>
              <a:tabLst/>
              <a:defRPr/>
            </a:pPr>
            <a:r>
              <a:rPr lang="en-US" sz="1600" dirty="0">
                <a:latin typeface="Myriad Pro" panose="020B0503030403020204" charset="0"/>
              </a:rPr>
              <a:t>Opportunities –  </a:t>
            </a:r>
          </a:p>
          <a:p>
            <a:pPr marL="285750" marR="0" lvl="0" indent="-285750" algn="l" defTabSz="914400" rtl="0" eaLnBrk="1" fontAlgn="auto" latinLnBrk="0" hangingPunct="1">
              <a:lnSpc>
                <a:spcPct val="90000"/>
              </a:lnSpc>
              <a:spcBef>
                <a:spcPts val="1000"/>
              </a:spcBef>
              <a:spcAft>
                <a:spcPts val="0"/>
              </a:spcAft>
              <a:buClrTx/>
              <a:buSzTx/>
              <a:buFontTx/>
              <a:buChar char="-"/>
              <a:tabLst/>
              <a:defRPr/>
            </a:pPr>
            <a:r>
              <a:rPr lang="en-GB" sz="1600" dirty="0">
                <a:solidFill>
                  <a:srgbClr val="222222"/>
                </a:solidFill>
                <a:latin typeface="Myriad Pro" panose="020B0503030403020204" charset="0"/>
              </a:rPr>
              <a:t>Edge Computing Expo &amp; IoT Tech Expo 2024 in Santa Clara 5-6 Jun’24; </a:t>
            </a:r>
          </a:p>
          <a:p>
            <a:pPr marL="285750" marR="0" lvl="0" indent="-285750" algn="l" defTabSz="914400" rtl="0" eaLnBrk="1" fontAlgn="auto" latinLnBrk="0" hangingPunct="1">
              <a:lnSpc>
                <a:spcPct val="90000"/>
              </a:lnSpc>
              <a:spcBef>
                <a:spcPts val="1000"/>
              </a:spcBef>
              <a:spcAft>
                <a:spcPts val="0"/>
              </a:spcAft>
              <a:buClrTx/>
              <a:buSzTx/>
              <a:buFontTx/>
              <a:buChar char="-"/>
              <a:tabLst/>
              <a:defRPr/>
            </a:pPr>
            <a:r>
              <a:rPr lang="en-GB" sz="1600" dirty="0">
                <a:solidFill>
                  <a:srgbClr val="222222"/>
                </a:solidFill>
                <a:latin typeface="Myriad Pro" panose="020B0503030403020204" charset="0"/>
              </a:rPr>
              <a:t>RAI, Amsterdam on </a:t>
            </a:r>
            <a:r>
              <a:rPr lang="en-US" sz="1600" dirty="0">
                <a:solidFill>
                  <a:srgbClr val="222222"/>
                </a:solidFill>
                <a:latin typeface="Myriad Pro" panose="020B0503030403020204" charset="0"/>
              </a:rPr>
              <a:t>1-2 Oct 24;</a:t>
            </a:r>
          </a:p>
          <a:p>
            <a:pPr marL="285750" marR="0" lvl="0" indent="-285750" algn="l" defTabSz="914400" rtl="0" eaLnBrk="1" fontAlgn="auto" latinLnBrk="0" hangingPunct="1">
              <a:lnSpc>
                <a:spcPct val="90000"/>
              </a:lnSpc>
              <a:spcBef>
                <a:spcPts val="1000"/>
              </a:spcBef>
              <a:spcAft>
                <a:spcPts val="0"/>
              </a:spcAft>
              <a:buClrTx/>
              <a:buSzTx/>
              <a:buFontTx/>
              <a:buChar char="-"/>
              <a:tabLst/>
              <a:defRPr/>
            </a:pPr>
            <a:r>
              <a:rPr lang="en-IN" sz="1600" dirty="0">
                <a:solidFill>
                  <a:srgbClr val="222222"/>
                </a:solidFill>
                <a:latin typeface="Myriad Pro" panose="020B0503030403020204" charset="0"/>
              </a:rPr>
              <a:t>oneM2M talk in upcoming ASTAP36 workshop;</a:t>
            </a:r>
            <a:endParaRPr lang="en-US" sz="1600" dirty="0">
              <a:solidFill>
                <a:srgbClr val="222222"/>
              </a:solidFill>
              <a:latin typeface="Myriad Pro" panose="020B0503030403020204" charset="0"/>
            </a:endParaRPr>
          </a:p>
          <a:p>
            <a:pPr marL="0" marR="0" lvl="0" indent="0" algn="l" defTabSz="914400" rtl="0" eaLnBrk="1" fontAlgn="auto" latinLnBrk="0" hangingPunct="1">
              <a:lnSpc>
                <a:spcPct val="90000"/>
              </a:lnSpc>
              <a:spcBef>
                <a:spcPts val="1000"/>
              </a:spcBef>
              <a:spcAft>
                <a:spcPts val="0"/>
              </a:spcAft>
              <a:buClrTx/>
              <a:buSzTx/>
              <a:buFontTx/>
              <a:buNone/>
              <a:tabLst/>
              <a:defRPr/>
            </a:pPr>
            <a:endParaRPr kumimoji="0" lang="en-US" sz="1600" b="1" i="0" u="none" strike="noStrike" kern="1200" cap="none" spc="0" normalizeH="0" baseline="0" noProof="0" dirty="0">
              <a:ln>
                <a:noFill/>
              </a:ln>
              <a:solidFill>
                <a:schemeClr val="tx1"/>
              </a:solidFill>
              <a:effectLst/>
              <a:uLnTx/>
              <a:uFillTx/>
              <a:latin typeface="Myriad Pro" panose="020B0503030403020204" charset="0"/>
            </a:endParaRPr>
          </a:p>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1600" b="1" i="0" u="none" strike="noStrike" kern="1200" cap="none" spc="0" normalizeH="0" baseline="0" noProof="0" dirty="0">
                <a:ln>
                  <a:noFill/>
                </a:ln>
                <a:solidFill>
                  <a:schemeClr val="tx1"/>
                </a:solidFill>
                <a:effectLst/>
                <a:uLnTx/>
                <a:uFillTx/>
                <a:latin typeface="Myriad Pro" panose="020B0503030403020204" charset="0"/>
              </a:rPr>
              <a:t>Social Media: LinkedIn </a:t>
            </a:r>
            <a:r>
              <a:rPr kumimoji="0" lang="en-US" sz="1600" b="0" i="0" u="none" strike="noStrike" kern="1200" cap="none" spc="0" normalizeH="0" baseline="0" noProof="0" dirty="0">
                <a:ln>
                  <a:noFill/>
                </a:ln>
                <a:solidFill>
                  <a:schemeClr val="tx1"/>
                </a:solidFill>
                <a:effectLst/>
                <a:uLnTx/>
                <a:uFillTx/>
                <a:latin typeface="Myriad Pro" panose="020B0503030403020204" charset="0"/>
              </a:rPr>
              <a:t>1479 followers (</a:t>
            </a:r>
            <a:r>
              <a:rPr kumimoji="0" lang="en-US" sz="1600" b="0" i="0" u="none" strike="noStrike" kern="1200" cap="none" spc="0" normalizeH="0" baseline="0" noProof="0" dirty="0">
                <a:ln>
                  <a:noFill/>
                </a:ln>
                <a:solidFill>
                  <a:srgbClr val="00B050"/>
                </a:solidFill>
                <a:effectLst/>
                <a:uLnTx/>
                <a:uFillTx/>
                <a:latin typeface="Myriad Pro" panose="020B0503030403020204" charset="0"/>
              </a:rPr>
              <a:t>▲3</a:t>
            </a:r>
            <a:r>
              <a:rPr lang="en-US" sz="1600" dirty="0">
                <a:solidFill>
                  <a:srgbClr val="00B050"/>
                </a:solidFill>
                <a:latin typeface="Myriad Pro" panose="020B0503030403020204" charset="0"/>
              </a:rPr>
              <a:t>9 from Jan’24</a:t>
            </a:r>
            <a:r>
              <a:rPr kumimoji="0" lang="en-US" sz="1600" b="0" i="0" u="none" strike="noStrike" kern="1200" cap="none" spc="0" normalizeH="0" baseline="0" noProof="0" dirty="0">
                <a:ln>
                  <a:noFill/>
                </a:ln>
                <a:solidFill>
                  <a:schemeClr val="tx1"/>
                </a:solidFill>
                <a:effectLst/>
                <a:uLnTx/>
                <a:uFillTx/>
                <a:latin typeface="Myriad Pro" panose="020B0503030403020204" charset="0"/>
              </a:rPr>
              <a:t>), 17 total posts; Twitter 1451 followers, 86 total posts</a:t>
            </a:r>
            <a:endParaRPr kumimoji="0" lang="en-US" sz="1600" b="1" i="0" u="none" strike="noStrike" kern="1200" cap="none" spc="0" normalizeH="0" baseline="0" noProof="0" dirty="0">
              <a:ln>
                <a:noFill/>
              </a:ln>
              <a:solidFill>
                <a:schemeClr val="tx1"/>
              </a:solidFill>
              <a:effectLst/>
              <a:highlight>
                <a:srgbClr val="FFFF00"/>
              </a:highlight>
              <a:uLnTx/>
              <a:uFillTx/>
              <a:latin typeface="Myriad Pro" panose="020B0503030403020204" charset="0"/>
            </a:endParaRPr>
          </a:p>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1600" b="1" i="0" u="none" strike="noStrike" kern="1200" cap="none" spc="0" normalizeH="0" baseline="0" noProof="0" dirty="0">
                <a:ln>
                  <a:noFill/>
                </a:ln>
                <a:solidFill>
                  <a:schemeClr val="tx1"/>
                </a:solidFill>
                <a:effectLst/>
                <a:uLnTx/>
                <a:uFillTx/>
                <a:latin typeface="Myriad Pro" panose="020B0503030403020204" charset="0"/>
              </a:rPr>
              <a:t>Communiques &amp; PRs:</a:t>
            </a:r>
            <a:r>
              <a:rPr kumimoji="0" lang="en-US" sz="1600" i="0" u="none" strike="noStrike" kern="1200" cap="none" spc="0" normalizeH="0" baseline="0" noProof="0" dirty="0">
                <a:ln>
                  <a:noFill/>
                </a:ln>
                <a:solidFill>
                  <a:schemeClr val="tx1"/>
                </a:solidFill>
                <a:effectLst/>
                <a:uLnTx/>
                <a:uFillTx/>
                <a:latin typeface="Myriad Pro" panose="020B0503030403020204" charset="0"/>
              </a:rPr>
              <a:t> </a:t>
            </a:r>
            <a:r>
              <a:rPr lang="en-US" sz="1600" dirty="0">
                <a:latin typeface="Myriad Pro" panose="020B0503030403020204" charset="0"/>
              </a:rPr>
              <a:t>2 Sponsored LinkedIn posts in Q1 of CY’24</a:t>
            </a:r>
          </a:p>
        </p:txBody>
      </p:sp>
      <p:sp>
        <p:nvSpPr>
          <p:cNvPr id="3" name="TextBox 2">
            <a:extLst>
              <a:ext uri="{FF2B5EF4-FFF2-40B4-BE49-F238E27FC236}">
                <a16:creationId xmlns:a16="http://schemas.microsoft.com/office/drawing/2014/main" id="{AB9FBF2A-ABDC-2079-1148-37F90344E192}"/>
              </a:ext>
            </a:extLst>
          </p:cNvPr>
          <p:cNvSpPr txBox="1"/>
          <p:nvPr/>
        </p:nvSpPr>
        <p:spPr>
          <a:xfrm>
            <a:off x="8465820" y="6218896"/>
            <a:ext cx="4337685"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45054"/>
                </a:solidFill>
                <a:effectLst/>
                <a:uLnTx/>
                <a:uFillTx/>
                <a:latin typeface="Myriad Pro" panose="020B0503030403020204" charset="0"/>
                <a:ea typeface="+mn-ea"/>
                <a:cs typeface="+mn-cs"/>
                <a:hlinkClick r:id="rId5"/>
              </a:rPr>
              <a:t>Refer oneM2M Promotions Tracker</a:t>
            </a:r>
            <a:r>
              <a:rPr kumimoji="0" lang="en-US" sz="1800" b="1" i="0" u="none" strike="noStrike" kern="1200" cap="none" spc="0" normalizeH="0" baseline="0" noProof="0" dirty="0">
                <a:ln>
                  <a:noFill/>
                </a:ln>
                <a:solidFill>
                  <a:srgbClr val="545054"/>
                </a:solidFill>
                <a:effectLst/>
                <a:uLnTx/>
                <a:uFillTx/>
                <a:latin typeface="Myriad Pro" panose="020B0503030403020204" charset="0"/>
                <a:ea typeface="+mn-ea"/>
                <a:cs typeface="+mn-cs"/>
              </a:rPr>
              <a:t> </a:t>
            </a:r>
            <a:endParaRPr kumimoji="0" lang="en-IN" sz="1800" b="0" i="0" u="none" strike="noStrike" kern="1200" cap="none" spc="0" normalizeH="0" baseline="0" noProof="0" dirty="0">
              <a:ln>
                <a:noFill/>
              </a:ln>
              <a:solidFill>
                <a:srgbClr val="545054"/>
              </a:solidFill>
              <a:effectLst/>
              <a:uLnTx/>
              <a:uFillTx/>
              <a:latin typeface="Calibri" panose="020F0502020204030204"/>
              <a:ea typeface="+mn-ea"/>
              <a:cs typeface="+mn-cs"/>
            </a:endParaRPr>
          </a:p>
        </p:txBody>
      </p:sp>
      <p:sp>
        <p:nvSpPr>
          <p:cNvPr id="2" name="Footer Placeholder 38">
            <a:extLst>
              <a:ext uri="{FF2B5EF4-FFF2-40B4-BE49-F238E27FC236}">
                <a16:creationId xmlns:a16="http://schemas.microsoft.com/office/drawing/2014/main" id="{D43873AC-55F0-C25D-D00B-7F5E8E502ABB}"/>
              </a:ext>
            </a:extLst>
          </p:cNvPr>
          <p:cNvSpPr>
            <a:spLocks noGrp="1"/>
          </p:cNvSpPr>
          <p:nvPr>
            <p:ph type="ftr" sz="quarter" idx="11"/>
          </p:nvPr>
        </p:nvSpPr>
        <p:spPr>
          <a:xfrm>
            <a:off x="4038600" y="6356350"/>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E7E6E6"/>
              </a:solidFill>
              <a:effectLst/>
              <a:uLnTx/>
              <a:uFillTx/>
              <a:latin typeface="Myriad Pro" panose="020B050303040302020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E7E6E6"/>
                </a:solidFill>
                <a:effectLst/>
                <a:uLnTx/>
                <a:uFillTx/>
                <a:latin typeface="Myriad Pro" panose="020B0503030403020204" charset="0"/>
                <a:ea typeface="+mn-ea"/>
                <a:cs typeface="+mn-cs"/>
              </a:rPr>
              <a:t>© 2024 oneM2M</a:t>
            </a:r>
          </a:p>
        </p:txBody>
      </p:sp>
    </p:spTree>
    <p:extLst>
      <p:ext uri="{BB962C8B-B14F-4D97-AF65-F5344CB8AC3E}">
        <p14:creationId xmlns:p14="http://schemas.microsoft.com/office/powerpoint/2010/main" val="555233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3A233-D205-2414-3D43-A4B91A0814BE}"/>
              </a:ext>
            </a:extLst>
          </p:cNvPr>
          <p:cNvSpPr>
            <a:spLocks noGrp="1"/>
          </p:cNvSpPr>
          <p:nvPr>
            <p:ph type="title"/>
          </p:nvPr>
        </p:nvSpPr>
        <p:spPr/>
        <p:txBody>
          <a:bodyPr>
            <a:normAutofit/>
          </a:bodyPr>
          <a:lstStyle/>
          <a:p>
            <a:r>
              <a:rPr lang="en-IN" dirty="0"/>
              <a:t>Marcom Strategy for CY 2024</a:t>
            </a:r>
          </a:p>
        </p:txBody>
      </p:sp>
      <p:sp>
        <p:nvSpPr>
          <p:cNvPr id="3" name="Content Placeholder 2">
            <a:extLst>
              <a:ext uri="{FF2B5EF4-FFF2-40B4-BE49-F238E27FC236}">
                <a16:creationId xmlns:a16="http://schemas.microsoft.com/office/drawing/2014/main" id="{D2D2E249-EA71-9B84-FC6E-EE998754713A}"/>
              </a:ext>
            </a:extLst>
          </p:cNvPr>
          <p:cNvSpPr>
            <a:spLocks noGrp="1"/>
          </p:cNvSpPr>
          <p:nvPr>
            <p:ph idx="1"/>
          </p:nvPr>
        </p:nvSpPr>
        <p:spPr>
          <a:xfrm>
            <a:off x="669390" y="3789177"/>
            <a:ext cx="5619790" cy="2775856"/>
          </a:xfrm>
        </p:spPr>
        <p:txBody>
          <a:bodyPr>
            <a:normAutofit/>
          </a:bodyPr>
          <a:lstStyle/>
          <a:p>
            <a:pPr marL="0" indent="0">
              <a:buNone/>
            </a:pPr>
            <a:r>
              <a:rPr lang="en-US" sz="2000" b="1" dirty="0">
                <a:latin typeface="Myriad Pro" panose="020B0503030403020204" charset="0"/>
                <a:sym typeface="Open Sans"/>
              </a:rPr>
              <a:t>Proposed Activities </a:t>
            </a:r>
          </a:p>
          <a:p>
            <a:r>
              <a:rPr lang="en-US" sz="2000" dirty="0">
                <a:latin typeface="Myriad Pro" panose="020B0503030403020204" charset="0"/>
                <a:sym typeface="Open Sans"/>
              </a:rPr>
              <a:t>K</a:t>
            </a:r>
            <a:r>
              <a:rPr lang="en-US" sz="2000" dirty="0">
                <a:solidFill>
                  <a:schemeClr val="tx1"/>
                </a:solidFill>
                <a:latin typeface="Myriad Pro" panose="020B0503030403020204" charset="0"/>
                <a:sym typeface="Open Sans"/>
              </a:rPr>
              <a:t>eep promoting new information around relevant</a:t>
            </a:r>
            <a:r>
              <a:rPr lang="en-US" sz="2000" dirty="0">
                <a:solidFill>
                  <a:schemeClr val="tx1"/>
                </a:solidFill>
                <a:latin typeface="Myriad Pro" panose="020B0503030403020204" charset="0"/>
              </a:rPr>
              <a:t> </a:t>
            </a:r>
            <a:r>
              <a:rPr lang="en-US" sz="2000" dirty="0">
                <a:solidFill>
                  <a:schemeClr val="tx1"/>
                </a:solidFill>
                <a:latin typeface="Myriad Pro" panose="020B0503030403020204" charset="0"/>
                <a:sym typeface="Open Sans"/>
              </a:rPr>
              <a:t>oneM2M milestones </a:t>
            </a:r>
          </a:p>
          <a:p>
            <a:r>
              <a:rPr lang="en-US" sz="2000" dirty="0">
                <a:solidFill>
                  <a:schemeClr val="tx1"/>
                </a:solidFill>
                <a:latin typeface="Myriad Pro" panose="020B0503030403020204" charset="0"/>
                <a:sym typeface="Open Sans"/>
              </a:rPr>
              <a:t>Hosting TP Meetings in diverse new Regions</a:t>
            </a:r>
          </a:p>
          <a:p>
            <a:r>
              <a:rPr lang="en-US" sz="2000" dirty="0">
                <a:solidFill>
                  <a:schemeClr val="tx1"/>
                </a:solidFill>
                <a:latin typeface="Myriad Pro" panose="020B0503030403020204" charset="0"/>
                <a:sym typeface="Open Sans"/>
              </a:rPr>
              <a:t>Capacity Building</a:t>
            </a:r>
          </a:p>
          <a:p>
            <a:r>
              <a:rPr lang="en-US" sz="2000" dirty="0">
                <a:solidFill>
                  <a:schemeClr val="tx1"/>
                </a:solidFill>
                <a:latin typeface="Myriad Pro" panose="020B0503030403020204" charset="0"/>
                <a:sym typeface="Open Sans"/>
              </a:rPr>
              <a:t>Promote the icons library</a:t>
            </a:r>
          </a:p>
          <a:p>
            <a:r>
              <a:rPr lang="en-US" sz="2000" dirty="0">
                <a:solidFill>
                  <a:schemeClr val="tx1"/>
                </a:solidFill>
                <a:latin typeface="Myriad Pro" panose="020B0503030403020204" charset="0"/>
                <a:sym typeface="Open Sans"/>
              </a:rPr>
              <a:t>Support Academia Outreach </a:t>
            </a:r>
          </a:p>
          <a:p>
            <a:endParaRPr lang="en-IN" sz="2000" dirty="0"/>
          </a:p>
        </p:txBody>
      </p:sp>
      <p:sp>
        <p:nvSpPr>
          <p:cNvPr id="4" name="Footer Placeholder 3">
            <a:extLst>
              <a:ext uri="{FF2B5EF4-FFF2-40B4-BE49-F238E27FC236}">
                <a16:creationId xmlns:a16="http://schemas.microsoft.com/office/drawing/2014/main" id="{55F3146C-569D-D07F-A5A2-9987E28C43FD}"/>
              </a:ext>
            </a:extLst>
          </p:cNvPr>
          <p:cNvSpPr>
            <a:spLocks noGrp="1"/>
          </p:cNvSpPr>
          <p:nvPr>
            <p:ph type="ftr" sz="quarter" idx="11"/>
          </p:nvPr>
        </p:nvSpPr>
        <p:spPr/>
        <p:txBody>
          <a:bodyPr/>
          <a:lstStyle/>
          <a:p>
            <a:endParaRPr lang="en-US" dirty="0"/>
          </a:p>
          <a:p>
            <a:r>
              <a:rPr lang="en-US" dirty="0"/>
              <a:t>© 2024 oneM2M</a:t>
            </a:r>
          </a:p>
        </p:txBody>
      </p:sp>
      <p:sp>
        <p:nvSpPr>
          <p:cNvPr id="5" name="Content Placeholder 2">
            <a:extLst>
              <a:ext uri="{FF2B5EF4-FFF2-40B4-BE49-F238E27FC236}">
                <a16:creationId xmlns:a16="http://schemas.microsoft.com/office/drawing/2014/main" id="{2C55FADB-4E90-E90F-70EC-C79C8016F437}"/>
              </a:ext>
            </a:extLst>
          </p:cNvPr>
          <p:cNvSpPr txBox="1">
            <a:spLocks/>
          </p:cNvSpPr>
          <p:nvPr/>
        </p:nvSpPr>
        <p:spPr>
          <a:xfrm>
            <a:off x="6365380" y="3724275"/>
            <a:ext cx="5350410" cy="2365195"/>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b="0" i="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b="0" i="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b="0" i="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b="0" i="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b="0" i="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200" b="1" dirty="0">
                <a:latin typeface="Myriad Pro" panose="020B0503030403020204" charset="0"/>
                <a:sym typeface="Open Sans"/>
              </a:rPr>
              <a:t>Proposed Vehicles:</a:t>
            </a:r>
          </a:p>
          <a:p>
            <a:r>
              <a:rPr lang="en-US" sz="3200" dirty="0">
                <a:highlight>
                  <a:srgbClr val="00FFFF"/>
                </a:highlight>
                <a:latin typeface="Myriad Pro" panose="020B0503030403020204" charset="0"/>
                <a:sym typeface="Open Sans"/>
              </a:rPr>
              <a:t>PR/media interactions</a:t>
            </a:r>
          </a:p>
          <a:p>
            <a:r>
              <a:rPr lang="en-US" sz="3200" dirty="0">
                <a:highlight>
                  <a:srgbClr val="00FFFF"/>
                </a:highlight>
                <a:latin typeface="Myriad Pro" panose="020B0503030403020204" charset="0"/>
                <a:sym typeface="Open Sans"/>
              </a:rPr>
              <a:t>Feature articles</a:t>
            </a:r>
          </a:p>
          <a:p>
            <a:r>
              <a:rPr lang="en-US" sz="3200" dirty="0">
                <a:latin typeface="Myriad Pro" panose="020B0503030403020204" charset="0"/>
                <a:sym typeface="Open Sans"/>
              </a:rPr>
              <a:t>Exec insights/Blogs/Social Media </a:t>
            </a:r>
          </a:p>
          <a:p>
            <a:r>
              <a:rPr lang="en-US" sz="3200" dirty="0">
                <a:latin typeface="Myriad Pro" panose="020B0503030403020204" charset="0"/>
                <a:sym typeface="Open Sans"/>
              </a:rPr>
              <a:t>Events/speaking opportunities </a:t>
            </a:r>
          </a:p>
          <a:p>
            <a:r>
              <a:rPr lang="en-US" sz="3200" dirty="0">
                <a:latin typeface="Myriad Pro" panose="020B0503030403020204" charset="0"/>
                <a:sym typeface="Open Sans"/>
              </a:rPr>
              <a:t>Host meetings in new locations for local engagement</a:t>
            </a:r>
          </a:p>
        </p:txBody>
      </p:sp>
      <p:sp>
        <p:nvSpPr>
          <p:cNvPr id="6" name="Content Placeholder 2">
            <a:extLst>
              <a:ext uri="{FF2B5EF4-FFF2-40B4-BE49-F238E27FC236}">
                <a16:creationId xmlns:a16="http://schemas.microsoft.com/office/drawing/2014/main" id="{77F12414-24D1-2054-9830-D39F616A8EC3}"/>
              </a:ext>
            </a:extLst>
          </p:cNvPr>
          <p:cNvSpPr txBox="1">
            <a:spLocks/>
          </p:cNvSpPr>
          <p:nvPr/>
        </p:nvSpPr>
        <p:spPr>
          <a:xfrm>
            <a:off x="570119" y="1272132"/>
            <a:ext cx="11001395" cy="210193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b="0" i="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b="0" i="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b="0" i="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b="0" i="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b="0" i="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yriad Pro" panose="020B0503030403020204" charset="0"/>
                <a:sym typeface="Open Sans"/>
              </a:rPr>
              <a:t>Support Overall Strategy – ACR, promote icons library, New Releases and TRs in new areas</a:t>
            </a:r>
          </a:p>
          <a:p>
            <a:pPr marL="0" indent="0">
              <a:buFont typeface="Arial" panose="020B0604020202020204" pitchFamily="34" charset="0"/>
              <a:buNone/>
            </a:pPr>
            <a:r>
              <a:rPr lang="en-US" dirty="0">
                <a:latin typeface="Myriad Pro" panose="020B0503030403020204" charset="0"/>
                <a:sym typeface="Open Sans"/>
              </a:rPr>
              <a:t>Challenge to be addressed: Existing Membership engagement (total #IM is falling)</a:t>
            </a:r>
          </a:p>
          <a:p>
            <a:pPr marL="0" indent="0">
              <a:buNone/>
            </a:pPr>
            <a:r>
              <a:rPr lang="en-US" dirty="0">
                <a:latin typeface="Myriad Pro" panose="020B0503030403020204" charset="0"/>
              </a:rPr>
              <a:t>Positioning in the ecosystem? It connects systems/sources that go beyond pure IoT as an Interoperability Framework (White Paper?)</a:t>
            </a:r>
          </a:p>
          <a:p>
            <a:pPr marL="0" indent="0">
              <a:buNone/>
            </a:pPr>
            <a:endParaRPr lang="en-US" dirty="0">
              <a:latin typeface="Myriad Pro" panose="020B0503030403020204" charset="0"/>
              <a:sym typeface="Open Sans"/>
            </a:endParaRPr>
          </a:p>
          <a:p>
            <a:pPr marL="0" indent="0">
              <a:buNone/>
            </a:pPr>
            <a:r>
              <a:rPr lang="en-US" dirty="0">
                <a:latin typeface="Myriad Pro" panose="020B0503030403020204" charset="0"/>
                <a:sym typeface="Open Sans"/>
              </a:rPr>
              <a:t>Approach: Retain mindshare in the ecosystem  on the pillars of  maturity, relevance and forward thinking</a:t>
            </a:r>
          </a:p>
          <a:p>
            <a:pPr marL="0" indent="0">
              <a:buFont typeface="Arial" panose="020B0604020202020204" pitchFamily="34" charset="0"/>
              <a:buNone/>
            </a:pPr>
            <a:endParaRPr lang="en-US" dirty="0">
              <a:latin typeface="Myriad Pro" panose="020B0503030403020204" charset="0"/>
              <a:sym typeface="Open Sans"/>
            </a:endParaRPr>
          </a:p>
          <a:p>
            <a:pPr marL="0" indent="0">
              <a:buFont typeface="Arial" panose="020B0604020202020204" pitchFamily="34" charset="0"/>
              <a:buNone/>
            </a:pPr>
            <a:endParaRPr lang="en-US" dirty="0">
              <a:latin typeface="Myriad Pro" panose="020B0503030403020204" charset="0"/>
              <a:sym typeface="Open Sans"/>
            </a:endParaRPr>
          </a:p>
        </p:txBody>
      </p:sp>
      <p:cxnSp>
        <p:nvCxnSpPr>
          <p:cNvPr id="9" name="Straight Connector 8">
            <a:extLst>
              <a:ext uri="{FF2B5EF4-FFF2-40B4-BE49-F238E27FC236}">
                <a16:creationId xmlns:a16="http://schemas.microsoft.com/office/drawing/2014/main" id="{C5C69697-6114-302F-F731-52B0A8417E8A}"/>
              </a:ext>
            </a:extLst>
          </p:cNvPr>
          <p:cNvCxnSpPr>
            <a:cxnSpLocks/>
          </p:cNvCxnSpPr>
          <p:nvPr/>
        </p:nvCxnSpPr>
        <p:spPr>
          <a:xfrm>
            <a:off x="334696" y="3493902"/>
            <a:ext cx="1084493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8037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DFCD59C5-1B55-98C8-2A59-2D66B3B24DCC}"/>
              </a:ext>
            </a:extLst>
          </p:cNvPr>
          <p:cNvSpPr>
            <a:spLocks noGrp="1"/>
          </p:cNvSpPr>
          <p:nvPr>
            <p:ph type="title"/>
          </p:nvPr>
        </p:nvSpPr>
        <p:spPr>
          <a:xfrm>
            <a:off x="334696" y="-3268"/>
            <a:ext cx="8866454" cy="1173570"/>
          </a:xfrm>
        </p:spPr>
        <p:txBody>
          <a:bodyPr>
            <a:normAutofit/>
          </a:bodyPr>
          <a:lstStyle/>
          <a:p>
            <a:r>
              <a:rPr lang="en-GB" dirty="0"/>
              <a:t>Thought Leadership</a:t>
            </a:r>
            <a:endParaRPr lang="fr-FR" dirty="0"/>
          </a:p>
        </p:txBody>
      </p:sp>
      <p:sp>
        <p:nvSpPr>
          <p:cNvPr id="2" name="Content Placeholder 1">
            <a:extLst>
              <a:ext uri="{FF2B5EF4-FFF2-40B4-BE49-F238E27FC236}">
                <a16:creationId xmlns:a16="http://schemas.microsoft.com/office/drawing/2014/main" id="{277E1738-F39A-DE69-579A-E8A3ACA6C604}"/>
              </a:ext>
            </a:extLst>
          </p:cNvPr>
          <p:cNvSpPr>
            <a:spLocks noGrp="1"/>
          </p:cNvSpPr>
          <p:nvPr>
            <p:ph idx="1"/>
          </p:nvPr>
        </p:nvSpPr>
        <p:spPr>
          <a:xfrm>
            <a:off x="334696" y="1173570"/>
            <a:ext cx="10515600" cy="5350798"/>
          </a:xfrm>
        </p:spPr>
        <p:txBody>
          <a:bodyPr>
            <a:normAutofit/>
          </a:bodyPr>
          <a:lstStyle/>
          <a:p>
            <a:pPr marL="457200" lvl="1" indent="0">
              <a:buNone/>
            </a:pPr>
            <a:r>
              <a:rPr lang="en-GB" sz="2300" i="1" dirty="0">
                <a:latin typeface="Myriad Pro" panose="020B0503030403020204" charset="0"/>
              </a:rPr>
              <a:t>Global Journals</a:t>
            </a:r>
          </a:p>
          <a:p>
            <a:pPr marL="800100" lvl="1" indent="-342900">
              <a:buAutoNum type="arabicPeriod"/>
            </a:pPr>
            <a:r>
              <a:rPr lang="en-IN" sz="1800" i="0" u="sng" dirty="0">
                <a:solidFill>
                  <a:srgbClr val="1155CC"/>
                </a:solidFill>
                <a:effectLst/>
                <a:latin typeface="Myriad Pro" panose="020B0503030403020204" charset="0"/>
                <a:hlinkClick r:id="rId3"/>
              </a:rPr>
              <a:t>Submission to NIST Consultation</a:t>
            </a:r>
            <a:endParaRPr lang="en-US" sz="1800" dirty="0">
              <a:solidFill>
                <a:srgbClr val="1155CC"/>
              </a:solidFill>
              <a:latin typeface="Myriad Pro" panose="020B0503030403020204" charset="0"/>
            </a:endParaRPr>
          </a:p>
          <a:p>
            <a:pPr marL="457200" lvl="1" indent="0">
              <a:buNone/>
            </a:pPr>
            <a:endParaRPr lang="en-US" sz="1800" dirty="0">
              <a:solidFill>
                <a:srgbClr val="1155CC"/>
              </a:solidFill>
              <a:latin typeface="Myriad Pro" panose="020B0503030403020204" charset="0"/>
            </a:endParaRPr>
          </a:p>
          <a:p>
            <a:pPr marL="457200" lvl="1" indent="0">
              <a:buNone/>
            </a:pPr>
            <a:r>
              <a:rPr lang="en-US" sz="2300" i="1" dirty="0">
                <a:latin typeface="Myriad Pro" panose="020B0503030403020204" charset="0"/>
              </a:rPr>
              <a:t>Trade Journals</a:t>
            </a:r>
          </a:p>
          <a:p>
            <a:pPr marL="914400" lvl="1" indent="-457200">
              <a:buFont typeface="Arial" panose="020B0604020202020204" pitchFamily="34" charset="0"/>
              <a:buAutoNum type="arabicPeriod"/>
            </a:pPr>
            <a:endParaRPr lang="en-US" sz="1800" i="0" u="sng" dirty="0">
              <a:solidFill>
                <a:srgbClr val="1155CC"/>
              </a:solidFill>
              <a:effectLst/>
              <a:latin typeface="Myriad Pro" panose="020B0503030403020204" charset="0"/>
              <a:hlinkClick r:id="rId4"/>
            </a:endParaRPr>
          </a:p>
          <a:p>
            <a:pPr marL="457200" lvl="1" indent="0">
              <a:buNone/>
            </a:pPr>
            <a:endParaRPr lang="en-IN" sz="2300" dirty="0">
              <a:latin typeface="Myriad Pro" panose="020B0503030403020204" charset="0"/>
            </a:endParaRPr>
          </a:p>
          <a:p>
            <a:pPr marL="457200" lvl="1" indent="0">
              <a:buNone/>
            </a:pPr>
            <a:r>
              <a:rPr lang="en-US" sz="2300" i="1" dirty="0">
                <a:latin typeface="Myriad Pro" panose="020B0503030403020204" charset="0"/>
              </a:rPr>
              <a:t>Regional</a:t>
            </a:r>
            <a:endParaRPr lang="en-US" sz="2300" i="1" dirty="0">
              <a:latin typeface="Myriad Pro" panose="020B0503030403020204" charset="0"/>
              <a:hlinkClick r:id="rId5">
                <a:extLst>
                  <a:ext uri="{A12FA001-AC4F-418D-AE19-62706E023703}">
                    <ahyp:hlinkClr xmlns:ahyp="http://schemas.microsoft.com/office/drawing/2018/hyperlinkcolor" val="tx"/>
                  </a:ext>
                </a:extLst>
              </a:hlinkClick>
            </a:endParaRPr>
          </a:p>
          <a:p>
            <a:pPr marL="457200" lvl="1" indent="0">
              <a:buNone/>
            </a:pPr>
            <a:endParaRPr lang="en-US" sz="2300" u="sng" dirty="0">
              <a:effectLst/>
              <a:latin typeface="Myriad Pro" panose="020B0503030403020204" charset="0"/>
            </a:endParaRPr>
          </a:p>
          <a:p>
            <a:pPr marL="457200" lvl="1" indent="0">
              <a:buNone/>
            </a:pPr>
            <a:r>
              <a:rPr lang="en-US" sz="2300" i="1" dirty="0">
                <a:latin typeface="Myriad Pro" panose="020B0503030403020204" charset="0"/>
              </a:rPr>
              <a:t>Partner Communiques</a:t>
            </a:r>
          </a:p>
          <a:p>
            <a:pPr marL="800100" lvl="1" indent="-342900">
              <a:buAutoNum type="arabicPeriod"/>
            </a:pPr>
            <a:r>
              <a:rPr lang="en-IN" sz="1800" i="0" u="sng" dirty="0">
                <a:solidFill>
                  <a:srgbClr val="1155CC"/>
                </a:solidFill>
                <a:effectLst/>
                <a:latin typeface="Myriad Pro" panose="020B0503030403020204" charset="0"/>
                <a:hlinkClick r:id="rId6"/>
              </a:rPr>
              <a:t>ETSI Enjoy Jan</a:t>
            </a:r>
            <a:endParaRPr lang="en-IN" sz="1800" i="0" dirty="0">
              <a:solidFill>
                <a:srgbClr val="1155CC"/>
              </a:solidFill>
              <a:effectLst/>
              <a:latin typeface="Myriad Pro" panose="020B0503030403020204" charset="0"/>
            </a:endParaRPr>
          </a:p>
        </p:txBody>
      </p:sp>
      <p:sp>
        <p:nvSpPr>
          <p:cNvPr id="16" name="Footer Placeholder 38">
            <a:extLst>
              <a:ext uri="{FF2B5EF4-FFF2-40B4-BE49-F238E27FC236}">
                <a16:creationId xmlns:a16="http://schemas.microsoft.com/office/drawing/2014/main" id="{95A741CB-8B0F-89A7-5B06-EA2288B8DBC6}"/>
              </a:ext>
            </a:extLst>
          </p:cNvPr>
          <p:cNvSpPr>
            <a:spLocks noGrp="1"/>
          </p:cNvSpPr>
          <p:nvPr>
            <p:ph type="ftr" sz="quarter" idx="11"/>
          </p:nvPr>
        </p:nvSpPr>
        <p:spPr/>
        <p:txBody>
          <a:bodyPr/>
          <a:lstStyle/>
          <a:p>
            <a:pPr algn="ctr"/>
            <a:endParaRPr lang="en-US" sz="1200" dirty="0">
              <a:solidFill>
                <a:schemeClr val="bg2"/>
              </a:solidFill>
              <a:latin typeface="Myriad Pro" panose="020B0503030403020204" pitchFamily="34" charset="0"/>
            </a:endParaRPr>
          </a:p>
          <a:p>
            <a:pPr algn="ctr"/>
            <a:r>
              <a:rPr lang="en-US" sz="1000" dirty="0">
                <a:solidFill>
                  <a:schemeClr val="bg2"/>
                </a:solidFill>
                <a:latin typeface="Myriad Pro" panose="020B0503030403020204" pitchFamily="34" charset="0"/>
              </a:rPr>
              <a:t>© 2024 oneM2M</a:t>
            </a:r>
          </a:p>
        </p:txBody>
      </p:sp>
      <p:sp>
        <p:nvSpPr>
          <p:cNvPr id="9" name="Rectangle 8">
            <a:extLst>
              <a:ext uri="{FF2B5EF4-FFF2-40B4-BE49-F238E27FC236}">
                <a16:creationId xmlns:a16="http://schemas.microsoft.com/office/drawing/2014/main" id="{71238D56-6C32-ADDF-69DC-8F94D3E9324B}"/>
              </a:ext>
            </a:extLst>
          </p:cNvPr>
          <p:cNvSpPr/>
          <p:nvPr/>
        </p:nvSpPr>
        <p:spPr>
          <a:xfrm>
            <a:off x="9529916" y="6071862"/>
            <a:ext cx="2590800"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hlinkClick r:id="rId7">
                  <a:extLst>
                    <a:ext uri="{A12FA001-AC4F-418D-AE19-62706E023703}">
                      <ahyp:hlinkClr xmlns:ahyp="http://schemas.microsoft.com/office/drawing/2018/hyperlinkcolor" val="tx"/>
                    </a:ext>
                  </a:extLst>
                </a:hlinkClick>
              </a:rPr>
              <a:t>Activities Tracker link</a:t>
            </a:r>
            <a:r>
              <a:rPr lang="en-IN" dirty="0">
                <a:solidFill>
                  <a:schemeClr val="bg1"/>
                </a:solidFill>
              </a:rPr>
              <a:t> </a:t>
            </a:r>
          </a:p>
        </p:txBody>
      </p:sp>
    </p:spTree>
    <p:extLst>
      <p:ext uri="{BB962C8B-B14F-4D97-AF65-F5344CB8AC3E}">
        <p14:creationId xmlns:p14="http://schemas.microsoft.com/office/powerpoint/2010/main" val="1982616093"/>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8264</TotalTime>
  <Words>1113</Words>
  <Application>Microsoft Office PowerPoint</Application>
  <PresentationFormat>Widescreen</PresentationFormat>
  <Paragraphs>210</Paragraphs>
  <Slides>18</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Arial</vt:lpstr>
      <vt:lpstr>Myriad Pro</vt:lpstr>
      <vt:lpstr>Open Sans</vt:lpstr>
      <vt:lpstr>Aptos</vt:lpstr>
      <vt:lpstr>Office Theme</vt:lpstr>
      <vt:lpstr>Marcom Report</vt:lpstr>
      <vt:lpstr>Outline</vt:lpstr>
      <vt:lpstr>oneM2M’s submission to NIST’s public consultation on their Smart City Strategy</vt:lpstr>
      <vt:lpstr>Engagement model for CY’24</vt:lpstr>
      <vt:lpstr>Potential Speaking Opportunities</vt:lpstr>
      <vt:lpstr>Focus Activities</vt:lpstr>
      <vt:lpstr>Key highlights (April’24)</vt:lpstr>
      <vt:lpstr>Marcom Strategy for CY 2024</vt:lpstr>
      <vt:lpstr>Thought Leadership</vt:lpstr>
      <vt:lpstr>Engagement – Executive Insights</vt:lpstr>
      <vt:lpstr>Reference Slides </vt:lpstr>
      <vt:lpstr>oneM2M in Press </vt:lpstr>
      <vt:lpstr>oneM2M in News (CY24)</vt:lpstr>
      <vt:lpstr>Recommendations from PPR </vt:lpstr>
      <vt:lpstr>oneM2M comms strategy </vt:lpstr>
      <vt:lpstr>oneM2M comms strategy </vt:lpstr>
      <vt:lpstr>oneM2M comms strategy </vt:lpstr>
      <vt:lpstr>Thank You</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Akash Malik</cp:lastModifiedBy>
  <cp:revision>169</cp:revision>
  <dcterms:created xsi:type="dcterms:W3CDTF">2017-09-21T15:46:31Z</dcterms:created>
  <dcterms:modified xsi:type="dcterms:W3CDTF">2024-04-08T18:30:58Z</dcterms:modified>
</cp:coreProperties>
</file>