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0" r:id="rId2"/>
    <p:sldId id="526" r:id="rId3"/>
    <p:sldId id="567" r:id="rId4"/>
    <p:sldId id="557" r:id="rId5"/>
    <p:sldId id="569" r:id="rId6"/>
    <p:sldId id="561" r:id="rId7"/>
    <p:sldId id="559" r:id="rId8"/>
    <p:sldId id="564" r:id="rId9"/>
    <p:sldId id="492" r:id="rId10"/>
  </p:sldIdLst>
  <p:sldSz cx="12192000" cy="6858000"/>
  <p:notesSz cx="6858000" cy="9144000"/>
  <p:embeddedFontLst>
    <p:embeddedFont>
      <p:font typeface="Myriad Pro" panose="020B050303040302020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87451" autoAdjust="0"/>
  </p:normalViewPr>
  <p:slideViewPr>
    <p:cSldViewPr snapToGrid="0">
      <p:cViewPr varScale="1">
        <p:scale>
          <a:sx n="72" d="100"/>
          <a:sy n="72" d="100"/>
        </p:scale>
        <p:origin x="12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membership/executive-viewpoints/899-roland-hechwartner-tp62-tokyo" TargetMode="External"/><Relationship Id="rId7" Type="http://schemas.openxmlformats.org/officeDocument/2006/relationships/hyperlink" Target="https://www.onem2m.org/membership/executive-viewpoints/904-roland-hechwartner-tp63-mainz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nem2m.org/membership/executive-viewpoints/903-marcos-katz-superiot" TargetMode="External"/><Relationship Id="rId5" Type="http://schemas.openxmlformats.org/officeDocument/2006/relationships/hyperlink" Target="https://www.onem2m.org/membership/executive-viewpoints/902-manuel-gorius-digisaar-aef" TargetMode="External"/><Relationship Id="rId4" Type="http://schemas.openxmlformats.org/officeDocument/2006/relationships/hyperlink" Target="https://www.onem2m.org/membership/executive-viewpoints/752-tp52-activities-and-accomplishment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70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3A52E01-2E75-9143-F637-C40AC875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bea0c9e96_0_1:notes">
            <a:extLst>
              <a:ext uri="{FF2B5EF4-FFF2-40B4-BE49-F238E27FC236}">
                <a16:creationId xmlns:a16="http://schemas.microsoft.com/office/drawing/2014/main" id="{00EA1E5F-706D-9E22-5CA3-0D61D8009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bea0c9e96_0_1:notes">
            <a:extLst>
              <a:ext uri="{FF2B5EF4-FFF2-40B4-BE49-F238E27FC236}">
                <a16:creationId xmlns:a16="http://schemas.microsoft.com/office/drawing/2014/main" id="{DBC791F1-5541-DF29-A7BE-D734E0B8E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dirty="0"/>
              <a:t>External Publication -&gt;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Bob Flynn interview for IoT Show</a:t>
            </a:r>
            <a:endParaRPr lang="en-IN" sz="1800" b="0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i="0" dirty="0">
                <a:effectLst/>
                <a:latin typeface="Arial" panose="020B0604020202020204" pitchFamily="34" charset="0"/>
              </a:rPr>
              <a:t>ETSI Enjoy (DT about cellular-satellite and oneM2M)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dirty="0"/>
              <a:t>Executive Insights -&gt;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Executive Insights</a:t>
            </a:r>
            <a:endParaRPr lang="en-US" b="1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62 – 8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January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 err="1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Digisaar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21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February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Oulu – 8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March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63 – 14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March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IoT 2.0 (Andreas Kraft) – 16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April 2024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 Luigi </a:t>
            </a:r>
            <a:r>
              <a:rPr lang="en-US" sz="1200" u="sng" dirty="0" err="1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Liquori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(INRIA) – 6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May 2024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64 – 22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May 2024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 Dutra – 23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May 2024</a:t>
            </a:r>
          </a:p>
        </p:txBody>
      </p:sp>
      <p:sp>
        <p:nvSpPr>
          <p:cNvPr id="88" name="Google Shape;88;g19bea0c9e96_0_1:notes">
            <a:extLst>
              <a:ext uri="{FF2B5EF4-FFF2-40B4-BE49-F238E27FC236}">
                <a16:creationId xmlns:a16="http://schemas.microsoft.com/office/drawing/2014/main" id="{D31CEB12-1FA6-3BA6-73AD-40811AFEEA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6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77492982-8C39-2C0D-F5FC-4583FE46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>
            <a:extLst>
              <a:ext uri="{FF2B5EF4-FFF2-40B4-BE49-F238E27FC236}">
                <a16:creationId xmlns:a16="http://schemas.microsoft.com/office/drawing/2014/main" id="{176228EA-852A-C7C2-9538-FBFE2C030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7:notes">
            <a:extLst>
              <a:ext uri="{FF2B5EF4-FFF2-40B4-BE49-F238E27FC236}">
                <a16:creationId xmlns:a16="http://schemas.microsoft.com/office/drawing/2014/main" id="{A2C9264B-D8B3-B34A-3240-8F4604DFA8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4" name="Google Shape;224;p17:notes">
            <a:extLst>
              <a:ext uri="{FF2B5EF4-FFF2-40B4-BE49-F238E27FC236}">
                <a16:creationId xmlns:a16="http://schemas.microsoft.com/office/drawing/2014/main" id="{6B78A8E4-AFC3-1E3A-1730-3049BEA43F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95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ikZmqw7vbcXsvmrHTCGTgK2TDCld51rI7za7ZtpYAk/edit#gid=140714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onem2m.org/images/news/2024/pdf/ASTAP-36-INP-58-oneM2M_developer_support.pdf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onem2m.org/images/news/2024/pdf/ASTAP-36-INP-57-Introduction_2_oneM2M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s://onem2m.org/images/news/2024/PDF/oneM2M_development_and_use_cases_in_India_Sushil_Kumar_ASTAP_May_2024.pdf" TargetMode="External"/><Relationship Id="rId4" Type="http://schemas.openxmlformats.org/officeDocument/2006/relationships/hyperlink" Target="https://onem2m.org/images/news/2024/pdf/ASTAP-36-INP-59-NTELS_oneM2M_Use_Cases_in_Korea.pdf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dgecomputing-expo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ntact@oneM2M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.onem2m.org/Application/documentapp/downloadimmediate/?docId=36713" TargetMode="External"/><Relationship Id="rId7" Type="http://schemas.openxmlformats.org/officeDocument/2006/relationships/hyperlink" Target="mailto:contact@oneM2M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neM2M_PressMedia@list.onem2m.org" TargetMode="External"/><Relationship Id="rId5" Type="http://schemas.openxmlformats.org/officeDocument/2006/relationships/hyperlink" Target="https://docs.google.com/spreadsheets/d/1RikZmqw7vbcXsvmrHTCGTgK2TDCld51rI7za7ZtpYAk/edit#gid=1994048757" TargetMode="External"/><Relationship Id="rId4" Type="http://schemas.openxmlformats.org/officeDocument/2006/relationships/hyperlink" Target="https://www.etsi.org/e-brochure/Magazine/January-2024/mobile/index.html#p=1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em2m.org/iot-news/893-onem2m-developer-support" TargetMode="External"/><Relationship Id="rId13" Type="http://schemas.openxmlformats.org/officeDocument/2006/relationships/hyperlink" Target="https://www.onem2m.org/iot-news/898-enhancement-to-onem2m-open-source-resources" TargetMode="External"/><Relationship Id="rId3" Type="http://schemas.openxmlformats.org/officeDocument/2006/relationships/hyperlink" Target="https://www.onem2m.org/iot-news/916-onem2m-introduction-for-asia-pacific-telecommunity" TargetMode="External"/><Relationship Id="rId7" Type="http://schemas.openxmlformats.org/officeDocument/2006/relationships/hyperlink" Target="https://www.onem2m.org/iot-news/892-getting-started-in-onem2m" TargetMode="External"/><Relationship Id="rId12" Type="http://schemas.openxmlformats.org/officeDocument/2006/relationships/hyperlink" Target="https://www.onem2m.org/iot-news/897-an-elevator-digital-twin-system-using-onem2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em2m.org/iot-news/919-onem2m-development-and-application-use-cases-in-india" TargetMode="External"/><Relationship Id="rId11" Type="http://schemas.openxmlformats.org/officeDocument/2006/relationships/hyperlink" Target="https://www.onem2m.org/iot-news/896-onem2m-deployment-experiences-in-india" TargetMode="External"/><Relationship Id="rId5" Type="http://schemas.openxmlformats.org/officeDocument/2006/relationships/hyperlink" Target="https://www.onem2m.org/iot-news/918-onem2m-use-cases-in-korea" TargetMode="External"/><Relationship Id="rId10" Type="http://schemas.openxmlformats.org/officeDocument/2006/relationships/hyperlink" Target="https://www.onem2m.org/iot-news/895-iot-security-in-onem2m" TargetMode="External"/><Relationship Id="rId4" Type="http://schemas.openxmlformats.org/officeDocument/2006/relationships/hyperlink" Target="https://www.onem2m.org/iot-news/917-onem2m-developer-supports-and-certification" TargetMode="External"/><Relationship Id="rId9" Type="http://schemas.openxmlformats.org/officeDocument/2006/relationships/hyperlink" Target="https://www.onem2m.org/iot-news/894-iot-testing-and-certification" TargetMode="External"/><Relationship Id="rId14" Type="http://schemas.openxmlformats.org/officeDocument/2006/relationships/hyperlink" Target="https://www.devdiscourse.com/article/technology/2783927-eu-ambassador-to-india-hon-herve-delphin-visits-iiit-hyderabads-smart-city-living-la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Onem2mOrg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hyperlink" Target="https://wiki.onem2m.org/index.php?title=Main_Page" TargetMode="External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onem2m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github.com/oneM2M-Tutorials" TargetMode="External"/><Relationship Id="rId4" Type="http://schemas.openxmlformats.org/officeDocument/2006/relationships/hyperlink" Target="https://x.com/i/flow/login?redirect_after_login=%2FoneM2M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/>
          <a:lstStyle/>
          <a:p>
            <a:r>
              <a:rPr lang="en-GB" dirty="0"/>
              <a:t>Marcom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Bindoo Srivastava, Marcom Chair</a:t>
            </a:r>
          </a:p>
          <a:p>
            <a:r>
              <a:rPr lang="en-GB" dirty="0"/>
              <a:t>5 June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dirty="0"/>
              <a:t>Outline – Bindoo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605667" cy="4351338"/>
          </a:xfrm>
        </p:spPr>
        <p:txBody>
          <a:bodyPr>
            <a:normAutofit/>
          </a:bodyPr>
          <a:lstStyle/>
          <a:p>
            <a:pPr fontAlgn="base">
              <a:spcAft>
                <a:spcPts val="300"/>
              </a:spcAft>
              <a:tabLst>
                <a:tab pos="180340" algn="l"/>
              </a:tabLst>
            </a:pP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oneM2M Workshop held as part of ASTAP</a:t>
            </a: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indent="0" algn="r" fontAlgn="base">
              <a:spcAft>
                <a:spcPts val="300"/>
              </a:spcAft>
              <a:buNone/>
              <a:tabLst>
                <a:tab pos="180340" algn="l"/>
              </a:tabLst>
            </a:pP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Details of MARCOM Activities are available at </a:t>
            </a: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  <a:hlinkClick r:id="rId3"/>
              </a:rPr>
              <a:t>link here</a:t>
            </a:r>
            <a:endParaRPr lang="en-IN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/>
            <a:endParaRPr lang="en-US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© 2024 oneM2M</a:t>
            </a:r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/>
          </a:bodyPr>
          <a:lstStyle/>
          <a:p>
            <a:r>
              <a:rPr lang="en-US" dirty="0"/>
              <a:t>oneM2M Workshop in ASTAP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761304" cy="4351338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TTA and KETI organized a oneM2M Workshop in conjunction with the 36</a:t>
            </a:r>
            <a:r>
              <a:rPr lang="en-US" sz="1800" baseline="30000" dirty="0">
                <a:latin typeface="Myriad Pro" panose="020B050303040302020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 APT Standardization Program Forum (ASTAP-36) on 21</a:t>
            </a:r>
            <a:r>
              <a:rPr lang="en-US" sz="1800" baseline="30000" dirty="0">
                <a:latin typeface="Myriad Pro" panose="020B0503030403020204" charset="0"/>
                <a:ea typeface="Calibri" panose="020F0502020204030204" pitchFamily="34" charset="0"/>
              </a:rPr>
              <a:t>st</a:t>
            </a:r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 May 2024 in Bangkok, Thailand in hybrid mode.</a:t>
            </a:r>
          </a:p>
          <a:p>
            <a:pPr fontAlgn="base"/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The workshop featured presentations about oneM2M, its resources and certification process, Indian and Korean use cases. </a:t>
            </a:r>
          </a:p>
          <a:p>
            <a:pPr fontAlgn="base"/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Presentations made are now posted to oneM2M website (NEWS):</a:t>
            </a:r>
          </a:p>
          <a:p>
            <a:pPr lvl="1" fontAlgn="base"/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2"/>
              </a:rPr>
              <a:t>Introducing oneM2M to APT - Roland Hechwartner</a:t>
            </a:r>
            <a:endParaRPr lang="en-US" sz="14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lvl="1" fontAlgn="base"/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3"/>
              </a:rPr>
              <a:t>oneM2M Developers Support &amp; </a:t>
            </a:r>
            <a:r>
              <a:rPr lang="en-US" sz="1400" dirty="0" err="1">
                <a:latin typeface="Myriad Pro" panose="020B0503030403020204" charset="0"/>
                <a:ea typeface="Calibri" panose="020F0502020204030204" pitchFamily="34" charset="0"/>
                <a:hlinkClick r:id="rId3"/>
              </a:rPr>
              <a:t>Certfication</a:t>
            </a:r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3"/>
              </a:rPr>
              <a:t> - SeungMyeong Jeong</a:t>
            </a:r>
            <a:endParaRPr lang="en-US" sz="14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lvl="1" fontAlgn="base"/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4"/>
              </a:rPr>
              <a:t>oneM2M Use Cases in Korea by </a:t>
            </a:r>
            <a:r>
              <a:rPr lang="en-US" sz="1400" dirty="0" err="1">
                <a:latin typeface="Myriad Pro" panose="020B0503030403020204" charset="0"/>
                <a:ea typeface="Calibri" panose="020F0502020204030204" pitchFamily="34" charset="0"/>
                <a:hlinkClick r:id="rId4"/>
              </a:rPr>
              <a:t>Ms</a:t>
            </a:r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4"/>
              </a:rPr>
              <a:t> . Yoo Rhee Jin (NTELS)</a:t>
            </a:r>
            <a:endParaRPr lang="en-US" sz="14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lvl="1" fontAlgn="base"/>
            <a:r>
              <a:rPr lang="en-US" sz="1600" dirty="0">
                <a:latin typeface="Myriad Pro" panose="020B0503030403020204" charset="0"/>
                <a:ea typeface="Calibri" panose="020F0502020204030204" pitchFamily="34" charset="0"/>
                <a:hlinkClick r:id="rId5"/>
              </a:rPr>
              <a:t>oneM2M Development and Use Cases in India by Sushil Kumar (Govt of India)</a:t>
            </a:r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 </a:t>
            </a:r>
          </a:p>
          <a:p>
            <a:pPr lvl="1" fontAlgn="base"/>
            <a:endParaRPr lang="en-GB" sz="1800" b="1" dirty="0">
              <a:latin typeface="Myriad Pro" panose="020B050303040302020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20" name="Picture 1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F054855-7410-6791-FC5C-087570AB66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4" b="4"/>
          <a:stretch/>
        </p:blipFill>
        <p:spPr>
          <a:xfrm>
            <a:off x="6358645" y="1186922"/>
            <a:ext cx="3149938" cy="260184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9" name="Picture 18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8F6D283A-71EF-E380-A229-AA496701AD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4" b="4"/>
          <a:stretch/>
        </p:blipFill>
        <p:spPr>
          <a:xfrm>
            <a:off x="9018098" y="3864076"/>
            <a:ext cx="2800512" cy="2601432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7" name="Picture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15DFFBC-164E-F1D2-7923-27614DCF1D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3095" b="4"/>
          <a:stretch/>
        </p:blipFill>
        <p:spPr>
          <a:xfrm>
            <a:off x="6428542" y="3877428"/>
            <a:ext cx="3069049" cy="2568416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pic>
        <p:nvPicPr>
          <p:cNvPr id="18" name="Picture 17" descr="A group of people in front of a large screen&#10;&#10;Description automatically generated">
            <a:extLst>
              <a:ext uri="{FF2B5EF4-FFF2-40B4-BE49-F238E27FC236}">
                <a16:creationId xmlns:a16="http://schemas.microsoft.com/office/drawing/2014/main" id="{22B862B5-8473-1538-127C-BCEE046566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4" b="4"/>
          <a:stretch/>
        </p:blipFill>
        <p:spPr>
          <a:xfrm>
            <a:off x="9017516" y="1174562"/>
            <a:ext cx="2800512" cy="2600856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8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/>
          </a:bodyPr>
          <a:lstStyle/>
          <a:p>
            <a:r>
              <a:rPr lang="en-US" dirty="0"/>
              <a:t>Speaking Opportunities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30" y="1356496"/>
            <a:ext cx="4148480" cy="2609714"/>
          </a:xfrm>
        </p:spPr>
        <p:txBody>
          <a:bodyPr>
            <a:normAutofit lnSpcReduction="10000"/>
          </a:bodyPr>
          <a:lstStyle/>
          <a:p>
            <a:pPr marL="457200" indent="0" fontAlgn="base">
              <a:spcBef>
                <a:spcPts val="500"/>
              </a:spcBef>
              <a:buNone/>
            </a:pPr>
            <a:r>
              <a:rPr lang="en-IN" sz="2000" dirty="0">
                <a:latin typeface="Myriad Pro" panose="020B0503030403020204" charset="0"/>
                <a:ea typeface="Calibri" panose="020F0502020204030204" pitchFamily="34" charset="0"/>
              </a:rPr>
              <a:t>Bob Flynn is moderating as panel discussion on Environmental IoT: Sustaining  the Future through Connected Solutions in </a:t>
            </a:r>
            <a:r>
              <a:rPr lang="en-US" sz="2000" u="sng" dirty="0">
                <a:solidFill>
                  <a:srgbClr val="0563C1"/>
                </a:solidFill>
                <a:latin typeface="Myriad Pro" panose="020B0503030403020204" charset="0"/>
                <a:ea typeface="Calibri" panose="020F0502020204030204" pitchFamily="34" charset="0"/>
                <a:hlinkClick r:id="rId2"/>
              </a:rPr>
              <a:t>Edge Computing </a:t>
            </a:r>
            <a:r>
              <a:rPr lang="en-US" sz="2000" u="sng" dirty="0">
                <a:solidFill>
                  <a:srgbClr val="0563C1"/>
                </a:solidFill>
                <a:effectLst/>
                <a:latin typeface="Myriad Pro" panose="020B0503030403020204" charset="0"/>
                <a:ea typeface="Calibri" panose="020F0502020204030204" pitchFamily="34" charset="0"/>
                <a:hlinkClick r:id="rId2"/>
              </a:rPr>
              <a:t>Expo</a:t>
            </a:r>
            <a:r>
              <a:rPr lang="en-US" sz="20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 in Santa Clara on 6 June 2024.</a:t>
            </a:r>
          </a:p>
          <a:p>
            <a:pPr marL="457200" indent="0" fontAlgn="base">
              <a:spcBef>
                <a:spcPts val="500"/>
              </a:spcBef>
              <a:buNone/>
            </a:pPr>
            <a:r>
              <a:rPr lang="en-US" sz="2000" dirty="0">
                <a:latin typeface="Myriad Pro" panose="020B0503030403020204" charset="0"/>
                <a:ea typeface="Calibri" panose="020F0502020204030204" pitchFamily="34" charset="0"/>
              </a:rPr>
              <a:t>Co-panelists include Ashwin Chandran (McCord Development) and Srikanth </a:t>
            </a:r>
            <a:r>
              <a:rPr lang="en-US" sz="2000" dirty="0" err="1">
                <a:latin typeface="Myriad Pro" panose="020B0503030403020204" charset="0"/>
                <a:ea typeface="Calibri" panose="020F0502020204030204" pitchFamily="34" charset="0"/>
              </a:rPr>
              <a:t>Manthena</a:t>
            </a:r>
            <a:r>
              <a:rPr lang="en-US" sz="2000" dirty="0">
                <a:latin typeface="Myriad Pro" panose="020B0503030403020204" charset="0"/>
                <a:ea typeface="Calibri" panose="020F0502020204030204" pitchFamily="34" charset="0"/>
              </a:rPr>
              <a:t> (Singtel USA)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A9770-4D17-F1F4-8F14-A041D116F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22" t="24783" r="39022" b="61884"/>
          <a:stretch/>
        </p:blipFill>
        <p:spPr>
          <a:xfrm>
            <a:off x="4834890" y="1329916"/>
            <a:ext cx="7082180" cy="23653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7E8BDB-9F2C-95FD-865A-4C3E7F1CC246}"/>
              </a:ext>
            </a:extLst>
          </p:cNvPr>
          <p:cNvSpPr txBox="1">
            <a:spLocks/>
          </p:cNvSpPr>
          <p:nvPr/>
        </p:nvSpPr>
        <p:spPr>
          <a:xfrm>
            <a:off x="5840674" y="5386440"/>
            <a:ext cx="5070612" cy="588539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 fontAlgn="base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IN" sz="2000" dirty="0">
                <a:solidFill>
                  <a:schemeClr val="bg1"/>
                </a:solidFill>
                <a:highlight>
                  <a:srgbClr val="C63133"/>
                </a:highlight>
                <a:latin typeface="Myriad Pro" panose="020B0503030403020204" charset="0"/>
                <a:ea typeface="Calibri" panose="020F0502020204030204" pitchFamily="34" charset="0"/>
              </a:rPr>
              <a:t>Speaking opportunity in the Edge Expo in Rai, Amsterdam on 1-2 October is open</a:t>
            </a:r>
            <a:endParaRPr lang="en-US" sz="2000" dirty="0">
              <a:solidFill>
                <a:schemeClr val="bg1"/>
              </a:solidFill>
              <a:highlight>
                <a:srgbClr val="C63133"/>
              </a:highlight>
              <a:latin typeface="Myriad Pro" panose="020B050303040302020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0D0C-3BBE-9F3E-8BC9-13C892B6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35469" cy="11735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yriad Pro" panose="020B0503030403020204" charset="0"/>
              </a:rPr>
              <a:t>Executive Insights published since previous MARCOM meeting</a:t>
            </a:r>
            <a:endParaRPr lang="en-IN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4BE80-70E9-4CAE-7682-7E390CE8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1FFE0-B56A-9789-E560-B87F06A72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5" t="29855" r="68525" b="19710"/>
          <a:stretch/>
        </p:blipFill>
        <p:spPr>
          <a:xfrm>
            <a:off x="6464252" y="1322415"/>
            <a:ext cx="2568524" cy="288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1CA4A-1FD9-9C96-6F3A-5DE76FBE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2" t="17112" r="68148" b="32667"/>
          <a:stretch/>
        </p:blipFill>
        <p:spPr>
          <a:xfrm>
            <a:off x="334696" y="1173570"/>
            <a:ext cx="2819984" cy="3031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6D575-CA6F-F869-846B-550475FAC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18" t="17112" r="38824" b="32667"/>
          <a:stretch/>
        </p:blipFill>
        <p:spPr>
          <a:xfrm>
            <a:off x="3017519" y="1173570"/>
            <a:ext cx="2710231" cy="3031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60523-13CF-1DC6-0B9C-82F7D700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3" t="29855" r="38044" b="19710"/>
          <a:stretch/>
        </p:blipFill>
        <p:spPr>
          <a:xfrm>
            <a:off x="8869680" y="1255957"/>
            <a:ext cx="2742616" cy="2882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B2A04-0A55-2C9E-1CB1-3C97F1D56DC8}"/>
              </a:ext>
            </a:extLst>
          </p:cNvPr>
          <p:cNvSpPr txBox="1"/>
          <p:nvPr/>
        </p:nvSpPr>
        <p:spPr>
          <a:xfrm>
            <a:off x="560069" y="4410786"/>
            <a:ext cx="49149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Notification sent to oneM2M News Subscribers from </a:t>
            </a:r>
            <a:r>
              <a:rPr lang="en-US" dirty="0">
                <a:solidFill>
                  <a:schemeClr val="bg1"/>
                </a:solidFill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contact@oneM2M.org</a:t>
            </a:r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 on 24</a:t>
            </a:r>
            <a:r>
              <a:rPr lang="en-US" baseline="30000" dirty="0">
                <a:solidFill>
                  <a:schemeClr val="bg1"/>
                </a:solidFill>
                <a:latin typeface="Myriad Pro" panose="020B050303040302020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 May 2024</a:t>
            </a:r>
            <a:endParaRPr lang="en-IN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8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E3F8DB5E-CCD6-E621-C53B-6BDF8677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bea0c9e96_0_1">
            <a:extLst>
              <a:ext uri="{FF2B5EF4-FFF2-40B4-BE49-F238E27FC236}">
                <a16:creationId xmlns:a16="http://schemas.microsoft.com/office/drawing/2014/main" id="{EB2DE6E4-4602-7083-B67F-FF16EC310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10419444" cy="117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Key highlights (May’24)</a:t>
            </a:r>
            <a:endParaRPr dirty="0"/>
          </a:p>
        </p:txBody>
      </p:sp>
      <p:sp>
        <p:nvSpPr>
          <p:cNvPr id="91" name="Google Shape;91;g19bea0c9e96_0_1">
            <a:extLst>
              <a:ext uri="{FF2B5EF4-FFF2-40B4-BE49-F238E27FC236}">
                <a16:creationId xmlns:a16="http://schemas.microsoft.com/office/drawing/2014/main" id="{E9F78FBB-81D9-72C6-4E5F-6B623831B3C6}"/>
              </a:ext>
            </a:extLst>
          </p:cNvPr>
          <p:cNvSpPr txBox="1">
            <a:spLocks/>
          </p:cNvSpPr>
          <p:nvPr/>
        </p:nvSpPr>
        <p:spPr>
          <a:xfrm>
            <a:off x="132750" y="983770"/>
            <a:ext cx="12059250" cy="516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External Publications: </a:t>
            </a:r>
            <a:r>
              <a:rPr lang="en-US" sz="1600" dirty="0">
                <a:latin typeface="Myriad Pro" panose="020B0503030403020204" charset="0"/>
              </a:rPr>
              <a:t>2 in pipeline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Engagement: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8 Executive Insights published (2 in pipeline)</a:t>
            </a:r>
            <a:endParaRPr lang="en-US" sz="1800" dirty="0"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" panose="020B0503030403020204" charset="0"/>
              </a:rPr>
              <a:t>*2 Exec insights promoted through Sponsored LinkedIn posts.</a:t>
            </a:r>
          </a:p>
          <a:p>
            <a:pPr algn="l"/>
            <a:endParaRPr lang="en-US" sz="1600" b="1" dirty="0">
              <a:latin typeface="Myriad Pro" panose="020B0503030403020204" charset="0"/>
            </a:endParaRPr>
          </a:p>
          <a:p>
            <a:pPr algn="l"/>
            <a:r>
              <a:rPr lang="en-US" sz="1600" b="1" dirty="0">
                <a:latin typeface="Myriad Pro" panose="020B0503030403020204" charset="0"/>
              </a:rPr>
              <a:t>Thought Leadership: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  <a:hlinkClick r:id="rId3"/>
              </a:rPr>
              <a:t>Submission to NIST Consultation</a:t>
            </a: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 (Mar’24)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u="sng" dirty="0">
                <a:solidFill>
                  <a:srgbClr val="1155CC"/>
                </a:solidFill>
                <a:latin typeface="Myriad Pro" panose="020B0503030403020204" charset="0"/>
              </a:rPr>
              <a:t>Article in </a:t>
            </a: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  <a:hlinkClick r:id="rId4"/>
              </a:rPr>
              <a:t>ETSI Enjoy Jan</a:t>
            </a: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 (Jan’24)</a:t>
            </a:r>
            <a:endParaRPr lang="en-IN" sz="1600" i="0" dirty="0">
              <a:solidFill>
                <a:srgbClr val="1155CC"/>
              </a:solidFill>
              <a:effectLst/>
              <a:latin typeface="Myriad Pro" panose="020B0503030403020204" charset="0"/>
            </a:endParaRPr>
          </a:p>
          <a:p>
            <a:pPr algn="l"/>
            <a:r>
              <a:rPr lang="en-US" sz="1600" b="1" dirty="0">
                <a:latin typeface="Myriad Pro" panose="020B0503030403020204" charset="0"/>
              </a:rPr>
              <a:t> </a:t>
            </a:r>
          </a:p>
          <a:p>
            <a:pPr algn="l"/>
            <a:r>
              <a:rPr lang="en-US" sz="1600" b="1" dirty="0">
                <a:latin typeface="Myriad Pro" panose="020B0503030403020204" charset="0"/>
              </a:rPr>
              <a:t>Regional Outreach: oneM2M workshop in </a:t>
            </a:r>
            <a:r>
              <a:rPr lang="en-US" sz="1600" dirty="0">
                <a:latin typeface="Myriad Pro" panose="020B0503030403020204" charset="0"/>
              </a:rPr>
              <a:t>ASTAP32, Bangkok, Thailand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Visibility: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Total Events organized – 1@oneM2M (</a:t>
            </a:r>
            <a:r>
              <a:rPr lang="en-US" sz="1600" b="1" dirty="0">
                <a:latin typeface="Myriad Pro" panose="020B0503030403020204" charset="0"/>
              </a:rPr>
              <a:t>oneM2M workshop in </a:t>
            </a:r>
            <a:r>
              <a:rPr lang="en-US" sz="1600" dirty="0">
                <a:latin typeface="Myriad Pro" panose="020B0503030403020204" charset="0"/>
              </a:rPr>
              <a:t>ASTAP32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)</a:t>
            </a:r>
            <a:endParaRPr kumimoji="0" sz="1600" b="0" i="0" u="none" strike="sng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" panose="020B0503030403020204" charset="0"/>
              </a:rPr>
              <a:t>Speaking Opportunities – Bob speaking in Tech Edge Expo</a:t>
            </a:r>
            <a:endParaRPr lang="en-US" sz="1600" dirty="0">
              <a:solidFill>
                <a:srgbClr val="222222"/>
              </a:solidFill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Social Media: LinkedIn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1499 followers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yriad Pro" panose="020B0503030403020204" charset="0"/>
              </a:rPr>
              <a:t>▲</a:t>
            </a:r>
            <a:r>
              <a:rPr lang="en-US" sz="1600" dirty="0">
                <a:solidFill>
                  <a:srgbClr val="00B050"/>
                </a:solidFill>
                <a:latin typeface="Myriad Pro" panose="020B0503030403020204" charset="0"/>
              </a:rPr>
              <a:t>20 from Apr’24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), </a:t>
            </a:r>
            <a:r>
              <a:rPr lang="en-US" sz="1600" dirty="0">
                <a:latin typeface="Myriad Pro" panose="020B0503030403020204" charset="0"/>
              </a:rPr>
              <a:t>31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 total posts; Twitter 1444 followers, 134 total posts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Communiques &amp; PRs: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lang="en-US" sz="1600" dirty="0">
                <a:latin typeface="Myriad Pro" panose="020B0503030403020204" charset="0"/>
              </a:rPr>
              <a:t>- N/A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FBF2A-ABDC-2079-1148-37F90344E192}"/>
              </a:ext>
            </a:extLst>
          </p:cNvPr>
          <p:cNvSpPr txBox="1"/>
          <p:nvPr/>
        </p:nvSpPr>
        <p:spPr>
          <a:xfrm>
            <a:off x="8465820" y="6218896"/>
            <a:ext cx="433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  <a:hlinkClick r:id="rId5"/>
              </a:rPr>
              <a:t>Refer oneM2M Promotions Tracker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5450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38">
            <a:extLst>
              <a:ext uri="{FF2B5EF4-FFF2-40B4-BE49-F238E27FC236}">
                <a16:creationId xmlns:a16="http://schemas.microsoft.com/office/drawing/2014/main" id="{D43873AC-55F0-C25D-D00B-7F5E8E50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© 2024 oneM2M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87F97-275B-6C7A-8ADA-335CA37856C7}"/>
              </a:ext>
            </a:extLst>
          </p:cNvPr>
          <p:cNvSpPr txBox="1"/>
          <p:nvPr/>
        </p:nvSpPr>
        <p:spPr>
          <a:xfrm>
            <a:off x="7250446" y="1533576"/>
            <a:ext cx="42938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oneM2M in the News – 1210 Subscribers</a:t>
            </a:r>
            <a:endParaRPr lang="en-US" dirty="0">
              <a:latin typeface="Myriad Pro" panose="020B0503030403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Press Releases – 0</a:t>
            </a:r>
            <a:endParaRPr lang="en-US" dirty="0">
              <a:latin typeface="Myriad Pro" panose="020B0503030403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2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Media queries  to  </a:t>
            </a:r>
            <a:r>
              <a:rPr lang="en-US" sz="1800" b="0" u="sng" dirty="0">
                <a:solidFill>
                  <a:srgbClr val="0000FF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oneM2M_PressMedia@list.onem2m.org</a:t>
            </a:r>
            <a:r>
              <a:rPr lang="en-US" sz="1800" b="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 being forwarded to Bindoo, </a:t>
            </a:r>
            <a:r>
              <a:rPr lang="en-US" sz="1800" b="0" dirty="0" err="1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Aurindam</a:t>
            </a:r>
            <a:r>
              <a:rPr lang="en-US" sz="1800" b="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, Ken, Akash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/>
              </a:rPr>
              <a:t>Email for sending notifications created contact@oneM2M.org</a:t>
            </a:r>
            <a:endParaRPr lang="en-US" sz="1800" b="1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</p:txBody>
      </p:sp>
      <p:cxnSp>
        <p:nvCxnSpPr>
          <p:cNvPr id="6" name="Google Shape;238;p18">
            <a:extLst>
              <a:ext uri="{FF2B5EF4-FFF2-40B4-BE49-F238E27FC236}">
                <a16:creationId xmlns:a16="http://schemas.microsoft.com/office/drawing/2014/main" id="{610CF740-768B-8B52-4A76-176BE76B06B1}"/>
              </a:ext>
            </a:extLst>
          </p:cNvPr>
          <p:cNvCxnSpPr/>
          <p:nvPr/>
        </p:nvCxnSpPr>
        <p:spPr>
          <a:xfrm>
            <a:off x="7250446" y="1453566"/>
            <a:ext cx="0" cy="32238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5523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>
          <a:extLst>
            <a:ext uri="{FF2B5EF4-FFF2-40B4-BE49-F238E27FC236}">
              <a16:creationId xmlns:a16="http://schemas.microsoft.com/office/drawing/2014/main" id="{C278CC08-43BB-1EA6-18F4-C7360CDA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>
            <a:extLst>
              <a:ext uri="{FF2B5EF4-FFF2-40B4-BE49-F238E27FC236}">
                <a16:creationId xmlns:a16="http://schemas.microsoft.com/office/drawing/2014/main" id="{4C3390A2-8211-6527-CFA7-FBC268C3BD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US" dirty="0">
                <a:latin typeface="Myriad Pro" panose="020B0503030403020204" charset="0"/>
              </a:rPr>
              <a:t>Media Engagement (CY24)</a:t>
            </a:r>
            <a:endParaRPr dirty="0">
              <a:latin typeface="Myriad Pro" panose="020B0503030403020204" charset="0"/>
            </a:endParaRPr>
          </a:p>
        </p:txBody>
      </p:sp>
      <p:graphicFrame>
        <p:nvGraphicFramePr>
          <p:cNvPr id="227" name="Google Shape;227;p17">
            <a:extLst>
              <a:ext uri="{FF2B5EF4-FFF2-40B4-BE49-F238E27FC236}">
                <a16:creationId xmlns:a16="http://schemas.microsoft.com/office/drawing/2014/main" id="{32B546C6-CA1F-E25C-7A83-214DBD138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500914"/>
              </p:ext>
            </p:extLst>
          </p:nvPr>
        </p:nvGraphicFramePr>
        <p:xfrm>
          <a:off x="3798132" y="1303192"/>
          <a:ext cx="7506139" cy="41814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Introduction for Asia-Pacific </a:t>
                      </a:r>
                      <a:r>
                        <a:rPr lang="en-US" sz="1800" b="0" i="0" u="sng" strike="noStrike" kern="1200" cap="none" dirty="0" err="1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Telecommunity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8082274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Developer Supports and Certification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919605438"/>
                  </a:ext>
                </a:extLst>
              </a:tr>
              <a:tr h="449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Use Cases in Korea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13100284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Development and Application Use Cases in India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9091435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Getting Started in oneM2M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15032988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Developer Support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90842145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IoT Testing and Certification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930828368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IoT Security in oneM2M</a:t>
                      </a:r>
                      <a:endParaRPr lang="en-US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8913460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Deployment Experiences in India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 elevator Digital Twin System Using oneM2M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Enhancement to oneM2M Open Source Resources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8" name="Google Shape;228;p17">
            <a:extLst>
              <a:ext uri="{FF2B5EF4-FFF2-40B4-BE49-F238E27FC236}">
                <a16:creationId xmlns:a16="http://schemas.microsoft.com/office/drawing/2014/main" id="{7A9AED34-1C43-7A02-8FAD-83741FE8C3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4571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2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2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© 2024 oneM2M</a:t>
            </a:r>
            <a:endParaRPr dirty="0">
              <a:latin typeface="Myriad Pro" panose="020B0503030403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6C4AD-3A79-0433-2E27-C18DB03F46F5}"/>
              </a:ext>
            </a:extLst>
          </p:cNvPr>
          <p:cNvSpPr txBox="1"/>
          <p:nvPr/>
        </p:nvSpPr>
        <p:spPr>
          <a:xfrm>
            <a:off x="1664531" y="2782178"/>
            <a:ext cx="237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" panose="020B0503030403020204" charset="0"/>
              </a:rPr>
              <a:t>oneM2M News</a:t>
            </a:r>
            <a:endParaRPr lang="en-IN" sz="2000" b="1" dirty="0">
              <a:latin typeface="Myriad Pro" panose="020B050303040302020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C8ADF2-8C6E-1AA2-E8EB-7552BA85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95381"/>
              </p:ext>
            </p:extLst>
          </p:nvPr>
        </p:nvGraphicFramePr>
        <p:xfrm>
          <a:off x="3886200" y="5614187"/>
          <a:ext cx="7418071" cy="731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2971802953"/>
                    </a:ext>
                  </a:extLst>
                </a:gridCol>
                <a:gridCol w="1141194">
                  <a:extLst>
                    <a:ext uri="{9D8B030D-6E8A-4147-A177-3AD203B41FA5}">
                      <a16:colId xmlns:a16="http://schemas.microsoft.com/office/drawing/2014/main" val="3476726091"/>
                    </a:ext>
                  </a:extLst>
                </a:gridCol>
                <a:gridCol w="4242337">
                  <a:extLst>
                    <a:ext uri="{9D8B030D-6E8A-4147-A177-3AD203B41FA5}">
                      <a16:colId xmlns:a16="http://schemas.microsoft.com/office/drawing/2014/main" val="3219766055"/>
                    </a:ext>
                  </a:extLst>
                </a:gridCol>
              </a:tblGrid>
              <a:tr h="26088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</a:rPr>
                        <a:t>Discourse on Development (India)</a:t>
                      </a:r>
                      <a:endParaRPr lang="en-IN" sz="1400" b="0" i="0" u="none" strike="noStrike" kern="1200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anchor="ctr"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400" b="0" i="0" u="none" strike="noStrike" kern="1200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</a:rPr>
                        <a:t>Jan 2024</a:t>
                      </a:r>
                      <a:endParaRPr sz="1400" b="0" i="0" u="none" strike="noStrike" kern="1200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4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Ambassador to India Hon. </a:t>
                      </a:r>
                      <a:r>
                        <a:rPr lang="en-US" sz="1400" b="0" i="0" u="sng" strike="noStrike" kern="1200" cap="none" dirty="0" err="1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Hervé</a:t>
                      </a:r>
                      <a:r>
                        <a:rPr lang="en-US" sz="14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Delphin visits IIIT Hyderabad's Smart City Living Lab and Center of Excellence </a:t>
                      </a:r>
                      <a:r>
                        <a:rPr lang="en-US" sz="1400" b="0" i="0" u="sng" strike="noStrike" kern="1200" cap="none" dirty="0" err="1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CoE</a:t>
                      </a:r>
                      <a:r>
                        <a:rPr lang="en-US" sz="14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on IoT and oneM2M</a:t>
                      </a:r>
                      <a:endParaRPr sz="14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7765038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7D584C-8C99-4002-64F1-4E3DCE02C8DC}"/>
              </a:ext>
            </a:extLst>
          </p:cNvPr>
          <p:cNvSpPr txBox="1"/>
          <p:nvPr/>
        </p:nvSpPr>
        <p:spPr>
          <a:xfrm>
            <a:off x="954768" y="5637288"/>
            <a:ext cx="303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" panose="020B0503030403020204" charset="0"/>
              </a:rPr>
              <a:t>oneM2M in the Press</a:t>
            </a:r>
            <a:endParaRPr lang="en-IN" sz="20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8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 panose="020B0503030403020204" charset="0"/>
              </a:rPr>
              <a:t>PR Engagement</a:t>
            </a:r>
            <a:endParaRPr lang="en-IN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9689414" cy="47204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N" sz="2400" dirty="0">
                <a:latin typeface="Myriad Pro" panose="020B0503030403020204" charset="0"/>
                <a:ea typeface="Calibri" panose="020F0502020204030204" pitchFamily="34" charset="0"/>
              </a:rPr>
              <a:t>PR Agency can be engaged for following task based activities in CY’24</a:t>
            </a:r>
            <a:endParaRPr lang="en-IN" sz="36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088032-26CE-F6B2-040B-B7E47F2C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03519"/>
              </p:ext>
            </p:extLst>
          </p:nvPr>
        </p:nvGraphicFramePr>
        <p:xfrm>
          <a:off x="426133" y="2418715"/>
          <a:ext cx="885743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528">
                  <a:extLst>
                    <a:ext uri="{9D8B030D-6E8A-4147-A177-3AD203B41FA5}">
                      <a16:colId xmlns:a16="http://schemas.microsoft.com/office/drawing/2014/main" val="3498190434"/>
                    </a:ext>
                  </a:extLst>
                </a:gridCol>
                <a:gridCol w="5678905">
                  <a:extLst>
                    <a:ext uri="{9D8B030D-6E8A-4147-A177-3AD203B41FA5}">
                      <a16:colId xmlns:a16="http://schemas.microsoft.com/office/drawing/2014/main" val="339871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Items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CY’24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Sponsored LinkedIn Campaigns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(2 free of cost CF from CY23)</a:t>
                      </a:r>
                    </a:p>
                    <a:p>
                      <a:r>
                        <a:rPr lang="en-US" sz="2000" dirty="0"/>
                        <a:t>+1 for Rel 4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251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/>
                        <a:t>PR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PR on IEEE </a:t>
                      </a:r>
                      <a:r>
                        <a:rPr lang="en-US" sz="2000" dirty="0" err="1"/>
                        <a:t>IoTWF</a:t>
                      </a:r>
                      <a:r>
                        <a:rPr lang="en-US" sz="2000" dirty="0"/>
                        <a:t> Engagement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209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/>
                        <a:t>Feature placement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 Feature placement on GDLAND/MEC any other topic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31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2" name="Picture 1" descr="A white globe in a grey circl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0753081-25D7-9B4D-9184-CF0B6BD28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42396" y="4131339"/>
            <a:ext cx="329504" cy="334497"/>
          </a:xfrm>
          <a:prstGeom prst="rect">
            <a:avLst/>
          </a:prstGeom>
        </p:spPr>
      </p:pic>
      <p:pic>
        <p:nvPicPr>
          <p:cNvPr id="4" name="Picture 3" descr="A white x in a circl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692D801-8EC6-AF54-A8E8-285DF1BAC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50556" y="4131340"/>
            <a:ext cx="304399" cy="309011"/>
          </a:xfrm>
          <a:prstGeom prst="rect">
            <a:avLst/>
          </a:prstGeom>
        </p:spPr>
      </p:pic>
      <p:pic>
        <p:nvPicPr>
          <p:cNvPr id="8" name="Picture 7" descr="A grey circle with white letter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30351661-0104-D129-F46B-3D45C8F14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16" y="4126256"/>
            <a:ext cx="313200" cy="313200"/>
          </a:xfrm>
          <a:prstGeom prst="rect">
            <a:avLst/>
          </a:prstGeom>
        </p:spPr>
      </p:pic>
      <p:pic>
        <p:nvPicPr>
          <p:cNvPr id="10" name="Picture 9" descr="A white and red play butt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61FC36E6-C854-C30F-6FB6-2F8AA4A67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33523" y="4119405"/>
            <a:ext cx="329504" cy="329504"/>
          </a:xfrm>
          <a:prstGeom prst="rect">
            <a:avLst/>
          </a:prstGeom>
        </p:spPr>
      </p:pic>
      <p:pic>
        <p:nvPicPr>
          <p:cNvPr id="12" name="Picture 11" descr="A white cat in a grey circl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4DDBAC42-6073-D5DA-11AA-7C1C9E33EB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83" y="4114638"/>
            <a:ext cx="314632" cy="319399"/>
          </a:xfrm>
          <a:prstGeom prst="rect">
            <a:avLst/>
          </a:prstGeom>
        </p:spPr>
      </p:pic>
      <p:pic>
        <p:nvPicPr>
          <p:cNvPr id="14" name="Picture 13" descr="A white letter in a circle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D7CD7656-C99E-BE52-8931-A81E23DE72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71" y="4122185"/>
            <a:ext cx="314632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13309</TotalTime>
  <Words>676</Words>
  <Application>Microsoft Office PowerPoint</Application>
  <PresentationFormat>Widescreen</PresentationFormat>
  <Paragraphs>123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Open Sans</vt:lpstr>
      <vt:lpstr>Myriad Pro</vt:lpstr>
      <vt:lpstr>Arial</vt:lpstr>
      <vt:lpstr>Calibri</vt:lpstr>
      <vt:lpstr>Office Theme</vt:lpstr>
      <vt:lpstr>Marcom Report</vt:lpstr>
      <vt:lpstr>Outline – Bindoo </vt:lpstr>
      <vt:lpstr>oneM2M Workshop in ASTAP</vt:lpstr>
      <vt:lpstr>Speaking Opportunities</vt:lpstr>
      <vt:lpstr>Executive Insights published since previous MARCOM meeting</vt:lpstr>
      <vt:lpstr>Key highlights (May’24)</vt:lpstr>
      <vt:lpstr>Media Engagement (CY24)</vt:lpstr>
      <vt:lpstr>PR Engagement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187</cp:revision>
  <dcterms:created xsi:type="dcterms:W3CDTF">2017-09-21T15:46:31Z</dcterms:created>
  <dcterms:modified xsi:type="dcterms:W3CDTF">2024-06-05T11:28:39Z</dcterms:modified>
</cp:coreProperties>
</file>