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60" r:id="rId2"/>
    <p:sldId id="558" r:id="rId3"/>
    <p:sldId id="571" r:id="rId4"/>
    <p:sldId id="570" r:id="rId5"/>
    <p:sldId id="526" r:id="rId6"/>
    <p:sldId id="563" r:id="rId7"/>
    <p:sldId id="572" r:id="rId8"/>
    <p:sldId id="573" r:id="rId9"/>
    <p:sldId id="557" r:id="rId10"/>
    <p:sldId id="569" r:id="rId11"/>
    <p:sldId id="561" r:id="rId12"/>
    <p:sldId id="559" r:id="rId13"/>
    <p:sldId id="564" r:id="rId14"/>
    <p:sldId id="492" r:id="rId15"/>
  </p:sldIdLst>
  <p:sldSz cx="12192000" cy="6858000"/>
  <p:notesSz cx="6858000" cy="9144000"/>
  <p:embeddedFontLst>
    <p:embeddedFont>
      <p:font typeface="Myriad Pro" panose="020B050303040302020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87451" autoAdjust="0"/>
  </p:normalViewPr>
  <p:slideViewPr>
    <p:cSldViewPr snapToGrid="0">
      <p:cViewPr varScale="1">
        <p:scale>
          <a:sx n="55" d="100"/>
          <a:sy n="55" d="100"/>
        </p:scale>
        <p:origin x="1208"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08:18:03.8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08:49:49.1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633 1,'-606'0,"579"0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11:46:37.9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1,'787'0,"-761"0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11:46:39.6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2,'76'-1,"89"3,-131 2,-1 3,43 12,24 6,-74-21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11:46:42.2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1,'515'0,"-489"0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08:48:54.2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1,'82'-1,"95"3,-146 2,0 2,0 1,32 12,0-1,-47-12,0 0,0 1,-1 0,27 18,12 7,-30-19,-6-1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08:48:56.6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692 1,'-666'0,"640"0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08:48:59.2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0,'665'0,"-637"0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08:49:43.4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541 31,'-334'0,"310"-1,1-1,-39-10,-10-1,46 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9T08:49:46.1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661 31,'-456'0,"433"-1,0-1,-39-10,-9-1,45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08-08-2024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onem2m.org/membership/executive-viewpoints/904-roland-hechwartner-tp63-mainz" TargetMode="External"/><Relationship Id="rId3" Type="http://schemas.openxmlformats.org/officeDocument/2006/relationships/hyperlink" Target="https://youtu.be/jNpvyvHI6iQ?feature=shared" TargetMode="External"/><Relationship Id="rId7" Type="http://schemas.openxmlformats.org/officeDocument/2006/relationships/hyperlink" Target="https://www.onem2m.org/membership/executive-viewpoints/903-marcos-katz-superio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onem2m.org/membership/executive-viewpoints/902-manuel-gorius-digisaar-aef" TargetMode="External"/><Relationship Id="rId5" Type="http://schemas.openxmlformats.org/officeDocument/2006/relationships/hyperlink" Target="https://www.onem2m.org/membership/executive-viewpoints/752-tp52-activities-and-accomplishments" TargetMode="External"/><Relationship Id="rId4" Type="http://schemas.openxmlformats.org/officeDocument/2006/relationships/hyperlink" Target="https://www.onem2m.org/membership/executive-viewpoints/899-roland-hechwartner-tp62-toky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a:t>
            </a:fld>
            <a:endParaRPr lang="en-IN"/>
          </a:p>
        </p:txBody>
      </p:sp>
    </p:spTree>
    <p:extLst>
      <p:ext uri="{BB962C8B-B14F-4D97-AF65-F5344CB8AC3E}">
        <p14:creationId xmlns:p14="http://schemas.microsoft.com/office/powerpoint/2010/main" val="163270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5</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10</a:t>
            </a:fld>
            <a:endParaRPr lang="en-IN"/>
          </a:p>
        </p:txBody>
      </p:sp>
    </p:spTree>
    <p:extLst>
      <p:ext uri="{BB962C8B-B14F-4D97-AF65-F5344CB8AC3E}">
        <p14:creationId xmlns:p14="http://schemas.microsoft.com/office/powerpoint/2010/main" val="180683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33A52E01-2E75-9143-F637-C40AC875AE12}"/>
            </a:ext>
          </a:extLst>
        </p:cNvPr>
        <p:cNvGrpSpPr/>
        <p:nvPr/>
      </p:nvGrpSpPr>
      <p:grpSpPr>
        <a:xfrm>
          <a:off x="0" y="0"/>
          <a:ext cx="0" cy="0"/>
          <a:chOff x="0" y="0"/>
          <a:chExt cx="0" cy="0"/>
        </a:xfrm>
      </p:grpSpPr>
      <p:sp>
        <p:nvSpPr>
          <p:cNvPr id="86" name="Google Shape;86;g19bea0c9e96_0_1:notes">
            <a:extLst>
              <a:ext uri="{FF2B5EF4-FFF2-40B4-BE49-F238E27FC236}">
                <a16:creationId xmlns:a16="http://schemas.microsoft.com/office/drawing/2014/main" id="{00EA1E5F-706D-9E22-5CA3-0D61D8009C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a:extLst>
              <a:ext uri="{FF2B5EF4-FFF2-40B4-BE49-F238E27FC236}">
                <a16:creationId xmlns:a16="http://schemas.microsoft.com/office/drawing/2014/main" id="{DBC791F1-5541-DF29-A7BE-D734E0B8E82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N" b="0" dirty="0"/>
              <a:t>External Publication -&gt;</a:t>
            </a: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3"/>
              </a:rPr>
              <a:t>JaeSeung SONG </a:t>
            </a:r>
            <a:r>
              <a:rPr lang="en-US" sz="1800" i="0" u="sng" dirty="0" err="1">
                <a:solidFill>
                  <a:srgbClr val="1155CC"/>
                </a:solidFill>
                <a:effectLst/>
                <a:latin typeface="Arial" panose="020B0604020202020204" pitchFamily="34" charset="0"/>
                <a:hlinkClick r:id="rId3"/>
              </a:rPr>
              <a:t>introductin</a:t>
            </a:r>
            <a:r>
              <a:rPr lang="en-US" sz="1800" i="0" u="sng" dirty="0">
                <a:solidFill>
                  <a:srgbClr val="1155CC"/>
                </a:solidFill>
                <a:effectLst/>
                <a:latin typeface="Arial" panose="020B0604020202020204" pitchFamily="34" charset="0"/>
                <a:hlinkClick r:id="rId3"/>
              </a:rPr>
              <a:t> to oneM2M (Korean) with TTA</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dirty="0">
                <a:effectLst/>
                <a:latin typeface="Arial" panose="020B0604020202020204" pitchFamily="34" charset="0"/>
              </a:rPr>
              <a:t>ETSI Enjoy (DT about cellular-satellite and oneM2M)</a:t>
            </a:r>
            <a:r>
              <a:rPr lang="en-US" sz="1800" i="0" u="sng" dirty="0">
                <a:solidFill>
                  <a:srgbClr val="1155CC"/>
                </a:solidFill>
                <a:effectLst/>
                <a:latin typeface="Arial" panose="020B0604020202020204" pitchFamily="34" charset="0"/>
              </a:rPr>
              <a:t> (in Pipeline)</a:t>
            </a:r>
            <a:endParaRPr lang="en-IN" b="0" dirty="0"/>
          </a:p>
          <a:p>
            <a:pPr marL="0" lvl="0" indent="0" algn="l" rtl="0">
              <a:spcBef>
                <a:spcPts val="0"/>
              </a:spcBef>
              <a:spcAft>
                <a:spcPts val="0"/>
              </a:spcAft>
              <a:buNone/>
            </a:pPr>
            <a:endParaRPr lang="en-IN" b="0" dirty="0"/>
          </a:p>
          <a:p>
            <a:pPr marL="0" lvl="0" indent="0" algn="l" rtl="0">
              <a:spcBef>
                <a:spcPts val="0"/>
              </a:spcBef>
              <a:spcAft>
                <a:spcPts val="0"/>
              </a:spcAft>
              <a:buNone/>
            </a:pPr>
            <a:r>
              <a:rPr lang="en-IN" b="0" dirty="0"/>
              <a:t>Executive Insights -&gt;</a:t>
            </a:r>
          </a:p>
          <a:p>
            <a:pPr marL="457200" marR="0" lvl="1" indent="0" algn="l" rtl="0">
              <a:spcBef>
                <a:spcPts val="0"/>
              </a:spcBef>
              <a:spcAft>
                <a:spcPts val="0"/>
              </a:spcAft>
              <a:buNone/>
            </a:pPr>
            <a:r>
              <a:rPr lang="en-US" b="1" i="0" u="none" strike="noStrike" cap="none" dirty="0">
                <a:solidFill>
                  <a:schemeClr val="dk1"/>
                </a:solidFill>
                <a:latin typeface="Myriad Pro" panose="020B0503030403020204" charset="0"/>
                <a:ea typeface="Open Sans"/>
                <a:cs typeface="Open Sans"/>
                <a:sym typeface="Open Sans"/>
              </a:rPr>
              <a:t>Executive Insights</a:t>
            </a:r>
          </a:p>
          <a:p>
            <a:pPr marL="457200" marR="0" lvl="1" indent="0" algn="l" rtl="0">
              <a:spcBef>
                <a:spcPts val="0"/>
              </a:spcBef>
              <a:spcAft>
                <a:spcPts val="0"/>
              </a:spcAft>
              <a:buNone/>
            </a:pPr>
            <a:r>
              <a:rPr lang="en-US" b="1" i="0" u="none" strike="noStrike" cap="none" dirty="0">
                <a:solidFill>
                  <a:schemeClr val="dk1"/>
                </a:solidFill>
                <a:highlight>
                  <a:srgbClr val="00FF00"/>
                </a:highlight>
                <a:latin typeface="Myriad Pro" panose="020B0503030403020204" charset="0"/>
                <a:ea typeface="Open Sans"/>
                <a:cs typeface="Open Sans"/>
                <a:sym typeface="Open Sans"/>
              </a:rPr>
              <a:t>(post Marcom 128)</a:t>
            </a:r>
          </a:p>
          <a:p>
            <a:pPr marL="628650" marR="0" lvl="1" indent="-171450" algn="l" rtl="0">
              <a:spcBef>
                <a:spcPts val="0"/>
              </a:spcBef>
              <a:spcAft>
                <a:spcPts val="0"/>
              </a:spcAft>
              <a:buFont typeface="Arial" panose="020B0604020202020204" pitchFamily="34" charset="0"/>
              <a:buChar char="•"/>
            </a:pPr>
            <a:r>
              <a:rPr lang="en-US" b="1" i="0" u="none" strike="noStrike" cap="none" dirty="0">
                <a:solidFill>
                  <a:schemeClr val="dk1"/>
                </a:solidFill>
                <a:highlight>
                  <a:srgbClr val="00FF00"/>
                </a:highlight>
                <a:latin typeface="Myriad Pro" panose="020B0503030403020204" charset="0"/>
                <a:ea typeface="Open Sans"/>
                <a:cs typeface="Open Sans"/>
                <a:sym typeface="Open Sans"/>
              </a:rPr>
              <a:t>Susan Future Technologies (Suresh Kumar)</a:t>
            </a:r>
          </a:p>
          <a:p>
            <a:pPr marL="628650" marR="0" lvl="1" indent="-171450" algn="l" rtl="0">
              <a:spcBef>
                <a:spcPts val="0"/>
              </a:spcBef>
              <a:spcAft>
                <a:spcPts val="0"/>
              </a:spcAft>
              <a:buFont typeface="Arial" panose="020B0604020202020204" pitchFamily="34" charset="0"/>
              <a:buChar char="•"/>
            </a:pPr>
            <a:r>
              <a:rPr lang="en-US" b="1" i="0" u="none" strike="noStrike" cap="none" dirty="0">
                <a:solidFill>
                  <a:schemeClr val="dk1"/>
                </a:solidFill>
                <a:highlight>
                  <a:srgbClr val="00FF00"/>
                </a:highlight>
                <a:latin typeface="Myriad Pro" panose="020B0503030403020204" charset="0"/>
                <a:ea typeface="Open Sans"/>
                <a:cs typeface="Open Sans"/>
                <a:sym typeface="Open Sans"/>
              </a:rPr>
              <a:t>TP 65</a:t>
            </a:r>
          </a:p>
          <a:p>
            <a:pPr marL="628650" marR="0" lvl="1" indent="-171450" algn="l" rtl="0">
              <a:spcBef>
                <a:spcPts val="0"/>
              </a:spcBef>
              <a:spcAft>
                <a:spcPts val="0"/>
              </a:spcAft>
              <a:buFont typeface="Arial" panose="020B0604020202020204" pitchFamily="34" charset="0"/>
              <a:buChar char="•"/>
            </a:pPr>
            <a:r>
              <a:rPr lang="en-US" b="1" i="0" u="none" strike="noStrike" cap="none" dirty="0" err="1">
                <a:solidFill>
                  <a:schemeClr val="dk1"/>
                </a:solidFill>
                <a:highlight>
                  <a:srgbClr val="00FF00"/>
                </a:highlight>
                <a:latin typeface="Myriad Pro" panose="020B0503030403020204" charset="0"/>
                <a:ea typeface="Open Sans"/>
                <a:cs typeface="Open Sans"/>
                <a:sym typeface="Open Sans"/>
              </a:rPr>
              <a:t>Narnix</a:t>
            </a:r>
            <a:r>
              <a:rPr lang="en-US" b="1" i="0" u="none" strike="noStrike" cap="none" dirty="0">
                <a:solidFill>
                  <a:schemeClr val="dk1"/>
                </a:solidFill>
                <a:highlight>
                  <a:srgbClr val="00FF00"/>
                </a:highlight>
                <a:latin typeface="Myriad Pro" panose="020B0503030403020204" charset="0"/>
                <a:ea typeface="Open Sans"/>
                <a:cs typeface="Open Sans"/>
                <a:sym typeface="Open Sans"/>
              </a:rPr>
              <a:t> (Kishore Narang)</a:t>
            </a:r>
          </a:p>
          <a:p>
            <a:pPr marL="628650" marR="0" lvl="1" indent="-171450" algn="l" rtl="0">
              <a:spcBef>
                <a:spcPts val="0"/>
              </a:spcBef>
              <a:spcAft>
                <a:spcPts val="0"/>
              </a:spcAft>
              <a:buFont typeface="Arial" panose="020B0604020202020204" pitchFamily="34" charset="0"/>
              <a:buChar char="•"/>
            </a:pPr>
            <a:r>
              <a:rPr lang="en-US" b="1" i="0" u="none" strike="noStrike" cap="none" dirty="0">
                <a:solidFill>
                  <a:schemeClr val="dk1"/>
                </a:solidFill>
                <a:highlight>
                  <a:srgbClr val="00FF00"/>
                </a:highlight>
                <a:latin typeface="Myriad Pro" panose="020B0503030403020204" charset="0"/>
                <a:ea typeface="Open Sans"/>
                <a:cs typeface="Open Sans"/>
                <a:sym typeface="Open Sans"/>
              </a:rPr>
              <a:t>Asvin (Rob van </a:t>
            </a:r>
            <a:r>
              <a:rPr lang="en-US" b="1" i="0" u="none" strike="noStrike" cap="none" dirty="0" err="1">
                <a:solidFill>
                  <a:schemeClr val="dk1"/>
                </a:solidFill>
                <a:highlight>
                  <a:srgbClr val="00FF00"/>
                </a:highlight>
                <a:latin typeface="Myriad Pro" panose="020B0503030403020204" charset="0"/>
                <a:ea typeface="Open Sans"/>
                <a:cs typeface="Open Sans"/>
                <a:sym typeface="Open Sans"/>
              </a:rPr>
              <a:t>Kranenburg</a:t>
            </a:r>
            <a:r>
              <a:rPr lang="en-US" b="1" i="0" u="none" strike="noStrike" cap="none" dirty="0">
                <a:solidFill>
                  <a:schemeClr val="dk1"/>
                </a:solidFill>
                <a:highlight>
                  <a:srgbClr val="00FF00"/>
                </a:highlight>
                <a:latin typeface="Myriad Pro" panose="020B0503030403020204" charset="0"/>
                <a:ea typeface="Open Sans"/>
                <a:cs typeface="Open Sans"/>
                <a:sym typeface="Open Sans"/>
              </a:rPr>
              <a:t>)</a:t>
            </a:r>
          </a:p>
          <a:p>
            <a:pPr marL="457200" marR="0" lvl="1" indent="0" algn="l" rtl="0">
              <a:spcBef>
                <a:spcPts val="0"/>
              </a:spcBef>
              <a:spcAft>
                <a:spcPts val="0"/>
              </a:spcAft>
              <a:buNone/>
            </a:pPr>
            <a:endParaRPr lang="en-US"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457200" marR="0" lvl="1" indent="0" algn="l" rtl="0">
              <a:spcBef>
                <a:spcPts val="0"/>
              </a:spcBef>
              <a:spcAft>
                <a:spcPts val="0"/>
              </a:spcAft>
              <a:buNone/>
            </a:pPr>
            <a:r>
              <a:rPr lang="en-US" b="1" i="0" u="none" strike="noStrike" cap="none" dirty="0">
                <a:solidFill>
                  <a:schemeClr val="dk1"/>
                </a:solidFill>
                <a:highlight>
                  <a:srgbClr val="00FF00"/>
                </a:highlight>
                <a:latin typeface="Myriad Pro" panose="020B0503030403020204" charset="0"/>
                <a:ea typeface="Open Sans"/>
                <a:cs typeface="Open Sans"/>
                <a:sym typeface="Open Sans"/>
              </a:rPr>
              <a:t>(Old)</a:t>
            </a:r>
          </a:p>
          <a:p>
            <a:pPr marL="742950" marR="0" lvl="1" indent="-285750" algn="l" rtl="0">
              <a:spcBef>
                <a:spcPts val="0"/>
              </a:spcBef>
              <a:spcAft>
                <a:spcPts val="0"/>
              </a:spcAft>
              <a:buClr>
                <a:srgbClr val="2E2E31"/>
              </a:buClr>
              <a:buSzPts val="1800"/>
              <a:buFont typeface="Arial"/>
              <a:buChar char="•"/>
            </a:pPr>
            <a:r>
              <a:rPr lang="en-US" sz="1200" u="sng" dirty="0">
                <a:solidFill>
                  <a:srgbClr val="2E2E3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rPr>
              <a:t>TP 62 – 8</a:t>
            </a:r>
            <a:r>
              <a:rPr lang="en-US" sz="1200" u="sng" baseline="30000" dirty="0">
                <a:solidFill>
                  <a:srgbClr val="2E2E3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rPr>
              <a:t>th</a:t>
            </a:r>
            <a:r>
              <a:rPr lang="en-US" sz="1200" u="sng" dirty="0">
                <a:solidFill>
                  <a:srgbClr val="2E2E3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rPr>
              <a:t> January 2024</a:t>
            </a:r>
            <a:endPar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rgbClr val="2E2E31"/>
              </a:buClr>
              <a:buSzPts val="1800"/>
              <a:buFont typeface="Arial"/>
              <a:buChar char="•"/>
            </a:pPr>
            <a:r>
              <a:rPr lang="en-US" sz="1200" u="sng" dirty="0" err="1">
                <a:solidFill>
                  <a:srgbClr val="2E2E3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Digisaar</a:t>
            </a:r>
            <a:r>
              <a:rPr lang="en-US" sz="1200" u="sng" dirty="0">
                <a:solidFill>
                  <a:srgbClr val="2E2E3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 21</a:t>
            </a:r>
            <a:r>
              <a:rPr lang="en-US" sz="1200" u="sng" baseline="30000" dirty="0">
                <a:solidFill>
                  <a:srgbClr val="2E2E3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t>
            </a:r>
            <a:r>
              <a:rPr lang="en-US" sz="1200" u="sng" dirty="0">
                <a:solidFill>
                  <a:srgbClr val="2E2E3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February 2024</a:t>
            </a:r>
            <a:endPar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rgbClr val="2E2E31"/>
              </a:buClr>
              <a:buSzPts val="1800"/>
              <a:buFont typeface="Arial"/>
              <a:buChar char="•"/>
            </a:pPr>
            <a:r>
              <a:rPr lang="en-US" sz="1200" u="sng" dirty="0">
                <a:solidFill>
                  <a:srgbClr val="2E2E3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University of Oulu – 8</a:t>
            </a:r>
            <a:r>
              <a:rPr lang="en-US" sz="1200" u="sng" baseline="30000" dirty="0">
                <a:solidFill>
                  <a:srgbClr val="2E2E3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th</a:t>
            </a:r>
            <a:r>
              <a:rPr lang="en-US" sz="1200" u="sng" dirty="0">
                <a:solidFill>
                  <a:srgbClr val="2E2E3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March 2024</a:t>
            </a:r>
            <a:endPar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rgbClr val="2E2E31"/>
              </a:buClr>
              <a:buSzPts val="1800"/>
              <a:buFont typeface="Arial"/>
              <a:buChar char="•"/>
            </a:pPr>
            <a:r>
              <a:rPr lang="en-US" sz="1200" u="sng" dirty="0">
                <a:solidFill>
                  <a:srgbClr val="2E2E3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TP 63 – 14</a:t>
            </a:r>
            <a:r>
              <a:rPr lang="en-US" sz="1200" u="sng" baseline="30000" dirty="0">
                <a:solidFill>
                  <a:srgbClr val="2E2E3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th</a:t>
            </a:r>
            <a:r>
              <a:rPr lang="en-US" sz="1200" u="sng" dirty="0">
                <a:solidFill>
                  <a:srgbClr val="2E2E3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March 2024</a:t>
            </a:r>
            <a:endParaRPr lang="en-US" sz="1200" u="sng" dirty="0">
              <a:solidFill>
                <a:srgbClr val="2E2E31"/>
              </a:solidFill>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IoT 2.0 (Andreas Kraft) – 16</a:t>
            </a:r>
            <a:r>
              <a:rPr lang="en-US" sz="1200" u="sng" baseline="30000"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th</a:t>
            </a: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 April 2024</a:t>
            </a:r>
          </a:p>
          <a:p>
            <a:pPr marL="742950" marR="0" lvl="1" indent="-285750" algn="l" rtl="0">
              <a:spcBef>
                <a:spcPts val="0"/>
              </a:spcBef>
              <a:spcAft>
                <a:spcPts val="0"/>
              </a:spcAft>
              <a:buClr>
                <a:srgbClr val="2E2E31"/>
              </a:buClr>
              <a:buSzPts val="1800"/>
              <a:buFont typeface="Arial"/>
              <a:buChar char="•"/>
            </a:pP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Dr Luigi </a:t>
            </a:r>
            <a:r>
              <a:rPr lang="en-US" sz="1200" u="sng" dirty="0" err="1">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Liquori</a:t>
            </a: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 (INRIA) – 6</a:t>
            </a:r>
            <a:r>
              <a:rPr lang="en-US" sz="1200" u="sng" baseline="30000"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th</a:t>
            </a: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 May 2024</a:t>
            </a:r>
          </a:p>
          <a:p>
            <a:pPr marL="742950" marR="0" lvl="1" indent="-285750" algn="l" rtl="0">
              <a:spcBef>
                <a:spcPts val="0"/>
              </a:spcBef>
              <a:spcAft>
                <a:spcPts val="0"/>
              </a:spcAft>
              <a:buClr>
                <a:srgbClr val="2E2E31"/>
              </a:buClr>
              <a:buSzPts val="1800"/>
              <a:buFont typeface="Arial"/>
              <a:buChar char="•"/>
            </a:pP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TP 64 – 22</a:t>
            </a:r>
            <a:r>
              <a:rPr lang="en-US" sz="1200" u="sng" baseline="30000"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nd</a:t>
            </a: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 May 2024</a:t>
            </a:r>
          </a:p>
          <a:p>
            <a:pPr marL="742950" marR="0" lvl="1" indent="-285750" algn="l" rtl="0">
              <a:spcBef>
                <a:spcPts val="0"/>
              </a:spcBef>
              <a:spcAft>
                <a:spcPts val="0"/>
              </a:spcAft>
              <a:buClr>
                <a:srgbClr val="2E2E31"/>
              </a:buClr>
              <a:buSzPts val="1800"/>
              <a:buFont typeface="Arial"/>
              <a:buChar char="•"/>
            </a:pP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Andre Dutra – 23</a:t>
            </a:r>
            <a:r>
              <a:rPr lang="en-US" sz="1200" u="sng" baseline="30000"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rd</a:t>
            </a:r>
            <a:r>
              <a:rPr lang="en-US" sz="1200" u="sng" dirty="0">
                <a:solidFill>
                  <a:srgbClr val="2E2E3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 May 2024</a:t>
            </a:r>
          </a:p>
        </p:txBody>
      </p:sp>
      <p:sp>
        <p:nvSpPr>
          <p:cNvPr id="88" name="Google Shape;88;g19bea0c9e96_0_1:notes">
            <a:extLst>
              <a:ext uri="{FF2B5EF4-FFF2-40B4-BE49-F238E27FC236}">
                <a16:creationId xmlns:a16="http://schemas.microsoft.com/office/drawing/2014/main" id="{D31CEB12-1FA6-3BA6-73AD-40811AFEEA1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6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77492982-8C39-2C0D-F5FC-4583FE46222C}"/>
            </a:ext>
          </a:extLst>
        </p:cNvPr>
        <p:cNvGrpSpPr/>
        <p:nvPr/>
      </p:nvGrpSpPr>
      <p:grpSpPr>
        <a:xfrm>
          <a:off x="0" y="0"/>
          <a:ext cx="0" cy="0"/>
          <a:chOff x="0" y="0"/>
          <a:chExt cx="0" cy="0"/>
        </a:xfrm>
      </p:grpSpPr>
      <p:sp>
        <p:nvSpPr>
          <p:cNvPr id="222" name="Google Shape;222;p17:notes">
            <a:extLst>
              <a:ext uri="{FF2B5EF4-FFF2-40B4-BE49-F238E27FC236}">
                <a16:creationId xmlns:a16="http://schemas.microsoft.com/office/drawing/2014/main" id="{176228EA-852A-C7C2-9538-FBFE2C0305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a:extLst>
              <a:ext uri="{FF2B5EF4-FFF2-40B4-BE49-F238E27FC236}">
                <a16:creationId xmlns:a16="http://schemas.microsoft.com/office/drawing/2014/main" id="{A2C9264B-D8B3-B34A-3240-8F4604DFA84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a:extLst>
              <a:ext uri="{FF2B5EF4-FFF2-40B4-BE49-F238E27FC236}">
                <a16:creationId xmlns:a16="http://schemas.microsoft.com/office/drawing/2014/main" id="{6B78A8E4-AFC3-1E3A-1730-3049BEA43FF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extLst>
      <p:ext uri="{BB962C8B-B14F-4D97-AF65-F5344CB8AC3E}">
        <p14:creationId xmlns:p14="http://schemas.microsoft.com/office/powerpoint/2010/main" val="3464952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8/8/2024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8/8/2024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8/8/2024</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8/8/2024</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8/8/2024</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ssgsconference.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mailto:contact@oneM2M.org" TargetMode="External"/><Relationship Id="rId5" Type="http://schemas.openxmlformats.org/officeDocument/2006/relationships/hyperlink" Target="mailto:oneM2M_PressMedia@list.onem2m.org" TargetMode="External"/><Relationship Id="rId4" Type="http://schemas.openxmlformats.org/officeDocument/2006/relationships/hyperlink" Target="https://docs.google.com/spreadsheets/d/1RikZmqw7vbcXsvmrHTCGTgK2TDCld51rI7za7ZtpYAk/edit#gid=1994048757"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onem2m.org/iot-news/919-onem2m-development-and-application-use-cases-in-india" TargetMode="External"/><Relationship Id="rId13" Type="http://schemas.openxmlformats.org/officeDocument/2006/relationships/hyperlink" Target="https://www.onem2m.org/iot-news/896-onem2m-deployment-experiences-in-india" TargetMode="External"/><Relationship Id="rId3" Type="http://schemas.openxmlformats.org/officeDocument/2006/relationships/hyperlink" Target="https://onem2m.org/iot-news/926-design-for-optimized-public-safety-and-earthquake-disaster-mitigation-with-iot" TargetMode="External"/><Relationship Id="rId7" Type="http://schemas.openxmlformats.org/officeDocument/2006/relationships/hyperlink" Target="https://www.onem2m.org/iot-news/918-onem2m-use-cases-in-korea" TargetMode="External"/><Relationship Id="rId12" Type="http://schemas.openxmlformats.org/officeDocument/2006/relationships/hyperlink" Target="https://www.onem2m.org/iot-news/895-iot-security-in-onem2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onem2m.org/iot-news/917-onem2m-developer-supports-and-certification" TargetMode="External"/><Relationship Id="rId11" Type="http://schemas.openxmlformats.org/officeDocument/2006/relationships/hyperlink" Target="https://www.onem2m.org/iot-news/894-iot-testing-and-certification" TargetMode="External"/><Relationship Id="rId5" Type="http://schemas.openxmlformats.org/officeDocument/2006/relationships/hyperlink" Target="https://www.onem2m.org/iot-news/916-onem2m-introduction-for-asia-pacific-telecommunity" TargetMode="External"/><Relationship Id="rId15" Type="http://schemas.openxmlformats.org/officeDocument/2006/relationships/hyperlink" Target="https://www.onem2m.org/iot-news/898-enhancement-to-onem2m-open-source-resources" TargetMode="External"/><Relationship Id="rId10" Type="http://schemas.openxmlformats.org/officeDocument/2006/relationships/hyperlink" Target="https://www.onem2m.org/iot-news/893-onem2m-developer-support" TargetMode="External"/><Relationship Id="rId4" Type="http://schemas.openxmlformats.org/officeDocument/2006/relationships/hyperlink" Target="https://onem2m.org/iot-news/921-tta-korea-supports-onem2m" TargetMode="External"/><Relationship Id="rId9" Type="http://schemas.openxmlformats.org/officeDocument/2006/relationships/hyperlink" Target="https://www.onem2m.org/iot-news/892-getting-started-in-onem2m" TargetMode="External"/><Relationship Id="rId14" Type="http://schemas.openxmlformats.org/officeDocument/2006/relationships/hyperlink" Target="https://www.onem2m.org/iot-news/897-an-elevator-digital-twin-system-using-onem2m"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devdiscourse.com/article/technology/2783927-eu-ambassador-to-india-hon-herve-delphin-visits-iiit-hyderabads-smart-city-living-lab"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Onem2mOrg" TargetMode="External"/><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s://wiki.onem2m.org/index.php?title=Main_Page" TargetMode="External"/><Relationship Id="rId2" Type="http://schemas.openxmlformats.org/officeDocument/2006/relationships/hyperlink" Target="https://www.onem2m.org/technical/partners-releases" TargetMode="External"/><Relationship Id="rId1" Type="http://schemas.openxmlformats.org/officeDocument/2006/relationships/slideLayout" Target="../slideLayouts/slideLayout2.xml"/><Relationship Id="rId6" Type="http://schemas.openxmlformats.org/officeDocument/2006/relationships/hyperlink" Target="https://www.linkedin.com/company/onem2m/" TargetMode="Externa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hyperlink" Target="https://github.com/oneM2M-Tutorials" TargetMode="External"/><Relationship Id="rId4" Type="http://schemas.openxmlformats.org/officeDocument/2006/relationships/hyperlink" Target="https://x.com/i/flow/login?redirect_after_login=%2FoneM2M"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9.png"/><Relationship Id="rId2" Type="http://schemas.openxmlformats.org/officeDocument/2006/relationships/hyperlink" Target="https://www.onem2m.org/technical/partners-releases" TargetMode="Externa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customXml" Target="../ink/ink4.xml"/><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www.onem2m.org/technical/partners-releases"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onem2m.org/partner-application-for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onem2m.org/harmonization-m2m/iprs" TargetMode="External"/></Relationships>
</file>

<file path=ppt/slides/_rels/slide6.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0.xml"/><Relationship Id="rId3" Type="http://schemas.openxmlformats.org/officeDocument/2006/relationships/image" Target="../media/image5.png"/><Relationship Id="rId7" Type="http://schemas.openxmlformats.org/officeDocument/2006/relationships/image" Target="../media/image90.png"/><Relationship Id="rId12" Type="http://schemas.openxmlformats.org/officeDocument/2006/relationships/image" Target="../media/image110.png"/><Relationship Id="rId2" Type="http://schemas.openxmlformats.org/officeDocument/2006/relationships/hyperlink" Target="https://www.onem2m.org/harmonization-m2m/iprs" TargetMode="External"/><Relationship Id="rId1" Type="http://schemas.openxmlformats.org/officeDocument/2006/relationships/slideLayout" Target="../slideLayouts/slideLayout4.xml"/><Relationship Id="rId6" Type="http://schemas.openxmlformats.org/officeDocument/2006/relationships/customXml" Target="../ink/ink6.xml"/><Relationship Id="rId11" Type="http://schemas.openxmlformats.org/officeDocument/2006/relationships/customXml" Target="../ink/ink9.xml"/><Relationship Id="rId5" Type="http://schemas.openxmlformats.org/officeDocument/2006/relationships/image" Target="../media/image8.png"/><Relationship Id="rId15" Type="http://schemas.openxmlformats.org/officeDocument/2006/relationships/image" Target="../media/image6.png"/><Relationship Id="rId10" Type="http://schemas.openxmlformats.org/officeDocument/2006/relationships/image" Target="../media/image100.png"/><Relationship Id="rId4" Type="http://schemas.openxmlformats.org/officeDocument/2006/relationships/customXml" Target="../ink/ink5.xml"/><Relationship Id="rId9" Type="http://schemas.openxmlformats.org/officeDocument/2006/relationships/customXml" Target="../ink/ink8.xml"/><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hyperlink" Target="https://wfiot2024.iot.ieee.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fiot2024.iot.ieee.or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ssgsconference.com/"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607555"/>
            <a:ext cx="11296184" cy="2387600"/>
          </a:xfrm>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8 August 2024</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0D0C-3BBE-9F3E-8BC9-13C892B6F0B1}"/>
              </a:ext>
            </a:extLst>
          </p:cNvPr>
          <p:cNvSpPr>
            <a:spLocks noGrp="1"/>
          </p:cNvSpPr>
          <p:nvPr>
            <p:ph type="title"/>
          </p:nvPr>
        </p:nvSpPr>
        <p:spPr>
          <a:xfrm>
            <a:off x="334696" y="0"/>
            <a:ext cx="9435469" cy="1173570"/>
          </a:xfrm>
        </p:spPr>
        <p:txBody>
          <a:bodyPr>
            <a:normAutofit/>
          </a:bodyPr>
          <a:lstStyle/>
          <a:p>
            <a:r>
              <a:rPr lang="en-US" sz="3200" dirty="0">
                <a:latin typeface="Myriad Pro" panose="020B0503030403020204" charset="0"/>
              </a:rPr>
              <a:t>Executive Insights published since previous MARCOM meeting</a:t>
            </a:r>
            <a:endParaRPr lang="en-IN" sz="3200" dirty="0">
              <a:latin typeface="Myriad Pro" panose="020B0503030403020204" charset="0"/>
            </a:endParaRPr>
          </a:p>
        </p:txBody>
      </p:sp>
      <p:sp>
        <p:nvSpPr>
          <p:cNvPr id="4" name="Footer Placeholder 3">
            <a:extLst>
              <a:ext uri="{FF2B5EF4-FFF2-40B4-BE49-F238E27FC236}">
                <a16:creationId xmlns:a16="http://schemas.microsoft.com/office/drawing/2014/main" id="{4AE4BE80-70E9-4CAE-7682-7E390CE83430}"/>
              </a:ext>
            </a:extLst>
          </p:cNvPr>
          <p:cNvSpPr>
            <a:spLocks noGrp="1"/>
          </p:cNvSpPr>
          <p:nvPr>
            <p:ph type="ftr" sz="quarter" idx="11"/>
          </p:nvPr>
        </p:nvSpPr>
        <p:spPr/>
        <p:txBody>
          <a:bodyPr/>
          <a:lstStyle/>
          <a:p>
            <a:endParaRPr lang="en-US">
              <a:latin typeface="Myriad Pro" panose="020B0503030403020204" charset="0"/>
            </a:endParaRPr>
          </a:p>
          <a:p>
            <a:r>
              <a:rPr lang="en-US">
                <a:latin typeface="Myriad Pro" panose="020B0503030403020204" charset="0"/>
              </a:rPr>
              <a:t>© 2022 oneM2M</a:t>
            </a:r>
            <a:endParaRPr lang="en-US" dirty="0">
              <a:latin typeface="Myriad Pro" panose="020B0503030403020204" charset="0"/>
            </a:endParaRPr>
          </a:p>
        </p:txBody>
      </p:sp>
      <p:pic>
        <p:nvPicPr>
          <p:cNvPr id="10" name="Picture 9">
            <a:extLst>
              <a:ext uri="{FF2B5EF4-FFF2-40B4-BE49-F238E27FC236}">
                <a16:creationId xmlns:a16="http://schemas.microsoft.com/office/drawing/2014/main" id="{E739E345-FF88-CC6C-428D-7022DCAD9E85}"/>
              </a:ext>
            </a:extLst>
          </p:cNvPr>
          <p:cNvPicPr>
            <a:picLocks noChangeAspect="1"/>
          </p:cNvPicPr>
          <p:nvPr/>
        </p:nvPicPr>
        <p:blipFill>
          <a:blip r:embed="rId3"/>
          <a:stretch>
            <a:fillRect/>
          </a:stretch>
        </p:blipFill>
        <p:spPr>
          <a:xfrm>
            <a:off x="405749" y="1255957"/>
            <a:ext cx="2611770" cy="3031278"/>
          </a:xfrm>
          <a:prstGeom prst="rect">
            <a:avLst/>
          </a:prstGeom>
        </p:spPr>
      </p:pic>
      <p:pic>
        <p:nvPicPr>
          <p:cNvPr id="12" name="Picture 11">
            <a:extLst>
              <a:ext uri="{FF2B5EF4-FFF2-40B4-BE49-F238E27FC236}">
                <a16:creationId xmlns:a16="http://schemas.microsoft.com/office/drawing/2014/main" id="{186FEF76-4C94-4789-74C6-28A586B510FC}"/>
              </a:ext>
            </a:extLst>
          </p:cNvPr>
          <p:cNvPicPr>
            <a:picLocks noChangeAspect="1"/>
          </p:cNvPicPr>
          <p:nvPr/>
        </p:nvPicPr>
        <p:blipFill>
          <a:blip r:embed="rId4"/>
          <a:stretch>
            <a:fillRect/>
          </a:stretch>
        </p:blipFill>
        <p:spPr>
          <a:xfrm>
            <a:off x="3017519" y="1292841"/>
            <a:ext cx="2647016" cy="2994393"/>
          </a:xfrm>
          <a:prstGeom prst="rect">
            <a:avLst/>
          </a:prstGeom>
        </p:spPr>
      </p:pic>
      <p:pic>
        <p:nvPicPr>
          <p:cNvPr id="15" name="Picture 14">
            <a:extLst>
              <a:ext uri="{FF2B5EF4-FFF2-40B4-BE49-F238E27FC236}">
                <a16:creationId xmlns:a16="http://schemas.microsoft.com/office/drawing/2014/main" id="{7419076E-9C4C-5C57-06A0-20175CF89BA4}"/>
              </a:ext>
            </a:extLst>
          </p:cNvPr>
          <p:cNvPicPr>
            <a:picLocks noChangeAspect="1"/>
          </p:cNvPicPr>
          <p:nvPr/>
        </p:nvPicPr>
        <p:blipFill>
          <a:blip r:embed="rId5"/>
          <a:stretch>
            <a:fillRect/>
          </a:stretch>
        </p:blipFill>
        <p:spPr>
          <a:xfrm>
            <a:off x="6242655" y="1292842"/>
            <a:ext cx="2627025" cy="2994392"/>
          </a:xfrm>
          <a:prstGeom prst="rect">
            <a:avLst/>
          </a:prstGeom>
        </p:spPr>
      </p:pic>
      <p:pic>
        <p:nvPicPr>
          <p:cNvPr id="17" name="Picture 16">
            <a:extLst>
              <a:ext uri="{FF2B5EF4-FFF2-40B4-BE49-F238E27FC236}">
                <a16:creationId xmlns:a16="http://schemas.microsoft.com/office/drawing/2014/main" id="{FD51915F-CCAA-5C85-8A2F-95D343B3C50A}"/>
              </a:ext>
            </a:extLst>
          </p:cNvPr>
          <p:cNvPicPr>
            <a:picLocks noChangeAspect="1"/>
          </p:cNvPicPr>
          <p:nvPr/>
        </p:nvPicPr>
        <p:blipFill>
          <a:blip r:embed="rId6"/>
          <a:stretch>
            <a:fillRect/>
          </a:stretch>
        </p:blipFill>
        <p:spPr>
          <a:xfrm>
            <a:off x="8901881" y="1292841"/>
            <a:ext cx="2614042" cy="2994392"/>
          </a:xfrm>
          <a:prstGeom prst="rect">
            <a:avLst/>
          </a:prstGeom>
        </p:spPr>
      </p:pic>
    </p:spTree>
    <p:extLst>
      <p:ext uri="{BB962C8B-B14F-4D97-AF65-F5344CB8AC3E}">
        <p14:creationId xmlns:p14="http://schemas.microsoft.com/office/powerpoint/2010/main" val="301838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E3F8DB5E-CCD6-E621-C53B-6BDF867753E6}"/>
            </a:ext>
          </a:extLst>
        </p:cNvPr>
        <p:cNvGrpSpPr/>
        <p:nvPr/>
      </p:nvGrpSpPr>
      <p:grpSpPr>
        <a:xfrm>
          <a:off x="0" y="0"/>
          <a:ext cx="0" cy="0"/>
          <a:chOff x="0" y="0"/>
          <a:chExt cx="0" cy="0"/>
        </a:xfrm>
      </p:grpSpPr>
      <p:sp>
        <p:nvSpPr>
          <p:cNvPr id="90" name="Google Shape;90;g19bea0c9e96_0_1">
            <a:extLst>
              <a:ext uri="{FF2B5EF4-FFF2-40B4-BE49-F238E27FC236}">
                <a16:creationId xmlns:a16="http://schemas.microsoft.com/office/drawing/2014/main" id="{EB2DE6E4-4602-7083-B67F-FF16EC310A1D}"/>
              </a:ext>
            </a:extLst>
          </p:cNvPr>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sz="3200" dirty="0"/>
              <a:t>Metrics (YTD’24)</a:t>
            </a:r>
            <a:endParaRPr sz="3200" dirty="0"/>
          </a:p>
        </p:txBody>
      </p:sp>
      <p:sp>
        <p:nvSpPr>
          <p:cNvPr id="91" name="Google Shape;91;g19bea0c9e96_0_1">
            <a:extLst>
              <a:ext uri="{FF2B5EF4-FFF2-40B4-BE49-F238E27FC236}">
                <a16:creationId xmlns:a16="http://schemas.microsoft.com/office/drawing/2014/main" id="{E9F78FBB-81D9-72C6-4E5F-6B623831B3C6}"/>
              </a:ext>
            </a:extLst>
          </p:cNvPr>
          <p:cNvSpPr txBox="1">
            <a:spLocks/>
          </p:cNvSpPr>
          <p:nvPr/>
        </p:nvSpPr>
        <p:spPr>
          <a:xfrm>
            <a:off x="132750" y="1164530"/>
            <a:ext cx="7117693" cy="5140864"/>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External Publications: 1 published, </a:t>
            </a:r>
            <a:r>
              <a:rPr lang="en-US" dirty="0">
                <a:latin typeface="Myriad Pro" panose="020B0503030403020204" charset="0"/>
              </a:rPr>
              <a:t>1 in pipeline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Engagement: </a:t>
            </a:r>
            <a:r>
              <a:rPr kumimoji="0" lang="en-US" i="0" u="none" strike="noStrike" kern="1200" cap="none" spc="0" normalizeH="0" baseline="0" noProof="0" dirty="0">
                <a:ln>
                  <a:noFill/>
                </a:ln>
                <a:solidFill>
                  <a:schemeClr val="tx1"/>
                </a:solidFill>
                <a:effectLst/>
                <a:uLnTx/>
                <a:uFillTx/>
                <a:latin typeface="Myriad Pro" panose="020B0503030403020204" charset="0"/>
              </a:rPr>
              <a:t>12 Executive Insights published (4 post Marcom 128)</a:t>
            </a:r>
            <a:endParaRPr lang="en-US" dirty="0">
              <a:latin typeface="Myriad Pro" panose="020B0503030403020204" charset="0"/>
            </a:endParaRPr>
          </a:p>
          <a:p>
            <a:pPr algn="l"/>
            <a:r>
              <a:rPr lang="en-US" b="1" dirty="0">
                <a:latin typeface="Myriad Pro" panose="020B0503030403020204" charset="0"/>
              </a:rPr>
              <a:t> </a:t>
            </a:r>
          </a:p>
          <a:p>
            <a:pPr algn="l"/>
            <a:r>
              <a:rPr lang="en-US" b="1" dirty="0">
                <a:latin typeface="Myriad Pro" panose="020B0503030403020204" charset="0"/>
              </a:rPr>
              <a:t>Regional Outreach: oneM2M workshop in </a:t>
            </a:r>
            <a:r>
              <a:rPr lang="en-US" dirty="0">
                <a:latin typeface="Myriad Pro" panose="020B0503030403020204" charset="0"/>
              </a:rPr>
              <a:t>ASTAP32, Bangkok, Thailand</a:t>
            </a: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Visibility: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yriad Pro" panose="020B0503030403020204" charset="0"/>
              </a:rPr>
              <a:t>Total Events organized – 1@oneM2M (</a:t>
            </a:r>
            <a:r>
              <a:rPr lang="en-US" b="1" dirty="0">
                <a:latin typeface="Myriad Pro" panose="020B0503030403020204" charset="0"/>
              </a:rPr>
              <a:t>oneM2M workshop in </a:t>
            </a:r>
            <a:r>
              <a:rPr lang="en-US" dirty="0">
                <a:latin typeface="Myriad Pro" panose="020B0503030403020204" charset="0"/>
              </a:rPr>
              <a:t>ASTAP32</a:t>
            </a:r>
            <a:r>
              <a:rPr kumimoji="0" lang="en-US" b="0" i="0" u="none" strike="noStrike" kern="1200" cap="none" spc="0" normalizeH="0" baseline="0" noProof="0" dirty="0">
                <a:ln>
                  <a:noFill/>
                </a:ln>
                <a:solidFill>
                  <a:schemeClr val="tx1"/>
                </a:solidFill>
                <a:effectLst/>
                <a:uLnTx/>
                <a:uFillTx/>
                <a:latin typeface="Myriad Pro" panose="020B0503030403020204" charset="0"/>
              </a:rPr>
              <a:t>)</a:t>
            </a:r>
            <a:endParaRPr kumimoji="0" b="0" i="0" u="none" strike="sngStrike" kern="1200" cap="none" spc="0" normalizeH="0" baseline="0" noProof="0" dirty="0">
              <a:ln>
                <a:noFill/>
              </a:ln>
              <a:solidFill>
                <a:schemeClr val="tx1"/>
              </a:solidFill>
              <a:effectLst/>
              <a:highlight>
                <a:srgbClr val="00FFFF"/>
              </a:highligh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latin typeface="Myriad Pro" panose="020B0503030403020204" charset="0"/>
              </a:rPr>
              <a:t>Speaking Opportunities –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b="1" dirty="0">
                <a:effectLst/>
                <a:latin typeface="Myriad Pro" panose="020B0503030403020204" charset="0"/>
                <a:ea typeface="Calibri" panose="020F0502020204030204" pitchFamily="34" charset="0"/>
                <a:cs typeface="Aptos" panose="020B0004020202020204" pitchFamily="34" charset="0"/>
                <a:hlinkClick r:id="rId3"/>
              </a:rPr>
              <a:t>Strategies in Satellite Ground Segment 2024</a:t>
            </a:r>
            <a:endParaRPr lang="en-US" dirty="0">
              <a:latin typeface="Myriad Pro" panose="020B050303040302020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latin typeface="Myriad Pro" panose="020B0503030403020204" charset="0"/>
              </a:rPr>
              <a:t>Bob spoke in the Tech Edge Expo</a:t>
            </a:r>
            <a:endParaRPr lang="en-US" dirty="0">
              <a:solidFill>
                <a:srgbClr val="222222"/>
              </a:solidFill>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Social Media: LinkedIn </a:t>
            </a:r>
            <a:r>
              <a:rPr kumimoji="0" lang="en-US" b="0" i="0" u="none" strike="noStrike" kern="1200" cap="none" spc="0" normalizeH="0" baseline="0" noProof="0" dirty="0">
                <a:ln>
                  <a:noFill/>
                </a:ln>
                <a:solidFill>
                  <a:schemeClr val="tx1"/>
                </a:solidFill>
                <a:effectLst/>
                <a:uLnTx/>
                <a:uFillTx/>
                <a:latin typeface="Myriad Pro" panose="020B0503030403020204" charset="0"/>
              </a:rPr>
              <a:t>1538 followers (</a:t>
            </a:r>
            <a:r>
              <a:rPr kumimoji="0" lang="en-US" b="0" i="0" u="none" strike="noStrike" kern="1200" cap="none" spc="0" normalizeH="0" baseline="0" noProof="0" dirty="0">
                <a:ln>
                  <a:noFill/>
                </a:ln>
                <a:solidFill>
                  <a:srgbClr val="00B050"/>
                </a:solidFill>
                <a:effectLst/>
                <a:uLnTx/>
                <a:uFillTx/>
                <a:latin typeface="Myriad Pro" panose="020B0503030403020204" charset="0"/>
              </a:rPr>
              <a:t>▲</a:t>
            </a:r>
            <a:r>
              <a:rPr lang="en-US" dirty="0">
                <a:solidFill>
                  <a:srgbClr val="00B050"/>
                </a:solidFill>
                <a:latin typeface="Myriad Pro" panose="020B0503030403020204" charset="0"/>
              </a:rPr>
              <a:t>39 from Jun’24</a:t>
            </a:r>
            <a:r>
              <a:rPr kumimoji="0" lang="en-US" b="0" i="0" u="none" strike="noStrike" kern="1200" cap="none" spc="0" normalizeH="0" baseline="0" noProof="0" dirty="0">
                <a:ln>
                  <a:noFill/>
                </a:ln>
                <a:solidFill>
                  <a:schemeClr val="tx1"/>
                </a:solidFill>
                <a:effectLst/>
                <a:uLnTx/>
                <a:uFillTx/>
                <a:latin typeface="Myriad Pro" panose="020B0503030403020204" charset="0"/>
              </a:rPr>
              <a:t>), </a:t>
            </a:r>
            <a:r>
              <a:rPr lang="en-US" dirty="0">
                <a:latin typeface="Myriad Pro" panose="020B0503030403020204" charset="0"/>
              </a:rPr>
              <a:t>44</a:t>
            </a:r>
            <a:r>
              <a:rPr kumimoji="0" lang="en-US" b="0" i="0" u="none" strike="noStrike" kern="1200" cap="none" spc="0" normalizeH="0" baseline="0" noProof="0" dirty="0">
                <a:ln>
                  <a:noFill/>
                </a:ln>
                <a:solidFill>
                  <a:schemeClr val="tx1"/>
                </a:solidFill>
                <a:effectLst/>
                <a:uLnTx/>
                <a:uFillTx/>
                <a:latin typeface="Myriad Pro" panose="020B0503030403020204" charset="0"/>
              </a:rPr>
              <a:t> total posts; Twitter 1448 followers, 184 total posts</a:t>
            </a:r>
            <a:endParaRPr kumimoji="0" lang="en-US" b="1" i="0" u="none" strike="noStrike" kern="1200" cap="none" spc="0" normalizeH="0" baseline="0" noProof="0" dirty="0">
              <a:ln>
                <a:noFill/>
              </a:ln>
              <a:solidFill>
                <a:schemeClr val="tx1"/>
              </a:solidFill>
              <a:effectLst/>
              <a:highlight>
                <a:srgbClr val="FFFF00"/>
              </a:highlight>
              <a:uLnTx/>
              <a:uFillTx/>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Myriad Pro" panose="020B0503030403020204" charset="0"/>
              </a:rPr>
              <a:t>Communiques &amp; PRs:</a:t>
            </a:r>
            <a:r>
              <a:rPr kumimoji="0" lang="en-US" i="0" u="none" strike="noStrike" kern="1200" cap="none" spc="0" normalizeH="0" baseline="0" noProof="0" dirty="0">
                <a:ln>
                  <a:noFill/>
                </a:ln>
                <a:solidFill>
                  <a:schemeClr val="tx1"/>
                </a:solidFill>
                <a:effectLst/>
                <a:uLnTx/>
                <a:uFillTx/>
                <a:latin typeface="Myriad Pro" panose="020B0503030403020204" charset="0"/>
              </a:rPr>
              <a:t> </a:t>
            </a:r>
            <a:r>
              <a:rPr lang="en-US" dirty="0">
                <a:latin typeface="Myriad Pro" panose="020B0503030403020204" charset="0"/>
              </a:rPr>
              <a:t>- N/A</a:t>
            </a:r>
          </a:p>
        </p:txBody>
      </p:sp>
      <p:sp>
        <p:nvSpPr>
          <p:cNvPr id="3" name="TextBox 2">
            <a:extLst>
              <a:ext uri="{FF2B5EF4-FFF2-40B4-BE49-F238E27FC236}">
                <a16:creationId xmlns:a16="http://schemas.microsoft.com/office/drawing/2014/main" id="{AB9FBF2A-ABDC-2079-1148-37F90344E192}"/>
              </a:ext>
            </a:extLst>
          </p:cNvPr>
          <p:cNvSpPr txBox="1"/>
          <p:nvPr/>
        </p:nvSpPr>
        <p:spPr>
          <a:xfrm>
            <a:off x="8465820" y="6218896"/>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4"/>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D43873AC-55F0-C25D-D00B-7F5E8E502AB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2024 oneM2M</a:t>
            </a:r>
          </a:p>
        </p:txBody>
      </p:sp>
      <p:sp>
        <p:nvSpPr>
          <p:cNvPr id="5" name="TextBox 4">
            <a:extLst>
              <a:ext uri="{FF2B5EF4-FFF2-40B4-BE49-F238E27FC236}">
                <a16:creationId xmlns:a16="http://schemas.microsoft.com/office/drawing/2014/main" id="{00887F97-275B-6C7A-8ADA-335CA37856C7}"/>
              </a:ext>
            </a:extLst>
          </p:cNvPr>
          <p:cNvSpPr txBox="1"/>
          <p:nvPr/>
        </p:nvSpPr>
        <p:spPr>
          <a:xfrm>
            <a:off x="7250446" y="1533576"/>
            <a:ext cx="4293854" cy="3170099"/>
          </a:xfrm>
          <a:prstGeom prst="rect">
            <a:avLst/>
          </a:prstGeom>
          <a:noFill/>
        </p:spPr>
        <p:txBody>
          <a:bodyPr wrap="square">
            <a:spAutoFit/>
          </a:bodyPr>
          <a:lstStyle/>
          <a:p>
            <a:pPr marL="0" marR="0" lvl="0" indent="0" algn="l" rtl="0">
              <a:spcBef>
                <a:spcPts val="0"/>
              </a:spcBef>
              <a:spcAft>
                <a:spcPts val="0"/>
              </a:spcAft>
              <a:buNone/>
            </a:pPr>
            <a:r>
              <a:rPr lang="en-US" dirty="0">
                <a:solidFill>
                  <a:schemeClr val="dk1"/>
                </a:solidFill>
                <a:latin typeface="Myriad Pro" panose="020B0503030403020204" charset="0"/>
                <a:ea typeface="Open Sans"/>
                <a:cs typeface="Open Sans"/>
                <a:sym typeface="Open Sans"/>
              </a:rPr>
              <a:t>oneM2M in the News – 1210 Subscribers</a:t>
            </a:r>
            <a:endParaRPr lang="en-US" dirty="0">
              <a:latin typeface="Myriad Pro" panose="020B0503030403020204" charset="0"/>
            </a:endParaRPr>
          </a:p>
          <a:p>
            <a:pPr marL="0" marR="0" lvl="0" indent="0" algn="l" rtl="0">
              <a:spcBef>
                <a:spcPts val="0"/>
              </a:spcBef>
              <a:spcAft>
                <a:spcPts val="0"/>
              </a:spcAft>
              <a:buNone/>
            </a:pPr>
            <a:endParaRPr lang="en-US"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dirty="0">
                <a:solidFill>
                  <a:schemeClr val="dk1"/>
                </a:solidFill>
                <a:latin typeface="Myriad Pro" panose="020B0503030403020204" charset="0"/>
                <a:ea typeface="Open Sans"/>
                <a:cs typeface="Open Sans"/>
                <a:sym typeface="Open Sans"/>
              </a:rPr>
              <a:t>Press Releases – 0</a:t>
            </a:r>
            <a:endParaRPr lang="en-US" dirty="0">
              <a:latin typeface="Myriad Pro" panose="020B0503030403020204" charset="0"/>
            </a:endParaRPr>
          </a:p>
          <a:p>
            <a:pPr marL="0" marR="0" lvl="0" indent="0" algn="l" rtl="0">
              <a:spcBef>
                <a:spcPts val="0"/>
              </a:spcBef>
              <a:spcAft>
                <a:spcPts val="0"/>
              </a:spcAft>
              <a:buNone/>
            </a:pPr>
            <a:endParaRPr lang="en-US"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b="0" dirty="0">
                <a:solidFill>
                  <a:schemeClr val="dk1"/>
                </a:solidFill>
                <a:latin typeface="Myriad Pro" panose="020B0503030403020204" charset="0"/>
                <a:ea typeface="Open Sans"/>
                <a:cs typeface="Open Sans"/>
                <a:sym typeface="Open Sans"/>
              </a:rPr>
              <a:t>Media queries  to  </a:t>
            </a:r>
            <a:r>
              <a:rPr lang="en-US" b="0" u="sng" dirty="0">
                <a:solidFill>
                  <a:srgbClr val="0000FF"/>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oneM2M_PressMedia@list.onem2m.org</a:t>
            </a:r>
            <a:r>
              <a:rPr lang="en-US" b="0" dirty="0">
                <a:solidFill>
                  <a:schemeClr val="dk1"/>
                </a:solidFill>
                <a:latin typeface="Myriad Pro" panose="020B0503030403020204" charset="0"/>
                <a:ea typeface="Open Sans"/>
                <a:cs typeface="Open Sans"/>
                <a:sym typeface="Open Sans"/>
              </a:rPr>
              <a:t> being forwarded to Bindoo, </a:t>
            </a:r>
            <a:r>
              <a:rPr lang="en-US" b="0" dirty="0" err="1">
                <a:solidFill>
                  <a:schemeClr val="dk1"/>
                </a:solidFill>
                <a:latin typeface="Myriad Pro" panose="020B0503030403020204" charset="0"/>
                <a:ea typeface="Open Sans"/>
                <a:cs typeface="Open Sans"/>
                <a:sym typeface="Open Sans"/>
              </a:rPr>
              <a:t>Aurindam</a:t>
            </a:r>
            <a:r>
              <a:rPr lang="en-US" b="0" dirty="0">
                <a:solidFill>
                  <a:schemeClr val="dk1"/>
                </a:solidFill>
                <a:latin typeface="Myriad Pro" panose="020B0503030403020204" charset="0"/>
                <a:ea typeface="Open Sans"/>
                <a:cs typeface="Open Sans"/>
                <a:sym typeface="Open Sans"/>
              </a:rPr>
              <a:t>, Ken, Akash</a:t>
            </a:r>
          </a:p>
          <a:p>
            <a:pPr marL="0" marR="0" lvl="0" indent="0" algn="l" rtl="0">
              <a:spcBef>
                <a:spcPts val="0"/>
              </a:spcBef>
              <a:spcAft>
                <a:spcPts val="0"/>
              </a:spcAft>
              <a:buNone/>
            </a:pPr>
            <a:endParaRPr lang="en-US"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b="1" dirty="0">
                <a:solidFill>
                  <a:schemeClr val="dk1"/>
                </a:solidFill>
                <a:latin typeface="Myriad Pro" panose="020B0503030403020204" charset="0"/>
                <a:ea typeface="Open Sans"/>
                <a:cs typeface="Open Sans"/>
                <a:sym typeface="Open Sans"/>
                <a:hlinkClick r:id="rId6"/>
              </a:rPr>
              <a:t>Email for sending notifications created contact@oneM2M.org</a:t>
            </a:r>
            <a:endParaRPr lang="en-US" b="1" dirty="0">
              <a:solidFill>
                <a:schemeClr val="dk1"/>
              </a:solidFill>
              <a:latin typeface="Myriad Pro" panose="020B0503030403020204" charset="0"/>
              <a:ea typeface="Open Sans"/>
              <a:cs typeface="Open Sans"/>
              <a:sym typeface="Open Sans"/>
            </a:endParaRPr>
          </a:p>
        </p:txBody>
      </p:sp>
      <p:cxnSp>
        <p:nvCxnSpPr>
          <p:cNvPr id="6" name="Google Shape;238;p18">
            <a:extLst>
              <a:ext uri="{FF2B5EF4-FFF2-40B4-BE49-F238E27FC236}">
                <a16:creationId xmlns:a16="http://schemas.microsoft.com/office/drawing/2014/main" id="{610CF740-768B-8B52-4A76-176BE76B06B1}"/>
              </a:ext>
            </a:extLst>
          </p:cNvPr>
          <p:cNvCxnSpPr/>
          <p:nvPr/>
        </p:nvCxnSpPr>
        <p:spPr>
          <a:xfrm>
            <a:off x="7250446" y="1453566"/>
            <a:ext cx="0" cy="3223864"/>
          </a:xfrm>
          <a:prstGeom prst="straightConnector1">
            <a:avLst/>
          </a:prstGeom>
          <a:noFill/>
          <a:ln w="95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55523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C278CC08-43BB-1EA6-18F4-C7360CDAB787}"/>
            </a:ext>
          </a:extLst>
        </p:cNvPr>
        <p:cNvGrpSpPr/>
        <p:nvPr/>
      </p:nvGrpSpPr>
      <p:grpSpPr>
        <a:xfrm>
          <a:off x="0" y="0"/>
          <a:ext cx="0" cy="0"/>
          <a:chOff x="0" y="0"/>
          <a:chExt cx="0" cy="0"/>
        </a:xfrm>
      </p:grpSpPr>
      <p:sp>
        <p:nvSpPr>
          <p:cNvPr id="226" name="Google Shape;226;p17">
            <a:extLst>
              <a:ext uri="{FF2B5EF4-FFF2-40B4-BE49-F238E27FC236}">
                <a16:creationId xmlns:a16="http://schemas.microsoft.com/office/drawing/2014/main" id="{4C3390A2-8211-6527-CFA7-FBC268C3BD5D}"/>
              </a:ext>
            </a:extLst>
          </p:cNvPr>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sz="3200" dirty="0">
                <a:latin typeface="Myriad Pro" panose="020B0503030403020204" charset="0"/>
              </a:rPr>
              <a:t>Media Engagement (CY24)</a:t>
            </a:r>
            <a:endParaRPr sz="3200" dirty="0">
              <a:latin typeface="Myriad Pro" panose="020B0503030403020204" charset="0"/>
            </a:endParaRPr>
          </a:p>
        </p:txBody>
      </p:sp>
      <p:graphicFrame>
        <p:nvGraphicFramePr>
          <p:cNvPr id="227" name="Google Shape;227;p17">
            <a:extLst>
              <a:ext uri="{FF2B5EF4-FFF2-40B4-BE49-F238E27FC236}">
                <a16:creationId xmlns:a16="http://schemas.microsoft.com/office/drawing/2014/main" id="{32B546C6-CA1F-E25C-7A83-214DBD138C0E}"/>
              </a:ext>
            </a:extLst>
          </p:cNvPr>
          <p:cNvGraphicFramePr/>
          <p:nvPr>
            <p:extLst>
              <p:ext uri="{D42A27DB-BD31-4B8C-83A1-F6EECF244321}">
                <p14:modId xmlns:p14="http://schemas.microsoft.com/office/powerpoint/2010/main" val="1923638676"/>
              </p:ext>
            </p:extLst>
          </p:nvPr>
        </p:nvGraphicFramePr>
        <p:xfrm>
          <a:off x="1360966" y="1211615"/>
          <a:ext cx="10673707" cy="4912952"/>
        </p:xfrm>
        <a:graphic>
          <a:graphicData uri="http://schemas.openxmlformats.org/drawingml/2006/table">
            <a:tbl>
              <a:tblPr>
                <a:noFill/>
              </a:tblPr>
              <a:tblGrid>
                <a:gridCol w="2530740">
                  <a:extLst>
                    <a:ext uri="{9D8B030D-6E8A-4147-A177-3AD203B41FA5}">
                      <a16:colId xmlns:a16="http://schemas.microsoft.com/office/drawing/2014/main" val="20000"/>
                    </a:ext>
                  </a:extLst>
                </a:gridCol>
                <a:gridCol w="8142967">
                  <a:extLst>
                    <a:ext uri="{9D8B030D-6E8A-4147-A177-3AD203B41FA5}">
                      <a16:colId xmlns:a16="http://schemas.microsoft.com/office/drawing/2014/main" val="20001"/>
                    </a:ext>
                  </a:extLst>
                </a:gridCol>
              </a:tblGrid>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18 July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3">
                            <a:extLst>
                              <a:ext uri="{A12FA001-AC4F-418D-AE19-62706E023703}">
                                <ahyp:hlinkClr xmlns:ahyp="http://schemas.microsoft.com/office/drawing/2018/hyperlinkcolor" val="tx"/>
                              </a:ext>
                            </a:extLst>
                          </a:hlinkClick>
                        </a:rPr>
                        <a:t>Design for Optimized Public Safety and Earthquake Disaster Mitigation With IoT</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700176022"/>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20 June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Myriad Pro" panose="020B0503030403020204" charset="0"/>
                          <a:ea typeface="Open Sans"/>
                          <a:cs typeface="Open Sans"/>
                          <a:hlinkClick r:id="rId4">
                            <a:extLst>
                              <a:ext uri="{A12FA001-AC4F-418D-AE19-62706E023703}">
                                <ahyp:hlinkClr xmlns:ahyp="http://schemas.microsoft.com/office/drawing/2018/hyperlinkcolor" val="tx"/>
                              </a:ext>
                            </a:extLst>
                          </a:hlinkClick>
                        </a:rPr>
                        <a:t>Telecommunications Technology Association (Korea) Supports oneM2M</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911623738"/>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31 May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5">
                            <a:extLst>
                              <a:ext uri="{A12FA001-AC4F-418D-AE19-62706E023703}">
                                <ahyp:hlinkClr xmlns:ahyp="http://schemas.microsoft.com/office/drawing/2018/hyperlinkcolor" val="tx"/>
                              </a:ext>
                            </a:extLst>
                          </a:hlinkClick>
                        </a:rPr>
                        <a:t>oneM2M Introduction for Asia-Pacific </a:t>
                      </a:r>
                      <a:r>
                        <a:rPr lang="en-US" sz="1800" b="0" i="0" u="sng" strike="noStrike" kern="1200" cap="none" dirty="0" err="1">
                          <a:solidFill>
                            <a:srgbClr val="C00000"/>
                          </a:solidFill>
                          <a:latin typeface="Myriad Pro" panose="020B0503030403020204" charset="0"/>
                          <a:ea typeface="Open Sans"/>
                          <a:cs typeface="Open Sans"/>
                          <a:hlinkClick r:id="rId5">
                            <a:extLst>
                              <a:ext uri="{A12FA001-AC4F-418D-AE19-62706E023703}">
                                <ahyp:hlinkClr xmlns:ahyp="http://schemas.microsoft.com/office/drawing/2018/hyperlinkcolor" val="tx"/>
                              </a:ext>
                            </a:extLst>
                          </a:hlinkClick>
                        </a:rPr>
                        <a:t>Telecommunity</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780822741"/>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31 May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6">
                            <a:extLst>
                              <a:ext uri="{A12FA001-AC4F-418D-AE19-62706E023703}">
                                <ahyp:hlinkClr xmlns:ahyp="http://schemas.microsoft.com/office/drawing/2018/hyperlinkcolor" val="tx"/>
                              </a:ext>
                            </a:extLst>
                          </a:hlinkClick>
                        </a:rPr>
                        <a:t>oneM2M Developer Supports and Certification</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919605438"/>
                  </a:ext>
                </a:extLst>
              </a:tr>
              <a:tr h="449232">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31 May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7">
                            <a:extLst>
                              <a:ext uri="{A12FA001-AC4F-418D-AE19-62706E023703}">
                                <ahyp:hlinkClr xmlns:ahyp="http://schemas.microsoft.com/office/drawing/2018/hyperlinkcolor" val="tx"/>
                              </a:ext>
                            </a:extLst>
                          </a:hlinkClick>
                        </a:rPr>
                        <a:t>oneM2M Use Cases in Korea</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713100284"/>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31 May 2024</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C00000"/>
                        </a:buClr>
                        <a:buSzPts val="1800"/>
                        <a:buFont typeface="Open Sans"/>
                        <a:buNone/>
                        <a:tabLst/>
                        <a:defRPr/>
                      </a:pPr>
                      <a:r>
                        <a:rPr lang="en-US" sz="1800" b="0" i="0" u="sng" strike="noStrike" kern="1200" cap="none" dirty="0">
                          <a:solidFill>
                            <a:srgbClr val="C00000"/>
                          </a:solidFill>
                          <a:latin typeface="Myriad Pro" panose="020B0503030403020204" charset="0"/>
                          <a:ea typeface="Open Sans"/>
                          <a:cs typeface="Open Sans"/>
                          <a:hlinkClick r:id="rId8">
                            <a:extLst>
                              <a:ext uri="{A12FA001-AC4F-418D-AE19-62706E023703}">
                                <ahyp:hlinkClr xmlns:ahyp="http://schemas.microsoft.com/office/drawing/2018/hyperlinkcolor" val="tx"/>
                              </a:ext>
                            </a:extLst>
                          </a:hlinkClick>
                        </a:rPr>
                        <a:t>oneM2M Development and Application Use Cases in India</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590914351"/>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Myriad Pro" panose="020B0503030403020204" charset="0"/>
                          <a:ea typeface="Open Sans"/>
                          <a:cs typeface="Open Sans"/>
                          <a:sym typeface="Open Sans"/>
                        </a:rPr>
                        <a:t>3 January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Myriad Pro" panose="020B0503030403020204" charset="0"/>
                          <a:ea typeface="Open Sans"/>
                          <a:cs typeface="Open Sans"/>
                          <a:hlinkClick r:id="rId9">
                            <a:extLst>
                              <a:ext uri="{A12FA001-AC4F-418D-AE19-62706E023703}">
                                <ahyp:hlinkClr xmlns:ahyp="http://schemas.microsoft.com/office/drawing/2018/hyperlinkcolor" val="tx"/>
                              </a:ext>
                            </a:extLst>
                          </a:hlinkClick>
                        </a:rPr>
                        <a:t>Getting Started in oneM2M</a:t>
                      </a:r>
                      <a:endParaRPr lang="en-IN"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515032988"/>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Myriad Pro" panose="020B0503030403020204" charset="0"/>
                          <a:ea typeface="Open Sans"/>
                          <a:cs typeface="Open Sans"/>
                          <a:hlinkClick r:id="rId10">
                            <a:extLst>
                              <a:ext uri="{A12FA001-AC4F-418D-AE19-62706E023703}">
                                <ahyp:hlinkClr xmlns:ahyp="http://schemas.microsoft.com/office/drawing/2018/hyperlinkcolor" val="tx"/>
                              </a:ext>
                            </a:extLst>
                          </a:hlinkClick>
                        </a:rPr>
                        <a:t>oneM2M Developer Support</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790842145"/>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Myriad Pro" panose="020B0503030403020204" charset="0"/>
                          <a:ea typeface="Open Sans"/>
                          <a:cs typeface="Open Sans"/>
                          <a:hlinkClick r:id="rId11">
                            <a:extLst>
                              <a:ext uri="{A12FA001-AC4F-418D-AE19-62706E023703}">
                                <ahyp:hlinkClr xmlns:ahyp="http://schemas.microsoft.com/office/drawing/2018/hyperlinkcolor" val="tx"/>
                              </a:ext>
                            </a:extLst>
                          </a:hlinkClick>
                        </a:rPr>
                        <a:t>IoT Testing and Certification</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kumimoji="0" lang="en-IN" sz="1800" b="0" i="0" u="none" strike="noStrike" kern="1200" cap="none" spc="0" normalizeH="0" baseline="0" noProof="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C00000"/>
                        </a:buClr>
                        <a:buSzPts val="1800"/>
                        <a:buFont typeface="Open Sans"/>
                        <a:buNone/>
                        <a:tabLst/>
                        <a:defRPr/>
                      </a:pPr>
                      <a:r>
                        <a:rPr lang="en-IN" sz="1800" b="0" i="0" u="sng" strike="noStrike" kern="1200" cap="none" dirty="0">
                          <a:solidFill>
                            <a:srgbClr val="C00000"/>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IoT Security in oneM2M</a:t>
                      </a:r>
                      <a:endParaRPr lang="en-US" sz="1800" b="0" i="0" u="sng" strike="noStrike" kern="1200" cap="none" dirty="0">
                        <a:solidFill>
                          <a:srgbClr val="C00000"/>
                        </a:solidFill>
                        <a:latin typeface="Myriad Pro" panose="020B0503030403020204" charset="0"/>
                        <a:ea typeface="Open Sans"/>
                        <a:cs typeface="Open Sans"/>
                      </a:endParaRPr>
                    </a:p>
                  </a:txBody>
                  <a:tcPr marL="91450" marR="91450" marT="45725" marB="45725"/>
                </a:tc>
                <a:extLst>
                  <a:ext uri="{0D108BD9-81ED-4DB2-BD59-A6C34878D82A}">
                    <a16:rowId xmlns:a16="http://schemas.microsoft.com/office/drawing/2014/main" val="4089134601"/>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kumimoji="0" lang="en-IN" sz="1800" b="0" i="0" u="none" strike="noStrike" kern="1200" cap="none" spc="0" normalizeH="0" baseline="0" noProof="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oneM2M Deployment Experiences in India</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defTabSz="914400" rtl="0" eaLnBrk="1" fontAlgn="auto" latinLnBrk="0" hangingPunct="1">
                        <a:lnSpc>
                          <a:spcPct val="90000"/>
                        </a:lnSpc>
                        <a:spcBef>
                          <a:spcPts val="0"/>
                        </a:spcBef>
                        <a:spcAft>
                          <a:spcPts val="0"/>
                        </a:spcAft>
                        <a:buClr>
                          <a:schemeClr val="dk2"/>
                        </a:buClr>
                        <a:buSzPts val="1100"/>
                        <a:buFont typeface="Arial"/>
                        <a:buNone/>
                        <a:tabLst/>
                        <a:defRPr/>
                      </a:pPr>
                      <a:r>
                        <a:rPr kumimoji="0" lang="en-IN" sz="1800" b="0" i="0" u="none" strike="noStrike" kern="1200" cap="none" spc="0" normalizeH="0" baseline="0" noProof="0">
                          <a:ln>
                            <a:noFill/>
                          </a:ln>
                          <a:solidFill>
                            <a:srgbClr val="545054"/>
                          </a:solidFill>
                          <a:effectLst/>
                          <a:uLnTx/>
                          <a:uFillTx/>
                          <a:latin typeface="Myriad Pro" panose="020B0503030403020204" charset="0"/>
                          <a:ea typeface="Open Sans"/>
                          <a:cs typeface="Open Sans"/>
                          <a:sym typeface="Open Sans"/>
                        </a:rPr>
                        <a:t>3 January 2024</a:t>
                      </a:r>
                      <a:endParaRPr lang="en-IN"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N" sz="1800" b="0" i="0" u="sng" strike="noStrike" kern="1200" cap="none" dirty="0">
                          <a:solidFill>
                            <a:srgbClr val="C00000"/>
                          </a:solidFill>
                          <a:latin typeface="Myriad Pro" panose="020B0503030403020204" charset="0"/>
                          <a:ea typeface="Open Sans"/>
                          <a:cs typeface="Open Sans"/>
                          <a:hlinkClick r:id="rId14">
                            <a:extLst>
                              <a:ext uri="{A12FA001-AC4F-418D-AE19-62706E023703}">
                                <ahyp:hlinkClr xmlns:ahyp="http://schemas.microsoft.com/office/drawing/2018/hyperlinkcolor" val="tx"/>
                              </a:ext>
                            </a:extLst>
                          </a:hlinkClick>
                        </a:rPr>
                        <a:t>An elevator Digital Twin System Using oneM2M</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kumimoji="0" lang="en-IN" sz="1800" b="0" i="0" u="none" strike="noStrike" kern="1200" cap="none" spc="0" normalizeH="0" baseline="0" noProof="0" dirty="0">
                          <a:ln>
                            <a:noFill/>
                          </a:ln>
                          <a:solidFill>
                            <a:srgbClr val="545054"/>
                          </a:solidFill>
                          <a:effectLst/>
                          <a:uLnTx/>
                          <a:uFillTx/>
                          <a:latin typeface="Myriad Pro" panose="020B0503030403020204" charset="0"/>
                          <a:ea typeface="Open Sans"/>
                          <a:cs typeface="Open Sans"/>
                          <a:sym typeface="Open Sans"/>
                        </a:rPr>
                        <a:t>3 January 2024</a:t>
                      </a:r>
                      <a:endParaRPr sz="18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kern="1200" cap="none" dirty="0">
                          <a:solidFill>
                            <a:srgbClr val="C00000"/>
                          </a:solidFill>
                          <a:latin typeface="Myriad Pro" panose="020B0503030403020204" charset="0"/>
                          <a:ea typeface="Open Sans"/>
                          <a:cs typeface="Open Sans"/>
                          <a:hlinkClick r:id="rId15">
                            <a:extLst>
                              <a:ext uri="{A12FA001-AC4F-418D-AE19-62706E023703}">
                                <ahyp:hlinkClr xmlns:ahyp="http://schemas.microsoft.com/office/drawing/2018/hyperlinkcolor" val="tx"/>
                              </a:ext>
                            </a:extLst>
                          </a:hlinkClick>
                        </a:rPr>
                        <a:t>Enhancement to oneM2M Open-Source Resources</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a:extLst>
              <a:ext uri="{FF2B5EF4-FFF2-40B4-BE49-F238E27FC236}">
                <a16:creationId xmlns:a16="http://schemas.microsoft.com/office/drawing/2014/main" id="{7A9AED34-1C43-7A02-8FAD-83741FE8C3AF}"/>
              </a:ext>
            </a:extLst>
          </p:cNvPr>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dirty="0">
              <a:solidFill>
                <a:schemeClr val="lt2"/>
              </a:solidFill>
              <a:latin typeface="Myriad Pro" panose="020B0503030403020204" charset="0"/>
              <a:ea typeface="Open Sans"/>
              <a:cs typeface="Open Sans"/>
              <a:sym typeface="Open Sans"/>
            </a:endParaRPr>
          </a:p>
          <a:p>
            <a:pPr marL="0" lvl="0" indent="0" algn="ctr" rtl="0">
              <a:spcBef>
                <a:spcPts val="0"/>
              </a:spcBef>
              <a:spcAft>
                <a:spcPts val="0"/>
              </a:spcAft>
              <a:buNone/>
            </a:pPr>
            <a:r>
              <a:rPr lang="en-US" sz="1000" dirty="0">
                <a:solidFill>
                  <a:schemeClr val="lt2"/>
                </a:solidFill>
                <a:latin typeface="Myriad Pro" panose="020B0503030403020204" charset="0"/>
                <a:ea typeface="Open Sans"/>
                <a:cs typeface="Open Sans"/>
                <a:sym typeface="Open Sans"/>
              </a:rPr>
              <a:t>© 2024 oneM2M</a:t>
            </a:r>
            <a:endParaRPr dirty="0">
              <a:latin typeface="Myriad Pro" panose="020B0503030403020204" charset="0"/>
            </a:endParaRPr>
          </a:p>
        </p:txBody>
      </p:sp>
      <p:sp>
        <p:nvSpPr>
          <p:cNvPr id="2" name="TextBox 1">
            <a:extLst>
              <a:ext uri="{FF2B5EF4-FFF2-40B4-BE49-F238E27FC236}">
                <a16:creationId xmlns:a16="http://schemas.microsoft.com/office/drawing/2014/main" id="{9AB6C4AD-3A79-0433-2E27-C18DB03F46F5}"/>
              </a:ext>
            </a:extLst>
          </p:cNvPr>
          <p:cNvSpPr txBox="1"/>
          <p:nvPr/>
        </p:nvSpPr>
        <p:spPr>
          <a:xfrm>
            <a:off x="157326" y="2526997"/>
            <a:ext cx="1203641" cy="707886"/>
          </a:xfrm>
          <a:prstGeom prst="rect">
            <a:avLst/>
          </a:prstGeom>
          <a:noFill/>
        </p:spPr>
        <p:txBody>
          <a:bodyPr wrap="square" rtlCol="0">
            <a:spAutoFit/>
          </a:bodyPr>
          <a:lstStyle/>
          <a:p>
            <a:r>
              <a:rPr lang="en-US" sz="2000" b="1" dirty="0">
                <a:latin typeface="Myriad Pro" panose="020B0503030403020204" charset="0"/>
              </a:rPr>
              <a:t>oneM2M News</a:t>
            </a:r>
            <a:endParaRPr lang="en-IN" sz="2000" b="1" dirty="0">
              <a:latin typeface="Myriad Pro" panose="020B0503030403020204" charset="0"/>
            </a:endParaRPr>
          </a:p>
        </p:txBody>
      </p:sp>
    </p:spTree>
    <p:extLst>
      <p:ext uri="{BB962C8B-B14F-4D97-AF65-F5344CB8AC3E}">
        <p14:creationId xmlns:p14="http://schemas.microsoft.com/office/powerpoint/2010/main" val="174668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D227-64EB-C3D0-38D0-83DF5F0F9F6E}"/>
              </a:ext>
            </a:extLst>
          </p:cNvPr>
          <p:cNvSpPr>
            <a:spLocks noGrp="1"/>
          </p:cNvSpPr>
          <p:nvPr>
            <p:ph type="title"/>
          </p:nvPr>
        </p:nvSpPr>
        <p:spPr>
          <a:xfrm>
            <a:off x="334696" y="0"/>
            <a:ext cx="8980754" cy="1173570"/>
          </a:xfrm>
        </p:spPr>
        <p:txBody>
          <a:bodyPr>
            <a:normAutofit/>
          </a:bodyPr>
          <a:lstStyle/>
          <a:p>
            <a:r>
              <a:rPr lang="en-US" sz="3200" dirty="0">
                <a:latin typeface="Myriad Pro" panose="020B0503030403020204" charset="0"/>
              </a:rPr>
              <a:t>oneM2M in Press and PR Engagement</a:t>
            </a:r>
            <a:endParaRPr lang="en-IN" sz="3200" dirty="0">
              <a:latin typeface="Myriad Pro" panose="020B0503030403020204" charset="0"/>
            </a:endParaRPr>
          </a:p>
        </p:txBody>
      </p:sp>
      <p:sp>
        <p:nvSpPr>
          <p:cNvPr id="3" name="Content Placeholder 2">
            <a:extLst>
              <a:ext uri="{FF2B5EF4-FFF2-40B4-BE49-F238E27FC236}">
                <a16:creationId xmlns:a16="http://schemas.microsoft.com/office/drawing/2014/main" id="{1318A5C9-7DD7-DD7A-2006-952DD74E4F8E}"/>
              </a:ext>
            </a:extLst>
          </p:cNvPr>
          <p:cNvSpPr>
            <a:spLocks noGrp="1"/>
          </p:cNvSpPr>
          <p:nvPr>
            <p:ph idx="1"/>
          </p:nvPr>
        </p:nvSpPr>
        <p:spPr>
          <a:xfrm>
            <a:off x="638771" y="3643876"/>
            <a:ext cx="9546951" cy="472041"/>
          </a:xfrm>
        </p:spPr>
        <p:txBody>
          <a:bodyPr>
            <a:normAutofit/>
          </a:bodyPr>
          <a:lstStyle/>
          <a:p>
            <a:pPr marL="0" indent="0" fontAlgn="base">
              <a:buNone/>
            </a:pPr>
            <a:r>
              <a:rPr lang="en-IN" sz="2000" b="1" dirty="0">
                <a:latin typeface="Myriad Pro" panose="020B0503030403020204" charset="0"/>
                <a:ea typeface="Calibri" panose="020F0502020204030204" pitchFamily="34" charset="0"/>
              </a:rPr>
              <a:t>PR Agency can be engaged for following task based activities in CY’24</a:t>
            </a:r>
            <a:endParaRPr lang="en-IN" sz="2000" b="1" dirty="0">
              <a:latin typeface="Myriad Pro" panose="020B0503030403020204" charset="0"/>
            </a:endParaRPr>
          </a:p>
        </p:txBody>
      </p:sp>
      <p:sp>
        <p:nvSpPr>
          <p:cNvPr id="4" name="Footer Placeholder 3">
            <a:extLst>
              <a:ext uri="{FF2B5EF4-FFF2-40B4-BE49-F238E27FC236}">
                <a16:creationId xmlns:a16="http://schemas.microsoft.com/office/drawing/2014/main" id="{EE3067A6-99DA-98E5-61A3-C29203813F4B}"/>
              </a:ext>
            </a:extLst>
          </p:cNvPr>
          <p:cNvSpPr>
            <a:spLocks noGrp="1"/>
          </p:cNvSpPr>
          <p:nvPr>
            <p:ph type="ftr" sz="quarter" idx="11"/>
          </p:nvPr>
        </p:nvSpPr>
        <p:spPr/>
        <p:txBody>
          <a:bodyPr/>
          <a:lstStyle/>
          <a:p>
            <a:endParaRPr lang="en-US">
              <a:latin typeface="Myriad Pro" panose="020B0503030403020204" charset="0"/>
            </a:endParaRPr>
          </a:p>
          <a:p>
            <a:r>
              <a:rPr lang="en-US">
                <a:latin typeface="Myriad Pro" panose="020B0503030403020204" charset="0"/>
              </a:rPr>
              <a:t>© 2022 oneM2M</a:t>
            </a:r>
            <a:endParaRPr lang="en-US" dirty="0">
              <a:latin typeface="Myriad Pro" panose="020B0503030403020204" charset="0"/>
            </a:endParaRPr>
          </a:p>
        </p:txBody>
      </p:sp>
      <p:graphicFrame>
        <p:nvGraphicFramePr>
          <p:cNvPr id="5" name="Table 4">
            <a:extLst>
              <a:ext uri="{FF2B5EF4-FFF2-40B4-BE49-F238E27FC236}">
                <a16:creationId xmlns:a16="http://schemas.microsoft.com/office/drawing/2014/main" id="{75088032-26CE-F6B2-040B-B7E47F2C3703}"/>
              </a:ext>
            </a:extLst>
          </p:cNvPr>
          <p:cNvGraphicFramePr>
            <a:graphicFrameLocks noGrp="1"/>
          </p:cNvGraphicFramePr>
          <p:nvPr>
            <p:extLst>
              <p:ext uri="{D42A27DB-BD31-4B8C-83A1-F6EECF244321}">
                <p14:modId xmlns:p14="http://schemas.microsoft.com/office/powerpoint/2010/main" val="2656689484"/>
              </p:ext>
            </p:extLst>
          </p:nvPr>
        </p:nvGraphicFramePr>
        <p:xfrm>
          <a:off x="638771" y="4161790"/>
          <a:ext cx="8857433" cy="1742440"/>
        </p:xfrm>
        <a:graphic>
          <a:graphicData uri="http://schemas.openxmlformats.org/drawingml/2006/table">
            <a:tbl>
              <a:tblPr firstRow="1" bandRow="1">
                <a:tableStyleId>{5C22544A-7EE6-4342-B048-85BDC9FD1C3A}</a:tableStyleId>
              </a:tblPr>
              <a:tblGrid>
                <a:gridCol w="3178528">
                  <a:extLst>
                    <a:ext uri="{9D8B030D-6E8A-4147-A177-3AD203B41FA5}">
                      <a16:colId xmlns:a16="http://schemas.microsoft.com/office/drawing/2014/main" val="3498190434"/>
                    </a:ext>
                  </a:extLst>
                </a:gridCol>
                <a:gridCol w="5678905">
                  <a:extLst>
                    <a:ext uri="{9D8B030D-6E8A-4147-A177-3AD203B41FA5}">
                      <a16:colId xmlns:a16="http://schemas.microsoft.com/office/drawing/2014/main" val="3398711497"/>
                    </a:ext>
                  </a:extLst>
                </a:gridCol>
              </a:tblGrid>
              <a:tr h="370840">
                <a:tc>
                  <a:txBody>
                    <a:bodyPr/>
                    <a:lstStyle/>
                    <a:p>
                      <a:r>
                        <a:rPr lang="en-US" sz="1800" dirty="0">
                          <a:latin typeface="Myriad Pro" panose="020B0503030403020204" charset="0"/>
                        </a:rPr>
                        <a:t>Items</a:t>
                      </a:r>
                      <a:endParaRPr lang="en-IN" sz="1800" dirty="0">
                        <a:latin typeface="Myriad Pro" panose="020B0503030403020204" charset="0"/>
                      </a:endParaRPr>
                    </a:p>
                  </a:txBody>
                  <a:tcPr/>
                </a:tc>
                <a:tc>
                  <a:txBody>
                    <a:bodyPr/>
                    <a:lstStyle/>
                    <a:p>
                      <a:r>
                        <a:rPr lang="en-US" sz="1800" dirty="0">
                          <a:latin typeface="Myriad Pro" panose="020B0503030403020204" charset="0"/>
                        </a:rPr>
                        <a:t>CY’24</a:t>
                      </a:r>
                      <a:endParaRPr lang="en-IN" sz="1800" dirty="0">
                        <a:latin typeface="Myriad Pro" panose="020B0503030403020204" charset="0"/>
                      </a:endParaRPr>
                    </a:p>
                  </a:txBody>
                  <a:tcPr/>
                </a:tc>
                <a:extLst>
                  <a:ext uri="{0D108BD9-81ED-4DB2-BD59-A6C34878D82A}">
                    <a16:rowId xmlns:a16="http://schemas.microsoft.com/office/drawing/2014/main" val="80923765"/>
                  </a:ext>
                </a:extLst>
              </a:tr>
              <a:tr h="370840">
                <a:tc>
                  <a:txBody>
                    <a:bodyPr/>
                    <a:lstStyle/>
                    <a:p>
                      <a:r>
                        <a:rPr lang="en-US" sz="1800" dirty="0">
                          <a:latin typeface="Myriad Pro" panose="020B0503030403020204" charset="0"/>
                        </a:rPr>
                        <a:t>Sponsored LinkedIn Campaigns</a:t>
                      </a:r>
                      <a:endParaRPr lang="en-IN" sz="1800" dirty="0">
                        <a:latin typeface="Myriad Pro" panose="020B0503030403020204" charset="0"/>
                      </a:endParaRPr>
                    </a:p>
                  </a:txBody>
                  <a:tcPr/>
                </a:tc>
                <a:tc>
                  <a:txBody>
                    <a:bodyPr/>
                    <a:lstStyle/>
                    <a:p>
                      <a:r>
                        <a:rPr lang="en-US" sz="1800" dirty="0">
                          <a:latin typeface="Myriad Pro" panose="020B0503030403020204" charset="0"/>
                        </a:rPr>
                        <a:t>1 on “Rel 4?”</a:t>
                      </a:r>
                      <a:endParaRPr lang="en-IN" sz="1800" dirty="0">
                        <a:latin typeface="Myriad Pro" panose="020B0503030403020204" charset="0"/>
                      </a:endParaRPr>
                    </a:p>
                  </a:txBody>
                  <a:tcPr/>
                </a:tc>
                <a:extLst>
                  <a:ext uri="{0D108BD9-81ED-4DB2-BD59-A6C34878D82A}">
                    <a16:rowId xmlns:a16="http://schemas.microsoft.com/office/drawing/2014/main" val="125122513"/>
                  </a:ext>
                </a:extLst>
              </a:tr>
              <a:tr h="185420">
                <a:tc>
                  <a:txBody>
                    <a:bodyPr/>
                    <a:lstStyle/>
                    <a:p>
                      <a:r>
                        <a:rPr lang="en-US" sz="1800" dirty="0">
                          <a:latin typeface="Myriad Pro" panose="020B0503030403020204" charset="0"/>
                        </a:rPr>
                        <a:t>PR</a:t>
                      </a:r>
                      <a:endParaRPr lang="en-IN" sz="1800" dirty="0">
                        <a:latin typeface="Myriad Pro" panose="020B0503030403020204" charset="0"/>
                      </a:endParaRPr>
                    </a:p>
                  </a:txBody>
                  <a:tcPr/>
                </a:tc>
                <a:tc>
                  <a:txBody>
                    <a:bodyPr/>
                    <a:lstStyle/>
                    <a:p>
                      <a:r>
                        <a:rPr lang="en-US" sz="1800" dirty="0">
                          <a:latin typeface="Myriad Pro" panose="020B0503030403020204" charset="0"/>
                        </a:rPr>
                        <a:t>1 PR on IEEE </a:t>
                      </a:r>
                      <a:r>
                        <a:rPr lang="en-US" sz="1800" dirty="0" err="1">
                          <a:latin typeface="Myriad Pro" panose="020B0503030403020204" charset="0"/>
                        </a:rPr>
                        <a:t>IoTWF</a:t>
                      </a:r>
                      <a:r>
                        <a:rPr lang="en-US" sz="1800" dirty="0">
                          <a:latin typeface="Myriad Pro" panose="020B0503030403020204" charset="0"/>
                        </a:rPr>
                        <a:t> Engagement</a:t>
                      </a:r>
                      <a:endParaRPr lang="en-IN" sz="1800" dirty="0">
                        <a:latin typeface="Myriad Pro" panose="020B0503030403020204" charset="0"/>
                      </a:endParaRPr>
                    </a:p>
                  </a:txBody>
                  <a:tcPr/>
                </a:tc>
                <a:extLst>
                  <a:ext uri="{0D108BD9-81ED-4DB2-BD59-A6C34878D82A}">
                    <a16:rowId xmlns:a16="http://schemas.microsoft.com/office/drawing/2014/main" val="3486520908"/>
                  </a:ext>
                </a:extLst>
              </a:tr>
              <a:tr h="185420">
                <a:tc>
                  <a:txBody>
                    <a:bodyPr/>
                    <a:lstStyle/>
                    <a:p>
                      <a:r>
                        <a:rPr lang="en-US" sz="1800" dirty="0">
                          <a:latin typeface="Myriad Pro" panose="020B0503030403020204" charset="0"/>
                        </a:rPr>
                        <a:t>Feature placement</a:t>
                      </a:r>
                      <a:endParaRPr lang="en-IN" sz="1800" dirty="0">
                        <a:latin typeface="Myriad Pro" panose="020B0503030403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yriad Pro" panose="020B0503030403020204" charset="0"/>
                        </a:rPr>
                        <a:t>1 Feature placement on GDLAND/MEC any other topic</a:t>
                      </a:r>
                      <a:endParaRPr lang="en-IN" sz="1800" dirty="0">
                        <a:latin typeface="Myriad Pro" panose="020B0503030403020204" charset="0"/>
                      </a:endParaRPr>
                    </a:p>
                  </a:txBody>
                  <a:tcPr/>
                </a:tc>
                <a:extLst>
                  <a:ext uri="{0D108BD9-81ED-4DB2-BD59-A6C34878D82A}">
                    <a16:rowId xmlns:a16="http://schemas.microsoft.com/office/drawing/2014/main" val="4117314600"/>
                  </a:ext>
                </a:extLst>
              </a:tr>
            </a:tbl>
          </a:graphicData>
        </a:graphic>
      </p:graphicFrame>
      <p:graphicFrame>
        <p:nvGraphicFramePr>
          <p:cNvPr id="8" name="Table 7">
            <a:extLst>
              <a:ext uri="{FF2B5EF4-FFF2-40B4-BE49-F238E27FC236}">
                <a16:creationId xmlns:a16="http://schemas.microsoft.com/office/drawing/2014/main" id="{D2C8ADF2-8C6E-1AA2-E8EB-7552BA852308}"/>
              </a:ext>
            </a:extLst>
          </p:cNvPr>
          <p:cNvGraphicFramePr>
            <a:graphicFrameLocks noGrp="1"/>
          </p:cNvGraphicFramePr>
          <p:nvPr>
            <p:extLst>
              <p:ext uri="{D42A27DB-BD31-4B8C-83A1-F6EECF244321}">
                <p14:modId xmlns:p14="http://schemas.microsoft.com/office/powerpoint/2010/main" val="3038037421"/>
              </p:ext>
            </p:extLst>
          </p:nvPr>
        </p:nvGraphicFramePr>
        <p:xfrm>
          <a:off x="638771" y="1904125"/>
          <a:ext cx="8857433" cy="1009196"/>
        </p:xfrm>
        <a:graphic>
          <a:graphicData uri="http://schemas.openxmlformats.org/drawingml/2006/table">
            <a:tbl>
              <a:tblPr>
                <a:noFill/>
              </a:tblPr>
              <a:tblGrid>
                <a:gridCol w="2429311">
                  <a:extLst>
                    <a:ext uri="{9D8B030D-6E8A-4147-A177-3AD203B41FA5}">
                      <a16:colId xmlns:a16="http://schemas.microsoft.com/office/drawing/2014/main" val="2971802953"/>
                    </a:ext>
                  </a:extLst>
                </a:gridCol>
                <a:gridCol w="1362625">
                  <a:extLst>
                    <a:ext uri="{9D8B030D-6E8A-4147-A177-3AD203B41FA5}">
                      <a16:colId xmlns:a16="http://schemas.microsoft.com/office/drawing/2014/main" val="3476726091"/>
                    </a:ext>
                  </a:extLst>
                </a:gridCol>
                <a:gridCol w="5065497">
                  <a:extLst>
                    <a:ext uri="{9D8B030D-6E8A-4147-A177-3AD203B41FA5}">
                      <a16:colId xmlns:a16="http://schemas.microsoft.com/office/drawing/2014/main" val="3219766055"/>
                    </a:ext>
                  </a:extLst>
                </a:gridCol>
              </a:tblGrid>
              <a:tr h="1009196">
                <a:tc>
                  <a:txBody>
                    <a:bodyPr/>
                    <a:lstStyle/>
                    <a:p>
                      <a:r>
                        <a:rPr lang="en-US" sz="1800" b="0" i="0" u="none" strike="noStrike" kern="1200" cap="none" dirty="0">
                          <a:solidFill>
                            <a:schemeClr val="dk1"/>
                          </a:solidFill>
                          <a:latin typeface="Myriad Pro" panose="020B0503030403020204" charset="0"/>
                          <a:ea typeface="Open Sans"/>
                          <a:cs typeface="Open Sans"/>
                        </a:rPr>
                        <a:t>Discourse on Development (India)</a:t>
                      </a:r>
                      <a:endParaRPr lang="en-IN" sz="1800" b="0" i="0" u="none" strike="noStrike" kern="1200" cap="none" dirty="0">
                        <a:solidFill>
                          <a:schemeClr val="dk1"/>
                        </a:solidFill>
                        <a:latin typeface="Myriad Pro" panose="020B0503030403020204" charset="0"/>
                        <a:ea typeface="Open Sans"/>
                        <a:cs typeface="Open Sans"/>
                        <a:sym typeface="Arial"/>
                      </a:endParaRP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kern="1200" cap="none" dirty="0">
                          <a:solidFill>
                            <a:schemeClr val="dk1"/>
                          </a:solidFill>
                          <a:latin typeface="Myriad Pro" panose="020B0503030403020204" charset="0"/>
                          <a:ea typeface="Open Sans"/>
                          <a:cs typeface="Open Sans"/>
                        </a:rPr>
                        <a:t>Jan 2024</a:t>
                      </a:r>
                      <a:endParaRPr sz="1800" b="0" i="0" u="none" strike="noStrike" kern="1200"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EU Ambassador to India Hon. </a:t>
                      </a:r>
                      <a:r>
                        <a:rPr lang="en-US" sz="1800" b="0" i="0" u="sng" strike="noStrike" kern="1200" cap="none" dirty="0" err="1">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Hervé</a:t>
                      </a:r>
                      <a:r>
                        <a:rPr lang="en-US" sz="1800" b="0" i="0" u="sng" strike="noStrike" kern="1200" cap="none" dirty="0">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 Delphin visits IIIT Hyderabad's Smart City Living Lab and Center of Excellence </a:t>
                      </a:r>
                      <a:r>
                        <a:rPr lang="en-US" sz="1800" b="0" i="0" u="sng" strike="noStrike" kern="1200" cap="none" dirty="0" err="1">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CoE</a:t>
                      </a:r>
                      <a:r>
                        <a:rPr lang="en-US" sz="1800" b="0" i="0" u="sng" strike="noStrike" kern="1200" cap="none" dirty="0">
                          <a:solidFill>
                            <a:srgbClr val="C00000"/>
                          </a:solidFill>
                          <a:latin typeface="Myriad Pro" panose="020B0503030403020204" charset="0"/>
                          <a:ea typeface="Open Sans"/>
                          <a:cs typeface="Open Sans"/>
                          <a:hlinkClick r:id="rId2">
                            <a:extLst>
                              <a:ext uri="{A12FA001-AC4F-418D-AE19-62706E023703}">
                                <ahyp:hlinkClr xmlns:ahyp="http://schemas.microsoft.com/office/drawing/2018/hyperlinkcolor" val="tx"/>
                              </a:ext>
                            </a:extLst>
                          </a:hlinkClick>
                        </a:rPr>
                        <a:t> on IoT and oneM2M</a:t>
                      </a:r>
                      <a:endParaRPr sz="18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776503806"/>
                  </a:ext>
                </a:extLst>
              </a:tr>
            </a:tbl>
          </a:graphicData>
        </a:graphic>
      </p:graphicFrame>
      <p:sp>
        <p:nvSpPr>
          <p:cNvPr id="9" name="TextBox 8">
            <a:extLst>
              <a:ext uri="{FF2B5EF4-FFF2-40B4-BE49-F238E27FC236}">
                <a16:creationId xmlns:a16="http://schemas.microsoft.com/office/drawing/2014/main" id="{B07D584C-8C99-4002-64F1-4E3DCE02C8DC}"/>
              </a:ext>
            </a:extLst>
          </p:cNvPr>
          <p:cNvSpPr txBox="1"/>
          <p:nvPr/>
        </p:nvSpPr>
        <p:spPr>
          <a:xfrm>
            <a:off x="535599" y="1445556"/>
            <a:ext cx="3032664" cy="400110"/>
          </a:xfrm>
          <a:prstGeom prst="rect">
            <a:avLst/>
          </a:prstGeom>
          <a:noFill/>
        </p:spPr>
        <p:txBody>
          <a:bodyPr wrap="square" rtlCol="0">
            <a:spAutoFit/>
          </a:bodyPr>
          <a:lstStyle/>
          <a:p>
            <a:r>
              <a:rPr lang="en-US" sz="2000" b="1" dirty="0">
                <a:latin typeface="Myriad Pro" panose="020B0503030403020204" charset="0"/>
              </a:rPr>
              <a:t>oneM2M in the Press</a:t>
            </a:r>
            <a:endParaRPr lang="en-IN" sz="2000" b="1" dirty="0">
              <a:latin typeface="Myriad Pro" panose="020B0503030403020204" charset="0"/>
            </a:endParaRPr>
          </a:p>
        </p:txBody>
      </p:sp>
    </p:spTree>
    <p:extLst>
      <p:ext uri="{BB962C8B-B14F-4D97-AF65-F5344CB8AC3E}">
        <p14:creationId xmlns:p14="http://schemas.microsoft.com/office/powerpoint/2010/main" val="20905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2" name="Picture 1" descr="A white globe in a grey circle&#10;&#10;Description automatically generated">
            <a:hlinkClick r:id="rId2"/>
            <a:extLst>
              <a:ext uri="{FF2B5EF4-FFF2-40B4-BE49-F238E27FC236}">
                <a16:creationId xmlns:a16="http://schemas.microsoft.com/office/drawing/2014/main" id="{60753081-25D7-9B4D-9184-CF0B6BD28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942396" y="4131339"/>
            <a:ext cx="329504" cy="334497"/>
          </a:xfrm>
          <a:prstGeom prst="rect">
            <a:avLst/>
          </a:prstGeom>
        </p:spPr>
      </p:pic>
      <p:pic>
        <p:nvPicPr>
          <p:cNvPr id="4" name="Picture 3" descr="A white x in a circle&#10;&#10;Description automatically generated">
            <a:hlinkClick r:id="rId4"/>
            <a:extLst>
              <a:ext uri="{FF2B5EF4-FFF2-40B4-BE49-F238E27FC236}">
                <a16:creationId xmlns:a16="http://schemas.microsoft.com/office/drawing/2014/main" id="{4692D801-8EC6-AF54-A8E8-285DF1BAC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350556" y="4131340"/>
            <a:ext cx="304399" cy="309011"/>
          </a:xfrm>
          <a:prstGeom prst="rect">
            <a:avLst/>
          </a:prstGeom>
        </p:spPr>
      </p:pic>
      <p:pic>
        <p:nvPicPr>
          <p:cNvPr id="8" name="Picture 7" descr="A grey circle with white letters&#10;&#10;Description automatically generated">
            <a:hlinkClick r:id="rId6"/>
            <a:extLst>
              <a:ext uri="{FF2B5EF4-FFF2-40B4-BE49-F238E27FC236}">
                <a16:creationId xmlns:a16="http://schemas.microsoft.com/office/drawing/2014/main" id="{30351661-0104-D129-F46B-3D45C8F149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8716" y="4126256"/>
            <a:ext cx="313200" cy="313200"/>
          </a:xfrm>
          <a:prstGeom prst="rect">
            <a:avLst/>
          </a:prstGeom>
        </p:spPr>
      </p:pic>
      <p:pic>
        <p:nvPicPr>
          <p:cNvPr id="10" name="Picture 9" descr="A white and red play button&#10;&#10;Description automatically generated">
            <a:hlinkClick r:id="rId8"/>
            <a:extLst>
              <a:ext uri="{FF2B5EF4-FFF2-40B4-BE49-F238E27FC236}">
                <a16:creationId xmlns:a16="http://schemas.microsoft.com/office/drawing/2014/main" id="{61FC36E6-C854-C30F-6FB6-2F8AA4A676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V="1">
            <a:off x="6133523" y="4119405"/>
            <a:ext cx="329504" cy="329504"/>
          </a:xfrm>
          <a:prstGeom prst="rect">
            <a:avLst/>
          </a:prstGeom>
        </p:spPr>
      </p:pic>
      <p:pic>
        <p:nvPicPr>
          <p:cNvPr id="12" name="Picture 11" descr="A white cat in a grey circle&#10;&#10;Description automatically generated">
            <a:hlinkClick r:id="rId10"/>
            <a:extLst>
              <a:ext uri="{FF2B5EF4-FFF2-40B4-BE49-F238E27FC236}">
                <a16:creationId xmlns:a16="http://schemas.microsoft.com/office/drawing/2014/main" id="{4DDBAC42-6073-D5DA-11AA-7C1C9E33EB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41683" y="4114638"/>
            <a:ext cx="314632" cy="319399"/>
          </a:xfrm>
          <a:prstGeom prst="rect">
            <a:avLst/>
          </a:prstGeom>
        </p:spPr>
      </p:pic>
      <p:pic>
        <p:nvPicPr>
          <p:cNvPr id="14" name="Picture 13" descr="A white letter in a circle&#10;&#10;Description automatically generated">
            <a:hlinkClick r:id="rId12"/>
            <a:extLst>
              <a:ext uri="{FF2B5EF4-FFF2-40B4-BE49-F238E27FC236}">
                <a16:creationId xmlns:a16="http://schemas.microsoft.com/office/drawing/2014/main" id="{D7CD7656-C99E-BE52-8931-A81E23DE72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4971" y="4122185"/>
            <a:ext cx="314632" cy="319399"/>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3BB-2F77-9343-8437-CCAA79126384}"/>
              </a:ext>
            </a:extLst>
          </p:cNvPr>
          <p:cNvSpPr>
            <a:spLocks noGrp="1"/>
          </p:cNvSpPr>
          <p:nvPr>
            <p:ph type="title"/>
          </p:nvPr>
        </p:nvSpPr>
        <p:spPr>
          <a:xfrm>
            <a:off x="239192" y="136525"/>
            <a:ext cx="10047807" cy="942917"/>
          </a:xfrm>
        </p:spPr>
        <p:txBody>
          <a:bodyPr>
            <a:normAutofit/>
          </a:bodyPr>
          <a:lstStyle/>
          <a:p>
            <a:r>
              <a:rPr lang="en-IN" sz="3200" dirty="0">
                <a:latin typeface="Myriad Pro" panose="020B0503030403020204" charset="0"/>
              </a:rPr>
              <a:t>Outline</a:t>
            </a:r>
          </a:p>
        </p:txBody>
      </p:sp>
      <p:sp>
        <p:nvSpPr>
          <p:cNvPr id="4" name="Footer Placeholder 3">
            <a:extLst>
              <a:ext uri="{FF2B5EF4-FFF2-40B4-BE49-F238E27FC236}">
                <a16:creationId xmlns:a16="http://schemas.microsoft.com/office/drawing/2014/main" id="{F8A43DF1-79B6-0117-7B05-94B4C3C32075}"/>
              </a:ext>
            </a:extLst>
          </p:cNvPr>
          <p:cNvSpPr>
            <a:spLocks noGrp="1"/>
          </p:cNvSpPr>
          <p:nvPr>
            <p:ph type="ftr" sz="quarter" idx="11"/>
          </p:nvPr>
        </p:nvSpPr>
        <p:spPr/>
        <p:txBody>
          <a:bodyPr/>
          <a:lstStyle/>
          <a:p>
            <a:endParaRPr lang="en-US"/>
          </a:p>
          <a:p>
            <a:r>
              <a:rPr lang="en-US"/>
              <a:t>© 2022 oneM2M</a:t>
            </a:r>
            <a:endParaRPr lang="en-US" dirty="0"/>
          </a:p>
        </p:txBody>
      </p:sp>
      <p:sp>
        <p:nvSpPr>
          <p:cNvPr id="12" name="TextBox 11">
            <a:extLst>
              <a:ext uri="{FF2B5EF4-FFF2-40B4-BE49-F238E27FC236}">
                <a16:creationId xmlns:a16="http://schemas.microsoft.com/office/drawing/2014/main" id="{DEA3AFEC-8F55-BCCC-A1DA-BD96A10FF818}"/>
              </a:ext>
            </a:extLst>
          </p:cNvPr>
          <p:cNvSpPr txBox="1"/>
          <p:nvPr/>
        </p:nvSpPr>
        <p:spPr>
          <a:xfrm>
            <a:off x="694064" y="1584264"/>
            <a:ext cx="8438505" cy="286232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yriad Pro" panose="020B0503030403020204" charset="0"/>
              </a:rPr>
              <a:t>SC guidance on Partner Transposition pages</a:t>
            </a:r>
          </a:p>
          <a:p>
            <a:pPr marL="342900" indent="-342900">
              <a:buFont typeface="Arial" panose="020B0604020202020204" pitchFamily="34" charset="0"/>
              <a:buChar char="•"/>
            </a:pPr>
            <a:r>
              <a:rPr lang="en-US" sz="2400" dirty="0">
                <a:latin typeface="Myriad Pro" panose="020B0503030403020204" charset="0"/>
              </a:rPr>
              <a:t>Items Sent to Legal Sub-Committee for advice</a:t>
            </a:r>
          </a:p>
          <a:p>
            <a:pPr marL="342900" indent="-342900">
              <a:buFont typeface="Arial" panose="020B0604020202020204" pitchFamily="34" charset="0"/>
              <a:buChar char="•"/>
            </a:pPr>
            <a:r>
              <a:rPr lang="en-US" sz="2400" dirty="0">
                <a:highlight>
                  <a:srgbClr val="FFFF00"/>
                </a:highlight>
                <a:latin typeface="Myriad Pro" panose="020B0503030403020204" charset="0"/>
              </a:rPr>
              <a:t>Planning for oneM2M- IEEE </a:t>
            </a:r>
            <a:r>
              <a:rPr lang="en-US" sz="2400" dirty="0" err="1">
                <a:highlight>
                  <a:srgbClr val="FFFF00"/>
                </a:highlight>
                <a:latin typeface="Myriad Pro" panose="020B0503030403020204" charset="0"/>
              </a:rPr>
              <a:t>IoTWF</a:t>
            </a:r>
            <a:r>
              <a:rPr lang="en-US" sz="2400" dirty="0">
                <a:highlight>
                  <a:srgbClr val="FFFF00"/>
                </a:highlight>
                <a:latin typeface="Myriad Pro" panose="020B0503030403020204" charset="0"/>
              </a:rPr>
              <a:t> GDSLAND Industry Forum</a:t>
            </a:r>
          </a:p>
          <a:p>
            <a:pPr marL="342900" indent="-342900">
              <a:buFont typeface="Arial" panose="020B0604020202020204" pitchFamily="34" charset="0"/>
              <a:buChar char="•"/>
            </a:pPr>
            <a:r>
              <a:rPr lang="en-US" sz="2400" dirty="0">
                <a:latin typeface="Myriad Pro" panose="020B0503030403020204" charset="0"/>
              </a:rPr>
              <a:t>Speaking Opportunities</a:t>
            </a:r>
          </a:p>
          <a:p>
            <a:pPr marL="342900" indent="-342900">
              <a:buFont typeface="Arial" panose="020B0604020202020204" pitchFamily="34" charset="0"/>
              <a:buChar char="•"/>
            </a:pPr>
            <a:r>
              <a:rPr lang="en-US" sz="2400" dirty="0">
                <a:latin typeface="Myriad Pro" panose="020B0503030403020204" charset="0"/>
              </a:rPr>
              <a:t>New Executive Insights published</a:t>
            </a:r>
          </a:p>
          <a:p>
            <a:pPr marL="342900" indent="-342900">
              <a:buFont typeface="Arial" panose="020B0604020202020204" pitchFamily="34" charset="0"/>
              <a:buChar char="•"/>
            </a:pPr>
            <a:r>
              <a:rPr lang="en-US" sz="2400" dirty="0">
                <a:latin typeface="Myriad Pro" panose="020B0503030403020204" charset="0"/>
              </a:rPr>
              <a:t>Metrics</a:t>
            </a:r>
          </a:p>
          <a:p>
            <a:endParaRPr lang="en-US" dirty="0"/>
          </a:p>
          <a:p>
            <a:endParaRPr lang="en-IN" dirty="0"/>
          </a:p>
        </p:txBody>
      </p:sp>
    </p:spTree>
    <p:extLst>
      <p:ext uri="{BB962C8B-B14F-4D97-AF65-F5344CB8AC3E}">
        <p14:creationId xmlns:p14="http://schemas.microsoft.com/office/powerpoint/2010/main" val="136747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3BB-2F77-9343-8437-CCAA79126384}"/>
              </a:ext>
            </a:extLst>
          </p:cNvPr>
          <p:cNvSpPr>
            <a:spLocks noGrp="1"/>
          </p:cNvSpPr>
          <p:nvPr>
            <p:ph type="title"/>
          </p:nvPr>
        </p:nvSpPr>
        <p:spPr>
          <a:xfrm>
            <a:off x="216043" y="158845"/>
            <a:ext cx="10489819" cy="1071863"/>
          </a:xfrm>
        </p:spPr>
        <p:txBody>
          <a:bodyPr>
            <a:noAutofit/>
          </a:bodyPr>
          <a:lstStyle/>
          <a:p>
            <a:r>
              <a:rPr lang="en-IN" sz="3200" dirty="0">
                <a:latin typeface="Myriad Pro" panose="020B0503030403020204" charset="0"/>
              </a:rPr>
              <a:t>Partner Transpositions – SC guidance </a:t>
            </a:r>
            <a:r>
              <a:rPr lang="en-IN" sz="3200" dirty="0" err="1">
                <a:latin typeface="Myriad Pro" panose="020B0503030403020204" charset="0"/>
              </a:rPr>
              <a:t>wrt</a:t>
            </a:r>
            <a:r>
              <a:rPr lang="en-IN" sz="3200" dirty="0">
                <a:latin typeface="Myriad Pro" panose="020B0503030403020204" charset="0"/>
              </a:rPr>
              <a:t> Date Field</a:t>
            </a:r>
            <a:br>
              <a:rPr lang="en-IN" sz="3200" dirty="0">
                <a:latin typeface="Myriad Pro" panose="020B0503030403020204" charset="0"/>
              </a:rPr>
            </a:br>
            <a:r>
              <a:rPr lang="en-IN" sz="3200" dirty="0">
                <a:latin typeface="Myriad Pro" panose="020B0503030403020204" charset="0"/>
                <a:hlinkClick r:id="rId2"/>
              </a:rPr>
              <a:t>https://www.onem2m.org/technical/partners-releases</a:t>
            </a:r>
            <a:br>
              <a:rPr lang="en-IN" sz="3200" dirty="0">
                <a:latin typeface="Myriad Pro" panose="020B0503030403020204" charset="0"/>
              </a:rPr>
            </a:br>
            <a:endParaRPr lang="en-IN" sz="3200" dirty="0">
              <a:latin typeface="Myriad Pro" panose="020B0503030403020204" charset="0"/>
            </a:endParaRPr>
          </a:p>
        </p:txBody>
      </p:sp>
      <p:sp>
        <p:nvSpPr>
          <p:cNvPr id="4" name="Footer Placeholder 3">
            <a:extLst>
              <a:ext uri="{FF2B5EF4-FFF2-40B4-BE49-F238E27FC236}">
                <a16:creationId xmlns:a16="http://schemas.microsoft.com/office/drawing/2014/main" id="{F8A43DF1-79B6-0117-7B05-94B4C3C32075}"/>
              </a:ext>
            </a:extLst>
          </p:cNvPr>
          <p:cNvSpPr>
            <a:spLocks noGrp="1"/>
          </p:cNvSpPr>
          <p:nvPr>
            <p:ph type="ftr" sz="quarter" idx="11"/>
          </p:nvPr>
        </p:nvSpPr>
        <p:spPr/>
        <p:txBody>
          <a:bodyPr/>
          <a:lstStyle/>
          <a:p>
            <a:endParaRPr lang="en-US"/>
          </a:p>
          <a:p>
            <a:r>
              <a:rPr lang="en-US"/>
              <a:t>© 2022 oneM2M</a:t>
            </a:r>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311A289-462D-7202-6054-711554308FE6}"/>
                  </a:ext>
                </a:extLst>
              </p14:cNvPr>
              <p14:cNvContentPartPr/>
              <p14:nvPr/>
            </p14:nvContentPartPr>
            <p14:xfrm>
              <a:off x="4821977" y="3091200"/>
              <a:ext cx="360" cy="360"/>
            </p14:xfrm>
          </p:contentPart>
        </mc:Choice>
        <mc:Fallback xmlns="">
          <p:pic>
            <p:nvPicPr>
              <p:cNvPr id="5" name="Ink 4">
                <a:extLst>
                  <a:ext uri="{FF2B5EF4-FFF2-40B4-BE49-F238E27FC236}">
                    <a16:creationId xmlns:a16="http://schemas.microsoft.com/office/drawing/2014/main" id="{5311A289-462D-7202-6054-711554308FE6}"/>
                  </a:ext>
                </a:extLst>
              </p:cNvPr>
              <p:cNvPicPr/>
              <p:nvPr/>
            </p:nvPicPr>
            <p:blipFill>
              <a:blip r:embed="rId4"/>
              <a:stretch>
                <a:fillRect/>
              </a:stretch>
            </p:blipFill>
            <p:spPr>
              <a:xfrm>
                <a:off x="4768337" y="2983200"/>
                <a:ext cx="108000" cy="216000"/>
              </a:xfrm>
              <a:prstGeom prst="rect">
                <a:avLst/>
              </a:prstGeom>
            </p:spPr>
          </p:pic>
        </mc:Fallback>
      </mc:AlternateContent>
      <p:pic>
        <p:nvPicPr>
          <p:cNvPr id="2050" name="Picture 2" descr="A screenshot of a computer&#10;&#10;Description automatically generated">
            <a:extLst>
              <a:ext uri="{FF2B5EF4-FFF2-40B4-BE49-F238E27FC236}">
                <a16:creationId xmlns:a16="http://schemas.microsoft.com/office/drawing/2014/main" id="{FF376125-6ED1-EE34-282A-9CC9C99639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8" t="-1" r="6565" b="8858"/>
          <a:stretch/>
        </p:blipFill>
        <p:spPr bwMode="auto">
          <a:xfrm>
            <a:off x="1322678" y="1209930"/>
            <a:ext cx="8605093" cy="50159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8484FC9E-15BC-CE02-BD1B-99FAE605A1E6}"/>
                  </a:ext>
                </a:extLst>
              </p14:cNvPr>
              <p14:cNvContentPartPr/>
              <p14:nvPr/>
            </p14:nvContentPartPr>
            <p14:xfrm>
              <a:off x="6607577" y="3439509"/>
              <a:ext cx="293040" cy="360"/>
            </p14:xfrm>
          </p:contentPart>
        </mc:Choice>
        <mc:Fallback xmlns="">
          <p:pic>
            <p:nvPicPr>
              <p:cNvPr id="3" name="Ink 2">
                <a:extLst>
                  <a:ext uri="{FF2B5EF4-FFF2-40B4-BE49-F238E27FC236}">
                    <a16:creationId xmlns:a16="http://schemas.microsoft.com/office/drawing/2014/main" id="{8484FC9E-15BC-CE02-BD1B-99FAE605A1E6}"/>
                  </a:ext>
                </a:extLst>
              </p:cNvPr>
              <p:cNvPicPr/>
              <p:nvPr/>
            </p:nvPicPr>
            <p:blipFill>
              <a:blip r:embed="rId7"/>
              <a:stretch>
                <a:fillRect/>
              </a:stretch>
            </p:blipFill>
            <p:spPr>
              <a:xfrm>
                <a:off x="6553577" y="3331869"/>
                <a:ext cx="400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11996D7-1FE4-A61C-47F0-93E6EE406574}"/>
                  </a:ext>
                </a:extLst>
              </p14:cNvPr>
              <p14:cNvContentPartPr/>
              <p14:nvPr/>
            </p14:nvContentPartPr>
            <p14:xfrm>
              <a:off x="7119137" y="3460749"/>
              <a:ext cx="183960" cy="22320"/>
            </p14:xfrm>
          </p:contentPart>
        </mc:Choice>
        <mc:Fallback xmlns="">
          <p:pic>
            <p:nvPicPr>
              <p:cNvPr id="6" name="Ink 5">
                <a:extLst>
                  <a:ext uri="{FF2B5EF4-FFF2-40B4-BE49-F238E27FC236}">
                    <a16:creationId xmlns:a16="http://schemas.microsoft.com/office/drawing/2014/main" id="{411996D7-1FE4-A61C-47F0-93E6EE406574}"/>
                  </a:ext>
                </a:extLst>
              </p:cNvPr>
              <p:cNvPicPr/>
              <p:nvPr/>
            </p:nvPicPr>
            <p:blipFill>
              <a:blip r:embed="rId9"/>
              <a:stretch>
                <a:fillRect/>
              </a:stretch>
            </p:blipFill>
            <p:spPr>
              <a:xfrm>
                <a:off x="7065497" y="3353109"/>
                <a:ext cx="291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703CFA8-FE7E-8A73-6A43-0489D1988F82}"/>
                  </a:ext>
                </a:extLst>
              </p14:cNvPr>
              <p14:cNvContentPartPr/>
              <p14:nvPr/>
            </p14:nvContentPartPr>
            <p14:xfrm>
              <a:off x="9557417" y="3450669"/>
              <a:ext cx="195120" cy="360"/>
            </p14:xfrm>
          </p:contentPart>
        </mc:Choice>
        <mc:Fallback xmlns="">
          <p:pic>
            <p:nvPicPr>
              <p:cNvPr id="7" name="Ink 6">
                <a:extLst>
                  <a:ext uri="{FF2B5EF4-FFF2-40B4-BE49-F238E27FC236}">
                    <a16:creationId xmlns:a16="http://schemas.microsoft.com/office/drawing/2014/main" id="{3703CFA8-FE7E-8A73-6A43-0489D1988F82}"/>
                  </a:ext>
                </a:extLst>
              </p:cNvPr>
              <p:cNvPicPr/>
              <p:nvPr/>
            </p:nvPicPr>
            <p:blipFill>
              <a:blip r:embed="rId11"/>
              <a:stretch>
                <a:fillRect/>
              </a:stretch>
            </p:blipFill>
            <p:spPr>
              <a:xfrm>
                <a:off x="9503777" y="3343029"/>
                <a:ext cx="302760" cy="216000"/>
              </a:xfrm>
              <a:prstGeom prst="rect">
                <a:avLst/>
              </a:prstGeom>
            </p:spPr>
          </p:pic>
        </mc:Fallback>
      </mc:AlternateContent>
      <p:sp>
        <p:nvSpPr>
          <p:cNvPr id="10" name="Rectangle 9">
            <a:extLst>
              <a:ext uri="{FF2B5EF4-FFF2-40B4-BE49-F238E27FC236}">
                <a16:creationId xmlns:a16="http://schemas.microsoft.com/office/drawing/2014/main" id="{1983A729-880F-1F6B-18B9-BB7D051F8E7B}"/>
              </a:ext>
            </a:extLst>
          </p:cNvPr>
          <p:cNvSpPr/>
          <p:nvPr/>
        </p:nvSpPr>
        <p:spPr>
          <a:xfrm>
            <a:off x="6000304" y="3315584"/>
            <a:ext cx="560070" cy="287565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DEA3AFEC-8F55-BCCC-A1DA-BD96A10FF818}"/>
              </a:ext>
            </a:extLst>
          </p:cNvPr>
          <p:cNvSpPr txBox="1"/>
          <p:nvPr/>
        </p:nvSpPr>
        <p:spPr>
          <a:xfrm>
            <a:off x="8900805" y="2075754"/>
            <a:ext cx="3171920" cy="923330"/>
          </a:xfrm>
          <a:prstGeom prst="rect">
            <a:avLst/>
          </a:prstGeom>
          <a:noFill/>
        </p:spPr>
        <p:txBody>
          <a:bodyPr wrap="square" rtlCol="0">
            <a:spAutoFit/>
          </a:bodyPr>
          <a:lstStyle/>
          <a:p>
            <a:r>
              <a:rPr lang="en-US" dirty="0"/>
              <a:t>Mention date of Release by oneM2M at the top and drop the date column </a:t>
            </a:r>
            <a:endParaRPr lang="en-IN" dirty="0"/>
          </a:p>
        </p:txBody>
      </p:sp>
    </p:spTree>
    <p:extLst>
      <p:ext uri="{BB962C8B-B14F-4D97-AF65-F5344CB8AC3E}">
        <p14:creationId xmlns:p14="http://schemas.microsoft.com/office/powerpoint/2010/main" val="424265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3067A6-99DA-98E5-61A3-C29203813F4B}"/>
              </a:ext>
            </a:extLst>
          </p:cNvPr>
          <p:cNvSpPr>
            <a:spLocks noGrp="1"/>
          </p:cNvSpPr>
          <p:nvPr>
            <p:ph type="ftr" sz="quarter" idx="11"/>
          </p:nvPr>
        </p:nvSpPr>
        <p:spPr/>
        <p:txBody>
          <a:bodyPr/>
          <a:lstStyle/>
          <a:p>
            <a:endParaRPr lang="en-US">
              <a:latin typeface="Myriad Pro" panose="020B0503030403020204" charset="0"/>
            </a:endParaRPr>
          </a:p>
          <a:p>
            <a:r>
              <a:rPr lang="en-US">
                <a:latin typeface="Myriad Pro" panose="020B0503030403020204" charset="0"/>
              </a:rPr>
              <a:t>© 2022 oneM2M</a:t>
            </a:r>
            <a:endParaRPr lang="en-US" dirty="0">
              <a:latin typeface="Myriad Pro" panose="020B0503030403020204" charset="0"/>
            </a:endParaRPr>
          </a:p>
        </p:txBody>
      </p:sp>
      <p:pic>
        <p:nvPicPr>
          <p:cNvPr id="6" name="Picture 2" descr="A screenshot of a computer&#10;&#10;Description automatically generated">
            <a:extLst>
              <a:ext uri="{FF2B5EF4-FFF2-40B4-BE49-F238E27FC236}">
                <a16:creationId xmlns:a16="http://schemas.microsoft.com/office/drawing/2014/main" id="{5FD26E36-8287-765B-C040-E9B3D30602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 r="5643" b="10122"/>
          <a:stretch/>
        </p:blipFill>
        <p:spPr bwMode="auto">
          <a:xfrm>
            <a:off x="969068" y="1337445"/>
            <a:ext cx="8958704" cy="480209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24C2AF0-5C3A-F2F2-1F1C-8FD12E77D224}"/>
              </a:ext>
            </a:extLst>
          </p:cNvPr>
          <p:cNvSpPr>
            <a:spLocks noGrp="1"/>
          </p:cNvSpPr>
          <p:nvPr>
            <p:ph type="title"/>
          </p:nvPr>
        </p:nvSpPr>
        <p:spPr>
          <a:xfrm>
            <a:off x="323810" y="131673"/>
            <a:ext cx="10648990" cy="988964"/>
          </a:xfrm>
        </p:spPr>
        <p:txBody>
          <a:bodyPr>
            <a:noAutofit/>
          </a:bodyPr>
          <a:lstStyle/>
          <a:p>
            <a:r>
              <a:rPr lang="en-IN" sz="3200" dirty="0">
                <a:latin typeface="Myriad Pro" panose="020B0503030403020204" charset="0"/>
              </a:rPr>
              <a:t>Partner Transpositions – SC guidance </a:t>
            </a:r>
            <a:r>
              <a:rPr lang="en-IN" sz="3200" dirty="0" err="1">
                <a:latin typeface="Myriad Pro" panose="020B0503030403020204" charset="0"/>
              </a:rPr>
              <a:t>wrt</a:t>
            </a:r>
            <a:r>
              <a:rPr lang="en-IN" sz="3200" dirty="0">
                <a:latin typeface="Myriad Pro" panose="020B0503030403020204" charset="0"/>
              </a:rPr>
              <a:t> partner columns </a:t>
            </a:r>
            <a:br>
              <a:rPr lang="en-IN" sz="3200" dirty="0">
                <a:latin typeface="Myriad Pro" panose="020B0503030403020204" charset="0"/>
              </a:rPr>
            </a:br>
            <a:r>
              <a:rPr lang="en-IN" sz="3200" i="0" dirty="0">
                <a:solidFill>
                  <a:srgbClr val="000000"/>
                </a:solidFill>
                <a:effectLst/>
                <a:latin typeface="Myriad Pro" panose="020B0503030403020204" charset="0"/>
                <a:hlinkClick r:id="rId3"/>
              </a:rPr>
              <a:t>https://www.onem2m.org/technical/partners-releases</a:t>
            </a:r>
            <a:endParaRPr lang="en-IN" sz="3200" dirty="0">
              <a:latin typeface="Myriad Pro" panose="020B0503030403020204" charset="0"/>
            </a:endParaRPr>
          </a:p>
        </p:txBody>
      </p:sp>
      <p:sp>
        <p:nvSpPr>
          <p:cNvPr id="13" name="Rectangle 12">
            <a:extLst>
              <a:ext uri="{FF2B5EF4-FFF2-40B4-BE49-F238E27FC236}">
                <a16:creationId xmlns:a16="http://schemas.microsoft.com/office/drawing/2014/main" id="{630C4E46-411B-DEBD-C846-5A254FA5E96F}"/>
              </a:ext>
            </a:extLst>
          </p:cNvPr>
          <p:cNvSpPr/>
          <p:nvPr/>
        </p:nvSpPr>
        <p:spPr>
          <a:xfrm>
            <a:off x="5389910" y="3296093"/>
            <a:ext cx="1190846" cy="287565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BE523A71-3982-79A9-E2F7-8A8ED7B8FD21}"/>
              </a:ext>
            </a:extLst>
          </p:cNvPr>
          <p:cNvSpPr/>
          <p:nvPr/>
        </p:nvSpPr>
        <p:spPr>
          <a:xfrm>
            <a:off x="7400259" y="3263891"/>
            <a:ext cx="859719" cy="287565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BBC1BF52-D100-AA95-FE0B-8F68F6C9CF12}"/>
              </a:ext>
            </a:extLst>
          </p:cNvPr>
          <p:cNvSpPr txBox="1"/>
          <p:nvPr/>
        </p:nvSpPr>
        <p:spPr>
          <a:xfrm>
            <a:off x="9879557" y="2425594"/>
            <a:ext cx="2144954" cy="2308324"/>
          </a:xfrm>
          <a:prstGeom prst="rect">
            <a:avLst/>
          </a:prstGeom>
          <a:noFill/>
        </p:spPr>
        <p:txBody>
          <a:bodyPr wrap="square" rtlCol="0">
            <a:spAutoFit/>
          </a:bodyPr>
          <a:lstStyle/>
          <a:p>
            <a:r>
              <a:rPr lang="en-GB" dirty="0"/>
              <a:t>Retain columns only for </a:t>
            </a:r>
            <a:r>
              <a:rPr lang="en-GB" dirty="0">
                <a:latin typeface="Myriad Pro" panose="020B0503030403020204" charset="0"/>
              </a:rPr>
              <a:t>Partners</a:t>
            </a:r>
            <a:r>
              <a:rPr lang="en-GB" dirty="0"/>
              <a:t> who have transposed the particular </a:t>
            </a:r>
            <a:r>
              <a:rPr lang="en-GB" dirty="0" err="1"/>
              <a:t>Rel</a:t>
            </a:r>
            <a:r>
              <a:rPr lang="en-GB" dirty="0"/>
              <a:t> and provide links to the same in the fields. Drop the other columns.</a:t>
            </a:r>
            <a:endParaRPr lang="en-IN" dirty="0"/>
          </a:p>
        </p:txBody>
      </p:sp>
    </p:spTree>
    <p:extLst>
      <p:ext uri="{BB962C8B-B14F-4D97-AF65-F5344CB8AC3E}">
        <p14:creationId xmlns:p14="http://schemas.microsoft.com/office/powerpoint/2010/main" val="21969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sz="3200" dirty="0">
                <a:latin typeface="+mn-lt"/>
              </a:rPr>
              <a:t>Items Sent to Legal Sub-Committee for advice</a:t>
            </a:r>
            <a:endParaRPr lang="en-IN" sz="3200" dirty="0">
              <a:latin typeface="+mn-l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5" y="1493918"/>
            <a:ext cx="11520607" cy="4862431"/>
          </a:xfrm>
        </p:spPr>
        <p:txBody>
          <a:bodyPr>
            <a:normAutofit fontScale="92500" lnSpcReduction="20000"/>
          </a:bodyPr>
          <a:lstStyle/>
          <a:p>
            <a:pPr marL="0" indent="0" fontAlgn="base">
              <a:spcBef>
                <a:spcPts val="600"/>
              </a:spcBef>
              <a:spcAft>
                <a:spcPts val="300"/>
              </a:spcAft>
              <a:buNone/>
              <a:tabLst>
                <a:tab pos="180340" algn="l"/>
              </a:tabLst>
            </a:pPr>
            <a:r>
              <a:rPr lang="en-GB" sz="1900" b="1" dirty="0"/>
              <a:t>IPR/Copyright matters</a:t>
            </a:r>
          </a:p>
          <a:p>
            <a:pPr marL="0" indent="0" fontAlgn="base">
              <a:spcBef>
                <a:spcPts val="600"/>
              </a:spcBef>
              <a:spcAft>
                <a:spcPts val="300"/>
              </a:spcAft>
              <a:buNone/>
              <a:tabLst>
                <a:tab pos="180340" algn="l"/>
              </a:tabLst>
            </a:pPr>
            <a:endParaRPr lang="en-GB" sz="1900" b="1" dirty="0">
              <a:solidFill>
                <a:srgbClr val="000000"/>
              </a:solidFill>
              <a:latin typeface="+mn-lt"/>
              <a:ea typeface="Times New Roman" panose="02020603050405020304" pitchFamily="18" charset="0"/>
              <a:cs typeface="Open Sans" panose="020B0604020202020204" charset="0"/>
            </a:endParaRPr>
          </a:p>
          <a:p>
            <a:r>
              <a:rPr lang="en-IN" sz="1900" dirty="0"/>
              <a:t>Legal opinion on the IPR/Copyrights webpage</a:t>
            </a:r>
          </a:p>
          <a:p>
            <a:pPr>
              <a:spcBef>
                <a:spcPts val="600"/>
              </a:spcBef>
              <a:spcAft>
                <a:spcPts val="1200"/>
              </a:spcAft>
              <a:tabLst>
                <a:tab pos="180340" algn="l"/>
              </a:tabLst>
            </a:pPr>
            <a:r>
              <a:rPr lang="en-IN" sz="1900" dirty="0"/>
              <a:t>Content of Wiki, artifacts generated by tools such as XMLs to be reviewed/updated because of exiting partners</a:t>
            </a:r>
          </a:p>
          <a:p>
            <a:pPr marL="457200" indent="-457200" fontAlgn="base">
              <a:spcBef>
                <a:spcPts val="600"/>
              </a:spcBef>
              <a:spcAft>
                <a:spcPts val="300"/>
              </a:spcAft>
              <a:buFont typeface="+mj-lt"/>
              <a:buAutoNum type="arabicPeriod"/>
              <a:tabLst>
                <a:tab pos="180340" algn="l"/>
              </a:tabLst>
            </a:pPr>
            <a:r>
              <a:rPr lang="en-GB" sz="1900" b="1" dirty="0">
                <a:solidFill>
                  <a:srgbClr val="000000"/>
                </a:solidFill>
                <a:effectLst/>
                <a:latin typeface="+mn-lt"/>
                <a:ea typeface="Times New Roman" panose="02020603050405020304" pitchFamily="18" charset="0"/>
                <a:cs typeface="Open Sans" panose="020B0604020202020204" charset="0"/>
              </a:rPr>
              <a:t>Partner application form - </a:t>
            </a:r>
            <a:r>
              <a:rPr lang="en-GB" sz="1900" b="1" u="sng" dirty="0">
                <a:solidFill>
                  <a:srgbClr val="1155CC"/>
                </a:solidFill>
                <a:effectLst/>
                <a:latin typeface="+mn-lt"/>
                <a:ea typeface="Times New Roman" panose="02020603050405020304" pitchFamily="18" charset="0"/>
                <a:cs typeface="Open Sans" panose="020B0604020202020204" charset="0"/>
                <a:hlinkClick r:id="rId3"/>
              </a:rPr>
              <a:t>https://www.onem2m.org/partner-application-form</a:t>
            </a:r>
            <a:endParaRPr lang="en-IN" sz="1900" b="1" dirty="0">
              <a:effectLst/>
              <a:latin typeface="+mn-lt"/>
              <a:ea typeface="Times New Roman" panose="02020603050405020304" pitchFamily="18" charset="0"/>
              <a:cs typeface="Open Sans" panose="020B0604020202020204" charset="0"/>
            </a:endParaRPr>
          </a:p>
          <a:p>
            <a:pPr marL="457200" indent="-457200" fontAlgn="base">
              <a:spcBef>
                <a:spcPts val="600"/>
              </a:spcBef>
              <a:spcAft>
                <a:spcPts val="300"/>
              </a:spcAft>
              <a:buFont typeface="+mj-lt"/>
              <a:buAutoNum type="arabicPeriod"/>
              <a:tabLst>
                <a:tab pos="180340" algn="l"/>
              </a:tabLst>
            </a:pPr>
            <a:r>
              <a:rPr lang="en-IN" sz="1900" b="1" dirty="0">
                <a:solidFill>
                  <a:srgbClr val="000000"/>
                </a:solidFill>
                <a:effectLst/>
                <a:latin typeface="+mn-lt"/>
                <a:ea typeface="Times New Roman" panose="02020603050405020304" pitchFamily="18" charset="0"/>
                <a:cs typeface="Open Sans" panose="020B0604020202020204" charset="0"/>
              </a:rPr>
              <a:t>IPRs - </a:t>
            </a:r>
            <a:r>
              <a:rPr lang="en-GB" sz="1900" b="1" u="sng" dirty="0">
                <a:solidFill>
                  <a:srgbClr val="1155CC"/>
                </a:solidFill>
                <a:effectLst/>
                <a:latin typeface="+mn-lt"/>
                <a:ea typeface="Times New Roman" panose="02020603050405020304" pitchFamily="18" charset="0"/>
                <a:cs typeface="Open Sans" panose="020B0604020202020204" charset="0"/>
                <a:hlinkClick r:id="rId4"/>
              </a:rPr>
              <a:t>https://www.onem2m.org/harmonization-m2m/iprs</a:t>
            </a:r>
            <a:endParaRPr lang="en-GB" sz="1900" b="1" u="sng" dirty="0">
              <a:solidFill>
                <a:srgbClr val="1155CC"/>
              </a:solidFill>
              <a:effectLst/>
              <a:latin typeface="+mn-lt"/>
              <a:ea typeface="Times New Roman" panose="02020603050405020304" pitchFamily="18" charset="0"/>
              <a:cs typeface="Open Sans" panose="020B0604020202020204" charset="0"/>
            </a:endParaRPr>
          </a:p>
          <a:p>
            <a:pPr marL="0" indent="0">
              <a:spcBef>
                <a:spcPts val="600"/>
              </a:spcBef>
              <a:spcAft>
                <a:spcPts val="1200"/>
              </a:spcAft>
              <a:buNone/>
              <a:tabLst>
                <a:tab pos="180340" algn="l"/>
              </a:tabLst>
            </a:pPr>
            <a:endParaRPr lang="en-IN" sz="1900" dirty="0"/>
          </a:p>
          <a:p>
            <a:pPr marL="0" indent="0">
              <a:spcBef>
                <a:spcPts val="600"/>
              </a:spcBef>
              <a:spcAft>
                <a:spcPts val="1200"/>
              </a:spcAft>
              <a:buNone/>
              <a:tabLst>
                <a:tab pos="180340" algn="l"/>
              </a:tabLst>
            </a:pPr>
            <a:r>
              <a:rPr lang="en-IN" sz="1900" b="1" dirty="0"/>
              <a:t>Partners’ Role Acknowledgement</a:t>
            </a:r>
            <a:r>
              <a:rPr lang="en-IN" sz="1900" dirty="0"/>
              <a:t>:</a:t>
            </a:r>
          </a:p>
          <a:p>
            <a:pPr>
              <a:spcBef>
                <a:spcPts val="600"/>
              </a:spcBef>
              <a:spcAft>
                <a:spcPts val="1200"/>
              </a:spcAft>
              <a:tabLst>
                <a:tab pos="180340" algn="l"/>
              </a:tabLst>
            </a:pPr>
            <a:r>
              <a:rPr lang="en-IN" sz="1900" dirty="0"/>
              <a:t>Should only the documents generated after 1st June onwards only should be modified? Or those generated in the past also to be modified? </a:t>
            </a:r>
          </a:p>
          <a:p>
            <a:pPr>
              <a:spcBef>
                <a:spcPts val="600"/>
              </a:spcBef>
              <a:spcAft>
                <a:spcPts val="1200"/>
              </a:spcAft>
              <a:tabLst>
                <a:tab pos="180340" algn="l"/>
              </a:tabLst>
            </a:pPr>
            <a:r>
              <a:rPr lang="en-IN" sz="1900" dirty="0"/>
              <a:t>How to handle CRs on past baseline documents? </a:t>
            </a:r>
          </a:p>
          <a:p>
            <a:pPr>
              <a:spcBef>
                <a:spcPts val="600"/>
              </a:spcBef>
              <a:spcAft>
                <a:spcPts val="1200"/>
              </a:spcAft>
              <a:tabLst>
                <a:tab pos="180340" algn="l"/>
              </a:tabLst>
            </a:pPr>
            <a:r>
              <a:rPr lang="en-IN" sz="1900" dirty="0"/>
              <a:t>Should the process for generating baseline documents be changed in respect of Partner Roles </a:t>
            </a:r>
            <a:r>
              <a:rPr lang="en-IN" sz="2000" dirty="0"/>
              <a:t>?</a:t>
            </a:r>
            <a:endParaRPr lang="en-IN" sz="2000" dirty="0">
              <a:effectLst/>
            </a:endParaRPr>
          </a:p>
          <a:p>
            <a:pPr>
              <a:spcBef>
                <a:spcPts val="600"/>
              </a:spcBef>
              <a:spcAft>
                <a:spcPts val="1200"/>
              </a:spcAft>
              <a:tabLst>
                <a:tab pos="180340" algn="l"/>
              </a:tabLst>
            </a:pPr>
            <a:r>
              <a:rPr lang="en-IN" sz="2000" dirty="0"/>
              <a:t>How should ATIS and other leaving partners be acknowledged for their role in </a:t>
            </a:r>
            <a:r>
              <a:rPr lang="en-IN" sz="2000" dirty="0" err="1"/>
              <a:t>Rel</a:t>
            </a:r>
            <a:r>
              <a:rPr lang="en-IN" sz="2000" dirty="0"/>
              <a:t> 4 ?</a:t>
            </a:r>
          </a:p>
          <a:p>
            <a:pPr marL="457200" indent="-457200" fontAlgn="base">
              <a:spcBef>
                <a:spcPts val="600"/>
              </a:spcBef>
              <a:spcAft>
                <a:spcPts val="300"/>
              </a:spcAft>
              <a:buFont typeface="+mj-lt"/>
              <a:buAutoNum type="arabicPeriod"/>
              <a:tabLst>
                <a:tab pos="180340" algn="l"/>
              </a:tabLst>
            </a:pPr>
            <a:endParaRPr lang="en-GB" sz="2000" u="sng" dirty="0">
              <a:solidFill>
                <a:srgbClr val="1155CC"/>
              </a:solidFill>
              <a:latin typeface="+mn-lt"/>
              <a:ea typeface="Times New Roman" panose="02020603050405020304" pitchFamily="18" charset="0"/>
              <a:cs typeface="Open Sans" panose="020B0604020202020204" charset="0"/>
            </a:endParaRPr>
          </a:p>
          <a:p>
            <a:pPr marL="457200" indent="-457200" fontAlgn="base">
              <a:spcBef>
                <a:spcPts val="600"/>
              </a:spcBef>
              <a:spcAft>
                <a:spcPts val="300"/>
              </a:spcAft>
              <a:buFont typeface="+mj-lt"/>
              <a:buAutoNum type="arabicPeriod"/>
              <a:tabLst>
                <a:tab pos="180340" algn="l"/>
              </a:tabLst>
            </a:pPr>
            <a:endParaRPr lang="en-GB" sz="2000" u="sng" dirty="0">
              <a:solidFill>
                <a:srgbClr val="1155CC"/>
              </a:solidFill>
              <a:latin typeface="+mn-lt"/>
              <a:ea typeface="Times New Roman" panose="02020603050405020304" pitchFamily="18" charset="0"/>
              <a:cs typeface="Open Sans" panose="020B0604020202020204" charset="0"/>
            </a:endParaRPr>
          </a:p>
          <a:p>
            <a:pPr marL="0" indent="0" fontAlgn="base">
              <a:spcBef>
                <a:spcPts val="600"/>
              </a:spcBef>
              <a:spcAft>
                <a:spcPts val="300"/>
              </a:spcAft>
              <a:buNone/>
              <a:tabLst>
                <a:tab pos="180340" algn="l"/>
              </a:tabLst>
            </a:pPr>
            <a:endParaRPr lang="en-GB" sz="2100" u="sng" dirty="0">
              <a:solidFill>
                <a:srgbClr val="1155CC"/>
              </a:solidFill>
              <a:effectLst/>
              <a:highlight>
                <a:srgbClr val="00FFFF"/>
              </a:highlight>
              <a:latin typeface="Times New Roman" panose="02020603050405020304" pitchFamily="18" charset="0"/>
              <a:ea typeface="Times New Roman" panose="02020603050405020304" pitchFamily="18" charset="0"/>
              <a:cs typeface="Open Sans" panose="020B0604020202020204" charset="0"/>
            </a:endParaRPr>
          </a:p>
          <a:p>
            <a:pPr marL="457200" indent="-457200" fontAlgn="base">
              <a:spcBef>
                <a:spcPts val="600"/>
              </a:spcBef>
              <a:spcAft>
                <a:spcPts val="300"/>
              </a:spcAft>
              <a:buFont typeface="+mj-lt"/>
              <a:buAutoNum type="arabicPeriod"/>
              <a:tabLst>
                <a:tab pos="180340" algn="l"/>
              </a:tabLst>
            </a:pPr>
            <a:endParaRPr lang="en-GB" sz="2100" u="sng" dirty="0">
              <a:solidFill>
                <a:srgbClr val="1155CC"/>
              </a:solidFill>
              <a:effectLst/>
              <a:latin typeface="Times New Roman" panose="02020603050405020304" pitchFamily="18" charset="0"/>
              <a:ea typeface="Times New Roman" panose="02020603050405020304" pitchFamily="18" charset="0"/>
              <a:cs typeface="Open Sans" panose="020B0604020202020204" charset="0"/>
            </a:endParaRPr>
          </a:p>
          <a:p>
            <a:pPr marL="0" indent="0" fontAlgn="base">
              <a:spcBef>
                <a:spcPts val="600"/>
              </a:spcBef>
              <a:spcAft>
                <a:spcPts val="300"/>
              </a:spcAft>
              <a:buNone/>
              <a:tabLst>
                <a:tab pos="180340" algn="l"/>
              </a:tabLst>
            </a:pPr>
            <a:endParaRPr lang="en-GB" sz="2100" u="sng" dirty="0">
              <a:solidFill>
                <a:srgbClr val="1155CC"/>
              </a:solidFill>
              <a:latin typeface="Times New Roman" panose="02020603050405020304" pitchFamily="18" charset="0"/>
              <a:ea typeface="Times New Roman" panose="02020603050405020304" pitchFamily="18" charset="0"/>
              <a:cs typeface="Open Sans" panose="020B0604020202020204" charset="0"/>
            </a:endParaRPr>
          </a:p>
          <a:p>
            <a:pPr fontAlgn="base"/>
            <a:endParaRPr lang="en-US" sz="2400" b="1" kern="0" dirty="0">
              <a:solidFill>
                <a:schemeClr val="bg2">
                  <a:lumMod val="25000"/>
                </a:schemeClr>
              </a:solidFill>
              <a:uFill>
                <a:solidFill>
                  <a:srgbClr val="000000"/>
                </a:solidFill>
              </a:uFill>
              <a:latin typeface="Myriad Pro" panose="020B0503030403020204" charset="0"/>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2024 oneM2M</a:t>
            </a:r>
          </a:p>
        </p:txBody>
      </p:sp>
    </p:spTree>
    <p:extLst>
      <p:ext uri="{BB962C8B-B14F-4D97-AF65-F5344CB8AC3E}">
        <p14:creationId xmlns:p14="http://schemas.microsoft.com/office/powerpoint/2010/main" val="354247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0B34-B36F-BFDD-B659-F24F37C9697F}"/>
              </a:ext>
            </a:extLst>
          </p:cNvPr>
          <p:cNvSpPr>
            <a:spLocks noGrp="1"/>
          </p:cNvSpPr>
          <p:nvPr>
            <p:ph type="title"/>
          </p:nvPr>
        </p:nvSpPr>
        <p:spPr>
          <a:xfrm>
            <a:off x="315687" y="79510"/>
            <a:ext cx="10276114" cy="1379175"/>
          </a:xfrm>
        </p:spPr>
        <p:txBody>
          <a:bodyPr>
            <a:normAutofit fontScale="90000"/>
          </a:bodyPr>
          <a:lstStyle/>
          <a:p>
            <a:r>
              <a:rPr lang="en-IN" sz="3600" dirty="0">
                <a:latin typeface="Myriad Pro" panose="020B0503030403020204" charset="0"/>
              </a:rPr>
              <a:t>IPRs – Copyright/Trademark</a:t>
            </a:r>
            <a:br>
              <a:rPr lang="en-IN" sz="3600" dirty="0">
                <a:latin typeface="Myriad Pro" panose="020B0503030403020204" charset="0"/>
              </a:rPr>
            </a:br>
            <a:r>
              <a:rPr lang="en-IN" sz="3600" i="0" dirty="0">
                <a:solidFill>
                  <a:srgbClr val="000000"/>
                </a:solidFill>
                <a:effectLst/>
                <a:latin typeface="Myriad Pro" panose="020B0503030403020204" charset="0"/>
                <a:hlinkClick r:id="rId2"/>
              </a:rPr>
              <a:t>https://www.onem2m.org/harmonization-m2m/iprs</a:t>
            </a:r>
            <a:endParaRPr lang="en-IN" sz="3200" dirty="0">
              <a:latin typeface="Myriad Pro" panose="020B0503030403020204" charset="0"/>
            </a:endParaRPr>
          </a:p>
        </p:txBody>
      </p:sp>
      <p:sp>
        <p:nvSpPr>
          <p:cNvPr id="4" name="Footer Placeholder 3">
            <a:extLst>
              <a:ext uri="{FF2B5EF4-FFF2-40B4-BE49-F238E27FC236}">
                <a16:creationId xmlns:a16="http://schemas.microsoft.com/office/drawing/2014/main" id="{669E5032-4533-FBEA-A898-6FBD5CFE616C}"/>
              </a:ext>
            </a:extLst>
          </p:cNvPr>
          <p:cNvSpPr>
            <a:spLocks noGrp="1"/>
          </p:cNvSpPr>
          <p:nvPr>
            <p:ph type="ftr" sz="quarter" idx="11"/>
          </p:nvPr>
        </p:nvSpPr>
        <p:spPr/>
        <p:txBody>
          <a:bodyPr/>
          <a:lstStyle/>
          <a:p>
            <a:endParaRPr lang="en-US"/>
          </a:p>
          <a:p>
            <a:r>
              <a:rPr lang="en-US"/>
              <a:t>© 2022 oneM2M</a:t>
            </a:r>
            <a:endParaRPr lang="en-US" dirty="0"/>
          </a:p>
        </p:txBody>
      </p:sp>
      <p:pic>
        <p:nvPicPr>
          <p:cNvPr id="7170" name="Picture 2" descr="A screenshot of a computer&#10;&#10;Description automatically generated">
            <a:extLst>
              <a:ext uri="{FF2B5EF4-FFF2-40B4-BE49-F238E27FC236}">
                <a16:creationId xmlns:a16="http://schemas.microsoft.com/office/drawing/2014/main" id="{589B64E7-F3E4-2DDD-517A-8C47D8C96F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53" b="9661"/>
          <a:stretch/>
        </p:blipFill>
        <p:spPr bwMode="auto">
          <a:xfrm>
            <a:off x="315687" y="1279546"/>
            <a:ext cx="8567058" cy="466874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E6D6D9F-3346-F5C1-CCA7-E839E4A64D71}"/>
                  </a:ext>
                </a:extLst>
              </p14:cNvPr>
              <p14:cNvContentPartPr/>
              <p14:nvPr/>
            </p14:nvContentPartPr>
            <p14:xfrm>
              <a:off x="2343510" y="3613920"/>
              <a:ext cx="245160" cy="59400"/>
            </p14:xfrm>
          </p:contentPart>
        </mc:Choice>
        <mc:Fallback xmlns="">
          <p:pic>
            <p:nvPicPr>
              <p:cNvPr id="5" name="Ink 4">
                <a:extLst>
                  <a:ext uri="{FF2B5EF4-FFF2-40B4-BE49-F238E27FC236}">
                    <a16:creationId xmlns:a16="http://schemas.microsoft.com/office/drawing/2014/main" id="{DE6D6D9F-3346-F5C1-CCA7-E839E4A64D71}"/>
                  </a:ext>
                </a:extLst>
              </p:cNvPr>
              <p:cNvPicPr/>
              <p:nvPr/>
            </p:nvPicPr>
            <p:blipFill>
              <a:blip r:embed="rId5"/>
              <a:stretch>
                <a:fillRect/>
              </a:stretch>
            </p:blipFill>
            <p:spPr>
              <a:xfrm>
                <a:off x="2289431" y="3505920"/>
                <a:ext cx="352958"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67260EB8-6699-73F0-D6A1-AEA06084C3FD}"/>
                  </a:ext>
                </a:extLst>
              </p14:cNvPr>
              <p14:cNvContentPartPr/>
              <p14:nvPr/>
            </p14:nvContentPartPr>
            <p14:xfrm>
              <a:off x="2248806" y="3621660"/>
              <a:ext cx="249480" cy="360"/>
            </p14:xfrm>
          </p:contentPart>
        </mc:Choice>
        <mc:Fallback xmlns="">
          <p:pic>
            <p:nvPicPr>
              <p:cNvPr id="6" name="Ink 5">
                <a:extLst>
                  <a:ext uri="{FF2B5EF4-FFF2-40B4-BE49-F238E27FC236}">
                    <a16:creationId xmlns:a16="http://schemas.microsoft.com/office/drawing/2014/main" id="{67260EB8-6699-73F0-D6A1-AEA06084C3FD}"/>
                  </a:ext>
                </a:extLst>
              </p:cNvPr>
              <p:cNvPicPr/>
              <p:nvPr/>
            </p:nvPicPr>
            <p:blipFill>
              <a:blip r:embed="rId7"/>
              <a:stretch>
                <a:fillRect/>
              </a:stretch>
            </p:blipFill>
            <p:spPr>
              <a:xfrm>
                <a:off x="2194806" y="3513660"/>
                <a:ext cx="357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FA016F0-EF45-FC62-2E4F-C8D2AA360CC1}"/>
                  </a:ext>
                </a:extLst>
              </p14:cNvPr>
              <p14:cNvContentPartPr/>
              <p14:nvPr/>
            </p14:nvContentPartPr>
            <p14:xfrm>
              <a:off x="4199805" y="3643620"/>
              <a:ext cx="249840" cy="360"/>
            </p14:xfrm>
          </p:contentPart>
        </mc:Choice>
        <mc:Fallback xmlns="">
          <p:pic>
            <p:nvPicPr>
              <p:cNvPr id="7" name="Ink 6">
                <a:extLst>
                  <a:ext uri="{FF2B5EF4-FFF2-40B4-BE49-F238E27FC236}">
                    <a16:creationId xmlns:a16="http://schemas.microsoft.com/office/drawing/2014/main" id="{9FA016F0-EF45-FC62-2E4F-C8D2AA360CC1}"/>
                  </a:ext>
                </a:extLst>
              </p:cNvPr>
              <p:cNvPicPr/>
              <p:nvPr/>
            </p:nvPicPr>
            <p:blipFill>
              <a:blip r:embed="rId7"/>
              <a:stretch>
                <a:fillRect/>
              </a:stretch>
            </p:blipFill>
            <p:spPr>
              <a:xfrm>
                <a:off x="4145805" y="3535620"/>
                <a:ext cx="357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1D627BA-D56D-81B4-02A8-1AB1B0BF5D8E}"/>
                  </a:ext>
                </a:extLst>
              </p14:cNvPr>
              <p14:cNvContentPartPr/>
              <p14:nvPr/>
            </p14:nvContentPartPr>
            <p14:xfrm>
              <a:off x="2368530" y="4963560"/>
              <a:ext cx="195120" cy="11160"/>
            </p14:xfrm>
          </p:contentPart>
        </mc:Choice>
        <mc:Fallback xmlns="">
          <p:pic>
            <p:nvPicPr>
              <p:cNvPr id="11" name="Ink 10">
                <a:extLst>
                  <a:ext uri="{FF2B5EF4-FFF2-40B4-BE49-F238E27FC236}">
                    <a16:creationId xmlns:a16="http://schemas.microsoft.com/office/drawing/2014/main" id="{21D627BA-D56D-81B4-02A8-1AB1B0BF5D8E}"/>
                  </a:ext>
                </a:extLst>
              </p:cNvPr>
              <p:cNvPicPr/>
              <p:nvPr/>
            </p:nvPicPr>
            <p:blipFill>
              <a:blip r:embed="rId10"/>
              <a:stretch>
                <a:fillRect/>
              </a:stretch>
            </p:blipFill>
            <p:spPr>
              <a:xfrm>
                <a:off x="2314530" y="4855560"/>
                <a:ext cx="302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2C34483E-33D1-EA44-616E-2991EE12E139}"/>
                  </a:ext>
                </a:extLst>
              </p14:cNvPr>
              <p14:cNvContentPartPr/>
              <p14:nvPr/>
            </p14:nvContentPartPr>
            <p14:xfrm>
              <a:off x="2184432" y="4963560"/>
              <a:ext cx="238320" cy="11160"/>
            </p14:xfrm>
          </p:contentPart>
        </mc:Choice>
        <mc:Fallback xmlns="">
          <p:pic>
            <p:nvPicPr>
              <p:cNvPr id="12" name="Ink 11">
                <a:extLst>
                  <a:ext uri="{FF2B5EF4-FFF2-40B4-BE49-F238E27FC236}">
                    <a16:creationId xmlns:a16="http://schemas.microsoft.com/office/drawing/2014/main" id="{2C34483E-33D1-EA44-616E-2991EE12E139}"/>
                  </a:ext>
                </a:extLst>
              </p:cNvPr>
              <p:cNvPicPr/>
              <p:nvPr/>
            </p:nvPicPr>
            <p:blipFill>
              <a:blip r:embed="rId12"/>
              <a:stretch>
                <a:fillRect/>
              </a:stretch>
            </p:blipFill>
            <p:spPr>
              <a:xfrm>
                <a:off x="2130432" y="4855560"/>
                <a:ext cx="345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ADD61D8F-7ADE-364A-6FE5-6B097599F98B}"/>
                  </a:ext>
                </a:extLst>
              </p14:cNvPr>
              <p14:cNvContentPartPr/>
              <p14:nvPr/>
            </p14:nvContentPartPr>
            <p14:xfrm>
              <a:off x="4050776" y="4980227"/>
              <a:ext cx="228240" cy="360"/>
            </p14:xfrm>
          </p:contentPart>
        </mc:Choice>
        <mc:Fallback xmlns="">
          <p:pic>
            <p:nvPicPr>
              <p:cNvPr id="13" name="Ink 12">
                <a:extLst>
                  <a:ext uri="{FF2B5EF4-FFF2-40B4-BE49-F238E27FC236}">
                    <a16:creationId xmlns:a16="http://schemas.microsoft.com/office/drawing/2014/main" id="{ADD61D8F-7ADE-364A-6FE5-6B097599F98B}"/>
                  </a:ext>
                </a:extLst>
              </p:cNvPr>
              <p:cNvPicPr/>
              <p:nvPr/>
            </p:nvPicPr>
            <p:blipFill>
              <a:blip r:embed="rId14"/>
              <a:stretch>
                <a:fillRect/>
              </a:stretch>
            </p:blipFill>
            <p:spPr>
              <a:xfrm>
                <a:off x="3996776" y="4872227"/>
                <a:ext cx="335880" cy="216000"/>
              </a:xfrm>
              <a:prstGeom prst="rect">
                <a:avLst/>
              </a:prstGeom>
            </p:spPr>
          </p:pic>
        </mc:Fallback>
      </mc:AlternateContent>
      <p:pic>
        <p:nvPicPr>
          <p:cNvPr id="8" name="Picture 7">
            <a:extLst>
              <a:ext uri="{FF2B5EF4-FFF2-40B4-BE49-F238E27FC236}">
                <a16:creationId xmlns:a16="http://schemas.microsoft.com/office/drawing/2014/main" id="{27E05411-E235-18AE-9CB3-1E7A318F751B}"/>
              </a:ext>
            </a:extLst>
          </p:cNvPr>
          <p:cNvPicPr>
            <a:picLocks noChangeAspect="1"/>
          </p:cNvPicPr>
          <p:nvPr/>
        </p:nvPicPr>
        <p:blipFill>
          <a:blip r:embed="rId15"/>
          <a:stretch>
            <a:fillRect/>
          </a:stretch>
        </p:blipFill>
        <p:spPr>
          <a:xfrm>
            <a:off x="7168515" y="2245462"/>
            <a:ext cx="4915586" cy="418205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3B4672A1-80A3-AB12-C4A1-87CB2369B323}"/>
              </a:ext>
            </a:extLst>
          </p:cNvPr>
          <p:cNvSpPr txBox="1"/>
          <p:nvPr/>
        </p:nvSpPr>
        <p:spPr>
          <a:xfrm>
            <a:off x="1469693" y="6033184"/>
            <a:ext cx="4854066" cy="369332"/>
          </a:xfrm>
          <a:prstGeom prst="rect">
            <a:avLst/>
          </a:prstGeom>
          <a:noFill/>
        </p:spPr>
        <p:txBody>
          <a:bodyPr wrap="square">
            <a:spAutoFit/>
          </a:bodyPr>
          <a:lstStyle/>
          <a:p>
            <a:r>
              <a:rPr lang="en-GB" sz="1800" dirty="0">
                <a:solidFill>
                  <a:srgbClr val="C63133"/>
                </a:solidFill>
                <a:effectLst/>
                <a:latin typeface="Myriad Pro" panose="020B0503030403020204" charset="0"/>
                <a:ea typeface="Times New Roman" panose="02020603050405020304" pitchFamily="18" charset="0"/>
                <a:cs typeface="Open Sans" panose="020B0604020202020204" charset="0"/>
              </a:rPr>
              <a:t>To be addressed by LC</a:t>
            </a:r>
            <a:endParaRPr lang="en-IN" dirty="0">
              <a:solidFill>
                <a:srgbClr val="C63133"/>
              </a:solidFill>
              <a:latin typeface="Myriad Pro" panose="020B0503030403020204" charset="0"/>
            </a:endParaRPr>
          </a:p>
        </p:txBody>
      </p:sp>
    </p:spTree>
    <p:extLst>
      <p:ext uri="{BB962C8B-B14F-4D97-AF65-F5344CB8AC3E}">
        <p14:creationId xmlns:p14="http://schemas.microsoft.com/office/powerpoint/2010/main" val="378323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0B34-B36F-BFDD-B659-F24F37C9697F}"/>
              </a:ext>
            </a:extLst>
          </p:cNvPr>
          <p:cNvSpPr>
            <a:spLocks noGrp="1"/>
          </p:cNvSpPr>
          <p:nvPr>
            <p:ph type="title"/>
          </p:nvPr>
        </p:nvSpPr>
        <p:spPr>
          <a:xfrm>
            <a:off x="315687" y="79510"/>
            <a:ext cx="10276114" cy="1379175"/>
          </a:xfrm>
        </p:spPr>
        <p:txBody>
          <a:bodyPr>
            <a:normAutofit/>
          </a:bodyPr>
          <a:lstStyle/>
          <a:p>
            <a:r>
              <a:rPr lang="en-IN" sz="3200" dirty="0">
                <a:latin typeface="Myriad Pro" panose="020B0503030403020204" charset="0"/>
              </a:rPr>
              <a:t>oneM2M – IEEE IoT WF GDSLAND Industry Forum</a:t>
            </a:r>
          </a:p>
        </p:txBody>
      </p:sp>
      <p:sp>
        <p:nvSpPr>
          <p:cNvPr id="4" name="Footer Placeholder 3">
            <a:extLst>
              <a:ext uri="{FF2B5EF4-FFF2-40B4-BE49-F238E27FC236}">
                <a16:creationId xmlns:a16="http://schemas.microsoft.com/office/drawing/2014/main" id="{669E5032-4533-FBEA-A898-6FBD5CFE616C}"/>
              </a:ext>
            </a:extLst>
          </p:cNvPr>
          <p:cNvSpPr>
            <a:spLocks noGrp="1"/>
          </p:cNvSpPr>
          <p:nvPr>
            <p:ph type="ftr" sz="quarter" idx="11"/>
          </p:nvPr>
        </p:nvSpPr>
        <p:spPr/>
        <p:txBody>
          <a:bodyPr/>
          <a:lstStyle/>
          <a:p>
            <a:endParaRPr lang="en-US"/>
          </a:p>
          <a:p>
            <a:r>
              <a:rPr lang="en-US"/>
              <a:t>© 2022 oneM2M</a:t>
            </a:r>
            <a:endParaRPr lang="en-US" dirty="0"/>
          </a:p>
        </p:txBody>
      </p:sp>
      <p:sp>
        <p:nvSpPr>
          <p:cNvPr id="5" name="TextBox 4">
            <a:extLst>
              <a:ext uri="{FF2B5EF4-FFF2-40B4-BE49-F238E27FC236}">
                <a16:creationId xmlns:a16="http://schemas.microsoft.com/office/drawing/2014/main" id="{BB35395C-11F7-380F-1C3A-6302F2F3E71F}"/>
              </a:ext>
            </a:extLst>
          </p:cNvPr>
          <p:cNvSpPr txBox="1"/>
          <p:nvPr/>
        </p:nvSpPr>
        <p:spPr>
          <a:xfrm>
            <a:off x="235133" y="1458685"/>
            <a:ext cx="11457757" cy="4062651"/>
          </a:xfrm>
          <a:prstGeom prst="rect">
            <a:avLst/>
          </a:prstGeom>
          <a:noFill/>
        </p:spPr>
        <p:txBody>
          <a:bodyPr wrap="square">
            <a:spAutoFit/>
          </a:bodyPr>
          <a:lstStyle/>
          <a:p>
            <a:pPr algn="l"/>
            <a:r>
              <a:rPr lang="en-US" altLang="en-US" dirty="0">
                <a:latin typeface="Myriad Pro" panose="020B0503030403020204" charset="0"/>
                <a:cs typeface="Times New Roman" panose="02020603050405020304" pitchFamily="18" charset="0"/>
              </a:rPr>
              <a:t>Industry Forum workshop on “Global Data Standards Landscape” along with IEEE as part of the </a:t>
            </a:r>
            <a:r>
              <a:rPr lang="en-US" altLang="en-US" dirty="0">
                <a:latin typeface="Myriad Pro" panose="020B0503030403020204" charset="0"/>
                <a:cs typeface="Times New Roman" panose="02020603050405020304" pitchFamily="18" charset="0"/>
                <a:hlinkClick r:id="rId2">
                  <a:extLst>
                    <a:ext uri="{A12FA001-AC4F-418D-AE19-62706E023703}">
                      <ahyp:hlinkClr xmlns:ahyp="http://schemas.microsoft.com/office/drawing/2018/hyperlinkcolor" val="tx"/>
                    </a:ext>
                  </a:extLst>
                </a:hlinkClick>
              </a:rPr>
              <a:t>IEEE IoT World Forum</a:t>
            </a:r>
            <a:r>
              <a:rPr lang="en-US" altLang="en-US" dirty="0">
                <a:latin typeface="Myriad Pro" panose="020B0503030403020204" charset="0"/>
                <a:cs typeface="Times New Roman" panose="02020603050405020304" pitchFamily="18" charset="0"/>
              </a:rPr>
              <a:t>, in Ottawa, Canada, tentatively on 12 Nov 2024.</a:t>
            </a:r>
          </a:p>
          <a:p>
            <a:pPr algn="l"/>
            <a:endParaRPr lang="en-US" altLang="en-US" dirty="0">
              <a:latin typeface="Myriad Pro" panose="020B0503030403020204" charset="0"/>
              <a:cs typeface="Times New Roman" panose="02020603050405020304" pitchFamily="18" charset="0"/>
            </a:endParaRPr>
          </a:p>
          <a:p>
            <a:pPr algn="l"/>
            <a:r>
              <a:rPr lang="en-IN" dirty="0">
                <a:effectLst/>
                <a:latin typeface="Myriad Pro" panose="020B0503030403020204" charset="0"/>
                <a:ea typeface="Aptos"/>
                <a:cs typeface="Times New Roman" panose="02020603050405020304" pitchFamily="18" charset="0"/>
              </a:rPr>
              <a:t>Standards Development Organizations across the world are developing data-related standards to address the rising demand for standardized data formats, management, analysis, and processing. However, there is a lack of active collaboration between these bodies</a:t>
            </a:r>
            <a:r>
              <a:rPr lang="en-US" dirty="0">
                <a:latin typeface="Myriad Pro" panose="020B0503030403020204" charset="0"/>
                <a:ea typeface="Aptos"/>
                <a:cs typeface="Times New Roman" panose="02020603050405020304" pitchFamily="18" charset="0"/>
              </a:rPr>
              <a:t>.</a:t>
            </a:r>
          </a:p>
          <a:p>
            <a:endParaRPr lang="en-IN" kern="100" dirty="0">
              <a:effectLst/>
              <a:latin typeface="Myriad Pro" panose="020B0503030403020204" charset="0"/>
              <a:ea typeface="Aptos"/>
              <a:cs typeface="Times New Roman" panose="02020603050405020304" pitchFamily="18" charset="0"/>
            </a:endParaRPr>
          </a:p>
          <a:p>
            <a:r>
              <a:rPr lang="en-IN" kern="100" dirty="0">
                <a:effectLst/>
                <a:latin typeface="Myriad Pro" panose="020B0503030403020204" charset="0"/>
                <a:ea typeface="Aptos"/>
                <a:cs typeface="Times New Roman" panose="02020603050405020304" pitchFamily="18" charset="0"/>
              </a:rPr>
              <a:t>The Global Data Standards Landscape Industry Forum aims to gather distinguished speakers from prominent data standards organizations to present their work on data-related standards and to offer insights into the current standardization landscape. This event will serve as a platform to encourage dialogue on gap analysis and to underscore the necessity of collaboration among standards organizations.</a:t>
            </a:r>
          </a:p>
          <a:p>
            <a:pPr algn="l"/>
            <a:endParaRPr kumimoji="0" lang="en-US" altLang="en-US" b="0" i="0" u="none" strike="noStrike" cap="none" normalizeH="0" baseline="0" dirty="0">
              <a:ln>
                <a:noFill/>
              </a:ln>
              <a:solidFill>
                <a:schemeClr val="tx1"/>
              </a:solidFill>
              <a:effectLst/>
              <a:latin typeface="Myriad Pro" panose="020B0503030403020204" charset="0"/>
            </a:endParaRPr>
          </a:p>
          <a:p>
            <a:pPr algn="l"/>
            <a:r>
              <a:rPr lang="en-US" kern="100" dirty="0">
                <a:latin typeface="Myriad Pro" panose="020B0503030403020204" charset="0"/>
                <a:cs typeface="Times New Roman" panose="02020603050405020304" pitchFamily="18" charset="0"/>
              </a:rPr>
              <a:t>Speaker Nominations sought from </a:t>
            </a:r>
            <a:r>
              <a:rPr lang="en-IN" kern="100" dirty="0">
                <a:latin typeface="Myriad Pro" panose="020B0503030403020204" charset="0"/>
                <a:cs typeface="Times New Roman" panose="02020603050405020304" pitchFamily="18" charset="0"/>
              </a:rPr>
              <a:t>ARIB, TTC, CCSA, IEEE-SA, ITU, IEC, ISO, ATIS, TIA, and TSDSI for a “Standards” Session</a:t>
            </a:r>
            <a:endParaRPr lang="en-US" kern="100" dirty="0">
              <a:latin typeface="Myriad Pro" panose="020B0503030403020204" charset="0"/>
              <a:cs typeface="Times New Roman" panose="02020603050405020304" pitchFamily="18" charset="0"/>
            </a:endParaRPr>
          </a:p>
          <a:p>
            <a:pPr algn="l"/>
            <a:endParaRPr lang="en-US" sz="2400" dirty="0">
              <a:solidFill>
                <a:srgbClr val="222222"/>
              </a:solidFill>
              <a:highlight>
                <a:srgbClr val="FFFFFF"/>
              </a:highlight>
              <a:latin typeface="Arial" panose="020B0604020202020204" pitchFamily="34" charset="0"/>
            </a:endParaRPr>
          </a:p>
        </p:txBody>
      </p:sp>
    </p:spTree>
    <p:extLst>
      <p:ext uri="{BB962C8B-B14F-4D97-AF65-F5344CB8AC3E}">
        <p14:creationId xmlns:p14="http://schemas.microsoft.com/office/powerpoint/2010/main" val="186578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0B34-B36F-BFDD-B659-F24F37C9697F}"/>
              </a:ext>
            </a:extLst>
          </p:cNvPr>
          <p:cNvSpPr>
            <a:spLocks noGrp="1"/>
          </p:cNvSpPr>
          <p:nvPr>
            <p:ph type="title"/>
          </p:nvPr>
        </p:nvSpPr>
        <p:spPr>
          <a:xfrm>
            <a:off x="315687" y="79510"/>
            <a:ext cx="10276114" cy="1379175"/>
          </a:xfrm>
        </p:spPr>
        <p:txBody>
          <a:bodyPr>
            <a:normAutofit/>
          </a:bodyPr>
          <a:lstStyle/>
          <a:p>
            <a:r>
              <a:rPr lang="en-IN" sz="3200" dirty="0">
                <a:latin typeface="Myriad Pro" panose="020B0503030403020204" charset="0"/>
              </a:rPr>
              <a:t>oneM2M – IEEE IoT WF GDSLAND Industry Forum:</a:t>
            </a:r>
            <a:br>
              <a:rPr lang="en-IN" sz="3200" dirty="0">
                <a:latin typeface="Myriad Pro" panose="020B0503030403020204" charset="0"/>
              </a:rPr>
            </a:br>
            <a:r>
              <a:rPr lang="en-IN" sz="3200" dirty="0">
                <a:latin typeface="Myriad Pro" panose="020B0503030403020204" charset="0"/>
              </a:rPr>
              <a:t>Proposed announcement content</a:t>
            </a:r>
            <a:endParaRPr lang="en-IN" sz="2800" dirty="0">
              <a:latin typeface="Myriad Pro" panose="020B0503030403020204" charset="0"/>
            </a:endParaRPr>
          </a:p>
        </p:txBody>
      </p:sp>
      <p:sp>
        <p:nvSpPr>
          <p:cNvPr id="4" name="Footer Placeholder 3">
            <a:extLst>
              <a:ext uri="{FF2B5EF4-FFF2-40B4-BE49-F238E27FC236}">
                <a16:creationId xmlns:a16="http://schemas.microsoft.com/office/drawing/2014/main" id="{669E5032-4533-FBEA-A898-6FBD5CFE616C}"/>
              </a:ext>
            </a:extLst>
          </p:cNvPr>
          <p:cNvSpPr>
            <a:spLocks noGrp="1"/>
          </p:cNvSpPr>
          <p:nvPr>
            <p:ph type="ftr" sz="quarter" idx="11"/>
          </p:nvPr>
        </p:nvSpPr>
        <p:spPr/>
        <p:txBody>
          <a:bodyPr/>
          <a:lstStyle/>
          <a:p>
            <a:endParaRPr lang="en-US"/>
          </a:p>
          <a:p>
            <a:r>
              <a:rPr lang="en-US"/>
              <a:t>© 2022 oneM2M</a:t>
            </a:r>
            <a:endParaRPr lang="en-US" dirty="0"/>
          </a:p>
        </p:txBody>
      </p:sp>
      <p:sp>
        <p:nvSpPr>
          <p:cNvPr id="5" name="TextBox 4">
            <a:extLst>
              <a:ext uri="{FF2B5EF4-FFF2-40B4-BE49-F238E27FC236}">
                <a16:creationId xmlns:a16="http://schemas.microsoft.com/office/drawing/2014/main" id="{BB35395C-11F7-380F-1C3A-6302F2F3E71F}"/>
              </a:ext>
            </a:extLst>
          </p:cNvPr>
          <p:cNvSpPr txBox="1"/>
          <p:nvPr/>
        </p:nvSpPr>
        <p:spPr>
          <a:xfrm>
            <a:off x="315687" y="1241515"/>
            <a:ext cx="11467341" cy="5632311"/>
          </a:xfrm>
          <a:prstGeom prst="rect">
            <a:avLst/>
          </a:prstGeom>
          <a:noFill/>
        </p:spPr>
        <p:txBody>
          <a:bodyPr wrap="square">
            <a:spAutoFit/>
          </a:bodyPr>
          <a:lstStyle/>
          <a:p>
            <a:pPr algn="l"/>
            <a:r>
              <a:rPr lang="en-IN" sz="1600" dirty="0">
                <a:effectLst/>
                <a:latin typeface="Myriad Pro" panose="020B0503030403020204" charset="0"/>
                <a:ea typeface="Aptos" panose="02110004020202020204"/>
                <a:cs typeface="Times New Roman" panose="02020603050405020304" pitchFamily="18" charset="0"/>
              </a:rPr>
              <a:t>With unimagined amount of data getting generated by various businesses and vertical sectors as also its B2B &amp; B2C transactions in the era of digital transformation through enablement of the entire ecosystem, the focus on high-quality data and it’s secure handling / transfer is essential both for successful deployment various technologies for personal, critical and business services. Therefore, there is a growing need for standard ICT technologies that can ensure interoperability, quality, and privacy throughout the data lifecycle, from collection to analysis and usage. Efforts are underway in both public and private standardizations to develop standards for managing large-scale IoT data usable for AI machine learning, as well as for distributed standard data processing using edge computing</a:t>
            </a:r>
            <a:r>
              <a:rPr lang="en-IN" sz="1600" kern="100" dirty="0">
                <a:effectLst/>
                <a:latin typeface="Myriad Pro" panose="020B0503030403020204" charset="0"/>
                <a:ea typeface="Aptos"/>
                <a:cs typeface="Times New Roman" panose="02020603050405020304" pitchFamily="18" charset="0"/>
              </a:rPr>
              <a:t>.</a:t>
            </a:r>
          </a:p>
          <a:p>
            <a:pPr algn="l"/>
            <a:endParaRPr lang="en-IN" sz="1600" kern="100" dirty="0">
              <a:latin typeface="Myriad Pro" panose="020B0503030403020204" charset="0"/>
              <a:ea typeface="Aptos"/>
              <a:cs typeface="Times New Roman" panose="02020603050405020304" pitchFamily="18" charset="0"/>
            </a:endParaRPr>
          </a:p>
          <a:p>
            <a:pPr algn="l"/>
            <a:r>
              <a:rPr lang="en-IN" sz="1600" dirty="0">
                <a:effectLst/>
                <a:latin typeface="Myriad Pro" panose="020B0503030403020204" charset="0"/>
                <a:ea typeface="Aptos" panose="02110004020202020204"/>
                <a:cs typeface="Times New Roman" panose="02020603050405020304" pitchFamily="18" charset="0"/>
              </a:rPr>
              <a:t>For example, the oneM2M international IoT standard is advancing standards for AI/ML IoT data, smart device templates, digital twin, and metaverse standards. Likewise, ITU-T SG-20 is focused on AI and smart city data-related standards, while ETSI TC SmartM2M is working on data semantics standards. Moreover, discussions are unfolding around data semantics at W3C, edge distributed data processing at ETSI ISG MEC, and permission-based distributed ledger standards for managing trusted data at ETSI ISG PDL. These standards are critical across various data and application domains. TSDSI has taken up many activities in the area of edge computing, AI, digital twins, metaverse as also for end-to-end security and privacy</a:t>
            </a:r>
            <a:r>
              <a:rPr lang="en-IN" sz="1600" kern="100" dirty="0">
                <a:effectLst/>
                <a:latin typeface="Myriad Pro" panose="020B0503030403020204" charset="0"/>
                <a:ea typeface="Aptos"/>
                <a:cs typeface="Times New Roman" panose="02020603050405020304" pitchFamily="18" charset="0"/>
              </a:rPr>
              <a:t>. </a:t>
            </a:r>
          </a:p>
          <a:p>
            <a:pPr algn="l"/>
            <a:r>
              <a:rPr lang="en-IN" sz="1600" dirty="0">
                <a:effectLst/>
                <a:latin typeface="Myriad Pro" panose="020B0503030403020204" charset="0"/>
                <a:ea typeface="Aptos" panose="02110004020202020204"/>
                <a:cs typeface="Times New Roman" panose="02020603050405020304" pitchFamily="18" charset="0"/>
              </a:rPr>
              <a:t>Currently, these organizations are developing data-related standards, and there is a rising demand in the market for standardized data formats, management, analysis, and processing. However, there is a lack of active collaboration between these standardizing bodies</a:t>
            </a:r>
            <a:r>
              <a:rPr lang="en-IN" sz="1600" kern="100" dirty="0">
                <a:latin typeface="Myriad Pro" panose="020B0503030403020204" charset="0"/>
                <a:ea typeface="Aptos"/>
                <a:cs typeface="Times New Roman" panose="02020603050405020304" pitchFamily="18" charset="0"/>
              </a:rPr>
              <a:t>.</a:t>
            </a:r>
          </a:p>
          <a:p>
            <a:pPr algn="l"/>
            <a:endParaRPr lang="en-IN" sz="1600" kern="100" dirty="0">
              <a:latin typeface="Myriad Pro" panose="020B0503030403020204" charset="0"/>
              <a:ea typeface="Aptos"/>
              <a:cs typeface="Times New Roman" panose="02020603050405020304" pitchFamily="18" charset="0"/>
            </a:endParaRPr>
          </a:p>
          <a:p>
            <a:pPr algn="l"/>
            <a:r>
              <a:rPr lang="en-IN" sz="1600" dirty="0">
                <a:effectLst/>
                <a:latin typeface="Myriad Pro" panose="020B0503030403020204" charset="0"/>
                <a:ea typeface="Aptos" panose="02110004020202020204"/>
                <a:cs typeface="Times New Roman" panose="02020603050405020304" pitchFamily="18" charset="0"/>
              </a:rPr>
              <a:t>Therefore, oneM2M is co-organising an industry forum session on “</a:t>
            </a:r>
            <a:r>
              <a:rPr lang="en-IN" sz="1600" b="1" dirty="0">
                <a:effectLst/>
                <a:latin typeface="Myriad Pro" panose="020B0503030403020204" charset="0"/>
                <a:ea typeface="Aptos" panose="02110004020202020204"/>
                <a:cs typeface="Times New Roman" panose="02020603050405020304" pitchFamily="18" charset="0"/>
              </a:rPr>
              <a:t>G</a:t>
            </a:r>
            <a:r>
              <a:rPr lang="en-IN" sz="1600" dirty="0">
                <a:effectLst/>
                <a:latin typeface="Myriad Pro" panose="020B0503030403020204" charset="0"/>
                <a:ea typeface="Aptos" panose="02110004020202020204"/>
                <a:cs typeface="Times New Roman" panose="02020603050405020304" pitchFamily="18" charset="0"/>
              </a:rPr>
              <a:t>lobal </a:t>
            </a:r>
            <a:r>
              <a:rPr lang="en-IN" sz="1600" b="1" dirty="0">
                <a:effectLst/>
                <a:latin typeface="Myriad Pro" panose="020B0503030403020204" charset="0"/>
                <a:ea typeface="Aptos" panose="02110004020202020204"/>
                <a:cs typeface="Times New Roman" panose="02020603050405020304" pitchFamily="18" charset="0"/>
              </a:rPr>
              <a:t>D</a:t>
            </a:r>
            <a:r>
              <a:rPr lang="en-IN" sz="1600" dirty="0">
                <a:effectLst/>
                <a:latin typeface="Myriad Pro" panose="020B0503030403020204" charset="0"/>
                <a:ea typeface="Aptos" panose="02110004020202020204"/>
                <a:cs typeface="Times New Roman" panose="02020603050405020304" pitchFamily="18" charset="0"/>
              </a:rPr>
              <a:t>ata Standardization </a:t>
            </a:r>
            <a:r>
              <a:rPr lang="en-IN" sz="1600" b="1" dirty="0">
                <a:effectLst/>
                <a:latin typeface="Myriad Pro" panose="020B0503030403020204" charset="0"/>
                <a:ea typeface="Aptos" panose="02110004020202020204"/>
                <a:cs typeface="Times New Roman" panose="02020603050405020304" pitchFamily="18" charset="0"/>
              </a:rPr>
              <a:t>Land</a:t>
            </a:r>
            <a:r>
              <a:rPr lang="en-IN" sz="1600" dirty="0">
                <a:effectLst/>
                <a:latin typeface="Myriad Pro" panose="020B0503030403020204" charset="0"/>
                <a:ea typeface="Aptos" panose="02110004020202020204"/>
                <a:cs typeface="Times New Roman" panose="02020603050405020304" pitchFamily="18" charset="0"/>
              </a:rPr>
              <a:t>scape”  with IEEE as part of the </a:t>
            </a:r>
            <a:r>
              <a:rPr lang="en-IN" sz="1600" u="sng" dirty="0">
                <a:solidFill>
                  <a:srgbClr val="467886"/>
                </a:solidFill>
                <a:effectLst/>
                <a:latin typeface="Myriad Pro" panose="020B0503030403020204" charset="0"/>
                <a:ea typeface="Aptos" panose="02110004020202020204"/>
                <a:cs typeface="Times New Roman" panose="02020603050405020304" pitchFamily="18" charset="0"/>
                <a:hlinkClick r:id="rId2"/>
              </a:rPr>
              <a:t>IEEE WF-IoT 2024 conference</a:t>
            </a:r>
            <a:r>
              <a:rPr lang="en-IN" sz="1600" dirty="0">
                <a:effectLst/>
                <a:latin typeface="Myriad Pro" panose="020B0503030403020204" charset="0"/>
                <a:ea typeface="Aptos" panose="02110004020202020204"/>
                <a:cs typeface="Times New Roman" panose="02020603050405020304" pitchFamily="18" charset="0"/>
              </a:rPr>
              <a:t>, in  Ottawa, tentatively on 12</a:t>
            </a:r>
            <a:r>
              <a:rPr lang="en-IN" sz="1600" baseline="30000" dirty="0">
                <a:effectLst/>
                <a:latin typeface="Myriad Pro" panose="020B0503030403020204" charset="0"/>
                <a:ea typeface="Aptos" panose="02110004020202020204"/>
                <a:cs typeface="Times New Roman" panose="02020603050405020304" pitchFamily="18" charset="0"/>
              </a:rPr>
              <a:t>th</a:t>
            </a:r>
            <a:r>
              <a:rPr lang="en-IN" sz="1600" dirty="0">
                <a:effectLst/>
                <a:latin typeface="Myriad Pro" panose="020B0503030403020204" charset="0"/>
                <a:ea typeface="Aptos" panose="02110004020202020204"/>
                <a:cs typeface="Times New Roman" panose="02020603050405020304" pitchFamily="18" charset="0"/>
              </a:rPr>
              <a:t> November 2024.  The goal of this industry forum is to gather distinguished speakers from prominent data standards organizations to present their work on data-related standards and to offer insights into the current standardization landscape. This event will serve as a platform to encourage dialogue on gap analysis and to underscore the necessity of collaboration among standards organizations.</a:t>
            </a:r>
            <a:endParaRPr lang="en-US" sz="1600" dirty="0">
              <a:solidFill>
                <a:srgbClr val="222222"/>
              </a:solidFill>
              <a:highlight>
                <a:srgbClr val="FFFFFF"/>
              </a:highlight>
              <a:latin typeface="Myriad Pro" panose="020B0503030403020204" charset="0"/>
            </a:endParaRPr>
          </a:p>
          <a:p>
            <a:pPr algn="l"/>
            <a:r>
              <a:rPr lang="en-US" sz="2400" b="0" i="0" dirty="0">
                <a:solidFill>
                  <a:srgbClr val="222222"/>
                </a:solidFill>
                <a:effectLst/>
                <a:highlight>
                  <a:srgbClr val="FFFFFF"/>
                </a:highlight>
                <a:latin typeface="Arial" panose="020B0604020202020204" pitchFamily="34" charset="0"/>
              </a:rPr>
              <a:t> </a:t>
            </a:r>
          </a:p>
        </p:txBody>
      </p:sp>
    </p:spTree>
    <p:extLst>
      <p:ext uri="{BB962C8B-B14F-4D97-AF65-F5344CB8AC3E}">
        <p14:creationId xmlns:p14="http://schemas.microsoft.com/office/powerpoint/2010/main" val="378053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114A090-E727-6F57-7F38-9576AEA0D438}"/>
              </a:ext>
            </a:extLst>
          </p:cNvPr>
          <p:cNvPicPr>
            <a:picLocks noChangeAspect="1"/>
          </p:cNvPicPr>
          <p:nvPr/>
        </p:nvPicPr>
        <p:blipFill>
          <a:blip r:embed="rId2"/>
          <a:stretch>
            <a:fillRect/>
          </a:stretch>
        </p:blipFill>
        <p:spPr>
          <a:xfrm>
            <a:off x="160020" y="1173568"/>
            <a:ext cx="6332219" cy="4296101"/>
          </a:xfrm>
          <a:prstGeom prst="rect">
            <a:avLst/>
          </a:prstGeom>
        </p:spPr>
      </p:pic>
      <p:sp>
        <p:nvSpPr>
          <p:cNvPr id="2" name="Title 1">
            <a:extLst>
              <a:ext uri="{FF2B5EF4-FFF2-40B4-BE49-F238E27FC236}">
                <a16:creationId xmlns:a16="http://schemas.microsoft.com/office/drawing/2014/main" id="{D6A7D227-64EB-C3D0-38D0-83DF5F0F9F6E}"/>
              </a:ext>
            </a:extLst>
          </p:cNvPr>
          <p:cNvSpPr>
            <a:spLocks noGrp="1"/>
          </p:cNvSpPr>
          <p:nvPr>
            <p:ph type="title"/>
          </p:nvPr>
        </p:nvSpPr>
        <p:spPr>
          <a:xfrm>
            <a:off x="334696" y="0"/>
            <a:ext cx="8980754" cy="1173570"/>
          </a:xfrm>
        </p:spPr>
        <p:txBody>
          <a:bodyPr>
            <a:normAutofit/>
          </a:bodyPr>
          <a:lstStyle/>
          <a:p>
            <a:r>
              <a:rPr lang="en-US" sz="3200" dirty="0"/>
              <a:t>Speaking Opportunities</a:t>
            </a:r>
            <a:endParaRPr lang="en-IN" sz="3200" dirty="0"/>
          </a:p>
        </p:txBody>
      </p:sp>
      <p:sp>
        <p:nvSpPr>
          <p:cNvPr id="4" name="Footer Placeholder 3">
            <a:extLst>
              <a:ext uri="{FF2B5EF4-FFF2-40B4-BE49-F238E27FC236}">
                <a16:creationId xmlns:a16="http://schemas.microsoft.com/office/drawing/2014/main" id="{EE3067A6-99DA-98E5-61A3-C29203813F4B}"/>
              </a:ext>
            </a:extLst>
          </p:cNvPr>
          <p:cNvSpPr>
            <a:spLocks noGrp="1"/>
          </p:cNvSpPr>
          <p:nvPr>
            <p:ph type="ftr" sz="quarter" idx="11"/>
          </p:nvPr>
        </p:nvSpPr>
        <p:spPr/>
        <p:txBody>
          <a:bodyPr/>
          <a:lstStyle/>
          <a:p>
            <a:endParaRPr lang="en-US"/>
          </a:p>
          <a:p>
            <a:r>
              <a:rPr lang="en-US"/>
              <a:t>© 2022 oneM2M</a:t>
            </a:r>
            <a:endParaRPr lang="en-US" dirty="0"/>
          </a:p>
        </p:txBody>
      </p:sp>
      <p:sp>
        <p:nvSpPr>
          <p:cNvPr id="16" name="TextBox 15">
            <a:extLst>
              <a:ext uri="{FF2B5EF4-FFF2-40B4-BE49-F238E27FC236}">
                <a16:creationId xmlns:a16="http://schemas.microsoft.com/office/drawing/2014/main" id="{2B3F7AB6-ACC1-7864-C4E2-9E5BCDDC1784}"/>
              </a:ext>
            </a:extLst>
          </p:cNvPr>
          <p:cNvSpPr txBox="1"/>
          <p:nvPr/>
        </p:nvSpPr>
        <p:spPr>
          <a:xfrm>
            <a:off x="160021" y="5343084"/>
            <a:ext cx="6097772" cy="369332"/>
          </a:xfrm>
          <a:prstGeom prst="rect">
            <a:avLst/>
          </a:prstGeom>
          <a:solidFill>
            <a:schemeClr val="bg1"/>
          </a:solidFill>
        </p:spPr>
        <p:txBody>
          <a:bodyPr wrap="square">
            <a:spAutoFit/>
          </a:bodyPr>
          <a:lstStyle/>
          <a:p>
            <a:r>
              <a:rPr lang="en-GB" sz="1800" dirty="0">
                <a:effectLst/>
                <a:latin typeface="Myriad Pro" panose="020B0503030403020204" charset="0"/>
                <a:ea typeface="Calibri" panose="020F0502020204030204" pitchFamily="34" charset="0"/>
                <a:cs typeface="Aptos" panose="020B0004020202020204" pitchFamily="34" charset="0"/>
              </a:rPr>
              <a:t> </a:t>
            </a:r>
            <a:endParaRPr lang="en-IN" dirty="0">
              <a:latin typeface="Myriad Pro" panose="020B0503030403020204" charset="0"/>
            </a:endParaRPr>
          </a:p>
        </p:txBody>
      </p:sp>
      <p:sp>
        <p:nvSpPr>
          <p:cNvPr id="7" name="TextBox 6">
            <a:extLst>
              <a:ext uri="{FF2B5EF4-FFF2-40B4-BE49-F238E27FC236}">
                <a16:creationId xmlns:a16="http://schemas.microsoft.com/office/drawing/2014/main" id="{13A3C2D7-55AD-06DF-369C-B94714DA15EF}"/>
              </a:ext>
            </a:extLst>
          </p:cNvPr>
          <p:cNvSpPr txBox="1"/>
          <p:nvPr/>
        </p:nvSpPr>
        <p:spPr>
          <a:xfrm>
            <a:off x="7452360" y="1290422"/>
            <a:ext cx="4739640" cy="4524315"/>
          </a:xfrm>
          <a:prstGeom prst="rect">
            <a:avLst/>
          </a:prstGeom>
          <a:solidFill>
            <a:schemeClr val="bg1"/>
          </a:solidFill>
        </p:spPr>
        <p:txBody>
          <a:bodyPr wrap="square">
            <a:spAutoFit/>
          </a:bodyPr>
          <a:lstStyle/>
          <a:p>
            <a:r>
              <a:rPr lang="en-GB" sz="1800" b="1" dirty="0">
                <a:effectLst/>
                <a:latin typeface="Myriad Pro" panose="020B0503030403020204" charset="0"/>
                <a:ea typeface="Calibri" panose="020F0502020204030204" pitchFamily="34" charset="0"/>
                <a:cs typeface="Aptos" panose="020B0004020202020204" pitchFamily="34" charset="0"/>
              </a:rPr>
              <a:t>Panel “Innovation: Solutions for Enterprise, Utility, Government. Future Lo band Narrowband/Industrial IOT Network Infrastructure: NTN </a:t>
            </a:r>
            <a:r>
              <a:rPr lang="en-GB" sz="1800" b="1" dirty="0" err="1">
                <a:effectLst/>
                <a:latin typeface="Myriad Pro" panose="020B0503030403020204" charset="0"/>
                <a:ea typeface="Calibri" panose="020F0502020204030204" pitchFamily="34" charset="0"/>
                <a:cs typeface="Aptos" panose="020B0004020202020204" pitchFamily="34" charset="0"/>
              </a:rPr>
              <a:t>LoRaWan</a:t>
            </a:r>
            <a:r>
              <a:rPr lang="en-GB" sz="1800" b="1" dirty="0">
                <a:effectLst/>
                <a:latin typeface="Myriad Pro" panose="020B0503030403020204" charset="0"/>
                <a:ea typeface="Calibri" panose="020F0502020204030204" pitchFamily="34" charset="0"/>
                <a:cs typeface="Aptos" panose="020B0004020202020204" pitchFamily="34" charset="0"/>
              </a:rPr>
              <a:t>, 3</a:t>
            </a:r>
            <a:r>
              <a:rPr lang="en-GB" b="1" dirty="0">
                <a:latin typeface="Myriad Pro" panose="020B0503030403020204" charset="0"/>
                <a:ea typeface="Calibri" panose="020F0502020204030204" pitchFamily="34" charset="0"/>
                <a:cs typeface="Aptos" panose="020B0004020202020204" pitchFamily="34" charset="0"/>
              </a:rPr>
              <a:t>G</a:t>
            </a:r>
            <a:r>
              <a:rPr lang="en-GB" sz="1800" b="1" dirty="0">
                <a:effectLst/>
                <a:latin typeface="Myriad Pro" panose="020B0503030403020204" charset="0"/>
                <a:ea typeface="Calibri" panose="020F0502020204030204" pitchFamily="34" charset="0"/>
                <a:cs typeface="Aptos" panose="020B0004020202020204" pitchFamily="34" charset="0"/>
              </a:rPr>
              <a:t>PP, Hybrid, Mesh”.</a:t>
            </a:r>
            <a:endParaRPr lang="en-IN" sz="1800" dirty="0">
              <a:effectLst/>
              <a:latin typeface="Myriad Pro" panose="020B0503030403020204" charset="0"/>
              <a:ea typeface="Calibri" panose="020F0502020204030204" pitchFamily="34" charset="0"/>
              <a:cs typeface="Aptos" panose="020B0004020202020204" pitchFamily="34" charset="0"/>
            </a:endParaRPr>
          </a:p>
          <a:p>
            <a:r>
              <a:rPr lang="en-GB" sz="1800" dirty="0">
                <a:effectLst/>
                <a:latin typeface="Myriad Pro" panose="020B0503030403020204" charset="0"/>
                <a:ea typeface="Calibri" panose="020F0502020204030204" pitchFamily="34" charset="0"/>
                <a:cs typeface="Aptos" panose="020B0004020202020204" pitchFamily="34" charset="0"/>
              </a:rPr>
              <a:t>Panel to address the growing market of IOT in its various guises and how Industry / Government / Utilities are turning to these solutions away from traditional satcom / wireless infrastructure. We require two large end user entities from Industry / Government / Utilities to join the panel to give their perspective.</a:t>
            </a:r>
          </a:p>
          <a:p>
            <a:endParaRPr lang="en-GB" sz="1800" dirty="0">
              <a:effectLst/>
              <a:latin typeface="Myriad Pro" panose="020B0503030403020204" charset="0"/>
              <a:ea typeface="Calibri" panose="020F0502020204030204" pitchFamily="34" charset="0"/>
              <a:cs typeface="Aptos" panose="020B0004020202020204" pitchFamily="34" charset="0"/>
            </a:endParaRPr>
          </a:p>
          <a:p>
            <a:r>
              <a:rPr lang="en-GB" sz="1800" i="1" dirty="0">
                <a:effectLst/>
                <a:latin typeface="Myriad Pro" panose="020B0503030403020204" charset="0"/>
                <a:ea typeface="Calibri" panose="020F0502020204030204" pitchFamily="34" charset="0"/>
                <a:cs typeface="Aptos" panose="020B0004020202020204" pitchFamily="34" charset="0"/>
              </a:rPr>
              <a:t>#Commercial Suppliers / Service Providers etc can join but that would be through a Sponsorship</a:t>
            </a:r>
            <a:endParaRPr lang="en-IN" sz="1800" dirty="0">
              <a:effectLst/>
              <a:latin typeface="Myriad Pro" panose="020B0503030403020204" charset="0"/>
              <a:ea typeface="Calibri" panose="020F0502020204030204" pitchFamily="34" charset="0"/>
              <a:cs typeface="Aptos" panose="020B0004020202020204" pitchFamily="34" charset="0"/>
            </a:endParaRPr>
          </a:p>
        </p:txBody>
      </p:sp>
      <p:sp>
        <p:nvSpPr>
          <p:cNvPr id="3" name="TextBox 2">
            <a:extLst>
              <a:ext uri="{FF2B5EF4-FFF2-40B4-BE49-F238E27FC236}">
                <a16:creationId xmlns:a16="http://schemas.microsoft.com/office/drawing/2014/main" id="{799A54D8-B8DB-C78C-782E-509049DBE9F1}"/>
              </a:ext>
            </a:extLst>
          </p:cNvPr>
          <p:cNvSpPr txBox="1"/>
          <p:nvPr/>
        </p:nvSpPr>
        <p:spPr>
          <a:xfrm>
            <a:off x="160020" y="4668769"/>
            <a:ext cx="7189470" cy="2031325"/>
          </a:xfrm>
          <a:prstGeom prst="rect">
            <a:avLst/>
          </a:prstGeom>
          <a:solidFill>
            <a:schemeClr val="bg1"/>
          </a:solidFill>
        </p:spPr>
        <p:txBody>
          <a:bodyPr wrap="square">
            <a:spAutoFit/>
          </a:bodyPr>
          <a:lstStyle/>
          <a:p>
            <a:r>
              <a:rPr lang="en-GB" sz="1800" b="1" dirty="0">
                <a:effectLst/>
                <a:latin typeface="Myriad Pro" panose="020B0503030403020204" charset="0"/>
                <a:ea typeface="Calibri" panose="020F0502020204030204" pitchFamily="34" charset="0"/>
                <a:cs typeface="Aptos" panose="020B0004020202020204" pitchFamily="34" charset="0"/>
              </a:rPr>
              <a:t>@</a:t>
            </a:r>
            <a:r>
              <a:rPr lang="en-GB" sz="1800" b="1" dirty="0">
                <a:effectLst/>
                <a:latin typeface="Myriad Pro" panose="020B0503030403020204" charset="0"/>
                <a:ea typeface="Calibri" panose="020F0502020204030204" pitchFamily="34" charset="0"/>
                <a:cs typeface="Aptos" panose="020B0004020202020204" pitchFamily="34" charset="0"/>
                <a:hlinkClick r:id="rId3"/>
              </a:rPr>
              <a:t>Strategies in Satellite Ground Segment 2024 (SSGS 2024)</a:t>
            </a:r>
            <a:endParaRPr lang="en-GB" sz="1800" b="1" dirty="0">
              <a:effectLst/>
              <a:latin typeface="Myriad Pro" panose="020B0503030403020204" charset="0"/>
              <a:ea typeface="Calibri" panose="020F0502020204030204" pitchFamily="34" charset="0"/>
              <a:cs typeface="Aptos" panose="020B0004020202020204" pitchFamily="34" charset="0"/>
            </a:endParaRPr>
          </a:p>
          <a:p>
            <a:endParaRPr lang="en-GB" sz="1800" b="1" dirty="0">
              <a:effectLst/>
              <a:latin typeface="Myriad Pro" panose="020B0503030403020204" charset="0"/>
              <a:ea typeface="Calibri" panose="020F0502020204030204" pitchFamily="34" charset="0"/>
              <a:cs typeface="Aptos" panose="020B0004020202020204" pitchFamily="34" charset="0"/>
            </a:endParaRPr>
          </a:p>
          <a:p>
            <a:r>
              <a:rPr lang="en-GB" sz="1800" b="1" dirty="0">
                <a:effectLst/>
                <a:latin typeface="Myriad Pro" panose="020B0503030403020204" charset="0"/>
                <a:ea typeface="Calibri" panose="020F0502020204030204" pitchFamily="34" charset="0"/>
                <a:cs typeface="Aptos" panose="020B0004020202020204" pitchFamily="34" charset="0"/>
              </a:rPr>
              <a:t>Panel: Future Enterprise /Industrial  IoT Network Infrastructure: Solutions for Enterprise, Utility, Government</a:t>
            </a:r>
            <a:endParaRPr lang="en-GB" sz="1800" dirty="0">
              <a:effectLst/>
              <a:latin typeface="Myriad Pro" panose="020B0503030403020204" charset="0"/>
              <a:ea typeface="Calibri" panose="020F0502020204030204" pitchFamily="34" charset="0"/>
              <a:cs typeface="Aptos" panose="020B0004020202020204" pitchFamily="34" charset="0"/>
            </a:endParaRPr>
          </a:p>
          <a:p>
            <a:endParaRPr lang="en-GB" sz="1800" dirty="0">
              <a:effectLst/>
              <a:latin typeface="Myriad Pro" panose="020B0503030403020204" charset="0"/>
              <a:ea typeface="Calibri" panose="020F0502020204030204" pitchFamily="34" charset="0"/>
              <a:cs typeface="Aptos" panose="020B0004020202020204" pitchFamily="34" charset="0"/>
            </a:endParaRPr>
          </a:p>
          <a:p>
            <a:r>
              <a:rPr lang="en-GB" sz="1800" dirty="0">
                <a:effectLst/>
                <a:latin typeface="Myriad Pro" panose="020B0503030403020204" charset="0"/>
                <a:ea typeface="Calibri" panose="020F0502020204030204" pitchFamily="34" charset="0"/>
                <a:cs typeface="Aptos" panose="020B0004020202020204" pitchFamily="34" charset="0"/>
              </a:rPr>
              <a:t>Day 2 (September 5)</a:t>
            </a:r>
            <a:r>
              <a:rPr lang="en-IN" dirty="0">
                <a:latin typeface="Myriad Pro" panose="020B0503030403020204" charset="0"/>
                <a:ea typeface="Calibri" panose="020F0502020204030204" pitchFamily="34" charset="0"/>
                <a:cs typeface="Aptos" panose="020B0004020202020204" pitchFamily="34" charset="0"/>
              </a:rPr>
              <a:t> </a:t>
            </a:r>
            <a:r>
              <a:rPr lang="en-GB" sz="1800" dirty="0">
                <a:effectLst/>
                <a:latin typeface="Myriad Pro" panose="020B0503030403020204" charset="0"/>
                <a:ea typeface="Calibri" panose="020F0502020204030204" pitchFamily="34" charset="0"/>
                <a:cs typeface="Aptos" panose="020B0004020202020204" pitchFamily="34" charset="0"/>
              </a:rPr>
              <a:t>12:15 – 1300</a:t>
            </a:r>
          </a:p>
          <a:p>
            <a:r>
              <a:rPr lang="en-GB" dirty="0">
                <a:latin typeface="Myriad Pro" panose="020B0503030403020204" charset="0"/>
                <a:ea typeface="Calibri" panose="020F0502020204030204" pitchFamily="34" charset="0"/>
                <a:cs typeface="Aptos" panose="020B0004020202020204" pitchFamily="34" charset="0"/>
              </a:rPr>
              <a:t>Venue: London</a:t>
            </a:r>
            <a:r>
              <a:rPr lang="en-GB" sz="1800" dirty="0">
                <a:effectLst/>
                <a:latin typeface="Myriad Pro" panose="020B0503030403020204" charset="0"/>
                <a:ea typeface="Calibri" panose="020F0502020204030204" pitchFamily="34" charset="0"/>
                <a:cs typeface="Aptos" panose="020B0004020202020204" pitchFamily="34" charset="0"/>
              </a:rPr>
              <a:t>  </a:t>
            </a:r>
            <a:endParaRPr lang="en-IN" sz="1800" dirty="0">
              <a:effectLst/>
              <a:latin typeface="Myriad Pro" panose="020B050303040302020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52762313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13526</TotalTime>
  <Words>1509</Words>
  <Application>Microsoft Office PowerPoint</Application>
  <PresentationFormat>Widescreen</PresentationFormat>
  <Paragraphs>178</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 Sans</vt:lpstr>
      <vt:lpstr>Myriad Pro</vt:lpstr>
      <vt:lpstr>Times New Roman</vt:lpstr>
      <vt:lpstr>Office Theme</vt:lpstr>
      <vt:lpstr>Marcom Report</vt:lpstr>
      <vt:lpstr>Outline</vt:lpstr>
      <vt:lpstr>Partner Transpositions – SC guidance wrt Date Field https://www.onem2m.org/technical/partners-releases </vt:lpstr>
      <vt:lpstr>Partner Transpositions – SC guidance wrt partner columns  https://www.onem2m.org/technical/partners-releases</vt:lpstr>
      <vt:lpstr>Items Sent to Legal Sub-Committee for advice</vt:lpstr>
      <vt:lpstr>IPRs – Copyright/Trademark https://www.onem2m.org/harmonization-m2m/iprs</vt:lpstr>
      <vt:lpstr>oneM2M – IEEE IoT WF GDSLAND Industry Forum</vt:lpstr>
      <vt:lpstr>oneM2M – IEEE IoT WF GDSLAND Industry Forum: Proposed announcement content</vt:lpstr>
      <vt:lpstr>Speaking Opportunities</vt:lpstr>
      <vt:lpstr>Executive Insights published since previous MARCOM meeting</vt:lpstr>
      <vt:lpstr>Metrics (YTD’24)</vt:lpstr>
      <vt:lpstr>Media Engagement (CY24)</vt:lpstr>
      <vt:lpstr>oneM2M in Press and PR Engagement</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Ritika Deo</cp:lastModifiedBy>
  <cp:revision>197</cp:revision>
  <dcterms:created xsi:type="dcterms:W3CDTF">2017-09-21T15:46:31Z</dcterms:created>
  <dcterms:modified xsi:type="dcterms:W3CDTF">2024-08-08T10:25:40Z</dcterms:modified>
</cp:coreProperties>
</file>