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60" r:id="rId2"/>
    <p:sldId id="558" r:id="rId3"/>
    <p:sldId id="579" r:id="rId4"/>
    <p:sldId id="580" r:id="rId5"/>
    <p:sldId id="575" r:id="rId6"/>
    <p:sldId id="574" r:id="rId7"/>
    <p:sldId id="576" r:id="rId8"/>
    <p:sldId id="581" r:id="rId9"/>
    <p:sldId id="578" r:id="rId10"/>
    <p:sldId id="583" r:id="rId11"/>
    <p:sldId id="584" r:id="rId12"/>
    <p:sldId id="577" r:id="rId13"/>
    <p:sldId id="569" r:id="rId14"/>
    <p:sldId id="585" r:id="rId15"/>
    <p:sldId id="561" r:id="rId16"/>
    <p:sldId id="559" r:id="rId17"/>
    <p:sldId id="564" r:id="rId18"/>
    <p:sldId id="492" r:id="rId19"/>
  </p:sldIdLst>
  <p:sldSz cx="12192000" cy="6858000"/>
  <p:notesSz cx="6858000" cy="9144000"/>
  <p:embeddedFontLst>
    <p:embeddedFont>
      <p:font typeface="Arial Rounded MT Bold" panose="020F0704030504030204" pitchFamily="34" charset="0"/>
      <p:regular r:id="rId21"/>
    </p:embeddedFont>
    <p:embeddedFont>
      <p:font typeface="Myriad Pro" panose="020B050303040302020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00000"/>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7451" autoAdjust="0"/>
  </p:normalViewPr>
  <p:slideViewPr>
    <p:cSldViewPr snapToGrid="0">
      <p:cViewPr varScale="1">
        <p:scale>
          <a:sx n="55" d="100"/>
          <a:sy n="55" d="100"/>
        </p:scale>
        <p:origin x="1132"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ika Deo" userId="4b5df19e785cb534" providerId="LiveId" clId="{F4801228-EB1B-405F-A6F5-0AE4D1E884E1}"/>
    <pc:docChg chg="custSel modSld">
      <pc:chgData name="Ritika Deo" userId="4b5df19e785cb534" providerId="LiveId" clId="{F4801228-EB1B-405F-A6F5-0AE4D1E884E1}" dt="2024-09-11T05:19:57.074" v="5" actId="27636"/>
      <pc:docMkLst>
        <pc:docMk/>
      </pc:docMkLst>
      <pc:sldChg chg="modSp mod">
        <pc:chgData name="Ritika Deo" userId="4b5df19e785cb534" providerId="LiveId" clId="{F4801228-EB1B-405F-A6F5-0AE4D1E884E1}" dt="2024-09-11T05:19:17.189" v="3" actId="20577"/>
        <pc:sldMkLst>
          <pc:docMk/>
          <pc:sldMk cId="15765493" sldId="583"/>
        </pc:sldMkLst>
        <pc:spChg chg="mod">
          <ac:chgData name="Ritika Deo" userId="4b5df19e785cb534" providerId="LiveId" clId="{F4801228-EB1B-405F-A6F5-0AE4D1E884E1}" dt="2024-09-11T05:19:17.189" v="3" actId="20577"/>
          <ac:spMkLst>
            <pc:docMk/>
            <pc:sldMk cId="15765493" sldId="583"/>
            <ac:spMk id="2" creationId="{31D4366A-F3CA-4DBC-95DF-19D03D7B5028}"/>
          </ac:spMkLst>
        </pc:spChg>
      </pc:sldChg>
      <pc:sldChg chg="modSp mod">
        <pc:chgData name="Ritika Deo" userId="4b5df19e785cb534" providerId="LiveId" clId="{F4801228-EB1B-405F-A6F5-0AE4D1E884E1}" dt="2024-09-11T05:19:57.074" v="5" actId="27636"/>
        <pc:sldMkLst>
          <pc:docMk/>
          <pc:sldMk cId="2571126745" sldId="585"/>
        </pc:sldMkLst>
        <pc:spChg chg="mod">
          <ac:chgData name="Ritika Deo" userId="4b5df19e785cb534" providerId="LiveId" clId="{F4801228-EB1B-405F-A6F5-0AE4D1E884E1}" dt="2024-09-11T05:19:57.074" v="5" actId="27636"/>
          <ac:spMkLst>
            <pc:docMk/>
            <pc:sldMk cId="2571126745" sldId="585"/>
            <ac:spMk id="2" creationId="{EFD74862-7746-BCB9-C129-DFCCF9C94C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11-09-2024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tsi.org/e-brochure/Magazine/August-2024/mobile/index.html#p=2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a:t>
            </a:fld>
            <a:endParaRPr lang="en-IN"/>
          </a:p>
        </p:txBody>
      </p:sp>
    </p:spTree>
    <p:extLst>
      <p:ext uri="{BB962C8B-B14F-4D97-AF65-F5344CB8AC3E}">
        <p14:creationId xmlns:p14="http://schemas.microsoft.com/office/powerpoint/2010/main" val="163270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3</a:t>
            </a:fld>
            <a:endParaRPr lang="en-IN"/>
          </a:p>
        </p:txBody>
      </p:sp>
    </p:spTree>
    <p:extLst>
      <p:ext uri="{BB962C8B-B14F-4D97-AF65-F5344CB8AC3E}">
        <p14:creationId xmlns:p14="http://schemas.microsoft.com/office/powerpoint/2010/main" val="91675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13</a:t>
            </a:fld>
            <a:endParaRPr lang="en-IN"/>
          </a:p>
        </p:txBody>
      </p:sp>
    </p:spTree>
    <p:extLst>
      <p:ext uri="{BB962C8B-B14F-4D97-AF65-F5344CB8AC3E}">
        <p14:creationId xmlns:p14="http://schemas.microsoft.com/office/powerpoint/2010/main" val="180683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33A52E01-2E75-9143-F637-C40AC875AE12}"/>
            </a:ext>
          </a:extLst>
        </p:cNvPr>
        <p:cNvGrpSpPr/>
        <p:nvPr/>
      </p:nvGrpSpPr>
      <p:grpSpPr>
        <a:xfrm>
          <a:off x="0" y="0"/>
          <a:ext cx="0" cy="0"/>
          <a:chOff x="0" y="0"/>
          <a:chExt cx="0" cy="0"/>
        </a:xfrm>
      </p:grpSpPr>
      <p:sp>
        <p:nvSpPr>
          <p:cNvPr id="86" name="Google Shape;86;g19bea0c9e96_0_1:notes">
            <a:extLst>
              <a:ext uri="{FF2B5EF4-FFF2-40B4-BE49-F238E27FC236}">
                <a16:creationId xmlns:a16="http://schemas.microsoft.com/office/drawing/2014/main" id="{00EA1E5F-706D-9E22-5CA3-0D61D8009C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a:extLst>
              <a:ext uri="{FF2B5EF4-FFF2-40B4-BE49-F238E27FC236}">
                <a16:creationId xmlns:a16="http://schemas.microsoft.com/office/drawing/2014/main" id="{DBC791F1-5541-DF29-A7BE-D734E0B8E82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N" b="0" dirty="0"/>
              <a:t>External Publication -&gt;</a:t>
            </a:r>
            <a:endParaRPr lang="en-IN" b="1" dirty="0"/>
          </a:p>
          <a:p>
            <a:pPr marL="0" lvl="0" indent="0" algn="l" rtl="0">
              <a:spcBef>
                <a:spcPts val="0"/>
              </a:spcBef>
              <a:spcAft>
                <a:spcPts val="0"/>
              </a:spcAft>
              <a:buNone/>
            </a:pPr>
            <a:r>
              <a:rPr lang="en-US" sz="1800" i="0" u="sng" dirty="0">
                <a:solidFill>
                  <a:srgbClr val="1155CC"/>
                </a:solidFill>
                <a:effectLst/>
                <a:latin typeface="Arial" panose="020B0604020202020204" pitchFamily="34" charset="0"/>
                <a:hlinkClick r:id="rId3"/>
              </a:rPr>
              <a:t>ETSI Enjoy (DT about cellular-satellite and oneM2M)</a:t>
            </a:r>
            <a:endParaRPr lang="en-IN" b="0" dirty="0"/>
          </a:p>
        </p:txBody>
      </p:sp>
      <p:sp>
        <p:nvSpPr>
          <p:cNvPr id="88" name="Google Shape;88;g19bea0c9e96_0_1:notes">
            <a:extLst>
              <a:ext uri="{FF2B5EF4-FFF2-40B4-BE49-F238E27FC236}">
                <a16:creationId xmlns:a16="http://schemas.microsoft.com/office/drawing/2014/main" id="{D31CEB12-1FA6-3BA6-73AD-40811AFEEA1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96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a:extLst>
            <a:ext uri="{FF2B5EF4-FFF2-40B4-BE49-F238E27FC236}">
              <a16:creationId xmlns:a16="http://schemas.microsoft.com/office/drawing/2014/main" id="{77492982-8C39-2C0D-F5FC-4583FE46222C}"/>
            </a:ext>
          </a:extLst>
        </p:cNvPr>
        <p:cNvGrpSpPr/>
        <p:nvPr/>
      </p:nvGrpSpPr>
      <p:grpSpPr>
        <a:xfrm>
          <a:off x="0" y="0"/>
          <a:ext cx="0" cy="0"/>
          <a:chOff x="0" y="0"/>
          <a:chExt cx="0" cy="0"/>
        </a:xfrm>
      </p:grpSpPr>
      <p:sp>
        <p:nvSpPr>
          <p:cNvPr id="222" name="Google Shape;222;p17:notes">
            <a:extLst>
              <a:ext uri="{FF2B5EF4-FFF2-40B4-BE49-F238E27FC236}">
                <a16:creationId xmlns:a16="http://schemas.microsoft.com/office/drawing/2014/main" id="{176228EA-852A-C7C2-9538-FBFE2C0305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a:extLst>
              <a:ext uri="{FF2B5EF4-FFF2-40B4-BE49-F238E27FC236}">
                <a16:creationId xmlns:a16="http://schemas.microsoft.com/office/drawing/2014/main" id="{A2C9264B-D8B3-B34A-3240-8F4604DFA84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4" name="Google Shape;224;p17:notes">
            <a:extLst>
              <a:ext uri="{FF2B5EF4-FFF2-40B4-BE49-F238E27FC236}">
                <a16:creationId xmlns:a16="http://schemas.microsoft.com/office/drawing/2014/main" id="{6B78A8E4-AFC3-1E3A-1730-3049BEA43FF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16</a:t>
            </a:fld>
            <a:endParaRPr/>
          </a:p>
        </p:txBody>
      </p:sp>
    </p:spTree>
    <p:extLst>
      <p:ext uri="{BB962C8B-B14F-4D97-AF65-F5344CB8AC3E}">
        <p14:creationId xmlns:p14="http://schemas.microsoft.com/office/powerpoint/2010/main" val="3464952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9/11/2024</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9/11/2024</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9/11/2024</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9/11/2024</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9/11/2024</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fiot2024.iot.ieee.or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fiot2024.iot.ieee.or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etsi.org/e-brochure/Magazine/August-2024/mobile/index.html#p=23"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sgsconference.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mailto:contact@oneM2M.org" TargetMode="External"/><Relationship Id="rId5" Type="http://schemas.openxmlformats.org/officeDocument/2006/relationships/hyperlink" Target="mailto:oneM2M_PressMedia@list.onem2m.org" TargetMode="External"/><Relationship Id="rId4" Type="http://schemas.openxmlformats.org/officeDocument/2006/relationships/hyperlink" Target="https://docs.google.com/spreadsheets/d/1RikZmqw7vbcXsvmrHTCGTgK2TDCld51rI7za7ZtpYAk/edit#gid=1994048757"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onem2m.org/iot-news/919-onem2m-development-and-application-use-cases-in-india" TargetMode="External"/><Relationship Id="rId13" Type="http://schemas.openxmlformats.org/officeDocument/2006/relationships/hyperlink" Target="https://www.onem2m.org/iot-news/896-onem2m-deployment-experiences-in-india" TargetMode="External"/><Relationship Id="rId3" Type="http://schemas.openxmlformats.org/officeDocument/2006/relationships/hyperlink" Target="https://onem2m.org/iot-news/926-design-for-optimized-public-safety-and-earthquake-disaster-mitigation-with-iot" TargetMode="External"/><Relationship Id="rId7" Type="http://schemas.openxmlformats.org/officeDocument/2006/relationships/hyperlink" Target="https://www.onem2m.org/iot-news/918-onem2m-use-cases-in-korea" TargetMode="External"/><Relationship Id="rId12" Type="http://schemas.openxmlformats.org/officeDocument/2006/relationships/hyperlink" Target="https://www.onem2m.org/iot-news/895-iot-security-in-onem2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onem2m.org/iot-news/917-onem2m-developer-supports-and-certification" TargetMode="External"/><Relationship Id="rId11" Type="http://schemas.openxmlformats.org/officeDocument/2006/relationships/hyperlink" Target="https://www.onem2m.org/iot-news/894-iot-testing-and-certification" TargetMode="External"/><Relationship Id="rId5" Type="http://schemas.openxmlformats.org/officeDocument/2006/relationships/hyperlink" Target="https://www.onem2m.org/iot-news/916-onem2m-introduction-for-asia-pacific-telecommunity" TargetMode="External"/><Relationship Id="rId15" Type="http://schemas.openxmlformats.org/officeDocument/2006/relationships/hyperlink" Target="https://www.onem2m.org/iot-news/898-enhancement-to-onem2m-open-source-resources" TargetMode="External"/><Relationship Id="rId10" Type="http://schemas.openxmlformats.org/officeDocument/2006/relationships/hyperlink" Target="https://www.onem2m.org/iot-news/893-onem2m-developer-support" TargetMode="External"/><Relationship Id="rId4" Type="http://schemas.openxmlformats.org/officeDocument/2006/relationships/hyperlink" Target="https://onem2m.org/iot-news/921-tta-korea-supports-onem2m" TargetMode="External"/><Relationship Id="rId9" Type="http://schemas.openxmlformats.org/officeDocument/2006/relationships/hyperlink" Target="https://www.onem2m.org/iot-news/892-getting-started-in-onem2m" TargetMode="External"/><Relationship Id="rId14" Type="http://schemas.openxmlformats.org/officeDocument/2006/relationships/hyperlink" Target="https://www.onem2m.org/iot-news/897-an-elevator-digital-twin-system-using-onem2m"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devdiscourse.com/article/technology/2783927-eu-ambassador-to-india-hon-herve-delphin-visits-iiit-hyderabads-smart-city-living-lab"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c/Onem2mOrg" TargetMode="Externa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hyperlink" Target="https://wiki.onem2m.org/index.php?title=Main_Page" TargetMode="External"/><Relationship Id="rId2" Type="http://schemas.openxmlformats.org/officeDocument/2006/relationships/hyperlink" Target="https://www.onem2m.org/technical/partners-releases" TargetMode="External"/><Relationship Id="rId1" Type="http://schemas.openxmlformats.org/officeDocument/2006/relationships/slideLayout" Target="../slideLayouts/slideLayout2.xml"/><Relationship Id="rId6" Type="http://schemas.openxmlformats.org/officeDocument/2006/relationships/hyperlink" Target="https://www.linkedin.com/company/onem2m/" TargetMode="Externa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hyperlink" Target="https://github.com/oneM2M-Tutorials" TargetMode="External"/><Relationship Id="rId4" Type="http://schemas.openxmlformats.org/officeDocument/2006/relationships/hyperlink" Target="https://x.com/i/flow/login?redirect_after_login=%2FoneM2M" TargetMode="Externa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onem2m.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onem2m.org/images/about/oneM2M_Brochure_Who_we_are.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onem2m.or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posts/onem2m_iot-iot-standardization-activity-7238486227593678848-CYOg?utm_source=share&amp;utm_medium=member_desktop"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inkedin.com/posts/onem2m_connectivity-proprietary-onem2m-activity-7234498132489768962--V6I?utm_source=share&amp;utm_medium=member_desktop"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inkedin.com/posts/onem2m_due-to-web-site-issues-we-are-experimenting-activity-7226284225623171072-Jqf2?utm_source=share&amp;utm_medium=member_desktop"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onem2m.org/technical/partners-release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1607555"/>
            <a:ext cx="11296184" cy="2387600"/>
          </a:xfrm>
        </p:spPr>
        <p:txBody>
          <a:bodyPr/>
          <a:lstStyle/>
          <a:p>
            <a:r>
              <a:rPr lang="en-GB" dirty="0"/>
              <a:t>Marcom Report</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11 September 2024</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366A-F3CA-4DBC-95DF-19D03D7B5028}"/>
              </a:ext>
            </a:extLst>
          </p:cNvPr>
          <p:cNvSpPr>
            <a:spLocks noGrp="1"/>
          </p:cNvSpPr>
          <p:nvPr>
            <p:ph type="title"/>
          </p:nvPr>
        </p:nvSpPr>
        <p:spPr>
          <a:xfrm>
            <a:off x="334696" y="0"/>
            <a:ext cx="9506534" cy="1173570"/>
          </a:xfrm>
        </p:spPr>
        <p:txBody>
          <a:bodyPr>
            <a:normAutofit/>
          </a:bodyPr>
          <a:lstStyle/>
          <a:p>
            <a:r>
              <a:rPr lang="en-US" sz="3200" dirty="0"/>
              <a:t>Positioning of oneM2M in the Ecosystem</a:t>
            </a:r>
            <a:endParaRPr lang="en-IN" sz="3200" dirty="0"/>
          </a:p>
        </p:txBody>
      </p:sp>
      <p:sp>
        <p:nvSpPr>
          <p:cNvPr id="3" name="Content Placeholder 2">
            <a:extLst>
              <a:ext uri="{FF2B5EF4-FFF2-40B4-BE49-F238E27FC236}">
                <a16:creationId xmlns:a16="http://schemas.microsoft.com/office/drawing/2014/main" id="{3D3A7B4C-2A5D-9700-B81E-91FCEFB087DB}"/>
              </a:ext>
            </a:extLst>
          </p:cNvPr>
          <p:cNvSpPr>
            <a:spLocks noGrp="1"/>
          </p:cNvSpPr>
          <p:nvPr>
            <p:ph idx="1"/>
          </p:nvPr>
        </p:nvSpPr>
        <p:spPr>
          <a:xfrm>
            <a:off x="334696" y="1493919"/>
            <a:ext cx="11381054" cy="4351338"/>
          </a:xfrm>
        </p:spPr>
        <p:txBody>
          <a:bodyPr/>
          <a:lstStyle/>
          <a:p>
            <a:pPr marL="0" indent="0">
              <a:buNone/>
            </a:pPr>
            <a:r>
              <a:rPr lang="en-IN" sz="2400" b="1" dirty="0">
                <a:effectLst/>
                <a:latin typeface="Myriad Pro" panose="020B0503030403020204" charset="0"/>
                <a:ea typeface="Times New Roman" panose="02020603050405020304" pitchFamily="18" charset="0"/>
              </a:rPr>
              <a:t>Context: </a:t>
            </a:r>
          </a:p>
          <a:p>
            <a:r>
              <a:rPr lang="en-IN" sz="2400" dirty="0">
                <a:effectLst/>
                <a:latin typeface="Myriad Pro" panose="020B0503030403020204" charset="0"/>
                <a:ea typeface="Times New Roman" panose="02020603050405020304" pitchFamily="18" charset="0"/>
              </a:rPr>
              <a:t>3 out of 8 partners exiting, # IMs dropping</a:t>
            </a:r>
          </a:p>
          <a:p>
            <a:r>
              <a:rPr lang="en-IN" sz="2400" dirty="0">
                <a:latin typeface="Myriad Pro" panose="020B0503030403020204" charset="0"/>
                <a:ea typeface="Times New Roman" panose="02020603050405020304" pitchFamily="18" charset="0"/>
              </a:rPr>
              <a:t>Interest of community in other initiatives (Matter, CAMARA project etc.)</a:t>
            </a:r>
            <a:endParaRPr lang="en-IN" sz="2400" dirty="0">
              <a:effectLst/>
              <a:latin typeface="Myriad Pro" panose="020B0503030403020204" charset="0"/>
              <a:ea typeface="Times New Roman" panose="02020603050405020304" pitchFamily="18" charset="0"/>
            </a:endParaRPr>
          </a:p>
          <a:p>
            <a:endParaRPr lang="en-IN" sz="2400" dirty="0">
              <a:latin typeface="Myriad Pro" panose="020B0503030403020204" charset="0"/>
              <a:ea typeface="Times New Roman" panose="02020603050405020304" pitchFamily="18" charset="0"/>
            </a:endParaRPr>
          </a:p>
          <a:p>
            <a:pPr marL="0" indent="0">
              <a:buNone/>
            </a:pPr>
            <a:endParaRPr lang="en-IN" sz="2400" dirty="0">
              <a:latin typeface="Myriad Pro" panose="020B0503030403020204" charset="0"/>
              <a:ea typeface="Times New Roman" panose="02020603050405020304" pitchFamily="18" charset="0"/>
            </a:endParaRPr>
          </a:p>
          <a:p>
            <a:pPr marL="0" indent="0">
              <a:buNone/>
            </a:pPr>
            <a:r>
              <a:rPr lang="en-IN" sz="2400" dirty="0">
                <a:latin typeface="Myriad Pro" panose="020B0503030403020204" charset="0"/>
                <a:ea typeface="Times New Roman" panose="02020603050405020304" pitchFamily="18" charset="0"/>
              </a:rPr>
              <a:t>Should we publish a Position Paper to re-iterate our relevance in the current ecosystem of AI/ Digital Twins/ Edge/ Metaverse/ Data interoperability and so on…</a:t>
            </a:r>
          </a:p>
          <a:p>
            <a:pPr marL="0" indent="0">
              <a:buNone/>
            </a:pPr>
            <a:endParaRPr lang="en-IN" sz="1800" dirty="0">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B075868B-4785-D664-A0F2-4CDD4D277403}"/>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1576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8319-DF1E-546A-BBAB-D0BDBE8C3F2C}"/>
              </a:ext>
            </a:extLst>
          </p:cNvPr>
          <p:cNvSpPr>
            <a:spLocks noGrp="1"/>
          </p:cNvSpPr>
          <p:nvPr>
            <p:ph type="title"/>
          </p:nvPr>
        </p:nvSpPr>
        <p:spPr>
          <a:xfrm>
            <a:off x="179408" y="23149"/>
            <a:ext cx="9661822" cy="1012744"/>
          </a:xfrm>
        </p:spPr>
        <p:txBody>
          <a:bodyPr>
            <a:normAutofit/>
          </a:bodyPr>
          <a:lstStyle/>
          <a:p>
            <a:r>
              <a:rPr lang="en-IN" sz="3200" dirty="0">
                <a:latin typeface="Myriad Pro" panose="020B0503030403020204" charset="0"/>
              </a:rPr>
              <a:t>oneM2M</a:t>
            </a:r>
            <a:r>
              <a:rPr lang="en-US" sz="3200" kern="100" dirty="0">
                <a:solidFill>
                  <a:srgbClr val="215E99"/>
                </a:solidFill>
                <a:effectLst/>
                <a:latin typeface="Arial Rounded MT Bold" panose="020F0704030504030204" pitchFamily="34" charset="0"/>
                <a:ea typeface="Malgun Gothic" panose="020B0503020000020004" pitchFamily="34" charset="-127"/>
                <a:cs typeface="Calibri" panose="020F0502020204030204" pitchFamily="34" charset="0"/>
              </a:rPr>
              <a:t> </a:t>
            </a:r>
            <a:r>
              <a:rPr lang="en-US" sz="3200" dirty="0">
                <a:latin typeface="Myriad Pro" panose="020B0503030403020204" charset="0"/>
              </a:rPr>
              <a:t>global IoT standards and its eco system (GIES 2024) </a:t>
            </a:r>
            <a:r>
              <a:rPr lang="en-IN" sz="3200" dirty="0">
                <a:latin typeface="Myriad Pro" panose="020B0503030403020204" charset="0"/>
              </a:rPr>
              <a:t>@ </a:t>
            </a:r>
            <a:r>
              <a:rPr lang="en-IN" sz="3200" dirty="0">
                <a:latin typeface="Myriad Pro" panose="020B0503030403020204" charset="0"/>
                <a:hlinkClick r:id="rId2"/>
              </a:rPr>
              <a:t>IEEE IoT WF</a:t>
            </a:r>
            <a:r>
              <a:rPr lang="en-IN" sz="3200" dirty="0">
                <a:latin typeface="Myriad Pro" panose="020B0503030403020204" charset="0"/>
              </a:rPr>
              <a:t>  (tentatively 11 Nov2024)</a:t>
            </a:r>
            <a:endParaRPr lang="en-IN" sz="3200" dirty="0">
              <a:solidFill>
                <a:srgbClr val="0070C0"/>
              </a:solidFill>
            </a:endParaRPr>
          </a:p>
        </p:txBody>
      </p:sp>
      <p:graphicFrame>
        <p:nvGraphicFramePr>
          <p:cNvPr id="5" name="Content Placeholder 4">
            <a:extLst>
              <a:ext uri="{FF2B5EF4-FFF2-40B4-BE49-F238E27FC236}">
                <a16:creationId xmlns:a16="http://schemas.microsoft.com/office/drawing/2014/main" id="{046D7AE0-4659-4B95-1C02-DCFFA922F1D5}"/>
              </a:ext>
            </a:extLst>
          </p:cNvPr>
          <p:cNvGraphicFramePr>
            <a:graphicFrameLocks noGrp="1"/>
          </p:cNvGraphicFramePr>
          <p:nvPr>
            <p:ph idx="1"/>
            <p:extLst>
              <p:ext uri="{D42A27DB-BD31-4B8C-83A1-F6EECF244321}">
                <p14:modId xmlns:p14="http://schemas.microsoft.com/office/powerpoint/2010/main" val="484588220"/>
              </p:ext>
            </p:extLst>
          </p:nvPr>
        </p:nvGraphicFramePr>
        <p:xfrm>
          <a:off x="242104" y="1348070"/>
          <a:ext cx="11684932" cy="4558272"/>
        </p:xfrm>
        <a:graphic>
          <a:graphicData uri="http://schemas.openxmlformats.org/drawingml/2006/table">
            <a:tbl>
              <a:tblPr firstRow="1" firstCol="1" bandRow="1">
                <a:tableStyleId>{5C22544A-7EE6-4342-B048-85BDC9FD1C3A}</a:tableStyleId>
              </a:tblPr>
              <a:tblGrid>
                <a:gridCol w="1856523">
                  <a:extLst>
                    <a:ext uri="{9D8B030D-6E8A-4147-A177-3AD203B41FA5}">
                      <a16:colId xmlns:a16="http://schemas.microsoft.com/office/drawing/2014/main" val="3746248807"/>
                    </a:ext>
                  </a:extLst>
                </a:gridCol>
                <a:gridCol w="6109225">
                  <a:extLst>
                    <a:ext uri="{9D8B030D-6E8A-4147-A177-3AD203B41FA5}">
                      <a16:colId xmlns:a16="http://schemas.microsoft.com/office/drawing/2014/main" val="2081246709"/>
                    </a:ext>
                  </a:extLst>
                </a:gridCol>
                <a:gridCol w="3719184">
                  <a:extLst>
                    <a:ext uri="{9D8B030D-6E8A-4147-A177-3AD203B41FA5}">
                      <a16:colId xmlns:a16="http://schemas.microsoft.com/office/drawing/2014/main" val="1023382614"/>
                    </a:ext>
                  </a:extLst>
                </a:gridCol>
              </a:tblGrid>
              <a:tr h="279609">
                <a:tc>
                  <a:txBody>
                    <a:bodyPr/>
                    <a:lstStyle/>
                    <a:p>
                      <a:pPr algn="ctr">
                        <a:lnSpc>
                          <a:spcPct val="115000"/>
                        </a:lnSpc>
                        <a:spcAft>
                          <a:spcPts val="800"/>
                        </a:spcAft>
                      </a:pPr>
                      <a:r>
                        <a:rPr lang="en-IN" sz="1800" kern="100" dirty="0">
                          <a:effectLst/>
                          <a:latin typeface="Myriad Pro" panose="020B0503030403020204" charset="0"/>
                        </a:rPr>
                        <a:t>Local Ottawa Time</a:t>
                      </a:r>
                      <a:endParaRPr lang="en-IN" sz="18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IN" sz="1800" kern="100">
                          <a:effectLst/>
                          <a:latin typeface="Myriad Pro" panose="020B0503030403020204" charset="0"/>
                        </a:rPr>
                        <a:t>Title</a:t>
                      </a:r>
                      <a:endParaRPr lang="en-IN" sz="18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IN" sz="1800" kern="100" dirty="0">
                          <a:effectLst/>
                          <a:latin typeface="Myriad Pro" panose="020B0503030403020204" charset="0"/>
                        </a:rPr>
                        <a:t>Speaker</a:t>
                      </a:r>
                      <a:endParaRPr lang="en-IN" sz="18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968176228"/>
                  </a:ext>
                </a:extLst>
              </a:tr>
              <a:tr h="542524">
                <a:tc>
                  <a:txBody>
                    <a:bodyPr/>
                    <a:lstStyle/>
                    <a:p>
                      <a:pPr algn="ctr">
                        <a:lnSpc>
                          <a:spcPct val="115000"/>
                        </a:lnSpc>
                        <a:spcAft>
                          <a:spcPts val="800"/>
                        </a:spcAft>
                      </a:pPr>
                      <a:r>
                        <a:rPr lang="en-IN" sz="1600" kern="100" dirty="0">
                          <a:effectLst/>
                          <a:latin typeface="Myriad Pro" panose="020B0503030403020204" charset="0"/>
                        </a:rPr>
                        <a:t>09:00~09:15</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nSpc>
                          <a:spcPct val="115000"/>
                        </a:lnSpc>
                        <a:spcAft>
                          <a:spcPts val="800"/>
                        </a:spcAft>
                      </a:pPr>
                      <a:r>
                        <a:rPr lang="en-IN" sz="1600" kern="100" dirty="0">
                          <a:solidFill>
                            <a:schemeClr val="dk1"/>
                          </a:solidFill>
                          <a:effectLst/>
                          <a:latin typeface="Myriad Pro" panose="020B0503030403020204" charset="0"/>
                          <a:ea typeface="+mn-ea"/>
                          <a:cs typeface="+mn-cs"/>
                        </a:rPr>
                        <a:t>Introduction to oneM2M global IoT standard</a:t>
                      </a:r>
                    </a:p>
                  </a:txBody>
                  <a:tcPr marL="68580" marR="68580" marT="0" marB="0"/>
                </a:tc>
                <a:tc>
                  <a:txBody>
                    <a:bodyPr/>
                    <a:lstStyle/>
                    <a:p>
                      <a:pPr>
                        <a:lnSpc>
                          <a:spcPct val="115000"/>
                        </a:lnSpc>
                        <a:spcAft>
                          <a:spcPts val="800"/>
                        </a:spcAft>
                      </a:pPr>
                      <a:r>
                        <a:rPr lang="en-IN" sz="1600" kern="100">
                          <a:solidFill>
                            <a:schemeClr val="dk1"/>
                          </a:solidFill>
                          <a:effectLst/>
                          <a:latin typeface="Myriad Pro" panose="020B0503030403020204" charset="0"/>
                          <a:ea typeface="+mn-ea"/>
                          <a:cs typeface="+mn-cs"/>
                        </a:rPr>
                        <a:t>Roland Hechwartner (oneM2M TP Chair, Deutsche Telekom)</a:t>
                      </a:r>
                    </a:p>
                  </a:txBody>
                  <a:tcPr marL="68580" marR="68580" marT="0" marB="0"/>
                </a:tc>
                <a:extLst>
                  <a:ext uri="{0D108BD9-81ED-4DB2-BD59-A6C34878D82A}">
                    <a16:rowId xmlns:a16="http://schemas.microsoft.com/office/drawing/2014/main" val="2479579539"/>
                  </a:ext>
                </a:extLst>
              </a:tr>
              <a:tr h="518535">
                <a:tc>
                  <a:txBody>
                    <a:bodyPr/>
                    <a:lstStyle/>
                    <a:p>
                      <a:pPr algn="ctr">
                        <a:lnSpc>
                          <a:spcPct val="115000"/>
                        </a:lnSpc>
                        <a:spcAft>
                          <a:spcPts val="800"/>
                        </a:spcAft>
                      </a:pPr>
                      <a:r>
                        <a:rPr lang="en-IN" sz="1600" kern="100" dirty="0">
                          <a:effectLst/>
                          <a:latin typeface="Myriad Pro" panose="020B0503030403020204" charset="0"/>
                        </a:rPr>
                        <a:t>09:15~09:30</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nSpc>
                          <a:spcPct val="115000"/>
                        </a:lnSpc>
                        <a:spcAft>
                          <a:spcPts val="800"/>
                        </a:spcAft>
                      </a:pPr>
                      <a:r>
                        <a:rPr lang="en-IN" sz="1600" kern="100" dirty="0">
                          <a:solidFill>
                            <a:schemeClr val="dk1"/>
                          </a:solidFill>
                          <a:effectLst/>
                          <a:latin typeface="Myriad Pro" panose="020B0503030403020204" charset="0"/>
                          <a:ea typeface="+mn-ea"/>
                          <a:cs typeface="+mn-cs"/>
                        </a:rPr>
                        <a:t>Standardised Data Platform for AI, Metaverse, Blockchain, Edge Computing</a:t>
                      </a:r>
                    </a:p>
                  </a:txBody>
                  <a:tcPr marL="68580" marR="68580" marT="0" marB="0"/>
                </a:tc>
                <a:tc>
                  <a:txBody>
                    <a:bodyPr/>
                    <a:lstStyle/>
                    <a:p>
                      <a:pPr>
                        <a:lnSpc>
                          <a:spcPct val="115000"/>
                        </a:lnSpc>
                        <a:spcAft>
                          <a:spcPts val="800"/>
                        </a:spcAft>
                      </a:pPr>
                      <a:r>
                        <a:rPr lang="en-IN" sz="1600" kern="100">
                          <a:solidFill>
                            <a:schemeClr val="dk1"/>
                          </a:solidFill>
                          <a:effectLst/>
                          <a:latin typeface="Myriad Pro" panose="020B0503030403020204" charset="0"/>
                          <a:ea typeface="+mn-ea"/>
                          <a:cs typeface="+mn-cs"/>
                        </a:rPr>
                        <a:t>JaeSeung Song (oneM2M TP Vice-Chair, Sejong University)</a:t>
                      </a:r>
                    </a:p>
                  </a:txBody>
                  <a:tcPr marL="68580" marR="68580" marT="0" marB="0"/>
                </a:tc>
                <a:extLst>
                  <a:ext uri="{0D108BD9-81ED-4DB2-BD59-A6C34878D82A}">
                    <a16:rowId xmlns:a16="http://schemas.microsoft.com/office/drawing/2014/main" val="3472813588"/>
                  </a:ext>
                </a:extLst>
              </a:tr>
              <a:tr h="518535">
                <a:tc>
                  <a:txBody>
                    <a:bodyPr/>
                    <a:lstStyle/>
                    <a:p>
                      <a:pPr algn="ctr">
                        <a:lnSpc>
                          <a:spcPct val="115000"/>
                        </a:lnSpc>
                        <a:spcAft>
                          <a:spcPts val="800"/>
                        </a:spcAft>
                      </a:pPr>
                      <a:r>
                        <a:rPr lang="en-IN" sz="1600" kern="100" dirty="0">
                          <a:effectLst/>
                          <a:latin typeface="Myriad Pro" panose="020B0503030403020204" charset="0"/>
                        </a:rPr>
                        <a:t>09:30~09:45</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nSpc>
                          <a:spcPct val="115000"/>
                        </a:lnSpc>
                        <a:spcAft>
                          <a:spcPts val="800"/>
                        </a:spcAft>
                      </a:pPr>
                      <a:r>
                        <a:rPr lang="en-IN" sz="1600" kern="100" dirty="0">
                          <a:solidFill>
                            <a:schemeClr val="dk1"/>
                          </a:solidFill>
                          <a:effectLst/>
                          <a:latin typeface="Myriad Pro" panose="020B0503030403020204" charset="0"/>
                          <a:ea typeface="+mn-ea"/>
                          <a:cs typeface="+mn-cs"/>
                        </a:rPr>
                        <a:t>Enabling Edge Computing to oneM2M Standardized IoT Platform</a:t>
                      </a:r>
                    </a:p>
                  </a:txBody>
                  <a:tcPr marL="68580" marR="68580" marT="0" marB="0"/>
                </a:tc>
                <a:tc>
                  <a:txBody>
                    <a:bodyPr/>
                    <a:lstStyle/>
                    <a:p>
                      <a:pPr>
                        <a:lnSpc>
                          <a:spcPct val="115000"/>
                        </a:lnSpc>
                        <a:spcAft>
                          <a:spcPts val="800"/>
                        </a:spcAft>
                      </a:pPr>
                      <a:r>
                        <a:rPr lang="en-IN" sz="1600" kern="100">
                          <a:solidFill>
                            <a:schemeClr val="dk1"/>
                          </a:solidFill>
                          <a:effectLst/>
                          <a:latin typeface="Myriad Pro" panose="020B0503030403020204" charset="0"/>
                          <a:ea typeface="+mn-ea"/>
                          <a:cs typeface="+mn-cs"/>
                        </a:rPr>
                        <a:t>Bob Flynn (EXACTA)</a:t>
                      </a:r>
                    </a:p>
                  </a:txBody>
                  <a:tcPr marL="68580" marR="68580" marT="0" marB="0"/>
                </a:tc>
                <a:extLst>
                  <a:ext uri="{0D108BD9-81ED-4DB2-BD59-A6C34878D82A}">
                    <a16:rowId xmlns:a16="http://schemas.microsoft.com/office/drawing/2014/main" val="2349767773"/>
                  </a:ext>
                </a:extLst>
              </a:tr>
              <a:tr h="392555">
                <a:tc>
                  <a:txBody>
                    <a:bodyPr/>
                    <a:lstStyle/>
                    <a:p>
                      <a:pPr algn="ctr">
                        <a:lnSpc>
                          <a:spcPct val="115000"/>
                        </a:lnSpc>
                        <a:spcAft>
                          <a:spcPts val="800"/>
                        </a:spcAft>
                      </a:pPr>
                      <a:r>
                        <a:rPr lang="en-IN" sz="1600" kern="100" dirty="0">
                          <a:effectLst/>
                          <a:latin typeface="Myriad Pro" panose="020B0503030403020204" charset="0"/>
                        </a:rPr>
                        <a:t>09:45~10:00</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nSpc>
                          <a:spcPct val="115000"/>
                        </a:lnSpc>
                        <a:spcAft>
                          <a:spcPts val="800"/>
                        </a:spcAft>
                      </a:pPr>
                      <a:r>
                        <a:rPr lang="en-IN" sz="1600" kern="100" dirty="0">
                          <a:solidFill>
                            <a:schemeClr val="dk1"/>
                          </a:solidFill>
                          <a:effectLst/>
                          <a:latin typeface="Myriad Pro" panose="020B0503030403020204" charset="0"/>
                          <a:ea typeface="+mn-ea"/>
                          <a:cs typeface="+mn-cs"/>
                        </a:rPr>
                        <a:t>Open and Unified Framework to Interconnect Sensing IoT devices, data and application (oneM2M and OCG)</a:t>
                      </a:r>
                    </a:p>
                  </a:txBody>
                  <a:tcPr marL="68580" marR="68580" marT="0" marB="0"/>
                </a:tc>
                <a:tc>
                  <a:txBody>
                    <a:bodyPr/>
                    <a:lstStyle/>
                    <a:p>
                      <a:pPr>
                        <a:lnSpc>
                          <a:spcPct val="115000"/>
                        </a:lnSpc>
                        <a:spcAft>
                          <a:spcPts val="800"/>
                        </a:spcAft>
                      </a:pPr>
                      <a:r>
                        <a:rPr lang="en-IN" sz="1600" kern="100" dirty="0">
                          <a:solidFill>
                            <a:schemeClr val="dk1"/>
                          </a:solidFill>
                          <a:effectLst/>
                          <a:latin typeface="Myriad Pro" panose="020B0503030403020204" charset="0"/>
                          <a:ea typeface="+mn-ea"/>
                          <a:cs typeface="+mn-cs"/>
                        </a:rPr>
                        <a:t>Ingo Friese (Deutsche Telekom)</a:t>
                      </a:r>
                    </a:p>
                  </a:txBody>
                  <a:tcPr marL="68580" marR="68580" marT="0" marB="0"/>
                </a:tc>
                <a:extLst>
                  <a:ext uri="{0D108BD9-81ED-4DB2-BD59-A6C34878D82A}">
                    <a16:rowId xmlns:a16="http://schemas.microsoft.com/office/drawing/2014/main" val="3425599065"/>
                  </a:ext>
                </a:extLst>
              </a:tr>
              <a:tr h="248535">
                <a:tc gridSpan="3">
                  <a:txBody>
                    <a:bodyPr/>
                    <a:lstStyle/>
                    <a:p>
                      <a:pPr algn="l">
                        <a:lnSpc>
                          <a:spcPct val="115000"/>
                        </a:lnSpc>
                        <a:spcAft>
                          <a:spcPts val="800"/>
                        </a:spcAft>
                      </a:pPr>
                      <a:r>
                        <a:rPr lang="en-IN" sz="1600" kern="100" dirty="0">
                          <a:effectLst/>
                          <a:latin typeface="Myriad Pro" panose="020B0503030403020204" charset="0"/>
                        </a:rPr>
                        <a:t>Coffee Break</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62914288"/>
                  </a:ext>
                </a:extLst>
              </a:tr>
              <a:tr h="390050">
                <a:tc>
                  <a:txBody>
                    <a:bodyPr/>
                    <a:lstStyle/>
                    <a:p>
                      <a:pPr algn="ctr">
                        <a:lnSpc>
                          <a:spcPct val="115000"/>
                        </a:lnSpc>
                        <a:spcAft>
                          <a:spcPts val="800"/>
                        </a:spcAft>
                      </a:pPr>
                      <a:r>
                        <a:rPr lang="en-IN" sz="1600" kern="100" dirty="0">
                          <a:effectLst/>
                          <a:latin typeface="Myriad Pro" panose="020B0503030403020204" charset="0"/>
                        </a:rPr>
                        <a:t>10:15~10:30</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nSpc>
                          <a:spcPct val="115000"/>
                        </a:lnSpc>
                        <a:spcAft>
                          <a:spcPts val="800"/>
                        </a:spcAft>
                      </a:pPr>
                      <a:r>
                        <a:rPr lang="en-IN" sz="1600" kern="100" dirty="0">
                          <a:solidFill>
                            <a:schemeClr val="dk1"/>
                          </a:solidFill>
                          <a:effectLst/>
                          <a:latin typeface="Myriad Pro" panose="020B0503030403020204" charset="0"/>
                          <a:ea typeface="+mn-ea"/>
                          <a:cs typeface="+mn-cs"/>
                        </a:rPr>
                        <a:t>Supporting Metaverse Services via Standardized oneM2M IoT Platform</a:t>
                      </a:r>
                    </a:p>
                  </a:txBody>
                  <a:tcPr marL="68580" marR="68580" marT="0" marB="0"/>
                </a:tc>
                <a:tc>
                  <a:txBody>
                    <a:bodyPr/>
                    <a:lstStyle/>
                    <a:p>
                      <a:pPr>
                        <a:lnSpc>
                          <a:spcPct val="115000"/>
                        </a:lnSpc>
                        <a:spcAft>
                          <a:spcPts val="800"/>
                        </a:spcAft>
                      </a:pPr>
                      <a:r>
                        <a:rPr lang="en-IN" sz="1600" kern="100" dirty="0">
                          <a:solidFill>
                            <a:schemeClr val="dk1"/>
                          </a:solidFill>
                          <a:effectLst/>
                          <a:latin typeface="Myriad Pro" panose="020B0503030403020204" charset="0"/>
                          <a:ea typeface="+mn-ea"/>
                          <a:cs typeface="+mn-cs"/>
                        </a:rPr>
                        <a:t>SeungMyeong Jeong (KETI)</a:t>
                      </a:r>
                    </a:p>
                  </a:txBody>
                  <a:tcPr marL="68580" marR="68580" marT="0" marB="0"/>
                </a:tc>
                <a:extLst>
                  <a:ext uri="{0D108BD9-81ED-4DB2-BD59-A6C34878D82A}">
                    <a16:rowId xmlns:a16="http://schemas.microsoft.com/office/drawing/2014/main" val="2981020783"/>
                  </a:ext>
                </a:extLst>
              </a:tr>
              <a:tr h="518535">
                <a:tc>
                  <a:txBody>
                    <a:bodyPr/>
                    <a:lstStyle/>
                    <a:p>
                      <a:pPr algn="ctr">
                        <a:lnSpc>
                          <a:spcPct val="115000"/>
                        </a:lnSpc>
                        <a:spcAft>
                          <a:spcPts val="800"/>
                        </a:spcAft>
                      </a:pPr>
                      <a:r>
                        <a:rPr lang="en-IN" sz="1600" kern="100">
                          <a:effectLst/>
                          <a:latin typeface="Myriad Pro" panose="020B0503030403020204" charset="0"/>
                        </a:rPr>
                        <a:t>10:30~10:45</a:t>
                      </a:r>
                      <a:endParaRPr lang="en-IN" sz="1600" kern="10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nSpc>
                          <a:spcPct val="115000"/>
                        </a:lnSpc>
                        <a:spcAft>
                          <a:spcPts val="800"/>
                        </a:spcAft>
                      </a:pPr>
                      <a:r>
                        <a:rPr lang="en-IN" sz="1600" kern="100" dirty="0">
                          <a:solidFill>
                            <a:schemeClr val="dk1"/>
                          </a:solidFill>
                          <a:effectLst/>
                          <a:latin typeface="Myriad Pro" panose="020B0503030403020204" charset="0"/>
                          <a:ea typeface="+mn-ea"/>
                          <a:cs typeface="+mn-cs"/>
                        </a:rPr>
                        <a:t>Standardised Testing Framework and Global oneM2M Certification</a:t>
                      </a:r>
                    </a:p>
                  </a:txBody>
                  <a:tcPr marL="68580" marR="68580" marT="0" marB="0"/>
                </a:tc>
                <a:tc>
                  <a:txBody>
                    <a:bodyPr/>
                    <a:lstStyle/>
                    <a:p>
                      <a:pPr>
                        <a:lnSpc>
                          <a:spcPct val="115000"/>
                        </a:lnSpc>
                        <a:spcAft>
                          <a:spcPts val="800"/>
                        </a:spcAft>
                      </a:pPr>
                      <a:r>
                        <a:rPr lang="en-IN" sz="1600" kern="100">
                          <a:solidFill>
                            <a:schemeClr val="dk1"/>
                          </a:solidFill>
                          <a:effectLst/>
                          <a:latin typeface="Myriad Pro" panose="020B0503030403020204" charset="0"/>
                          <a:ea typeface="+mn-ea"/>
                          <a:cs typeface="+mn-cs"/>
                        </a:rPr>
                        <a:t>Miguel Angel Reina Ortega (ETSI)</a:t>
                      </a:r>
                    </a:p>
                  </a:txBody>
                  <a:tcPr marL="68580" marR="68580" marT="0" marB="0"/>
                </a:tc>
                <a:extLst>
                  <a:ext uri="{0D108BD9-81ED-4DB2-BD59-A6C34878D82A}">
                    <a16:rowId xmlns:a16="http://schemas.microsoft.com/office/drawing/2014/main" val="2885466014"/>
                  </a:ext>
                </a:extLst>
              </a:tr>
              <a:tr h="377683">
                <a:tc>
                  <a:txBody>
                    <a:bodyPr/>
                    <a:lstStyle/>
                    <a:p>
                      <a:pPr algn="ctr">
                        <a:lnSpc>
                          <a:spcPct val="115000"/>
                        </a:lnSpc>
                        <a:spcAft>
                          <a:spcPts val="800"/>
                        </a:spcAft>
                      </a:pPr>
                      <a:r>
                        <a:rPr lang="en-IN" sz="1600" kern="100">
                          <a:effectLst/>
                          <a:latin typeface="Myriad Pro" panose="020B0503030403020204" charset="0"/>
                        </a:rPr>
                        <a:t>10:45~11:00</a:t>
                      </a:r>
                      <a:endParaRPr lang="en-IN" sz="1600" kern="10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nSpc>
                          <a:spcPct val="115000"/>
                        </a:lnSpc>
                        <a:spcAft>
                          <a:spcPts val="800"/>
                        </a:spcAft>
                      </a:pPr>
                      <a:r>
                        <a:rPr lang="en-IN" sz="1600" kern="100" dirty="0">
                          <a:solidFill>
                            <a:schemeClr val="dk1"/>
                          </a:solidFill>
                          <a:effectLst/>
                          <a:latin typeface="Myriad Pro" panose="020B0503030403020204" charset="0"/>
                          <a:ea typeface="+mn-ea"/>
                          <a:cs typeface="+mn-cs"/>
                        </a:rPr>
                        <a:t>An overview about the oneM2M Open Source Ecosystem</a:t>
                      </a:r>
                    </a:p>
                  </a:txBody>
                  <a:tcPr marL="68580" marR="68580" marT="0" marB="0"/>
                </a:tc>
                <a:tc>
                  <a:txBody>
                    <a:bodyPr/>
                    <a:lstStyle/>
                    <a:p>
                      <a:pPr>
                        <a:lnSpc>
                          <a:spcPct val="115000"/>
                        </a:lnSpc>
                        <a:spcAft>
                          <a:spcPts val="800"/>
                        </a:spcAft>
                      </a:pPr>
                      <a:r>
                        <a:rPr lang="en-IN" sz="1600" kern="100" dirty="0">
                          <a:solidFill>
                            <a:schemeClr val="dk1"/>
                          </a:solidFill>
                          <a:effectLst/>
                          <a:latin typeface="Myriad Pro" panose="020B0503030403020204" charset="0"/>
                          <a:ea typeface="+mn-ea"/>
                          <a:cs typeface="+mn-cs"/>
                        </a:rPr>
                        <a:t>Andreas Kraft (EXACTA)</a:t>
                      </a:r>
                    </a:p>
                  </a:txBody>
                  <a:tcPr marL="68580" marR="68580" marT="0" marB="0"/>
                </a:tc>
                <a:extLst>
                  <a:ext uri="{0D108BD9-81ED-4DB2-BD59-A6C34878D82A}">
                    <a16:rowId xmlns:a16="http://schemas.microsoft.com/office/drawing/2014/main" val="263106335"/>
                  </a:ext>
                </a:extLst>
              </a:tr>
              <a:tr h="249994">
                <a:tc>
                  <a:txBody>
                    <a:bodyPr/>
                    <a:lstStyle/>
                    <a:p>
                      <a:pPr algn="ctr">
                        <a:lnSpc>
                          <a:spcPct val="115000"/>
                        </a:lnSpc>
                        <a:spcAft>
                          <a:spcPts val="800"/>
                        </a:spcAft>
                      </a:pPr>
                      <a:r>
                        <a:rPr lang="en-IN" sz="1600" kern="100">
                          <a:effectLst/>
                          <a:latin typeface="Myriad Pro" panose="020B0503030403020204" charset="0"/>
                        </a:rPr>
                        <a:t>11:00~11:15</a:t>
                      </a:r>
                      <a:endParaRPr lang="en-IN" sz="1600" kern="10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nSpc>
                          <a:spcPct val="115000"/>
                        </a:lnSpc>
                        <a:spcAft>
                          <a:spcPts val="800"/>
                        </a:spcAft>
                      </a:pPr>
                      <a:r>
                        <a:rPr lang="en-IN" sz="1600" kern="100" dirty="0">
                          <a:solidFill>
                            <a:schemeClr val="dk1"/>
                          </a:solidFill>
                          <a:effectLst/>
                          <a:latin typeface="Myriad Pro" panose="020B0503030403020204" charset="0"/>
                          <a:ea typeface="+mn-ea"/>
                          <a:cs typeface="+mn-cs"/>
                        </a:rPr>
                        <a:t>Panel Discussion: Next Generation Global IoT Standards</a:t>
                      </a:r>
                    </a:p>
                  </a:txBody>
                  <a:tcPr marL="68580" marR="68580" marT="0" marB="0"/>
                </a:tc>
                <a:tc>
                  <a:txBody>
                    <a:bodyPr/>
                    <a:lstStyle/>
                    <a:p>
                      <a:pPr>
                        <a:lnSpc>
                          <a:spcPct val="115000"/>
                        </a:lnSpc>
                        <a:spcAft>
                          <a:spcPts val="800"/>
                        </a:spcAft>
                      </a:pPr>
                      <a:r>
                        <a:rPr lang="en-IN" sz="1600" kern="100" dirty="0">
                          <a:solidFill>
                            <a:schemeClr val="dk1"/>
                          </a:solidFill>
                          <a:effectLst/>
                          <a:latin typeface="Myriad Pro" panose="020B0503030403020204" charset="0"/>
                          <a:ea typeface="+mn-ea"/>
                          <a:cs typeface="+mn-cs"/>
                        </a:rPr>
                        <a:t>Moderator: Roland Hechwartner</a:t>
                      </a:r>
                    </a:p>
                  </a:txBody>
                  <a:tcPr marL="68580" marR="68580" marT="0" marB="0"/>
                </a:tc>
                <a:extLst>
                  <a:ext uri="{0D108BD9-81ED-4DB2-BD59-A6C34878D82A}">
                    <a16:rowId xmlns:a16="http://schemas.microsoft.com/office/drawing/2014/main" val="3187683"/>
                  </a:ext>
                </a:extLst>
              </a:tr>
            </a:tbl>
          </a:graphicData>
        </a:graphic>
      </p:graphicFrame>
      <p:sp>
        <p:nvSpPr>
          <p:cNvPr id="4" name="Footer Placeholder 3">
            <a:extLst>
              <a:ext uri="{FF2B5EF4-FFF2-40B4-BE49-F238E27FC236}">
                <a16:creationId xmlns:a16="http://schemas.microsoft.com/office/drawing/2014/main" id="{359BC7F3-4DFB-17EB-7963-7A4FE6B1B757}"/>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428575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8319-DF1E-546A-BBAB-D0BDBE8C3F2C}"/>
              </a:ext>
            </a:extLst>
          </p:cNvPr>
          <p:cNvSpPr>
            <a:spLocks noGrp="1"/>
          </p:cNvSpPr>
          <p:nvPr>
            <p:ph type="title"/>
          </p:nvPr>
        </p:nvSpPr>
        <p:spPr>
          <a:xfrm>
            <a:off x="179408" y="23149"/>
            <a:ext cx="8484532" cy="1012744"/>
          </a:xfrm>
        </p:spPr>
        <p:txBody>
          <a:bodyPr>
            <a:normAutofit/>
          </a:bodyPr>
          <a:lstStyle/>
          <a:p>
            <a:r>
              <a:rPr lang="en-IN" sz="3200" dirty="0">
                <a:latin typeface="Myriad Pro" panose="020B0503030403020204" charset="0"/>
              </a:rPr>
              <a:t>oneM2M GDSLAND Workshop @ </a:t>
            </a:r>
            <a:r>
              <a:rPr lang="en-IN" sz="3200" dirty="0">
                <a:latin typeface="Myriad Pro" panose="020B0503030403020204" charset="0"/>
                <a:hlinkClick r:id="rId2"/>
              </a:rPr>
              <a:t>IEEE IoT WF </a:t>
            </a:r>
            <a:br>
              <a:rPr lang="en-IN" sz="3200" dirty="0">
                <a:latin typeface="Myriad Pro" panose="020B0503030403020204" charset="0"/>
              </a:rPr>
            </a:br>
            <a:r>
              <a:rPr lang="en-IN" sz="3200" dirty="0">
                <a:latin typeface="Myriad Pro" panose="020B0503030403020204" charset="0"/>
              </a:rPr>
              <a:t> (tentatively 12 Nov2024)</a:t>
            </a:r>
            <a:endParaRPr lang="en-IN" sz="1800" dirty="0">
              <a:solidFill>
                <a:srgbClr val="0070C0"/>
              </a:solidFill>
            </a:endParaRPr>
          </a:p>
        </p:txBody>
      </p:sp>
      <p:graphicFrame>
        <p:nvGraphicFramePr>
          <p:cNvPr id="5" name="Content Placeholder 4">
            <a:extLst>
              <a:ext uri="{FF2B5EF4-FFF2-40B4-BE49-F238E27FC236}">
                <a16:creationId xmlns:a16="http://schemas.microsoft.com/office/drawing/2014/main" id="{046D7AE0-4659-4B95-1C02-DCFFA922F1D5}"/>
              </a:ext>
            </a:extLst>
          </p:cNvPr>
          <p:cNvGraphicFramePr>
            <a:graphicFrameLocks noGrp="1"/>
          </p:cNvGraphicFramePr>
          <p:nvPr>
            <p:ph idx="1"/>
            <p:extLst>
              <p:ext uri="{D42A27DB-BD31-4B8C-83A1-F6EECF244321}">
                <p14:modId xmlns:p14="http://schemas.microsoft.com/office/powerpoint/2010/main" val="3370429098"/>
              </p:ext>
            </p:extLst>
          </p:nvPr>
        </p:nvGraphicFramePr>
        <p:xfrm>
          <a:off x="179408" y="1192240"/>
          <a:ext cx="11684932" cy="5203481"/>
        </p:xfrm>
        <a:graphic>
          <a:graphicData uri="http://schemas.openxmlformats.org/drawingml/2006/table">
            <a:tbl>
              <a:tblPr firstRow="1" firstCol="1" bandRow="1">
                <a:tableStyleId>{5C22544A-7EE6-4342-B048-85BDC9FD1C3A}</a:tableStyleId>
              </a:tblPr>
              <a:tblGrid>
                <a:gridCol w="1856523">
                  <a:extLst>
                    <a:ext uri="{9D8B030D-6E8A-4147-A177-3AD203B41FA5}">
                      <a16:colId xmlns:a16="http://schemas.microsoft.com/office/drawing/2014/main" val="3746248807"/>
                    </a:ext>
                  </a:extLst>
                </a:gridCol>
                <a:gridCol w="6109225">
                  <a:extLst>
                    <a:ext uri="{9D8B030D-6E8A-4147-A177-3AD203B41FA5}">
                      <a16:colId xmlns:a16="http://schemas.microsoft.com/office/drawing/2014/main" val="2081246709"/>
                    </a:ext>
                  </a:extLst>
                </a:gridCol>
                <a:gridCol w="3719184">
                  <a:extLst>
                    <a:ext uri="{9D8B030D-6E8A-4147-A177-3AD203B41FA5}">
                      <a16:colId xmlns:a16="http://schemas.microsoft.com/office/drawing/2014/main" val="1023382614"/>
                    </a:ext>
                  </a:extLst>
                </a:gridCol>
              </a:tblGrid>
              <a:tr h="279609">
                <a:tc>
                  <a:txBody>
                    <a:bodyPr/>
                    <a:lstStyle/>
                    <a:p>
                      <a:pPr algn="ctr">
                        <a:lnSpc>
                          <a:spcPct val="115000"/>
                        </a:lnSpc>
                        <a:spcAft>
                          <a:spcPts val="800"/>
                        </a:spcAft>
                      </a:pPr>
                      <a:r>
                        <a:rPr lang="en-IN" sz="1800" kern="100" dirty="0">
                          <a:effectLst/>
                          <a:latin typeface="Myriad Pro" panose="020B0503030403020204" charset="0"/>
                        </a:rPr>
                        <a:t>Local Ottawa Time</a:t>
                      </a:r>
                      <a:endParaRPr lang="en-IN" sz="18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IN" sz="1800" kern="100">
                          <a:effectLst/>
                          <a:latin typeface="Myriad Pro" panose="020B0503030403020204" charset="0"/>
                        </a:rPr>
                        <a:t>Title</a:t>
                      </a:r>
                      <a:endParaRPr lang="en-IN" sz="18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IN" sz="1800" kern="100" dirty="0">
                          <a:effectLst/>
                          <a:latin typeface="Myriad Pro" panose="020B0503030403020204" charset="0"/>
                        </a:rPr>
                        <a:t>Speaker</a:t>
                      </a:r>
                      <a:endParaRPr lang="en-IN" sz="18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968176228"/>
                  </a:ext>
                </a:extLst>
              </a:tr>
              <a:tr h="542524">
                <a:tc>
                  <a:txBody>
                    <a:bodyPr/>
                    <a:lstStyle/>
                    <a:p>
                      <a:pPr algn="ctr">
                        <a:lnSpc>
                          <a:spcPct val="115000"/>
                        </a:lnSpc>
                        <a:spcAft>
                          <a:spcPts val="800"/>
                        </a:spcAft>
                      </a:pPr>
                      <a:r>
                        <a:rPr lang="en-IN" sz="1600" kern="100" dirty="0">
                          <a:effectLst/>
                          <a:latin typeface="Myriad Pro" panose="020B0503030403020204" charset="0"/>
                        </a:rPr>
                        <a:t>09:00~09:15</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oneM2M: Global data standards for IoT, Digital Twin, Semantics, and Metaverse</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Roland Hechwartner (oneM2M TP Chair, Deutsche Telekom)</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479579539"/>
                  </a:ext>
                </a:extLst>
              </a:tr>
              <a:tr h="518535">
                <a:tc>
                  <a:txBody>
                    <a:bodyPr/>
                    <a:lstStyle/>
                    <a:p>
                      <a:pPr algn="ctr">
                        <a:lnSpc>
                          <a:spcPct val="115000"/>
                        </a:lnSpc>
                        <a:spcAft>
                          <a:spcPts val="800"/>
                        </a:spcAft>
                      </a:pPr>
                      <a:r>
                        <a:rPr lang="en-IN" sz="1600" kern="100" dirty="0">
                          <a:effectLst/>
                          <a:latin typeface="Myriad Pro" panose="020B0503030403020204" charset="0"/>
                        </a:rPr>
                        <a:t>09:15~09:30</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ETSI TC SmartM2M: Standards for Smart Things, Semantics, Ontologies</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a:effectLst/>
                          <a:latin typeface="Myriad Pro" panose="020B0503030403020204" charset="0"/>
                        </a:rPr>
                        <a:t>Enrico Scarrone (Telecom Italia)</a:t>
                      </a:r>
                      <a:endParaRPr lang="en-IN" sz="1600" kern="10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472813588"/>
                  </a:ext>
                </a:extLst>
              </a:tr>
              <a:tr h="518535">
                <a:tc>
                  <a:txBody>
                    <a:bodyPr/>
                    <a:lstStyle/>
                    <a:p>
                      <a:pPr algn="ctr">
                        <a:lnSpc>
                          <a:spcPct val="115000"/>
                        </a:lnSpc>
                        <a:spcAft>
                          <a:spcPts val="800"/>
                        </a:spcAft>
                      </a:pPr>
                      <a:r>
                        <a:rPr lang="en-IN" sz="1600" kern="100" dirty="0">
                          <a:effectLst/>
                          <a:latin typeface="Myriad Pro" panose="020B0503030403020204" charset="0"/>
                        </a:rPr>
                        <a:t>09:30~09:45</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ETSI ISG CIM: Context awareness and linked IoT data standards</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Franck Le Gall (EGM) – Remote (TBD)</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349767773"/>
                  </a:ext>
                </a:extLst>
              </a:tr>
              <a:tr h="392555">
                <a:tc>
                  <a:txBody>
                    <a:bodyPr/>
                    <a:lstStyle/>
                    <a:p>
                      <a:pPr algn="ctr">
                        <a:lnSpc>
                          <a:spcPct val="115000"/>
                        </a:lnSpc>
                        <a:spcAft>
                          <a:spcPts val="800"/>
                        </a:spcAft>
                      </a:pPr>
                      <a:r>
                        <a:rPr lang="en-IN" sz="1600" kern="100" dirty="0">
                          <a:effectLst/>
                          <a:latin typeface="Myriad Pro" panose="020B0503030403020204" charset="0"/>
                        </a:rPr>
                        <a:t>09:45~10:00</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ETSI ISG PDL: Permissioned distributed Ledger Standards for Data Trust</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a:effectLst/>
                          <a:latin typeface="Myriad Pro" panose="020B0503030403020204" charset="0"/>
                        </a:rPr>
                        <a:t>Huawei (PDL delegate) </a:t>
                      </a:r>
                      <a:endParaRPr lang="en-IN" sz="1600" kern="10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425599065"/>
                  </a:ext>
                </a:extLst>
              </a:tr>
              <a:tr h="248535">
                <a:tc gridSpan="3">
                  <a:txBody>
                    <a:bodyPr/>
                    <a:lstStyle/>
                    <a:p>
                      <a:pPr algn="l">
                        <a:lnSpc>
                          <a:spcPct val="115000"/>
                        </a:lnSpc>
                        <a:spcAft>
                          <a:spcPts val="800"/>
                        </a:spcAft>
                      </a:pPr>
                      <a:r>
                        <a:rPr lang="en-IN" sz="1600" kern="100" dirty="0">
                          <a:effectLst/>
                          <a:latin typeface="Myriad Pro" panose="020B0503030403020204" charset="0"/>
                        </a:rPr>
                        <a:t>Coffee Break</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62914288"/>
                  </a:ext>
                </a:extLst>
              </a:tr>
              <a:tr h="518535">
                <a:tc>
                  <a:txBody>
                    <a:bodyPr/>
                    <a:lstStyle/>
                    <a:p>
                      <a:pPr algn="ctr">
                        <a:lnSpc>
                          <a:spcPct val="115000"/>
                        </a:lnSpc>
                        <a:spcAft>
                          <a:spcPts val="800"/>
                        </a:spcAft>
                      </a:pPr>
                      <a:r>
                        <a:rPr lang="en-IN" sz="1600" kern="100" dirty="0">
                          <a:effectLst/>
                          <a:latin typeface="Myriad Pro" panose="020B0503030403020204" charset="0"/>
                        </a:rPr>
                        <a:t>10:15~10:30</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ISO: Database Language Standards for Data Storage and Retrieval</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Keith Hare (JCC Consulting, Inc.)</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981020783"/>
                  </a:ext>
                </a:extLst>
              </a:tr>
              <a:tr h="518535">
                <a:tc>
                  <a:txBody>
                    <a:bodyPr/>
                    <a:lstStyle/>
                    <a:p>
                      <a:pPr algn="ctr">
                        <a:lnSpc>
                          <a:spcPct val="115000"/>
                        </a:lnSpc>
                        <a:spcAft>
                          <a:spcPts val="800"/>
                        </a:spcAft>
                      </a:pPr>
                      <a:r>
                        <a:rPr lang="en-IN" sz="1600" kern="100">
                          <a:effectLst/>
                          <a:latin typeface="Myriad Pro" panose="020B0503030403020204" charset="0"/>
                        </a:rPr>
                        <a:t>10:30~10:45</a:t>
                      </a:r>
                      <a:endParaRPr lang="en-IN" sz="1600" kern="10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TSDSI: Standardised based platform for smart city and agriculture</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Hemant Jeevan </a:t>
                      </a:r>
                      <a:r>
                        <a:rPr lang="en-IN" sz="1600" kern="100" dirty="0" err="1">
                          <a:effectLst/>
                          <a:latin typeface="Myriad Pro" panose="020B0503030403020204" charset="0"/>
                        </a:rPr>
                        <a:t>Magadum</a:t>
                      </a:r>
                      <a:r>
                        <a:rPr lang="en-IN" sz="1600" kern="100" dirty="0">
                          <a:effectLst/>
                          <a:latin typeface="Myriad Pro" panose="020B0503030403020204" charset="0"/>
                        </a:rPr>
                        <a:t> (CDAC)</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885466014"/>
                  </a:ext>
                </a:extLst>
              </a:tr>
              <a:tr h="249994">
                <a:tc>
                  <a:txBody>
                    <a:bodyPr/>
                    <a:lstStyle/>
                    <a:p>
                      <a:pPr algn="ctr">
                        <a:lnSpc>
                          <a:spcPct val="115000"/>
                        </a:lnSpc>
                        <a:spcAft>
                          <a:spcPts val="800"/>
                        </a:spcAft>
                      </a:pPr>
                      <a:r>
                        <a:rPr lang="en-IN" sz="1600" kern="100">
                          <a:effectLst/>
                          <a:latin typeface="Myriad Pro" panose="020B0503030403020204" charset="0"/>
                        </a:rPr>
                        <a:t>10:45~11:00</a:t>
                      </a:r>
                      <a:endParaRPr lang="en-IN" sz="1600" kern="10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TTA: Data in IoT and Smart City</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err="1">
                          <a:effectLst/>
                          <a:latin typeface="Myriad Pro" panose="020B0503030403020204" charset="0"/>
                        </a:rPr>
                        <a:t>SeungMyeong</a:t>
                      </a:r>
                      <a:r>
                        <a:rPr lang="en-IN" sz="1600" kern="100" dirty="0">
                          <a:effectLst/>
                          <a:latin typeface="Myriad Pro" panose="020B0503030403020204" charset="0"/>
                        </a:rPr>
                        <a:t> Jeong (KETI)</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63106335"/>
                  </a:ext>
                </a:extLst>
              </a:tr>
              <a:tr h="249994">
                <a:tc>
                  <a:txBody>
                    <a:bodyPr/>
                    <a:lstStyle/>
                    <a:p>
                      <a:pPr algn="ctr">
                        <a:lnSpc>
                          <a:spcPct val="115000"/>
                        </a:lnSpc>
                        <a:spcAft>
                          <a:spcPts val="800"/>
                        </a:spcAft>
                      </a:pPr>
                      <a:r>
                        <a:rPr lang="en-IN" sz="1600" kern="100">
                          <a:effectLst/>
                          <a:latin typeface="Myriad Pro" panose="020B0503030403020204" charset="0"/>
                        </a:rPr>
                        <a:t>11:00~11:15</a:t>
                      </a:r>
                      <a:endParaRPr lang="en-IN" sz="1600" kern="10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ITU-T SG20: Topic TBD</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TBD</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187683"/>
                  </a:ext>
                </a:extLst>
              </a:tr>
              <a:tr h="805198">
                <a:tc>
                  <a:txBody>
                    <a:bodyPr/>
                    <a:lstStyle/>
                    <a:p>
                      <a:pPr algn="ctr">
                        <a:lnSpc>
                          <a:spcPct val="115000"/>
                        </a:lnSpc>
                        <a:spcAft>
                          <a:spcPts val="800"/>
                        </a:spcAft>
                      </a:pPr>
                      <a:r>
                        <a:rPr lang="en-IN" sz="1600" kern="100" dirty="0">
                          <a:effectLst/>
                          <a:latin typeface="Myriad Pro" panose="020B0503030403020204" charset="0"/>
                        </a:rPr>
                        <a:t>11:15~11:30</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Panel Discussion: Gap analysis of data related standards and guides for collaborations</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tc>
                  <a:txBody>
                    <a:bodyPr/>
                    <a:lstStyle/>
                    <a:p>
                      <a:pPr algn="l">
                        <a:lnSpc>
                          <a:spcPct val="115000"/>
                        </a:lnSpc>
                        <a:spcAft>
                          <a:spcPts val="800"/>
                        </a:spcAft>
                      </a:pPr>
                      <a:r>
                        <a:rPr lang="en-IN" sz="1600" kern="100" dirty="0">
                          <a:effectLst/>
                          <a:latin typeface="Myriad Pro" panose="020B0503030403020204" charset="0"/>
                        </a:rPr>
                        <a:t>Moderator: </a:t>
                      </a:r>
                      <a:r>
                        <a:rPr lang="en-IN" sz="1600" kern="100" dirty="0" err="1">
                          <a:effectLst/>
                          <a:latin typeface="Myriad Pro" panose="020B0503030403020204" charset="0"/>
                        </a:rPr>
                        <a:t>JaeSeung</a:t>
                      </a:r>
                      <a:r>
                        <a:rPr lang="en-IN" sz="1600" kern="100" dirty="0">
                          <a:effectLst/>
                          <a:latin typeface="Myriad Pro" panose="020B0503030403020204" charset="0"/>
                        </a:rPr>
                        <a:t> Song</a:t>
                      </a:r>
                      <a:endParaRPr lang="en-IN" sz="1600" kern="100" dirty="0">
                        <a:effectLst/>
                        <a:latin typeface="Myriad Pro" panose="020B050303040302020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721052921"/>
                  </a:ext>
                </a:extLst>
              </a:tr>
            </a:tbl>
          </a:graphicData>
        </a:graphic>
      </p:graphicFrame>
      <p:sp>
        <p:nvSpPr>
          <p:cNvPr id="4" name="Footer Placeholder 3">
            <a:extLst>
              <a:ext uri="{FF2B5EF4-FFF2-40B4-BE49-F238E27FC236}">
                <a16:creationId xmlns:a16="http://schemas.microsoft.com/office/drawing/2014/main" id="{359BC7F3-4DFB-17EB-7963-7A4FE6B1B757}"/>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06093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0D0C-3BBE-9F3E-8BC9-13C892B6F0B1}"/>
              </a:ext>
            </a:extLst>
          </p:cNvPr>
          <p:cNvSpPr>
            <a:spLocks noGrp="1"/>
          </p:cNvSpPr>
          <p:nvPr>
            <p:ph type="title"/>
          </p:nvPr>
        </p:nvSpPr>
        <p:spPr>
          <a:xfrm>
            <a:off x="334696" y="0"/>
            <a:ext cx="9435469" cy="1173570"/>
          </a:xfrm>
        </p:spPr>
        <p:txBody>
          <a:bodyPr>
            <a:normAutofit/>
          </a:bodyPr>
          <a:lstStyle/>
          <a:p>
            <a:r>
              <a:rPr lang="en-US" sz="3200" dirty="0">
                <a:latin typeface="Myriad Pro" panose="020B0503030403020204" charset="0"/>
              </a:rPr>
              <a:t>Thought Leadership</a:t>
            </a:r>
            <a:endParaRPr lang="en-IN" sz="3200" dirty="0">
              <a:latin typeface="Myriad Pro" panose="020B0503030403020204" charset="0"/>
            </a:endParaRPr>
          </a:p>
        </p:txBody>
      </p:sp>
      <p:sp>
        <p:nvSpPr>
          <p:cNvPr id="4" name="Footer Placeholder 3">
            <a:extLst>
              <a:ext uri="{FF2B5EF4-FFF2-40B4-BE49-F238E27FC236}">
                <a16:creationId xmlns:a16="http://schemas.microsoft.com/office/drawing/2014/main" id="{4AE4BE80-70E9-4CAE-7682-7E390CE83430}"/>
              </a:ext>
            </a:extLst>
          </p:cNvPr>
          <p:cNvSpPr>
            <a:spLocks noGrp="1"/>
          </p:cNvSpPr>
          <p:nvPr>
            <p:ph type="ftr" sz="quarter" idx="11"/>
          </p:nvPr>
        </p:nvSpPr>
        <p:spPr/>
        <p:txBody>
          <a:bodyPr/>
          <a:lstStyle/>
          <a:p>
            <a:endParaRPr lang="en-US">
              <a:latin typeface="Myriad Pro" panose="020B0503030403020204" charset="0"/>
            </a:endParaRPr>
          </a:p>
          <a:p>
            <a:r>
              <a:rPr lang="en-US">
                <a:latin typeface="Myriad Pro" panose="020B0503030403020204" charset="0"/>
              </a:rPr>
              <a:t>© 2022 oneM2M</a:t>
            </a:r>
            <a:endParaRPr lang="en-US" dirty="0">
              <a:latin typeface="Myriad Pro" panose="020B0503030403020204" charset="0"/>
            </a:endParaRPr>
          </a:p>
        </p:txBody>
      </p:sp>
      <p:sp>
        <p:nvSpPr>
          <p:cNvPr id="5" name="TextBox 4">
            <a:extLst>
              <a:ext uri="{FF2B5EF4-FFF2-40B4-BE49-F238E27FC236}">
                <a16:creationId xmlns:a16="http://schemas.microsoft.com/office/drawing/2014/main" id="{2DD5A850-05C0-7BA6-F45A-A25EAF54B903}"/>
              </a:ext>
            </a:extLst>
          </p:cNvPr>
          <p:cNvSpPr txBox="1"/>
          <p:nvPr/>
        </p:nvSpPr>
        <p:spPr>
          <a:xfrm>
            <a:off x="5052430" y="2535674"/>
            <a:ext cx="4880240" cy="1200329"/>
          </a:xfrm>
          <a:prstGeom prst="rect">
            <a:avLst/>
          </a:prstGeom>
          <a:noFill/>
        </p:spPr>
        <p:txBody>
          <a:bodyPr wrap="square">
            <a:spAutoFit/>
          </a:bodyPr>
          <a:lstStyle/>
          <a:p>
            <a:r>
              <a:rPr lang="en-US" sz="2400" i="0" u="sng" dirty="0">
                <a:solidFill>
                  <a:srgbClr val="1155CC"/>
                </a:solidFill>
                <a:effectLst/>
                <a:latin typeface="Myriad Pro" panose="020B0503030403020204" charset="0"/>
                <a:hlinkClick r:id="rId3"/>
              </a:rPr>
              <a:t>Article by Andre Dutra (DT) in ETSI Enjoy on Cellular –Satellite and oneM2M</a:t>
            </a:r>
            <a:endParaRPr lang="en-IN" sz="2400" dirty="0">
              <a:latin typeface="Myriad Pro" panose="020B0503030403020204" charset="0"/>
            </a:endParaRPr>
          </a:p>
        </p:txBody>
      </p:sp>
      <p:pic>
        <p:nvPicPr>
          <p:cNvPr id="7" name="Picture 6">
            <a:extLst>
              <a:ext uri="{FF2B5EF4-FFF2-40B4-BE49-F238E27FC236}">
                <a16:creationId xmlns:a16="http://schemas.microsoft.com/office/drawing/2014/main" id="{E360CC27-4CA8-3F68-A325-1E2BA366A9A6}"/>
              </a:ext>
            </a:extLst>
          </p:cNvPr>
          <p:cNvPicPr>
            <a:picLocks noChangeAspect="1"/>
          </p:cNvPicPr>
          <p:nvPr/>
        </p:nvPicPr>
        <p:blipFill>
          <a:blip r:embed="rId4"/>
          <a:srcRect l="49984" t="25978" r="22844" b="12166"/>
          <a:stretch/>
        </p:blipFill>
        <p:spPr>
          <a:xfrm>
            <a:off x="334696" y="1119988"/>
            <a:ext cx="4481113" cy="5738012"/>
          </a:xfrm>
          <a:prstGeom prst="rect">
            <a:avLst/>
          </a:prstGeom>
        </p:spPr>
      </p:pic>
    </p:spTree>
    <p:extLst>
      <p:ext uri="{BB962C8B-B14F-4D97-AF65-F5344CB8AC3E}">
        <p14:creationId xmlns:p14="http://schemas.microsoft.com/office/powerpoint/2010/main" val="3018383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4862-7746-BCB9-C129-DFCCF9C94C56}"/>
              </a:ext>
            </a:extLst>
          </p:cNvPr>
          <p:cNvSpPr>
            <a:spLocks noGrp="1"/>
          </p:cNvSpPr>
          <p:nvPr>
            <p:ph type="title"/>
          </p:nvPr>
        </p:nvSpPr>
        <p:spPr>
          <a:xfrm>
            <a:off x="334696" y="0"/>
            <a:ext cx="9735134" cy="1173570"/>
          </a:xfrm>
        </p:spPr>
        <p:txBody>
          <a:bodyPr>
            <a:normAutofit/>
          </a:bodyPr>
          <a:lstStyle/>
          <a:p>
            <a:r>
              <a:rPr lang="en-US" sz="3200" dirty="0"/>
              <a:t>Speaking Opps – SSGS 2024 | 5 Sep 2024</a:t>
            </a:r>
            <a:endParaRPr lang="en-IN" sz="3200" dirty="0"/>
          </a:p>
        </p:txBody>
      </p:sp>
      <p:pic>
        <p:nvPicPr>
          <p:cNvPr id="6" name="Content Placeholder 5">
            <a:extLst>
              <a:ext uri="{FF2B5EF4-FFF2-40B4-BE49-F238E27FC236}">
                <a16:creationId xmlns:a16="http://schemas.microsoft.com/office/drawing/2014/main" id="{8525405E-4496-8E44-D98F-2AF6037C3D8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570" t="14648" r="10042" b="13090"/>
          <a:stretch/>
        </p:blipFill>
        <p:spPr>
          <a:xfrm>
            <a:off x="190500" y="1678991"/>
            <a:ext cx="7566338" cy="3824742"/>
          </a:xfrm>
        </p:spPr>
      </p:pic>
      <p:sp>
        <p:nvSpPr>
          <p:cNvPr id="4" name="Footer Placeholder 3">
            <a:extLst>
              <a:ext uri="{FF2B5EF4-FFF2-40B4-BE49-F238E27FC236}">
                <a16:creationId xmlns:a16="http://schemas.microsoft.com/office/drawing/2014/main" id="{032E3BC5-26DB-98EB-8EEF-93967303503F}"/>
              </a:ext>
            </a:extLst>
          </p:cNvPr>
          <p:cNvSpPr>
            <a:spLocks noGrp="1"/>
          </p:cNvSpPr>
          <p:nvPr>
            <p:ph type="ftr" sz="quarter" idx="11"/>
          </p:nvPr>
        </p:nvSpPr>
        <p:spPr/>
        <p:txBody>
          <a:bodyPr/>
          <a:lstStyle/>
          <a:p>
            <a:endParaRPr lang="en-US"/>
          </a:p>
          <a:p>
            <a:r>
              <a:rPr lang="en-US"/>
              <a:t>© 2022 oneM2M</a:t>
            </a:r>
            <a:endParaRPr lang="en-US" dirty="0"/>
          </a:p>
        </p:txBody>
      </p:sp>
      <p:sp>
        <p:nvSpPr>
          <p:cNvPr id="7" name="Rectangle 6">
            <a:extLst>
              <a:ext uri="{FF2B5EF4-FFF2-40B4-BE49-F238E27FC236}">
                <a16:creationId xmlns:a16="http://schemas.microsoft.com/office/drawing/2014/main" id="{D3437510-48CD-A149-D75F-44C1BC662837}"/>
              </a:ext>
            </a:extLst>
          </p:cNvPr>
          <p:cNvSpPr/>
          <p:nvPr/>
        </p:nvSpPr>
        <p:spPr>
          <a:xfrm>
            <a:off x="7886700" y="1571119"/>
            <a:ext cx="4114800" cy="405924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Myriad Pro" panose="020B0503030403020204" charset="0"/>
              </a:rPr>
              <a:t>Andreas Neubacher (DT)  joined Phil Beecher (</a:t>
            </a:r>
            <a:r>
              <a:rPr lang="en-US" dirty="0" err="1">
                <a:solidFill>
                  <a:schemeClr val="bg1"/>
                </a:solidFill>
                <a:latin typeface="Myriad Pro" panose="020B0503030403020204" charset="0"/>
              </a:rPr>
              <a:t>WiSun</a:t>
            </a:r>
            <a:r>
              <a:rPr lang="en-US" dirty="0">
                <a:solidFill>
                  <a:schemeClr val="bg1"/>
                </a:solidFill>
                <a:latin typeface="Myriad Pro" panose="020B0503030403020204" charset="0"/>
              </a:rPr>
              <a:t> Alliance) and </a:t>
            </a:r>
            <a:r>
              <a:rPr lang="en-GB" b="0" i="0" dirty="0">
                <a:solidFill>
                  <a:schemeClr val="bg1"/>
                </a:solidFill>
                <a:effectLst/>
                <a:latin typeface="Myriad Pro" panose="020B0503030403020204" charset="0"/>
              </a:rPr>
              <a:t>Eric Hewitson (LoRa Alliance) in </a:t>
            </a:r>
            <a:r>
              <a:rPr lang="en-US" dirty="0">
                <a:solidFill>
                  <a:schemeClr val="bg1"/>
                </a:solidFill>
                <a:latin typeface="Myriad Pro" panose="020B0503030403020204" charset="0"/>
              </a:rPr>
              <a:t>a </a:t>
            </a:r>
            <a:r>
              <a:rPr lang="en-US" b="1" dirty="0">
                <a:solidFill>
                  <a:schemeClr val="bg1"/>
                </a:solidFill>
                <a:latin typeface="Myriad Pro" panose="020B0503030403020204" charset="0"/>
              </a:rPr>
              <a:t>panel</a:t>
            </a:r>
            <a:r>
              <a:rPr lang="en-US" dirty="0">
                <a:solidFill>
                  <a:schemeClr val="bg1"/>
                </a:solidFill>
                <a:latin typeface="Myriad Pro" panose="020B0503030403020204" charset="0"/>
              </a:rPr>
              <a:t> moderated by </a:t>
            </a:r>
            <a:r>
              <a:rPr lang="en-GB" b="0" i="0" dirty="0">
                <a:solidFill>
                  <a:schemeClr val="bg1"/>
                </a:solidFill>
                <a:effectLst/>
                <a:latin typeface="Myriad Pro" panose="020B0503030403020204" charset="0"/>
              </a:rPr>
              <a:t>Richard Hooper  (Satellite Evolution) </a:t>
            </a:r>
            <a:r>
              <a:rPr lang="en-US" dirty="0">
                <a:solidFill>
                  <a:schemeClr val="bg1"/>
                </a:solidFill>
                <a:latin typeface="Myriad Pro" panose="020B0503030403020204" charset="0"/>
              </a:rPr>
              <a:t>on </a:t>
            </a:r>
          </a:p>
          <a:p>
            <a:pPr algn="l"/>
            <a:endParaRPr lang="en-GB" b="1" i="0" dirty="0">
              <a:solidFill>
                <a:schemeClr val="bg1"/>
              </a:solidFill>
              <a:effectLst/>
              <a:latin typeface="Myriad Pro" panose="020B0503030403020204" charset="0"/>
            </a:endParaRPr>
          </a:p>
          <a:p>
            <a:pPr algn="l"/>
            <a:r>
              <a:rPr lang="en-GB" b="1" i="0" dirty="0">
                <a:solidFill>
                  <a:schemeClr val="bg1"/>
                </a:solidFill>
                <a:effectLst/>
                <a:latin typeface="Myriad Pro" panose="020B0503030403020204" charset="0"/>
              </a:rPr>
              <a:t>“Innovation: Solutions for Enterprise, Utility, Government. Future Lo band, Narrowband /Industrial IOT Network Infrastructure: NTN </a:t>
            </a:r>
            <a:r>
              <a:rPr lang="en-GB" b="1" i="0" dirty="0" err="1">
                <a:solidFill>
                  <a:schemeClr val="bg1"/>
                </a:solidFill>
                <a:effectLst/>
                <a:latin typeface="Myriad Pro" panose="020B0503030403020204" charset="0"/>
              </a:rPr>
              <a:t>LoRaWan</a:t>
            </a:r>
            <a:r>
              <a:rPr lang="en-GB" b="1" i="0" dirty="0">
                <a:solidFill>
                  <a:schemeClr val="bg1"/>
                </a:solidFill>
                <a:effectLst/>
                <a:latin typeface="Myriad Pro" panose="020B0503030403020204" charset="0"/>
              </a:rPr>
              <a:t>, 3GPP, Hybrid, Mesh. </a:t>
            </a:r>
          </a:p>
          <a:p>
            <a:pPr algn="l"/>
            <a:endParaRPr lang="en-GB" dirty="0">
              <a:solidFill>
                <a:schemeClr val="bg1"/>
              </a:solidFill>
              <a:latin typeface="Myriad Pro" panose="020B0503030403020204" charset="0"/>
            </a:endParaRPr>
          </a:p>
          <a:p>
            <a:pPr algn="l"/>
            <a:r>
              <a:rPr lang="en-GB" dirty="0">
                <a:solidFill>
                  <a:schemeClr val="bg1"/>
                </a:solidFill>
                <a:latin typeface="Myriad Pro" panose="020B0503030403020204" charset="0"/>
              </a:rPr>
              <a:t>in the</a:t>
            </a:r>
            <a:r>
              <a:rPr lang="en-GB" b="1" dirty="0">
                <a:solidFill>
                  <a:schemeClr val="bg1"/>
                </a:solidFill>
                <a:latin typeface="Myriad Pro" panose="020B0503030403020204" charset="0"/>
              </a:rPr>
              <a:t> “</a:t>
            </a:r>
            <a:r>
              <a:rPr lang="en-GB" b="1" i="0" dirty="0">
                <a:solidFill>
                  <a:schemeClr val="bg1"/>
                </a:solidFill>
                <a:effectLst/>
                <a:latin typeface="Myriad Pro" panose="020B0503030403020204" charset="0"/>
              </a:rPr>
              <a:t>Strategies in Satellite Ground Segment” (SSGS2024) Conference</a:t>
            </a:r>
            <a:endParaRPr lang="en-IN" b="1" dirty="0">
              <a:solidFill>
                <a:schemeClr val="bg1"/>
              </a:solidFill>
              <a:latin typeface="Myriad Pro" panose="020B0503030403020204" charset="0"/>
            </a:endParaRPr>
          </a:p>
        </p:txBody>
      </p:sp>
    </p:spTree>
    <p:extLst>
      <p:ext uri="{BB962C8B-B14F-4D97-AF65-F5344CB8AC3E}">
        <p14:creationId xmlns:p14="http://schemas.microsoft.com/office/powerpoint/2010/main" val="257112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E3F8DB5E-CCD6-E621-C53B-6BDF867753E6}"/>
            </a:ext>
          </a:extLst>
        </p:cNvPr>
        <p:cNvGrpSpPr/>
        <p:nvPr/>
      </p:nvGrpSpPr>
      <p:grpSpPr>
        <a:xfrm>
          <a:off x="0" y="0"/>
          <a:ext cx="0" cy="0"/>
          <a:chOff x="0" y="0"/>
          <a:chExt cx="0" cy="0"/>
        </a:xfrm>
      </p:grpSpPr>
      <p:sp>
        <p:nvSpPr>
          <p:cNvPr id="90" name="Google Shape;90;g19bea0c9e96_0_1">
            <a:extLst>
              <a:ext uri="{FF2B5EF4-FFF2-40B4-BE49-F238E27FC236}">
                <a16:creationId xmlns:a16="http://schemas.microsoft.com/office/drawing/2014/main" id="{EB2DE6E4-4602-7083-B67F-FF16EC310A1D}"/>
              </a:ext>
            </a:extLst>
          </p:cNvPr>
          <p:cNvSpPr txBox="1">
            <a:spLocks noGrp="1"/>
          </p:cNvSpPr>
          <p:nvPr>
            <p:ph type="title"/>
          </p:nvPr>
        </p:nvSpPr>
        <p:spPr>
          <a:xfrm>
            <a:off x="334695" y="0"/>
            <a:ext cx="10419444"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sz="3200" dirty="0"/>
              <a:t>Metrics (YTD’24)</a:t>
            </a:r>
            <a:endParaRPr sz="3200" dirty="0"/>
          </a:p>
        </p:txBody>
      </p:sp>
      <p:sp>
        <p:nvSpPr>
          <p:cNvPr id="91" name="Google Shape;91;g19bea0c9e96_0_1">
            <a:extLst>
              <a:ext uri="{FF2B5EF4-FFF2-40B4-BE49-F238E27FC236}">
                <a16:creationId xmlns:a16="http://schemas.microsoft.com/office/drawing/2014/main" id="{E9F78FBB-81D9-72C6-4E5F-6B623831B3C6}"/>
              </a:ext>
            </a:extLst>
          </p:cNvPr>
          <p:cNvSpPr txBox="1">
            <a:spLocks/>
          </p:cNvSpPr>
          <p:nvPr/>
        </p:nvSpPr>
        <p:spPr>
          <a:xfrm>
            <a:off x="132750" y="1164530"/>
            <a:ext cx="7117693" cy="473562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External Publications: 1 published</a:t>
            </a:r>
            <a:r>
              <a:rPr lang="en-US" dirty="0">
                <a:latin typeface="Myriad Pro" panose="020B0503030403020204" charset="0"/>
              </a:rPr>
              <a:t>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Engagement: </a:t>
            </a:r>
            <a:r>
              <a:rPr kumimoji="0" lang="en-US" i="0" u="none" strike="noStrike" kern="1200" cap="none" spc="0" normalizeH="0" baseline="0" noProof="0" dirty="0">
                <a:ln>
                  <a:noFill/>
                </a:ln>
                <a:solidFill>
                  <a:schemeClr val="tx1"/>
                </a:solidFill>
                <a:effectLst/>
                <a:uLnTx/>
                <a:uFillTx/>
                <a:latin typeface="Myriad Pro" panose="020B0503030403020204" charset="0"/>
              </a:rPr>
              <a:t>12 Executive Insights published (4 post Marcom 128)</a:t>
            </a:r>
            <a:endParaRPr lang="en-US" dirty="0">
              <a:latin typeface="Myriad Pro" panose="020B0503030403020204" charset="0"/>
            </a:endParaRPr>
          </a:p>
          <a:p>
            <a:pPr algn="l"/>
            <a:r>
              <a:rPr lang="en-US" b="1" dirty="0">
                <a:latin typeface="Myriad Pro" panose="020B0503030403020204" charset="0"/>
              </a:rPr>
              <a:t>Regional Outreach: 0</a:t>
            </a:r>
            <a:endParaRPr kumimoji="0" lang="en-US" b="1" i="0" u="none" strike="noStrike" kern="1200" cap="none" spc="0" normalizeH="0" baseline="0" noProof="0" dirty="0">
              <a:ln>
                <a:noFill/>
              </a:ln>
              <a:solidFill>
                <a:schemeClr val="tx1"/>
              </a:solidFill>
              <a:effectLs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b="1" i="0" u="none" strike="noStrike" kern="1200" cap="none" spc="0" normalizeH="0" baseline="0" noProof="0" dirty="0">
              <a:ln>
                <a:noFill/>
              </a:ln>
              <a:solidFill>
                <a:schemeClr val="tx1"/>
              </a:solidFill>
              <a:effectLs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Visibility:</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Myriad Pro" panose="020B0503030403020204" charset="0"/>
              </a:rPr>
              <a:t>Total Events organized – 1@oneM2M (</a:t>
            </a:r>
            <a:r>
              <a:rPr lang="en-US" b="1" dirty="0">
                <a:latin typeface="Myriad Pro" panose="020B0503030403020204" charset="0"/>
              </a:rPr>
              <a:t>oneM2M workshop in </a:t>
            </a:r>
            <a:r>
              <a:rPr lang="en-US" dirty="0">
                <a:latin typeface="Myriad Pro" panose="020B0503030403020204" charset="0"/>
              </a:rPr>
              <a:t>ASTAP32</a:t>
            </a:r>
            <a:r>
              <a:rPr kumimoji="0" lang="en-US" b="0" i="0" u="none" strike="noStrike" kern="1200" cap="none" spc="0" normalizeH="0" baseline="0" noProof="0" dirty="0">
                <a:ln>
                  <a:noFill/>
                </a:ln>
                <a:solidFill>
                  <a:schemeClr val="tx1"/>
                </a:solidFill>
                <a:effectLst/>
                <a:uLnTx/>
                <a:uFillTx/>
                <a:latin typeface="Myriad Pro" panose="020B0503030403020204" charset="0"/>
              </a:rPr>
              <a:t>)</a:t>
            </a:r>
            <a:endParaRPr kumimoji="0" b="0" i="0" u="none" strike="sngStrike" kern="1200" cap="none" spc="0" normalizeH="0" baseline="0" noProof="0" dirty="0">
              <a:ln>
                <a:noFill/>
              </a:ln>
              <a:solidFill>
                <a:schemeClr val="tx1"/>
              </a:solidFill>
              <a:effectLst/>
              <a:highlight>
                <a:srgbClr val="00FFFF"/>
              </a:highligh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latin typeface="Myriad Pro" panose="020B0503030403020204" charset="0"/>
              </a:rPr>
              <a:t>Speaking Opportunities –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b="1" dirty="0">
                <a:effectLst/>
                <a:latin typeface="Myriad Pro" panose="020B0503030403020204" charset="0"/>
                <a:ea typeface="Calibri" panose="020F0502020204030204" pitchFamily="34" charset="0"/>
                <a:cs typeface="Aptos" panose="020B0004020202020204" pitchFamily="34" charset="0"/>
                <a:hlinkClick r:id="rId3"/>
              </a:rPr>
              <a:t>Strategies in Satellite Ground Segment 2024</a:t>
            </a:r>
            <a:r>
              <a:rPr lang="en-GB" b="1" dirty="0">
                <a:effectLst/>
                <a:latin typeface="Myriad Pro" panose="020B0503030403020204" charset="0"/>
                <a:ea typeface="Calibri" panose="020F0502020204030204" pitchFamily="34" charset="0"/>
                <a:cs typeface="Aptos" panose="020B0004020202020204" pitchFamily="34" charset="0"/>
              </a:rPr>
              <a:t> – </a:t>
            </a:r>
            <a:r>
              <a:rPr lang="en-GB" dirty="0">
                <a:effectLst/>
                <a:latin typeface="Myriad Pro" panose="020B0503030403020204" charset="0"/>
                <a:ea typeface="Calibri" panose="020F0502020204030204" pitchFamily="34" charset="0"/>
                <a:cs typeface="Aptos" panose="020B0004020202020204" pitchFamily="34" charset="0"/>
              </a:rPr>
              <a:t>Andreas </a:t>
            </a:r>
            <a:r>
              <a:rPr lang="en-GB" dirty="0" err="1">
                <a:effectLst/>
                <a:latin typeface="Myriad Pro" panose="020B0503030403020204" charset="0"/>
                <a:ea typeface="Calibri" panose="020F0502020204030204" pitchFamily="34" charset="0"/>
                <a:cs typeface="Aptos" panose="020B0004020202020204" pitchFamily="34" charset="0"/>
              </a:rPr>
              <a:t>Neubacher</a:t>
            </a:r>
            <a:r>
              <a:rPr lang="en-GB" dirty="0">
                <a:effectLst/>
                <a:latin typeface="Myriad Pro" panose="020B0503030403020204" charset="0"/>
                <a:ea typeface="Calibri" panose="020F0502020204030204" pitchFamily="34" charset="0"/>
                <a:cs typeface="Aptos" panose="020B0004020202020204" pitchFamily="34" charset="0"/>
              </a:rPr>
              <a:t>  spoke as member of oneM2M</a:t>
            </a:r>
            <a:endParaRPr lang="en-US" dirty="0">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b="1" i="0" u="none" strike="noStrike" kern="1200" cap="none" spc="0" normalizeH="0" baseline="0" noProof="0" dirty="0">
              <a:ln>
                <a:noFill/>
              </a:ln>
              <a:solidFill>
                <a:schemeClr val="tx1"/>
              </a:solidFill>
              <a:effectLs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Social Media: LinkedIn </a:t>
            </a:r>
            <a:r>
              <a:rPr kumimoji="0" lang="en-US" b="0" i="0" u="none" strike="noStrike" kern="1200" cap="none" spc="0" normalizeH="0" baseline="0" noProof="0" dirty="0">
                <a:ln>
                  <a:noFill/>
                </a:ln>
                <a:solidFill>
                  <a:schemeClr val="tx1"/>
                </a:solidFill>
                <a:effectLst/>
                <a:uLnTx/>
                <a:uFillTx/>
                <a:latin typeface="Myriad Pro" panose="020B0503030403020204" charset="0"/>
              </a:rPr>
              <a:t>1553 followers (</a:t>
            </a:r>
            <a:r>
              <a:rPr kumimoji="0" lang="en-US" b="0" i="0" u="none" strike="noStrike" kern="1200" cap="none" spc="0" normalizeH="0" baseline="0" noProof="0" dirty="0">
                <a:ln>
                  <a:noFill/>
                </a:ln>
                <a:solidFill>
                  <a:srgbClr val="00B050"/>
                </a:solidFill>
                <a:effectLst/>
                <a:uLnTx/>
                <a:uFillTx/>
                <a:latin typeface="Myriad Pro" panose="020B0503030403020204" charset="0"/>
              </a:rPr>
              <a:t>▲15</a:t>
            </a:r>
            <a:r>
              <a:rPr lang="en-US" dirty="0">
                <a:solidFill>
                  <a:srgbClr val="00B050"/>
                </a:solidFill>
                <a:latin typeface="Myriad Pro" panose="020B0503030403020204" charset="0"/>
              </a:rPr>
              <a:t> from Aug’24</a:t>
            </a:r>
            <a:r>
              <a:rPr kumimoji="0" lang="en-US" b="0" i="0" u="none" strike="noStrike" kern="1200" cap="none" spc="0" normalizeH="0" baseline="0" noProof="0" dirty="0">
                <a:ln>
                  <a:noFill/>
                </a:ln>
                <a:solidFill>
                  <a:schemeClr val="tx1"/>
                </a:solidFill>
                <a:effectLst/>
                <a:uLnTx/>
                <a:uFillTx/>
                <a:latin typeface="Myriad Pro" panose="020B0503030403020204" charset="0"/>
              </a:rPr>
              <a:t>), </a:t>
            </a:r>
            <a:r>
              <a:rPr lang="en-US" dirty="0">
                <a:latin typeface="Myriad Pro" panose="020B0503030403020204" charset="0"/>
              </a:rPr>
              <a:t>49</a:t>
            </a:r>
            <a:r>
              <a:rPr kumimoji="0" lang="en-US" b="0" i="0" u="none" strike="noStrike" kern="1200" cap="none" spc="0" normalizeH="0" baseline="0" noProof="0" dirty="0">
                <a:ln>
                  <a:noFill/>
                </a:ln>
                <a:solidFill>
                  <a:schemeClr val="tx1"/>
                </a:solidFill>
                <a:effectLst/>
                <a:uLnTx/>
                <a:uFillTx/>
                <a:latin typeface="Myriad Pro" panose="020B0503030403020204" charset="0"/>
              </a:rPr>
              <a:t> total posts; Twitter 1445 followers, </a:t>
            </a:r>
            <a:r>
              <a:rPr lang="en-US" dirty="0">
                <a:latin typeface="Myriad Pro" panose="020B0503030403020204" charset="0"/>
              </a:rPr>
              <a:t>210</a:t>
            </a:r>
            <a:r>
              <a:rPr kumimoji="0" lang="en-US" b="0" i="0" u="none" strike="noStrike" kern="1200" cap="none" spc="0" normalizeH="0" baseline="0" noProof="0" dirty="0">
                <a:ln>
                  <a:noFill/>
                </a:ln>
                <a:solidFill>
                  <a:schemeClr val="tx1"/>
                </a:solidFill>
                <a:effectLst/>
                <a:uLnTx/>
                <a:uFillTx/>
                <a:latin typeface="Myriad Pro" panose="020B0503030403020204" charset="0"/>
              </a:rPr>
              <a:t> total posts</a:t>
            </a:r>
            <a:endParaRPr kumimoji="0" lang="en-US" b="1" i="0" u="none" strike="noStrike" kern="1200" cap="none" spc="0" normalizeH="0" baseline="0" noProof="0" dirty="0">
              <a:ln>
                <a:noFill/>
              </a:ln>
              <a:solidFill>
                <a:schemeClr val="tx1"/>
              </a:solidFill>
              <a:effectLst/>
              <a:highlight>
                <a:srgbClr val="FFFF00"/>
              </a:highligh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Communiques &amp; PRs:</a:t>
            </a:r>
            <a:r>
              <a:rPr kumimoji="0" lang="en-US" i="0" u="none" strike="noStrike" kern="1200" cap="none" spc="0" normalizeH="0" baseline="0" noProof="0" dirty="0">
                <a:ln>
                  <a:noFill/>
                </a:ln>
                <a:solidFill>
                  <a:schemeClr val="tx1"/>
                </a:solidFill>
                <a:effectLst/>
                <a:uLnTx/>
                <a:uFillTx/>
                <a:latin typeface="Myriad Pro" panose="020B0503030403020204" charset="0"/>
              </a:rPr>
              <a:t> </a:t>
            </a:r>
            <a:r>
              <a:rPr lang="en-US" dirty="0">
                <a:latin typeface="Myriad Pro" panose="020B0503030403020204" charset="0"/>
              </a:rPr>
              <a:t>- N/A</a:t>
            </a:r>
          </a:p>
        </p:txBody>
      </p:sp>
      <p:sp>
        <p:nvSpPr>
          <p:cNvPr id="3" name="TextBox 2">
            <a:extLst>
              <a:ext uri="{FF2B5EF4-FFF2-40B4-BE49-F238E27FC236}">
                <a16:creationId xmlns:a16="http://schemas.microsoft.com/office/drawing/2014/main" id="{AB9FBF2A-ABDC-2079-1148-37F90344E192}"/>
              </a:ext>
            </a:extLst>
          </p:cNvPr>
          <p:cNvSpPr txBox="1"/>
          <p:nvPr/>
        </p:nvSpPr>
        <p:spPr>
          <a:xfrm>
            <a:off x="8465820" y="6218896"/>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4"/>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D43873AC-55F0-C25D-D00B-7F5E8E502AB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2024 oneM2M</a:t>
            </a:r>
          </a:p>
        </p:txBody>
      </p:sp>
      <p:sp>
        <p:nvSpPr>
          <p:cNvPr id="5" name="TextBox 4">
            <a:extLst>
              <a:ext uri="{FF2B5EF4-FFF2-40B4-BE49-F238E27FC236}">
                <a16:creationId xmlns:a16="http://schemas.microsoft.com/office/drawing/2014/main" id="{00887F97-275B-6C7A-8ADA-335CA37856C7}"/>
              </a:ext>
            </a:extLst>
          </p:cNvPr>
          <p:cNvSpPr txBox="1"/>
          <p:nvPr/>
        </p:nvSpPr>
        <p:spPr>
          <a:xfrm>
            <a:off x="7250446" y="1533576"/>
            <a:ext cx="4293854" cy="3170099"/>
          </a:xfrm>
          <a:prstGeom prst="rect">
            <a:avLst/>
          </a:prstGeom>
          <a:noFill/>
        </p:spPr>
        <p:txBody>
          <a:bodyPr wrap="square">
            <a:spAutoFit/>
          </a:bodyPr>
          <a:lstStyle/>
          <a:p>
            <a:pPr marL="0" marR="0" lvl="0" indent="0" algn="l" rtl="0">
              <a:spcBef>
                <a:spcPts val="0"/>
              </a:spcBef>
              <a:spcAft>
                <a:spcPts val="0"/>
              </a:spcAft>
              <a:buNone/>
            </a:pPr>
            <a:r>
              <a:rPr lang="en-US" dirty="0">
                <a:solidFill>
                  <a:schemeClr val="dk1"/>
                </a:solidFill>
                <a:latin typeface="Myriad Pro" panose="020B0503030403020204" charset="0"/>
                <a:ea typeface="Open Sans"/>
                <a:cs typeface="Open Sans"/>
                <a:sym typeface="Open Sans"/>
              </a:rPr>
              <a:t>oneM2M in the News – 1210 Subscribers</a:t>
            </a:r>
            <a:endParaRPr lang="en-US" dirty="0">
              <a:latin typeface="Myriad Pro" panose="020B0503030403020204" charset="0"/>
            </a:endParaRPr>
          </a:p>
          <a:p>
            <a:pPr marL="0" marR="0" lvl="0" indent="0" algn="l" rtl="0">
              <a:spcBef>
                <a:spcPts val="0"/>
              </a:spcBef>
              <a:spcAft>
                <a:spcPts val="0"/>
              </a:spcAft>
              <a:buNone/>
            </a:pPr>
            <a:endParaRPr lang="en-US"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dirty="0">
                <a:solidFill>
                  <a:schemeClr val="dk1"/>
                </a:solidFill>
                <a:latin typeface="Myriad Pro" panose="020B0503030403020204" charset="0"/>
                <a:ea typeface="Open Sans"/>
                <a:cs typeface="Open Sans"/>
                <a:sym typeface="Open Sans"/>
              </a:rPr>
              <a:t>Press Releases – 0</a:t>
            </a:r>
            <a:endParaRPr lang="en-US" dirty="0">
              <a:latin typeface="Myriad Pro" panose="020B0503030403020204" charset="0"/>
            </a:endParaRPr>
          </a:p>
          <a:p>
            <a:pPr marL="0" marR="0" lvl="0" indent="0" algn="l" rtl="0">
              <a:spcBef>
                <a:spcPts val="0"/>
              </a:spcBef>
              <a:spcAft>
                <a:spcPts val="0"/>
              </a:spcAft>
              <a:buNone/>
            </a:pPr>
            <a:endParaRPr lang="en-US" dirty="0">
              <a:solidFill>
                <a:schemeClr val="dk2"/>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b="0" dirty="0">
                <a:solidFill>
                  <a:schemeClr val="dk1"/>
                </a:solidFill>
                <a:latin typeface="Myriad Pro" panose="020B0503030403020204" charset="0"/>
                <a:ea typeface="Open Sans"/>
                <a:cs typeface="Open Sans"/>
                <a:sym typeface="Open Sans"/>
              </a:rPr>
              <a:t>Media queries  to  </a:t>
            </a:r>
            <a:r>
              <a:rPr lang="en-US" b="0" u="sng" dirty="0">
                <a:solidFill>
                  <a:srgbClr val="0000FF"/>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oneM2M_PressMedia@list.onem2m.org</a:t>
            </a:r>
            <a:r>
              <a:rPr lang="en-US" b="0" dirty="0">
                <a:solidFill>
                  <a:schemeClr val="dk1"/>
                </a:solidFill>
                <a:latin typeface="Myriad Pro" panose="020B0503030403020204" charset="0"/>
                <a:ea typeface="Open Sans"/>
                <a:cs typeface="Open Sans"/>
                <a:sym typeface="Open Sans"/>
              </a:rPr>
              <a:t> being forwarded to Bindoo, </a:t>
            </a:r>
            <a:r>
              <a:rPr lang="en-US" b="0" dirty="0" err="1">
                <a:solidFill>
                  <a:schemeClr val="dk1"/>
                </a:solidFill>
                <a:latin typeface="Myriad Pro" panose="020B0503030403020204" charset="0"/>
                <a:ea typeface="Open Sans"/>
                <a:cs typeface="Open Sans"/>
                <a:sym typeface="Open Sans"/>
              </a:rPr>
              <a:t>Aurindam</a:t>
            </a:r>
            <a:r>
              <a:rPr lang="en-US" b="0" dirty="0">
                <a:solidFill>
                  <a:schemeClr val="dk1"/>
                </a:solidFill>
                <a:latin typeface="Myriad Pro" panose="020B0503030403020204" charset="0"/>
                <a:ea typeface="Open Sans"/>
                <a:cs typeface="Open Sans"/>
                <a:sym typeface="Open Sans"/>
              </a:rPr>
              <a:t>, Ken, Akash</a:t>
            </a:r>
          </a:p>
          <a:p>
            <a:pPr marL="0" marR="0" lvl="0" indent="0" algn="l" rtl="0">
              <a:spcBef>
                <a:spcPts val="0"/>
              </a:spcBef>
              <a:spcAft>
                <a:spcPts val="0"/>
              </a:spcAft>
              <a:buNone/>
            </a:pPr>
            <a:endParaRPr lang="en-US"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b="1" dirty="0">
                <a:solidFill>
                  <a:schemeClr val="dk1"/>
                </a:solidFill>
                <a:latin typeface="Myriad Pro" panose="020B0503030403020204" charset="0"/>
                <a:ea typeface="Open Sans"/>
                <a:cs typeface="Open Sans"/>
                <a:sym typeface="Open Sans"/>
                <a:hlinkClick r:id="rId6"/>
              </a:rPr>
              <a:t>Email for sending notifications created contact@oneM2M.org</a:t>
            </a:r>
            <a:endParaRPr lang="en-US" b="1" dirty="0">
              <a:solidFill>
                <a:schemeClr val="dk1"/>
              </a:solidFill>
              <a:latin typeface="Myriad Pro" panose="020B0503030403020204" charset="0"/>
              <a:ea typeface="Open Sans"/>
              <a:cs typeface="Open Sans"/>
              <a:sym typeface="Open Sans"/>
            </a:endParaRPr>
          </a:p>
        </p:txBody>
      </p:sp>
      <p:cxnSp>
        <p:nvCxnSpPr>
          <p:cNvPr id="6" name="Google Shape;238;p18">
            <a:extLst>
              <a:ext uri="{FF2B5EF4-FFF2-40B4-BE49-F238E27FC236}">
                <a16:creationId xmlns:a16="http://schemas.microsoft.com/office/drawing/2014/main" id="{610CF740-768B-8B52-4A76-176BE76B06B1}"/>
              </a:ext>
            </a:extLst>
          </p:cNvPr>
          <p:cNvCxnSpPr/>
          <p:nvPr/>
        </p:nvCxnSpPr>
        <p:spPr>
          <a:xfrm>
            <a:off x="7250446" y="1453566"/>
            <a:ext cx="0" cy="3223864"/>
          </a:xfrm>
          <a:prstGeom prst="straightConnector1">
            <a:avLst/>
          </a:prstGeom>
          <a:noFill/>
          <a:ln w="952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555233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C278CC08-43BB-1EA6-18F4-C7360CDAB787}"/>
            </a:ext>
          </a:extLst>
        </p:cNvPr>
        <p:cNvGrpSpPr/>
        <p:nvPr/>
      </p:nvGrpSpPr>
      <p:grpSpPr>
        <a:xfrm>
          <a:off x="0" y="0"/>
          <a:ext cx="0" cy="0"/>
          <a:chOff x="0" y="0"/>
          <a:chExt cx="0" cy="0"/>
        </a:xfrm>
      </p:grpSpPr>
      <p:sp>
        <p:nvSpPr>
          <p:cNvPr id="226" name="Google Shape;226;p17">
            <a:extLst>
              <a:ext uri="{FF2B5EF4-FFF2-40B4-BE49-F238E27FC236}">
                <a16:creationId xmlns:a16="http://schemas.microsoft.com/office/drawing/2014/main" id="{4C3390A2-8211-6527-CFA7-FBC268C3BD5D}"/>
              </a:ext>
            </a:extLst>
          </p:cNvPr>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sz="3200" dirty="0">
                <a:latin typeface="Myriad Pro" panose="020B0503030403020204" charset="0"/>
              </a:rPr>
              <a:t>Media Engagement (CY24)</a:t>
            </a:r>
            <a:endParaRPr sz="3200" dirty="0">
              <a:latin typeface="Myriad Pro" panose="020B0503030403020204" charset="0"/>
            </a:endParaRPr>
          </a:p>
        </p:txBody>
      </p:sp>
      <p:graphicFrame>
        <p:nvGraphicFramePr>
          <p:cNvPr id="227" name="Google Shape;227;p17">
            <a:extLst>
              <a:ext uri="{FF2B5EF4-FFF2-40B4-BE49-F238E27FC236}">
                <a16:creationId xmlns:a16="http://schemas.microsoft.com/office/drawing/2014/main" id="{32B546C6-CA1F-E25C-7A83-214DBD138C0E}"/>
              </a:ext>
            </a:extLst>
          </p:cNvPr>
          <p:cNvGraphicFramePr/>
          <p:nvPr>
            <p:extLst>
              <p:ext uri="{D42A27DB-BD31-4B8C-83A1-F6EECF244321}">
                <p14:modId xmlns:p14="http://schemas.microsoft.com/office/powerpoint/2010/main" val="1923638676"/>
              </p:ext>
            </p:extLst>
          </p:nvPr>
        </p:nvGraphicFramePr>
        <p:xfrm>
          <a:off x="1360966" y="1211615"/>
          <a:ext cx="10673707" cy="4912952"/>
        </p:xfrm>
        <a:graphic>
          <a:graphicData uri="http://schemas.openxmlformats.org/drawingml/2006/table">
            <a:tbl>
              <a:tblPr>
                <a:noFill/>
              </a:tblPr>
              <a:tblGrid>
                <a:gridCol w="2530740">
                  <a:extLst>
                    <a:ext uri="{9D8B030D-6E8A-4147-A177-3AD203B41FA5}">
                      <a16:colId xmlns:a16="http://schemas.microsoft.com/office/drawing/2014/main" val="20000"/>
                    </a:ext>
                  </a:extLst>
                </a:gridCol>
                <a:gridCol w="8142967">
                  <a:extLst>
                    <a:ext uri="{9D8B030D-6E8A-4147-A177-3AD203B41FA5}">
                      <a16:colId xmlns:a16="http://schemas.microsoft.com/office/drawing/2014/main" val="20001"/>
                    </a:ext>
                  </a:extLst>
                </a:gridCol>
              </a:tblGrid>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18 July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Myriad Pro" panose="020B0503030403020204" charset="0"/>
                          <a:ea typeface="Open Sans"/>
                          <a:cs typeface="Open Sans"/>
                          <a:hlinkClick r:id="rId3">
                            <a:extLst>
                              <a:ext uri="{A12FA001-AC4F-418D-AE19-62706E023703}">
                                <ahyp:hlinkClr xmlns:ahyp="http://schemas.microsoft.com/office/drawing/2018/hyperlinkcolor" val="tx"/>
                              </a:ext>
                            </a:extLst>
                          </a:hlinkClick>
                        </a:rPr>
                        <a:t>Design for Optimized Public Safety and Earthquake Disaster Mitigation With IoT</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700176022"/>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20 June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IN" sz="1800" b="0" i="0" u="sng" strike="noStrike" kern="1200" cap="none" dirty="0">
                          <a:solidFill>
                            <a:srgbClr val="C00000"/>
                          </a:solidFill>
                          <a:latin typeface="Myriad Pro" panose="020B0503030403020204" charset="0"/>
                          <a:ea typeface="Open Sans"/>
                          <a:cs typeface="Open Sans"/>
                          <a:hlinkClick r:id="rId4">
                            <a:extLst>
                              <a:ext uri="{A12FA001-AC4F-418D-AE19-62706E023703}">
                                <ahyp:hlinkClr xmlns:ahyp="http://schemas.microsoft.com/office/drawing/2018/hyperlinkcolor" val="tx"/>
                              </a:ext>
                            </a:extLst>
                          </a:hlinkClick>
                        </a:rPr>
                        <a:t>Telecommunications Technology Association (Korea) Supports oneM2M</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911623738"/>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31 May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Myriad Pro" panose="020B0503030403020204" charset="0"/>
                          <a:ea typeface="Open Sans"/>
                          <a:cs typeface="Open Sans"/>
                          <a:hlinkClick r:id="rId5">
                            <a:extLst>
                              <a:ext uri="{A12FA001-AC4F-418D-AE19-62706E023703}">
                                <ahyp:hlinkClr xmlns:ahyp="http://schemas.microsoft.com/office/drawing/2018/hyperlinkcolor" val="tx"/>
                              </a:ext>
                            </a:extLst>
                          </a:hlinkClick>
                        </a:rPr>
                        <a:t>oneM2M Introduction for Asia-Pacific </a:t>
                      </a:r>
                      <a:r>
                        <a:rPr lang="en-US" sz="1800" b="0" i="0" u="sng" strike="noStrike" kern="1200" cap="none" dirty="0" err="1">
                          <a:solidFill>
                            <a:srgbClr val="C00000"/>
                          </a:solidFill>
                          <a:latin typeface="Myriad Pro" panose="020B0503030403020204" charset="0"/>
                          <a:ea typeface="Open Sans"/>
                          <a:cs typeface="Open Sans"/>
                          <a:hlinkClick r:id="rId5">
                            <a:extLst>
                              <a:ext uri="{A12FA001-AC4F-418D-AE19-62706E023703}">
                                <ahyp:hlinkClr xmlns:ahyp="http://schemas.microsoft.com/office/drawing/2018/hyperlinkcolor" val="tx"/>
                              </a:ext>
                            </a:extLst>
                          </a:hlinkClick>
                        </a:rPr>
                        <a:t>Telecommunity</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780822741"/>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31 May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Myriad Pro" panose="020B0503030403020204" charset="0"/>
                          <a:ea typeface="Open Sans"/>
                          <a:cs typeface="Open Sans"/>
                          <a:hlinkClick r:id="rId6">
                            <a:extLst>
                              <a:ext uri="{A12FA001-AC4F-418D-AE19-62706E023703}">
                                <ahyp:hlinkClr xmlns:ahyp="http://schemas.microsoft.com/office/drawing/2018/hyperlinkcolor" val="tx"/>
                              </a:ext>
                            </a:extLst>
                          </a:hlinkClick>
                        </a:rPr>
                        <a:t>oneM2M Developer Supports and Certification</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919605438"/>
                  </a:ext>
                </a:extLst>
              </a:tr>
              <a:tr h="449232">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31 May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Myriad Pro" panose="020B0503030403020204" charset="0"/>
                          <a:ea typeface="Open Sans"/>
                          <a:cs typeface="Open Sans"/>
                          <a:hlinkClick r:id="rId7">
                            <a:extLst>
                              <a:ext uri="{A12FA001-AC4F-418D-AE19-62706E023703}">
                                <ahyp:hlinkClr xmlns:ahyp="http://schemas.microsoft.com/office/drawing/2018/hyperlinkcolor" val="tx"/>
                              </a:ext>
                            </a:extLst>
                          </a:hlinkClick>
                        </a:rPr>
                        <a:t>oneM2M Use Cases in Korea</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713100284"/>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31 May 2024</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C00000"/>
                        </a:buClr>
                        <a:buSzPts val="1800"/>
                        <a:buFont typeface="Open Sans"/>
                        <a:buNone/>
                        <a:tabLst/>
                        <a:defRPr/>
                      </a:pPr>
                      <a:r>
                        <a:rPr lang="en-US" sz="1800" b="0" i="0" u="sng" strike="noStrike" kern="1200" cap="none" dirty="0">
                          <a:solidFill>
                            <a:srgbClr val="C00000"/>
                          </a:solidFill>
                          <a:latin typeface="Myriad Pro" panose="020B0503030403020204" charset="0"/>
                          <a:ea typeface="Open Sans"/>
                          <a:cs typeface="Open Sans"/>
                          <a:hlinkClick r:id="rId8">
                            <a:extLst>
                              <a:ext uri="{A12FA001-AC4F-418D-AE19-62706E023703}">
                                <ahyp:hlinkClr xmlns:ahyp="http://schemas.microsoft.com/office/drawing/2018/hyperlinkcolor" val="tx"/>
                              </a:ext>
                            </a:extLst>
                          </a:hlinkClick>
                        </a:rPr>
                        <a:t>oneM2M Development and Application Use Cases in India</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590914351"/>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3 January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IN" sz="1800" b="0" i="0" u="sng" strike="noStrike" kern="1200" cap="none" dirty="0">
                          <a:solidFill>
                            <a:srgbClr val="C00000"/>
                          </a:solidFill>
                          <a:latin typeface="Myriad Pro" panose="020B0503030403020204" charset="0"/>
                          <a:ea typeface="Open Sans"/>
                          <a:cs typeface="Open Sans"/>
                          <a:hlinkClick r:id="rId9">
                            <a:extLst>
                              <a:ext uri="{A12FA001-AC4F-418D-AE19-62706E023703}">
                                <ahyp:hlinkClr xmlns:ahyp="http://schemas.microsoft.com/office/drawing/2018/hyperlinkcolor" val="tx"/>
                              </a:ext>
                            </a:extLst>
                          </a:hlinkClick>
                        </a:rPr>
                        <a:t>Getting Started in oneM2M</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515032988"/>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kumimoji="0" lang="en-IN" sz="1800" b="0" i="0" u="none" strike="noStrike" kern="1200" cap="none" spc="0" normalizeH="0" baseline="0" noProof="0" dirty="0">
                          <a:ln>
                            <a:noFill/>
                          </a:ln>
                          <a:solidFill>
                            <a:srgbClr val="545054"/>
                          </a:solidFill>
                          <a:effectLst/>
                          <a:uLnTx/>
                          <a:uFillTx/>
                          <a:latin typeface="Myriad Pro" panose="020B0503030403020204" charset="0"/>
                          <a:ea typeface="Open Sans"/>
                          <a:cs typeface="Open Sans"/>
                          <a:sym typeface="Open Sans"/>
                        </a:rPr>
                        <a:t>3 January 2024</a:t>
                      </a:r>
                      <a:endParaRPr lang="en-IN" sz="18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IN" sz="1800" b="0" i="0" u="sng" strike="noStrike" kern="1200" cap="none" dirty="0">
                          <a:solidFill>
                            <a:srgbClr val="C00000"/>
                          </a:solidFill>
                          <a:latin typeface="Myriad Pro" panose="020B0503030403020204" charset="0"/>
                          <a:ea typeface="Open Sans"/>
                          <a:cs typeface="Open Sans"/>
                          <a:hlinkClick r:id="rId10">
                            <a:extLst>
                              <a:ext uri="{A12FA001-AC4F-418D-AE19-62706E023703}">
                                <ahyp:hlinkClr xmlns:ahyp="http://schemas.microsoft.com/office/drawing/2018/hyperlinkcolor" val="tx"/>
                              </a:ext>
                            </a:extLst>
                          </a:hlinkClick>
                        </a:rPr>
                        <a:t>oneM2M Developer Support</a:t>
                      </a:r>
                      <a:endParaRPr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790842145"/>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kumimoji="0" lang="en-IN" sz="1800" b="0" i="0" u="none" strike="noStrike" kern="1200" cap="none" spc="0" normalizeH="0" baseline="0" noProof="0" dirty="0">
                          <a:ln>
                            <a:noFill/>
                          </a:ln>
                          <a:solidFill>
                            <a:srgbClr val="545054"/>
                          </a:solidFill>
                          <a:effectLst/>
                          <a:uLnTx/>
                          <a:uFillTx/>
                          <a:latin typeface="Myriad Pro" panose="020B0503030403020204" charset="0"/>
                          <a:ea typeface="Open Sans"/>
                          <a:cs typeface="Open Sans"/>
                          <a:sym typeface="Open Sans"/>
                        </a:rPr>
                        <a:t>3 January 2024</a:t>
                      </a:r>
                      <a:endParaRPr lang="en-IN" sz="18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IN" sz="1800" b="0" i="0" u="sng" strike="noStrike" kern="1200" cap="none" dirty="0">
                          <a:solidFill>
                            <a:srgbClr val="C00000"/>
                          </a:solidFill>
                          <a:latin typeface="Myriad Pro" panose="020B0503030403020204" charset="0"/>
                          <a:ea typeface="Open Sans"/>
                          <a:cs typeface="Open Sans"/>
                          <a:hlinkClick r:id="rId11">
                            <a:extLst>
                              <a:ext uri="{A12FA001-AC4F-418D-AE19-62706E023703}">
                                <ahyp:hlinkClr xmlns:ahyp="http://schemas.microsoft.com/office/drawing/2018/hyperlinkcolor" val="tx"/>
                              </a:ext>
                            </a:extLst>
                          </a:hlinkClick>
                        </a:rPr>
                        <a:t>IoT Testing and Certification</a:t>
                      </a:r>
                      <a:endParaRPr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930828368"/>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kumimoji="0" lang="en-IN" sz="1800" b="0" i="0" u="none" strike="noStrike" kern="1200" cap="none" spc="0" normalizeH="0" baseline="0" noProof="0">
                          <a:ln>
                            <a:noFill/>
                          </a:ln>
                          <a:solidFill>
                            <a:srgbClr val="545054"/>
                          </a:solidFill>
                          <a:effectLst/>
                          <a:uLnTx/>
                          <a:uFillTx/>
                          <a:latin typeface="Myriad Pro" panose="020B0503030403020204" charset="0"/>
                          <a:ea typeface="Open Sans"/>
                          <a:cs typeface="Open Sans"/>
                          <a:sym typeface="Open Sans"/>
                        </a:rPr>
                        <a:t>3 January 2024</a:t>
                      </a:r>
                      <a:endParaRPr lang="en-IN" sz="18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C00000"/>
                        </a:buClr>
                        <a:buSzPts val="1800"/>
                        <a:buFont typeface="Open Sans"/>
                        <a:buNone/>
                        <a:tabLst/>
                        <a:defRPr/>
                      </a:pPr>
                      <a:r>
                        <a:rPr lang="en-IN" sz="1800" b="0" i="0" u="sng" strike="noStrike" kern="1200" cap="none" dirty="0">
                          <a:solidFill>
                            <a:srgbClr val="C00000"/>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IoT Security in oneM2M</a:t>
                      </a:r>
                      <a:endParaRPr lang="en-US" sz="1800" b="0" i="0" u="sng" strike="noStrike" kern="1200" cap="none" dirty="0">
                        <a:solidFill>
                          <a:srgbClr val="C00000"/>
                        </a:solidFill>
                        <a:latin typeface="Myriad Pro" panose="020B0503030403020204" charset="0"/>
                        <a:ea typeface="Open Sans"/>
                        <a:cs typeface="Open Sans"/>
                      </a:endParaRPr>
                    </a:p>
                  </a:txBody>
                  <a:tcPr marL="91450" marR="91450" marT="45725" marB="45725"/>
                </a:tc>
                <a:extLst>
                  <a:ext uri="{0D108BD9-81ED-4DB2-BD59-A6C34878D82A}">
                    <a16:rowId xmlns:a16="http://schemas.microsoft.com/office/drawing/2014/main" val="4089134601"/>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kumimoji="0" lang="en-IN" sz="1800" b="0" i="0" u="none" strike="noStrike" kern="1200" cap="none" spc="0" normalizeH="0" baseline="0" noProof="0">
                          <a:ln>
                            <a:noFill/>
                          </a:ln>
                          <a:solidFill>
                            <a:srgbClr val="545054"/>
                          </a:solidFill>
                          <a:effectLst/>
                          <a:uLnTx/>
                          <a:uFillTx/>
                          <a:latin typeface="Myriad Pro" panose="020B0503030403020204" charset="0"/>
                          <a:ea typeface="Open Sans"/>
                          <a:cs typeface="Open Sans"/>
                          <a:sym typeface="Open Sans"/>
                        </a:rPr>
                        <a:t>3 January 2024</a:t>
                      </a:r>
                      <a:endParaRPr lang="en-IN" sz="18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oneM2M Deployment Experiences in India</a:t>
                      </a:r>
                      <a:endParaRPr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defTabSz="914400" rtl="0" eaLnBrk="1" fontAlgn="auto" latinLnBrk="0" hangingPunct="1">
                        <a:lnSpc>
                          <a:spcPct val="90000"/>
                        </a:lnSpc>
                        <a:spcBef>
                          <a:spcPts val="0"/>
                        </a:spcBef>
                        <a:spcAft>
                          <a:spcPts val="0"/>
                        </a:spcAft>
                        <a:buClr>
                          <a:schemeClr val="dk2"/>
                        </a:buClr>
                        <a:buSzPts val="1100"/>
                        <a:buFont typeface="Arial"/>
                        <a:buNone/>
                        <a:tabLst/>
                        <a:defRPr/>
                      </a:pPr>
                      <a:r>
                        <a:rPr kumimoji="0" lang="en-IN" sz="1800" b="0" i="0" u="none" strike="noStrike" kern="1200" cap="none" spc="0" normalizeH="0" baseline="0" noProof="0">
                          <a:ln>
                            <a:noFill/>
                          </a:ln>
                          <a:solidFill>
                            <a:srgbClr val="545054"/>
                          </a:solidFill>
                          <a:effectLst/>
                          <a:uLnTx/>
                          <a:uFillTx/>
                          <a:latin typeface="Myriad Pro" panose="020B0503030403020204" charset="0"/>
                          <a:ea typeface="Open Sans"/>
                          <a:cs typeface="Open Sans"/>
                          <a:sym typeface="Open Sans"/>
                        </a:rPr>
                        <a:t>3 January 2024</a:t>
                      </a:r>
                      <a:endParaRPr lang="en-IN" sz="18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IN" sz="1800" b="0" i="0" u="sng" strike="noStrike" kern="1200" cap="none" dirty="0">
                          <a:solidFill>
                            <a:srgbClr val="C00000"/>
                          </a:solidFill>
                          <a:latin typeface="Myriad Pro" panose="020B0503030403020204" charset="0"/>
                          <a:ea typeface="Open Sans"/>
                          <a:cs typeface="Open Sans"/>
                          <a:hlinkClick r:id="rId14">
                            <a:extLst>
                              <a:ext uri="{A12FA001-AC4F-418D-AE19-62706E023703}">
                                <ahyp:hlinkClr xmlns:ahyp="http://schemas.microsoft.com/office/drawing/2018/hyperlinkcolor" val="tx"/>
                              </a:ext>
                            </a:extLst>
                          </a:hlinkClick>
                        </a:rPr>
                        <a:t>An elevator Digital Twin System Using oneM2M</a:t>
                      </a:r>
                      <a:endParaRPr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kumimoji="0" lang="en-IN" sz="1800" b="0" i="0" u="none" strike="noStrike" kern="1200" cap="none" spc="0" normalizeH="0" baseline="0" noProof="0" dirty="0">
                          <a:ln>
                            <a:noFill/>
                          </a:ln>
                          <a:solidFill>
                            <a:srgbClr val="545054"/>
                          </a:solidFill>
                          <a:effectLst/>
                          <a:uLnTx/>
                          <a:uFillTx/>
                          <a:latin typeface="Myriad Pro" panose="020B0503030403020204" charset="0"/>
                          <a:ea typeface="Open Sans"/>
                          <a:cs typeface="Open Sans"/>
                          <a:sym typeface="Open Sans"/>
                        </a:rPr>
                        <a:t>3 January 2024</a:t>
                      </a:r>
                      <a:endParaRPr sz="18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sz="1800" b="0" i="0" u="sng" strike="noStrike" kern="1200" cap="none" dirty="0">
                          <a:solidFill>
                            <a:srgbClr val="C00000"/>
                          </a:solidFill>
                          <a:latin typeface="Myriad Pro" panose="020B0503030403020204" charset="0"/>
                          <a:ea typeface="Open Sans"/>
                          <a:cs typeface="Open Sans"/>
                          <a:hlinkClick r:id="rId15">
                            <a:extLst>
                              <a:ext uri="{A12FA001-AC4F-418D-AE19-62706E023703}">
                                <ahyp:hlinkClr xmlns:ahyp="http://schemas.microsoft.com/office/drawing/2018/hyperlinkcolor" val="tx"/>
                              </a:ext>
                            </a:extLst>
                          </a:hlinkClick>
                        </a:rPr>
                        <a:t>Enhancement to oneM2M Open-Source Resources</a:t>
                      </a:r>
                      <a:endParaRPr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17">
            <a:extLst>
              <a:ext uri="{FF2B5EF4-FFF2-40B4-BE49-F238E27FC236}">
                <a16:creationId xmlns:a16="http://schemas.microsoft.com/office/drawing/2014/main" id="{7A9AED34-1C43-7A02-8FAD-83741FE8C3AF}"/>
              </a:ext>
            </a:extLst>
          </p:cNvPr>
          <p:cNvSpPr txBox="1">
            <a:spLocks noGrp="1"/>
          </p:cNvSpPr>
          <p:nvPr>
            <p:ph type="ftr" idx="11"/>
          </p:nvPr>
        </p:nvSpPr>
        <p:spPr>
          <a:xfrm>
            <a:off x="4038600" y="63457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dirty="0">
              <a:solidFill>
                <a:schemeClr val="lt2"/>
              </a:solidFill>
              <a:latin typeface="Myriad Pro" panose="020B0503030403020204" charset="0"/>
              <a:ea typeface="Open Sans"/>
              <a:cs typeface="Open Sans"/>
              <a:sym typeface="Open Sans"/>
            </a:endParaRPr>
          </a:p>
          <a:p>
            <a:pPr marL="0" lvl="0" indent="0" algn="ctr" rtl="0">
              <a:spcBef>
                <a:spcPts val="0"/>
              </a:spcBef>
              <a:spcAft>
                <a:spcPts val="0"/>
              </a:spcAft>
              <a:buNone/>
            </a:pPr>
            <a:r>
              <a:rPr lang="en-US" sz="1000" dirty="0">
                <a:solidFill>
                  <a:schemeClr val="lt2"/>
                </a:solidFill>
                <a:latin typeface="Myriad Pro" panose="020B0503030403020204" charset="0"/>
                <a:ea typeface="Open Sans"/>
                <a:cs typeface="Open Sans"/>
                <a:sym typeface="Open Sans"/>
              </a:rPr>
              <a:t>© 2024 oneM2M</a:t>
            </a:r>
            <a:endParaRPr dirty="0">
              <a:latin typeface="Myriad Pro" panose="020B0503030403020204" charset="0"/>
            </a:endParaRPr>
          </a:p>
        </p:txBody>
      </p:sp>
      <p:sp>
        <p:nvSpPr>
          <p:cNvPr id="2" name="TextBox 1">
            <a:extLst>
              <a:ext uri="{FF2B5EF4-FFF2-40B4-BE49-F238E27FC236}">
                <a16:creationId xmlns:a16="http://schemas.microsoft.com/office/drawing/2014/main" id="{9AB6C4AD-3A79-0433-2E27-C18DB03F46F5}"/>
              </a:ext>
            </a:extLst>
          </p:cNvPr>
          <p:cNvSpPr txBox="1"/>
          <p:nvPr/>
        </p:nvSpPr>
        <p:spPr>
          <a:xfrm>
            <a:off x="157326" y="2526997"/>
            <a:ext cx="1203641" cy="707886"/>
          </a:xfrm>
          <a:prstGeom prst="rect">
            <a:avLst/>
          </a:prstGeom>
          <a:noFill/>
        </p:spPr>
        <p:txBody>
          <a:bodyPr wrap="square" rtlCol="0">
            <a:spAutoFit/>
          </a:bodyPr>
          <a:lstStyle/>
          <a:p>
            <a:r>
              <a:rPr lang="en-US" sz="2000" b="1" dirty="0">
                <a:latin typeface="Myriad Pro" panose="020B0503030403020204" charset="0"/>
              </a:rPr>
              <a:t>oneM2M News</a:t>
            </a:r>
            <a:endParaRPr lang="en-IN" sz="2000" b="1" dirty="0">
              <a:latin typeface="Myriad Pro" panose="020B0503030403020204" charset="0"/>
            </a:endParaRPr>
          </a:p>
        </p:txBody>
      </p:sp>
    </p:spTree>
    <p:extLst>
      <p:ext uri="{BB962C8B-B14F-4D97-AF65-F5344CB8AC3E}">
        <p14:creationId xmlns:p14="http://schemas.microsoft.com/office/powerpoint/2010/main" val="1746687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D227-64EB-C3D0-38D0-83DF5F0F9F6E}"/>
              </a:ext>
            </a:extLst>
          </p:cNvPr>
          <p:cNvSpPr>
            <a:spLocks noGrp="1"/>
          </p:cNvSpPr>
          <p:nvPr>
            <p:ph type="title"/>
          </p:nvPr>
        </p:nvSpPr>
        <p:spPr>
          <a:xfrm>
            <a:off x="334696" y="0"/>
            <a:ext cx="8980754" cy="1173570"/>
          </a:xfrm>
        </p:spPr>
        <p:txBody>
          <a:bodyPr>
            <a:normAutofit/>
          </a:bodyPr>
          <a:lstStyle/>
          <a:p>
            <a:r>
              <a:rPr lang="en-US" sz="3200" dirty="0">
                <a:latin typeface="Myriad Pro" panose="020B0503030403020204" charset="0"/>
              </a:rPr>
              <a:t>oneM2M in Press and PR Engagement</a:t>
            </a:r>
            <a:endParaRPr lang="en-IN" sz="3200" dirty="0">
              <a:latin typeface="Myriad Pro" panose="020B0503030403020204" charset="0"/>
            </a:endParaRPr>
          </a:p>
        </p:txBody>
      </p:sp>
      <p:sp>
        <p:nvSpPr>
          <p:cNvPr id="4" name="Footer Placeholder 3">
            <a:extLst>
              <a:ext uri="{FF2B5EF4-FFF2-40B4-BE49-F238E27FC236}">
                <a16:creationId xmlns:a16="http://schemas.microsoft.com/office/drawing/2014/main" id="{EE3067A6-99DA-98E5-61A3-C29203813F4B}"/>
              </a:ext>
            </a:extLst>
          </p:cNvPr>
          <p:cNvSpPr>
            <a:spLocks noGrp="1"/>
          </p:cNvSpPr>
          <p:nvPr>
            <p:ph type="ftr" sz="quarter" idx="11"/>
          </p:nvPr>
        </p:nvSpPr>
        <p:spPr/>
        <p:txBody>
          <a:bodyPr/>
          <a:lstStyle/>
          <a:p>
            <a:endParaRPr lang="en-US">
              <a:latin typeface="Myriad Pro" panose="020B0503030403020204" charset="0"/>
            </a:endParaRPr>
          </a:p>
          <a:p>
            <a:r>
              <a:rPr lang="en-US">
                <a:latin typeface="Myriad Pro" panose="020B0503030403020204" charset="0"/>
              </a:rPr>
              <a:t>© 2022 oneM2M</a:t>
            </a:r>
            <a:endParaRPr lang="en-US" dirty="0">
              <a:latin typeface="Myriad Pro" panose="020B0503030403020204" charset="0"/>
            </a:endParaRPr>
          </a:p>
        </p:txBody>
      </p:sp>
      <p:graphicFrame>
        <p:nvGraphicFramePr>
          <p:cNvPr id="8" name="Table 7">
            <a:extLst>
              <a:ext uri="{FF2B5EF4-FFF2-40B4-BE49-F238E27FC236}">
                <a16:creationId xmlns:a16="http://schemas.microsoft.com/office/drawing/2014/main" id="{D2C8ADF2-8C6E-1AA2-E8EB-7552BA852308}"/>
              </a:ext>
            </a:extLst>
          </p:cNvPr>
          <p:cNvGraphicFramePr>
            <a:graphicFrameLocks noGrp="1"/>
          </p:cNvGraphicFramePr>
          <p:nvPr>
            <p:extLst>
              <p:ext uri="{D42A27DB-BD31-4B8C-83A1-F6EECF244321}">
                <p14:modId xmlns:p14="http://schemas.microsoft.com/office/powerpoint/2010/main" val="3038037421"/>
              </p:ext>
            </p:extLst>
          </p:nvPr>
        </p:nvGraphicFramePr>
        <p:xfrm>
          <a:off x="638771" y="1904125"/>
          <a:ext cx="8857433" cy="1009196"/>
        </p:xfrm>
        <a:graphic>
          <a:graphicData uri="http://schemas.openxmlformats.org/drawingml/2006/table">
            <a:tbl>
              <a:tblPr>
                <a:noFill/>
              </a:tblPr>
              <a:tblGrid>
                <a:gridCol w="2429311">
                  <a:extLst>
                    <a:ext uri="{9D8B030D-6E8A-4147-A177-3AD203B41FA5}">
                      <a16:colId xmlns:a16="http://schemas.microsoft.com/office/drawing/2014/main" val="2971802953"/>
                    </a:ext>
                  </a:extLst>
                </a:gridCol>
                <a:gridCol w="1362625">
                  <a:extLst>
                    <a:ext uri="{9D8B030D-6E8A-4147-A177-3AD203B41FA5}">
                      <a16:colId xmlns:a16="http://schemas.microsoft.com/office/drawing/2014/main" val="3476726091"/>
                    </a:ext>
                  </a:extLst>
                </a:gridCol>
                <a:gridCol w="5065497">
                  <a:extLst>
                    <a:ext uri="{9D8B030D-6E8A-4147-A177-3AD203B41FA5}">
                      <a16:colId xmlns:a16="http://schemas.microsoft.com/office/drawing/2014/main" val="3219766055"/>
                    </a:ext>
                  </a:extLst>
                </a:gridCol>
              </a:tblGrid>
              <a:tr h="1009196">
                <a:tc>
                  <a:txBody>
                    <a:bodyPr/>
                    <a:lstStyle/>
                    <a:p>
                      <a:r>
                        <a:rPr lang="en-US" sz="1800" b="0" i="0" u="none" strike="noStrike" kern="1200" cap="none" dirty="0">
                          <a:solidFill>
                            <a:schemeClr val="dk1"/>
                          </a:solidFill>
                          <a:latin typeface="Myriad Pro" panose="020B0503030403020204" charset="0"/>
                          <a:ea typeface="Open Sans"/>
                          <a:cs typeface="Open Sans"/>
                        </a:rPr>
                        <a:t>Discourse on Development (India)</a:t>
                      </a:r>
                      <a:endParaRPr lang="en-IN" sz="1800" b="0" i="0" u="none" strike="noStrike" kern="1200" cap="none" dirty="0">
                        <a:solidFill>
                          <a:schemeClr val="dk1"/>
                        </a:solidFill>
                        <a:latin typeface="Myriad Pro" panose="020B0503030403020204" charset="0"/>
                        <a:ea typeface="Open Sans"/>
                        <a:cs typeface="Open Sans"/>
                        <a:sym typeface="Arial"/>
                      </a:endParaRP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kern="1200" cap="none" dirty="0">
                          <a:solidFill>
                            <a:schemeClr val="dk1"/>
                          </a:solidFill>
                          <a:latin typeface="Myriad Pro" panose="020B0503030403020204" charset="0"/>
                          <a:ea typeface="Open Sans"/>
                          <a:cs typeface="Open Sans"/>
                        </a:rPr>
                        <a:t>Jan 2024</a:t>
                      </a:r>
                      <a:endParaRPr sz="1800" b="0" i="0" u="none" strike="noStrike" kern="1200"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Myriad Pro" panose="020B0503030403020204" charset="0"/>
                          <a:ea typeface="Open Sans"/>
                          <a:cs typeface="Open Sans"/>
                          <a:hlinkClick r:id="rId2">
                            <a:extLst>
                              <a:ext uri="{A12FA001-AC4F-418D-AE19-62706E023703}">
                                <ahyp:hlinkClr xmlns:ahyp="http://schemas.microsoft.com/office/drawing/2018/hyperlinkcolor" val="tx"/>
                              </a:ext>
                            </a:extLst>
                          </a:hlinkClick>
                        </a:rPr>
                        <a:t>EU Ambassador to India Hon. </a:t>
                      </a:r>
                      <a:r>
                        <a:rPr lang="en-US" sz="1800" b="0" i="0" u="sng" strike="noStrike" kern="1200" cap="none" dirty="0" err="1">
                          <a:solidFill>
                            <a:srgbClr val="C00000"/>
                          </a:solidFill>
                          <a:latin typeface="Myriad Pro" panose="020B0503030403020204" charset="0"/>
                          <a:ea typeface="Open Sans"/>
                          <a:cs typeface="Open Sans"/>
                          <a:hlinkClick r:id="rId2">
                            <a:extLst>
                              <a:ext uri="{A12FA001-AC4F-418D-AE19-62706E023703}">
                                <ahyp:hlinkClr xmlns:ahyp="http://schemas.microsoft.com/office/drawing/2018/hyperlinkcolor" val="tx"/>
                              </a:ext>
                            </a:extLst>
                          </a:hlinkClick>
                        </a:rPr>
                        <a:t>Hervé</a:t>
                      </a:r>
                      <a:r>
                        <a:rPr lang="en-US" sz="1800" b="0" i="0" u="sng" strike="noStrike" kern="1200" cap="none" dirty="0">
                          <a:solidFill>
                            <a:srgbClr val="C00000"/>
                          </a:solidFill>
                          <a:latin typeface="Myriad Pro" panose="020B0503030403020204" charset="0"/>
                          <a:ea typeface="Open Sans"/>
                          <a:cs typeface="Open Sans"/>
                          <a:hlinkClick r:id="rId2">
                            <a:extLst>
                              <a:ext uri="{A12FA001-AC4F-418D-AE19-62706E023703}">
                                <ahyp:hlinkClr xmlns:ahyp="http://schemas.microsoft.com/office/drawing/2018/hyperlinkcolor" val="tx"/>
                              </a:ext>
                            </a:extLst>
                          </a:hlinkClick>
                        </a:rPr>
                        <a:t> Delphin visits IIIT Hyderabad's Smart City Living Lab and Center of Excellence </a:t>
                      </a:r>
                      <a:r>
                        <a:rPr lang="en-US" sz="1800" b="0" i="0" u="sng" strike="noStrike" kern="1200" cap="none" dirty="0" err="1">
                          <a:solidFill>
                            <a:srgbClr val="C00000"/>
                          </a:solidFill>
                          <a:latin typeface="Myriad Pro" panose="020B0503030403020204" charset="0"/>
                          <a:ea typeface="Open Sans"/>
                          <a:cs typeface="Open Sans"/>
                          <a:hlinkClick r:id="rId2">
                            <a:extLst>
                              <a:ext uri="{A12FA001-AC4F-418D-AE19-62706E023703}">
                                <ahyp:hlinkClr xmlns:ahyp="http://schemas.microsoft.com/office/drawing/2018/hyperlinkcolor" val="tx"/>
                              </a:ext>
                            </a:extLst>
                          </a:hlinkClick>
                        </a:rPr>
                        <a:t>CoE</a:t>
                      </a:r>
                      <a:r>
                        <a:rPr lang="en-US" sz="1800" b="0" i="0" u="sng" strike="noStrike" kern="1200" cap="none" dirty="0">
                          <a:solidFill>
                            <a:srgbClr val="C00000"/>
                          </a:solidFill>
                          <a:latin typeface="Myriad Pro" panose="020B0503030403020204" charset="0"/>
                          <a:ea typeface="Open Sans"/>
                          <a:cs typeface="Open Sans"/>
                          <a:hlinkClick r:id="rId2">
                            <a:extLst>
                              <a:ext uri="{A12FA001-AC4F-418D-AE19-62706E023703}">
                                <ahyp:hlinkClr xmlns:ahyp="http://schemas.microsoft.com/office/drawing/2018/hyperlinkcolor" val="tx"/>
                              </a:ext>
                            </a:extLst>
                          </a:hlinkClick>
                        </a:rPr>
                        <a:t> on IoT and oneM2M</a:t>
                      </a:r>
                      <a:endParaRPr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776503806"/>
                  </a:ext>
                </a:extLst>
              </a:tr>
            </a:tbl>
          </a:graphicData>
        </a:graphic>
      </p:graphicFrame>
      <p:sp>
        <p:nvSpPr>
          <p:cNvPr id="9" name="TextBox 8">
            <a:extLst>
              <a:ext uri="{FF2B5EF4-FFF2-40B4-BE49-F238E27FC236}">
                <a16:creationId xmlns:a16="http://schemas.microsoft.com/office/drawing/2014/main" id="{B07D584C-8C99-4002-64F1-4E3DCE02C8DC}"/>
              </a:ext>
            </a:extLst>
          </p:cNvPr>
          <p:cNvSpPr txBox="1"/>
          <p:nvPr/>
        </p:nvSpPr>
        <p:spPr>
          <a:xfrm>
            <a:off x="535599" y="1445556"/>
            <a:ext cx="3032664" cy="400110"/>
          </a:xfrm>
          <a:prstGeom prst="rect">
            <a:avLst/>
          </a:prstGeom>
          <a:noFill/>
        </p:spPr>
        <p:txBody>
          <a:bodyPr wrap="square" rtlCol="0">
            <a:spAutoFit/>
          </a:bodyPr>
          <a:lstStyle/>
          <a:p>
            <a:r>
              <a:rPr lang="en-US" sz="2000" b="1" dirty="0">
                <a:latin typeface="Myriad Pro" panose="020B0503030403020204" charset="0"/>
              </a:rPr>
              <a:t>oneM2M in the Press</a:t>
            </a:r>
            <a:endParaRPr lang="en-IN" sz="2000" b="1" dirty="0">
              <a:latin typeface="Myriad Pro" panose="020B0503030403020204" charset="0"/>
            </a:endParaRPr>
          </a:p>
        </p:txBody>
      </p:sp>
    </p:spTree>
    <p:extLst>
      <p:ext uri="{BB962C8B-B14F-4D97-AF65-F5344CB8AC3E}">
        <p14:creationId xmlns:p14="http://schemas.microsoft.com/office/powerpoint/2010/main" val="209059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2" name="Picture 1" descr="A white globe in a grey circle&#10;&#10;Description automatically generated">
            <a:hlinkClick r:id="rId2"/>
            <a:extLst>
              <a:ext uri="{FF2B5EF4-FFF2-40B4-BE49-F238E27FC236}">
                <a16:creationId xmlns:a16="http://schemas.microsoft.com/office/drawing/2014/main" id="{60753081-25D7-9B4D-9184-CF0B6BD28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942396" y="4131339"/>
            <a:ext cx="329504" cy="334497"/>
          </a:xfrm>
          <a:prstGeom prst="rect">
            <a:avLst/>
          </a:prstGeom>
        </p:spPr>
      </p:pic>
      <p:pic>
        <p:nvPicPr>
          <p:cNvPr id="4" name="Picture 3" descr="A white x in a circle&#10;&#10;Description automatically generated">
            <a:hlinkClick r:id="rId4"/>
            <a:extLst>
              <a:ext uri="{FF2B5EF4-FFF2-40B4-BE49-F238E27FC236}">
                <a16:creationId xmlns:a16="http://schemas.microsoft.com/office/drawing/2014/main" id="{4692D801-8EC6-AF54-A8E8-285DF1BAC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5350556" y="4131340"/>
            <a:ext cx="304399" cy="309011"/>
          </a:xfrm>
          <a:prstGeom prst="rect">
            <a:avLst/>
          </a:prstGeom>
        </p:spPr>
      </p:pic>
      <p:pic>
        <p:nvPicPr>
          <p:cNvPr id="8" name="Picture 7" descr="A grey circle with white letters&#10;&#10;Description automatically generated">
            <a:hlinkClick r:id="rId6"/>
            <a:extLst>
              <a:ext uri="{FF2B5EF4-FFF2-40B4-BE49-F238E27FC236}">
                <a16:creationId xmlns:a16="http://schemas.microsoft.com/office/drawing/2014/main" id="{30351661-0104-D129-F46B-3D45C8F149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8716" y="4126256"/>
            <a:ext cx="313200" cy="313200"/>
          </a:xfrm>
          <a:prstGeom prst="rect">
            <a:avLst/>
          </a:prstGeom>
        </p:spPr>
      </p:pic>
      <p:pic>
        <p:nvPicPr>
          <p:cNvPr id="10" name="Picture 9" descr="A white and red play button&#10;&#10;Description automatically generated">
            <a:hlinkClick r:id="rId8"/>
            <a:extLst>
              <a:ext uri="{FF2B5EF4-FFF2-40B4-BE49-F238E27FC236}">
                <a16:creationId xmlns:a16="http://schemas.microsoft.com/office/drawing/2014/main" id="{61FC36E6-C854-C30F-6FB6-2F8AA4A676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V="1">
            <a:off x="6133523" y="4119405"/>
            <a:ext cx="329504" cy="329504"/>
          </a:xfrm>
          <a:prstGeom prst="rect">
            <a:avLst/>
          </a:prstGeom>
        </p:spPr>
      </p:pic>
      <p:pic>
        <p:nvPicPr>
          <p:cNvPr id="12" name="Picture 11" descr="A white cat in a grey circle&#10;&#10;Description automatically generated">
            <a:hlinkClick r:id="rId10"/>
            <a:extLst>
              <a:ext uri="{FF2B5EF4-FFF2-40B4-BE49-F238E27FC236}">
                <a16:creationId xmlns:a16="http://schemas.microsoft.com/office/drawing/2014/main" id="{4DDBAC42-6073-D5DA-11AA-7C1C9E33EB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41683" y="4114638"/>
            <a:ext cx="314632" cy="319399"/>
          </a:xfrm>
          <a:prstGeom prst="rect">
            <a:avLst/>
          </a:prstGeom>
        </p:spPr>
      </p:pic>
      <p:pic>
        <p:nvPicPr>
          <p:cNvPr id="14" name="Picture 13" descr="A white letter in a circle&#10;&#10;Description automatically generated">
            <a:hlinkClick r:id="rId12"/>
            <a:extLst>
              <a:ext uri="{FF2B5EF4-FFF2-40B4-BE49-F238E27FC236}">
                <a16:creationId xmlns:a16="http://schemas.microsoft.com/office/drawing/2014/main" id="{D7CD7656-C99E-BE52-8931-A81E23DE72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34971" y="4122185"/>
            <a:ext cx="314632" cy="319399"/>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83BB-2F77-9343-8437-CCAA79126384}"/>
              </a:ext>
            </a:extLst>
          </p:cNvPr>
          <p:cNvSpPr>
            <a:spLocks noGrp="1"/>
          </p:cNvSpPr>
          <p:nvPr>
            <p:ph type="title"/>
          </p:nvPr>
        </p:nvSpPr>
        <p:spPr>
          <a:xfrm>
            <a:off x="239192" y="136525"/>
            <a:ext cx="10047807" cy="942917"/>
          </a:xfrm>
        </p:spPr>
        <p:txBody>
          <a:bodyPr>
            <a:normAutofit/>
          </a:bodyPr>
          <a:lstStyle/>
          <a:p>
            <a:r>
              <a:rPr lang="en-IN" sz="3200" dirty="0">
                <a:latin typeface="Myriad Pro" panose="020B0503030403020204" charset="0"/>
              </a:rPr>
              <a:t>Outline</a:t>
            </a:r>
          </a:p>
        </p:txBody>
      </p:sp>
      <p:sp>
        <p:nvSpPr>
          <p:cNvPr id="4" name="Footer Placeholder 3">
            <a:extLst>
              <a:ext uri="{FF2B5EF4-FFF2-40B4-BE49-F238E27FC236}">
                <a16:creationId xmlns:a16="http://schemas.microsoft.com/office/drawing/2014/main" id="{F8A43DF1-79B6-0117-7B05-94B4C3C32075}"/>
              </a:ext>
            </a:extLst>
          </p:cNvPr>
          <p:cNvSpPr>
            <a:spLocks noGrp="1"/>
          </p:cNvSpPr>
          <p:nvPr>
            <p:ph type="ftr" sz="quarter" idx="11"/>
          </p:nvPr>
        </p:nvSpPr>
        <p:spPr/>
        <p:txBody>
          <a:bodyPr/>
          <a:lstStyle/>
          <a:p>
            <a:endParaRPr lang="en-US"/>
          </a:p>
          <a:p>
            <a:r>
              <a:rPr lang="en-US"/>
              <a:t>© 2022 oneM2M</a:t>
            </a:r>
            <a:endParaRPr lang="en-US" dirty="0"/>
          </a:p>
        </p:txBody>
      </p:sp>
      <p:sp>
        <p:nvSpPr>
          <p:cNvPr id="12" name="TextBox 11">
            <a:extLst>
              <a:ext uri="{FF2B5EF4-FFF2-40B4-BE49-F238E27FC236}">
                <a16:creationId xmlns:a16="http://schemas.microsoft.com/office/drawing/2014/main" id="{DEA3AFEC-8F55-BCCC-A1DA-BD96A10FF818}"/>
              </a:ext>
            </a:extLst>
          </p:cNvPr>
          <p:cNvSpPr txBox="1"/>
          <p:nvPr/>
        </p:nvSpPr>
        <p:spPr>
          <a:xfrm>
            <a:off x="694064" y="1584264"/>
            <a:ext cx="10371333" cy="2308324"/>
          </a:xfrm>
          <a:prstGeom prst="rect">
            <a:avLst/>
          </a:prstGeom>
          <a:noFill/>
        </p:spPr>
        <p:txBody>
          <a:bodyPr wrap="square" rtlCol="0">
            <a:spAutoFit/>
          </a:bodyPr>
          <a:lstStyle/>
          <a:p>
            <a:pPr marL="342900" indent="-342900">
              <a:buFont typeface="Arial" panose="020B0604020202020204" pitchFamily="34" charset="0"/>
              <a:buChar char="•"/>
            </a:pPr>
            <a:r>
              <a:rPr lang="en-IN" sz="2400" dirty="0"/>
              <a:t>Boiler Plate Template Content</a:t>
            </a:r>
            <a:endParaRPr lang="en-IN" sz="2400" dirty="0">
              <a:latin typeface="Myriad Pro" panose="020B0503030403020204" charset="0"/>
            </a:endParaRPr>
          </a:p>
          <a:p>
            <a:pPr marL="342900" indent="-342900">
              <a:buFont typeface="Arial" panose="020B0604020202020204" pitchFamily="34" charset="0"/>
              <a:buChar char="•"/>
            </a:pPr>
            <a:r>
              <a:rPr lang="en-IN" sz="2400" b="0" i="0" dirty="0">
                <a:effectLst/>
                <a:latin typeface="Myriad Pro" panose="020B0503030403020204" charset="0"/>
              </a:rPr>
              <a:t>LinkedIn – Engagement </a:t>
            </a:r>
          </a:p>
          <a:p>
            <a:pPr marL="342900" indent="-342900">
              <a:buFont typeface="Arial" panose="020B0604020202020204" pitchFamily="34" charset="0"/>
              <a:buChar char="•"/>
            </a:pPr>
            <a:r>
              <a:rPr lang="en-US" sz="2400" i="0" dirty="0">
                <a:effectLst/>
                <a:latin typeface="Myriad Pro" panose="020B0503030403020204" charset="0"/>
              </a:rPr>
              <a:t>Partners’ transposition of past oneM2M Specifications</a:t>
            </a:r>
            <a:endParaRPr lang="en-US" sz="2400" b="0" i="0" dirty="0">
              <a:effectLst/>
              <a:latin typeface="Myriad Pro" panose="020B0503030403020204" charset="0"/>
            </a:endParaRPr>
          </a:p>
          <a:p>
            <a:pPr marL="342900" indent="-342900">
              <a:buFont typeface="Arial" panose="020B0604020202020204" pitchFamily="34" charset="0"/>
              <a:buChar char="•"/>
            </a:pPr>
            <a:r>
              <a:rPr lang="en-IN" sz="2400" dirty="0">
                <a:latin typeface="Myriad Pro" panose="020B0503030403020204" charset="0"/>
              </a:rPr>
              <a:t>oneM2M Workshops @ IEEE IoT WF - Update</a:t>
            </a:r>
          </a:p>
          <a:p>
            <a:pPr marL="342900" indent="-342900">
              <a:buFont typeface="Arial" panose="020B0604020202020204" pitchFamily="34" charset="0"/>
              <a:buChar char="•"/>
            </a:pPr>
            <a:r>
              <a:rPr lang="en-US" sz="2400" dirty="0">
                <a:latin typeface="Myriad Pro" panose="020B0503030403020204" charset="0"/>
              </a:rPr>
              <a:t>Updates</a:t>
            </a:r>
          </a:p>
          <a:p>
            <a:pPr marL="342900" indent="-342900">
              <a:buFont typeface="Arial" panose="020B0604020202020204" pitchFamily="34" charset="0"/>
              <a:buChar char="•"/>
            </a:pPr>
            <a:r>
              <a:rPr lang="en-US" sz="2400" dirty="0">
                <a:latin typeface="Myriad Pro" panose="020B0503030403020204" charset="0"/>
              </a:rPr>
              <a:t>Metrics</a:t>
            </a:r>
          </a:p>
        </p:txBody>
      </p:sp>
    </p:spTree>
    <p:extLst>
      <p:ext uri="{BB962C8B-B14F-4D97-AF65-F5344CB8AC3E}">
        <p14:creationId xmlns:p14="http://schemas.microsoft.com/office/powerpoint/2010/main" val="136747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E82B-33C2-29A4-EFC3-0C591DD2F266}"/>
              </a:ext>
            </a:extLst>
          </p:cNvPr>
          <p:cNvSpPr>
            <a:spLocks noGrp="1"/>
          </p:cNvSpPr>
          <p:nvPr>
            <p:ph type="title"/>
          </p:nvPr>
        </p:nvSpPr>
        <p:spPr>
          <a:xfrm>
            <a:off x="334695" y="113376"/>
            <a:ext cx="9052372" cy="883877"/>
          </a:xfrm>
        </p:spPr>
        <p:txBody>
          <a:bodyPr>
            <a:normAutofit/>
          </a:bodyPr>
          <a:lstStyle/>
          <a:p>
            <a:r>
              <a:rPr lang="en-IN" sz="3200" dirty="0"/>
              <a:t>Boiler Plate Template - </a:t>
            </a:r>
            <a:r>
              <a:rPr lang="en-US" sz="3200" b="1" i="0" dirty="0">
                <a:effectLst/>
                <a:latin typeface="Myriad Pro" panose="020B0503030403020204" charset="0"/>
              </a:rPr>
              <a:t>Proposed New Version</a:t>
            </a:r>
            <a:endParaRPr lang="en-IN" sz="3200" dirty="0"/>
          </a:p>
        </p:txBody>
      </p:sp>
      <p:sp>
        <p:nvSpPr>
          <p:cNvPr id="3" name="Content Placeholder 2">
            <a:extLst>
              <a:ext uri="{FF2B5EF4-FFF2-40B4-BE49-F238E27FC236}">
                <a16:creationId xmlns:a16="http://schemas.microsoft.com/office/drawing/2014/main" id="{19D096A0-928D-FD0A-C3F2-ACB77A15247F}"/>
              </a:ext>
            </a:extLst>
          </p:cNvPr>
          <p:cNvSpPr>
            <a:spLocks noGrp="1"/>
          </p:cNvSpPr>
          <p:nvPr>
            <p:ph idx="1"/>
          </p:nvPr>
        </p:nvSpPr>
        <p:spPr>
          <a:xfrm>
            <a:off x="128955" y="1298596"/>
            <a:ext cx="11517781" cy="3844904"/>
          </a:xfrm>
        </p:spPr>
        <p:txBody>
          <a:bodyPr>
            <a:noAutofit/>
          </a:bodyPr>
          <a:lstStyle/>
          <a:p>
            <a:pPr marL="0" indent="0" algn="just">
              <a:buNone/>
            </a:pPr>
            <a:r>
              <a:rPr lang="en-US" sz="1800" b="0" i="0" dirty="0">
                <a:effectLst/>
                <a:latin typeface="Myriad Pro" panose="020B0503030403020204" charset="0"/>
              </a:rPr>
              <a:t>oneM2M is the global standards initiative that covers requirements, architecture, API specifications, security solutions and interoperability for Machine-to-Machine and IoT technologies. oneM2M was </a:t>
            </a:r>
            <a:r>
              <a:rPr lang="en-US" sz="1800" b="0" i="0" strike="sngStrike" dirty="0">
                <a:effectLst/>
                <a:highlight>
                  <a:srgbClr val="00FFFF"/>
                </a:highlight>
                <a:latin typeface="Myriad Pro" panose="020B0503030403020204" charset="0"/>
              </a:rPr>
              <a:t>formed</a:t>
            </a:r>
            <a:r>
              <a:rPr lang="en-US" sz="1800" b="0" i="0" dirty="0">
                <a:effectLst/>
                <a:highlight>
                  <a:srgbClr val="00FFFF"/>
                </a:highlight>
                <a:latin typeface="Myriad Pro" panose="020B0503030403020204" charset="0"/>
              </a:rPr>
              <a:t> launched </a:t>
            </a:r>
            <a:r>
              <a:rPr lang="en-US" sz="1800" b="0" i="0" dirty="0">
                <a:effectLst/>
                <a:latin typeface="Myriad Pro" panose="020B0503030403020204" charset="0"/>
              </a:rPr>
              <a:t>in 2012 </a:t>
            </a:r>
            <a:r>
              <a:rPr lang="en-US" sz="1800" b="0" i="0" dirty="0">
                <a:effectLst/>
                <a:highlight>
                  <a:srgbClr val="00FFFF"/>
                </a:highlight>
                <a:latin typeface="Myriad Pro" panose="020B0503030403020204" charset="0"/>
              </a:rPr>
              <a:t>as a global partnership initiative between </a:t>
            </a:r>
            <a:r>
              <a:rPr lang="en-US" sz="1800" b="0" i="0" strike="sngStrike" dirty="0">
                <a:effectLst/>
                <a:highlight>
                  <a:srgbClr val="00FFFF"/>
                </a:highlight>
                <a:latin typeface="Myriad Pro" panose="020B0503030403020204" charset="0"/>
              </a:rPr>
              <a:t>and consists of</a:t>
            </a:r>
            <a:r>
              <a:rPr lang="en-US" sz="1800" b="0" i="0" dirty="0">
                <a:effectLst/>
                <a:latin typeface="Myriad Pro" panose="020B0503030403020204" charset="0"/>
              </a:rPr>
              <a:t> eight of the world’s preeminent standards development organizations: ARIB (Japan), ATIS (U.S.), CCSA (China), ETSI (Europe), TIA (U.S.), TSDSI (India), TTA (Korea), and TTC (Japan), </a:t>
            </a:r>
            <a:r>
              <a:rPr lang="en-US" sz="1800" b="0" i="0" dirty="0">
                <a:effectLst/>
                <a:highlight>
                  <a:srgbClr val="00FFFF"/>
                </a:highlight>
                <a:latin typeface="Myriad Pro" panose="020B0503030403020204" charset="0"/>
              </a:rPr>
              <a:t>to develop technical specifications for distributed M2M/IoT systems. </a:t>
            </a:r>
            <a:r>
              <a:rPr lang="en-US" sz="1800" b="0" i="0" strike="sngStrike" dirty="0">
                <a:effectLst/>
                <a:highlight>
                  <a:srgbClr val="00FFFF"/>
                </a:highlight>
                <a:latin typeface="Myriad Pro" panose="020B0503030403020204" charset="0"/>
              </a:rPr>
              <a:t>together with industry fora or consortia (Global Platform) and over 200 member organizations.</a:t>
            </a:r>
            <a:r>
              <a:rPr lang="en-US" sz="1800" b="0" i="0" dirty="0">
                <a:effectLst/>
                <a:highlight>
                  <a:srgbClr val="00FFFF"/>
                </a:highlight>
                <a:latin typeface="Myriad Pro" panose="020B0503030403020204" charset="0"/>
              </a:rPr>
              <a:t> oneM2M's horizontal architecture </a:t>
            </a:r>
            <a:r>
              <a:rPr lang="en-US" sz="1800" b="0" i="0" dirty="0" err="1">
                <a:effectLst/>
                <a:highlight>
                  <a:srgbClr val="00FFFF"/>
                </a:highlight>
                <a:latin typeface="Myriad Pro" panose="020B0503030403020204" charset="0"/>
              </a:rPr>
              <a:t>standardises</a:t>
            </a:r>
            <a:r>
              <a:rPr lang="en-US" sz="1800" b="0" i="0" dirty="0">
                <a:effectLst/>
                <a:highlight>
                  <a:srgbClr val="00FFFF"/>
                </a:highlight>
                <a:latin typeface="Myriad Pro" panose="020B0503030403020204" charset="0"/>
              </a:rPr>
              <a:t> a set of common service functions as a middleware between an IoT application layer and the communications networks and connected devices layer, that can be used to design, deploy and manage end-to-end IoT systems to serve </a:t>
            </a:r>
            <a:r>
              <a:rPr lang="en-US" sz="1800" b="0" i="0" dirty="0">
                <a:effectLst/>
                <a:latin typeface="Myriad Pro" panose="020B0503030403020204" charset="0"/>
              </a:rPr>
              <a:t>applications and services</a:t>
            </a:r>
            <a:r>
              <a:rPr lang="en-US" sz="1800" b="0" i="0" dirty="0">
                <a:effectLst/>
                <a:highlight>
                  <a:srgbClr val="00FFFF"/>
                </a:highlight>
                <a:latin typeface="Myriad Pro" panose="020B0503030403020204" charset="0"/>
              </a:rPr>
              <a:t> in diverse verticals such as </a:t>
            </a:r>
            <a:r>
              <a:rPr lang="en-US" sz="1800" b="0" i="0" dirty="0">
                <a:effectLst/>
                <a:latin typeface="Myriad Pro" panose="020B0503030403020204" charset="0"/>
              </a:rPr>
              <a:t>the smart grid, connected car, home automation, public safety, and health. </a:t>
            </a:r>
            <a:r>
              <a:rPr lang="en-US" sz="1800" b="0" i="0" strike="sngStrike" dirty="0">
                <a:effectLst/>
                <a:latin typeface="Myriad Pro" panose="020B0503030403020204" charset="0"/>
              </a:rPr>
              <a:t>oneM2M specifications provide a framework</a:t>
            </a:r>
            <a:r>
              <a:rPr lang="en-US" sz="1800" b="0" i="0" dirty="0">
                <a:effectLst/>
                <a:latin typeface="Myriad Pro" panose="020B0503030403020204" charset="0"/>
              </a:rPr>
              <a:t>. oneM2M actively encourages industry associations and forums with specific application requirements to participate in oneM2M, in order to ensure that the solutions developed support their specific needs. For more information, including how to join and participate in oneM2M,  see: </a:t>
            </a:r>
            <a:r>
              <a:rPr lang="en-IN" sz="1800" b="0" i="0" dirty="0">
                <a:solidFill>
                  <a:srgbClr val="0070C0"/>
                </a:solidFill>
                <a:effectLst/>
                <a:latin typeface="Aptos" panose="020B0004020202020204" pitchFamily="34" charset="0"/>
                <a:hlinkClick r:id="rId3">
                  <a:extLst>
                    <a:ext uri="{A12FA001-AC4F-418D-AE19-62706E023703}">
                      <ahyp:hlinkClr xmlns:ahyp="http://schemas.microsoft.com/office/drawing/2018/hyperlinkcolor" val="tx"/>
                    </a:ext>
                  </a:extLst>
                </a:hlinkClick>
              </a:rPr>
              <a:t>www.onem2m.org</a:t>
            </a:r>
            <a:endParaRPr lang="en-IN" sz="1800" b="0" i="0" dirty="0">
              <a:solidFill>
                <a:srgbClr val="0070C0"/>
              </a:solidFill>
              <a:effectLst/>
              <a:latin typeface="Aptos" panose="020B0004020202020204" pitchFamily="34" charset="0"/>
            </a:endParaRPr>
          </a:p>
          <a:p>
            <a:pPr marL="0" indent="0" algn="just">
              <a:buNone/>
            </a:pPr>
            <a:r>
              <a:rPr lang="en-US" sz="1800" b="0" i="0" strike="sngStrike" dirty="0">
                <a:effectLst/>
                <a:highlight>
                  <a:srgbClr val="00FFFF"/>
                </a:highlight>
                <a:latin typeface="Myriad Pro" panose="020B0503030403020204" charset="0"/>
              </a:rPr>
              <a:t>For more information on oneM2M’s current work, please visit</a:t>
            </a:r>
            <a:r>
              <a:rPr lang="en-US" sz="1800" b="0" i="0" strike="sngStrike" dirty="0">
                <a:solidFill>
                  <a:srgbClr val="222222"/>
                </a:solidFill>
                <a:effectLst/>
                <a:highlight>
                  <a:srgbClr val="00FFFF"/>
                </a:highlight>
                <a:latin typeface="Aptos" panose="020B0004020202020204" pitchFamily="34" charset="0"/>
              </a:rPr>
              <a:t> </a:t>
            </a:r>
            <a:r>
              <a:rPr lang="en-US" sz="1800" b="0" i="0" strike="sngStrike" dirty="0">
                <a:solidFill>
                  <a:srgbClr val="0070C0"/>
                </a:solidFill>
                <a:effectLst/>
                <a:highlight>
                  <a:srgbClr val="00FFFF"/>
                </a:highlight>
                <a:latin typeface="Myriad Pro" panose="020B0503030403020204" charset="0"/>
                <a:hlinkClick r:id="rId3">
                  <a:extLst>
                    <a:ext uri="{A12FA001-AC4F-418D-AE19-62706E023703}">
                      <ahyp:hlinkClr xmlns:ahyp="http://schemas.microsoft.com/office/drawing/2018/hyperlinkcolor" val="tx"/>
                    </a:ext>
                  </a:extLst>
                </a:hlinkClick>
              </a:rPr>
              <a:t>http://www.onem2m.org/</a:t>
            </a:r>
            <a:r>
              <a:rPr lang="en-US" sz="1800" b="0" i="0" strike="sngStrike" dirty="0">
                <a:solidFill>
                  <a:srgbClr val="0070C0"/>
                </a:solidFill>
                <a:effectLst/>
                <a:highlight>
                  <a:srgbClr val="00FFFF"/>
                </a:highlight>
                <a:latin typeface="Myriad Pro" panose="020B0503030403020204" charset="0"/>
              </a:rPr>
              <a:t>.</a:t>
            </a:r>
            <a:endParaRPr lang="en-US" sz="1800" b="1" i="0" strike="sngStrike" dirty="0">
              <a:solidFill>
                <a:srgbClr val="0070C0"/>
              </a:solidFill>
              <a:effectLst/>
              <a:highlight>
                <a:srgbClr val="00FFFF"/>
              </a:highlight>
              <a:latin typeface="Myriad Pro" panose="020B0503030403020204" charset="0"/>
            </a:endParaRPr>
          </a:p>
          <a:p>
            <a:pPr marL="0" indent="0" algn="just">
              <a:buNone/>
            </a:pPr>
            <a:endParaRPr lang="en-IN" sz="1600" dirty="0">
              <a:solidFill>
                <a:srgbClr val="0070C0"/>
              </a:solidFill>
              <a:latin typeface="Myriad Pro" panose="020B0503030403020204" charset="0"/>
            </a:endParaRPr>
          </a:p>
          <a:p>
            <a:pPr marL="0" indent="0" algn="l">
              <a:buNone/>
            </a:pPr>
            <a:endParaRPr lang="en-US" sz="1600" b="0" i="0" dirty="0">
              <a:solidFill>
                <a:srgbClr val="0070C0"/>
              </a:solidFill>
              <a:effectLst/>
              <a:latin typeface="Myriad Pro" panose="020B0503030403020204" charset="0"/>
            </a:endParaRPr>
          </a:p>
        </p:txBody>
      </p:sp>
      <p:sp>
        <p:nvSpPr>
          <p:cNvPr id="4" name="Footer Placeholder 3">
            <a:extLst>
              <a:ext uri="{FF2B5EF4-FFF2-40B4-BE49-F238E27FC236}">
                <a16:creationId xmlns:a16="http://schemas.microsoft.com/office/drawing/2014/main" id="{F76115D4-615C-918B-7867-710862E6ECA3}"/>
              </a:ext>
            </a:extLst>
          </p:cNvPr>
          <p:cNvSpPr>
            <a:spLocks noGrp="1"/>
          </p:cNvSpPr>
          <p:nvPr>
            <p:ph type="ftr" sz="quarter" idx="11"/>
          </p:nvPr>
        </p:nvSpPr>
        <p:spPr/>
        <p:txBody>
          <a:bodyPr/>
          <a:lstStyle/>
          <a:p>
            <a:endParaRPr lang="en-US" dirty="0"/>
          </a:p>
          <a:p>
            <a:r>
              <a:rPr lang="en-US" dirty="0"/>
              <a:t>© 2022 oneM2M</a:t>
            </a:r>
          </a:p>
        </p:txBody>
      </p:sp>
      <p:sp>
        <p:nvSpPr>
          <p:cNvPr id="5" name="Rectangle 4">
            <a:extLst>
              <a:ext uri="{FF2B5EF4-FFF2-40B4-BE49-F238E27FC236}">
                <a16:creationId xmlns:a16="http://schemas.microsoft.com/office/drawing/2014/main" id="{020D4632-32D2-0C08-3460-D1DFF715D96C}"/>
              </a:ext>
            </a:extLst>
          </p:cNvPr>
          <p:cNvSpPr/>
          <p:nvPr/>
        </p:nvSpPr>
        <p:spPr>
          <a:xfrm>
            <a:off x="1657350" y="5394960"/>
            <a:ext cx="8012430" cy="731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hlinkClick r:id="rId4">
                  <a:extLst>
                    <a:ext uri="{A12FA001-AC4F-418D-AE19-62706E023703}">
                      <ahyp:hlinkClr xmlns:ahyp="http://schemas.microsoft.com/office/drawing/2018/hyperlinkcolor" val="tx"/>
                    </a:ext>
                  </a:extLst>
                </a:hlinkClick>
              </a:rPr>
              <a:t>Based on the latest oneM2M Brochure</a:t>
            </a:r>
            <a:endParaRPr lang="en-IN" sz="2400" dirty="0">
              <a:solidFill>
                <a:schemeClr val="bg1"/>
              </a:solidFill>
            </a:endParaRPr>
          </a:p>
        </p:txBody>
      </p:sp>
    </p:spTree>
    <p:extLst>
      <p:ext uri="{BB962C8B-B14F-4D97-AF65-F5344CB8AC3E}">
        <p14:creationId xmlns:p14="http://schemas.microsoft.com/office/powerpoint/2010/main" val="273378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55F8-6C9B-463B-0C54-847ED6073DA9}"/>
              </a:ext>
            </a:extLst>
          </p:cNvPr>
          <p:cNvSpPr>
            <a:spLocks noGrp="1"/>
          </p:cNvSpPr>
          <p:nvPr>
            <p:ph type="title"/>
          </p:nvPr>
        </p:nvSpPr>
        <p:spPr>
          <a:xfrm>
            <a:off x="334696" y="0"/>
            <a:ext cx="9642681" cy="982826"/>
          </a:xfrm>
        </p:spPr>
        <p:txBody>
          <a:bodyPr>
            <a:normAutofit/>
          </a:bodyPr>
          <a:lstStyle/>
          <a:p>
            <a:r>
              <a:rPr lang="en-IN" sz="3200" dirty="0">
                <a:latin typeface="Myriad Pro" panose="020B0503030403020204" charset="0"/>
              </a:rPr>
              <a:t>Boiler Plate Template - </a:t>
            </a:r>
            <a:r>
              <a:rPr lang="en-IN" sz="3200" i="0" dirty="0">
                <a:effectLst/>
                <a:latin typeface="Myriad Pro" panose="020B0503030403020204" charset="0"/>
              </a:rPr>
              <a:t>Older version</a:t>
            </a:r>
            <a:endParaRPr lang="en-IN" sz="3200" dirty="0">
              <a:latin typeface="Myriad Pro" panose="020B0503030403020204" charset="0"/>
            </a:endParaRPr>
          </a:p>
        </p:txBody>
      </p:sp>
      <p:sp>
        <p:nvSpPr>
          <p:cNvPr id="3" name="Content Placeholder 2">
            <a:extLst>
              <a:ext uri="{FF2B5EF4-FFF2-40B4-BE49-F238E27FC236}">
                <a16:creationId xmlns:a16="http://schemas.microsoft.com/office/drawing/2014/main" id="{904BBA77-A3E5-1E56-1C70-4FBC741B3114}"/>
              </a:ext>
            </a:extLst>
          </p:cNvPr>
          <p:cNvSpPr>
            <a:spLocks noGrp="1"/>
          </p:cNvSpPr>
          <p:nvPr>
            <p:ph idx="1"/>
          </p:nvPr>
        </p:nvSpPr>
        <p:spPr>
          <a:xfrm>
            <a:off x="242098" y="1253330"/>
            <a:ext cx="11807148" cy="5103019"/>
          </a:xfrm>
        </p:spPr>
        <p:txBody>
          <a:bodyPr>
            <a:normAutofit/>
          </a:bodyPr>
          <a:lstStyle/>
          <a:p>
            <a:pPr marL="0" indent="0" algn="just">
              <a:buNone/>
            </a:pPr>
            <a:r>
              <a:rPr lang="en-US" sz="2000" b="1" i="0" dirty="0">
                <a:effectLst/>
                <a:latin typeface="Myriad Pro" panose="020B0503030403020204" charset="0"/>
              </a:rPr>
              <a:t>About oneM2M </a:t>
            </a:r>
          </a:p>
          <a:p>
            <a:pPr marL="0" indent="0" algn="just">
              <a:buNone/>
            </a:pPr>
            <a:br>
              <a:rPr lang="en-US" sz="2000" b="0" i="0" dirty="0">
                <a:effectLst/>
                <a:latin typeface="Myriad Pro" panose="020B0503030403020204" charset="0"/>
              </a:rPr>
            </a:br>
            <a:r>
              <a:rPr lang="en-US" sz="2000" b="0" i="0" dirty="0" err="1">
                <a:effectLst/>
                <a:latin typeface="Myriad Pro" panose="020B0503030403020204" charset="0"/>
              </a:rPr>
              <a:t>oneM2M</a:t>
            </a:r>
            <a:r>
              <a:rPr lang="en-US" sz="2000" b="0" i="0" dirty="0">
                <a:effectLst/>
                <a:latin typeface="Myriad Pro" panose="020B0503030403020204" charset="0"/>
              </a:rPr>
              <a:t> is the global standards initiative that covers requirements, architecture, API specifications, security solutions and interoperability for Machine-to-Machine and IoT technologies. oneM2M was formed in 2012 and consists of eight of the world’s preeminent standards development organizations: ARIB (Japan), ATIS (U.S.), CCSA (China), ETSI (Europe), TIA (U.S.), TSDSI (India), TTA (Korea), and TTC (Japan), together with industry fora or consortia (Global Platform) and over 200 member organizations. oneM2M specifications provide a framework to support applications and services such as the smart grid, connected car, home automation, public safety, and health. oneM2M actively encourages industry associations and forums with specific application requirements to participate in oneM2M, in order to ensure that the solutions developed support their specific needs. For more information, including how to join and participate in oneM2M,  see: </a:t>
            </a:r>
            <a:r>
              <a:rPr lang="en-IN" sz="2000" b="0" i="0" dirty="0">
                <a:solidFill>
                  <a:srgbClr val="0070C0"/>
                </a:solidFill>
                <a:effectLst/>
                <a:latin typeface="Aptos" panose="020B0004020202020204" pitchFamily="34" charset="0"/>
                <a:hlinkClick r:id="rId2">
                  <a:extLst>
                    <a:ext uri="{A12FA001-AC4F-418D-AE19-62706E023703}">
                      <ahyp:hlinkClr xmlns:ahyp="http://schemas.microsoft.com/office/drawing/2018/hyperlinkcolor" val="tx"/>
                    </a:ext>
                  </a:extLst>
                </a:hlinkClick>
              </a:rPr>
              <a:t>www.onem2m.org</a:t>
            </a:r>
            <a:endParaRPr lang="en-IN" sz="2000" b="0" i="0" dirty="0">
              <a:solidFill>
                <a:srgbClr val="0070C0"/>
              </a:solidFill>
              <a:effectLst/>
              <a:latin typeface="Aptos" panose="020B0004020202020204" pitchFamily="34" charset="0"/>
            </a:endParaRPr>
          </a:p>
          <a:p>
            <a:pPr marL="0" indent="0" algn="just">
              <a:buNone/>
            </a:pPr>
            <a:r>
              <a:rPr lang="en-US" sz="2000" b="0" i="0" dirty="0">
                <a:effectLst/>
                <a:latin typeface="Myriad Pro" panose="020B0503030403020204" charset="0"/>
              </a:rPr>
              <a:t>For more information on oneM2M’s current work, please visit</a:t>
            </a:r>
            <a:r>
              <a:rPr lang="en-US" sz="1400" b="0" i="0" dirty="0">
                <a:solidFill>
                  <a:srgbClr val="222222"/>
                </a:solidFill>
                <a:effectLst/>
                <a:latin typeface="Aptos" panose="020B0004020202020204" pitchFamily="34" charset="0"/>
              </a:rPr>
              <a:t> </a:t>
            </a:r>
            <a:r>
              <a:rPr lang="en-US" sz="2000" b="0" i="0" dirty="0">
                <a:solidFill>
                  <a:srgbClr val="0070C0"/>
                </a:solidFill>
                <a:effectLst/>
                <a:latin typeface="Myriad Pro" panose="020B0503030403020204" charset="0"/>
                <a:hlinkClick r:id="rId2">
                  <a:extLst>
                    <a:ext uri="{A12FA001-AC4F-418D-AE19-62706E023703}">
                      <ahyp:hlinkClr xmlns:ahyp="http://schemas.microsoft.com/office/drawing/2018/hyperlinkcolor" val="tx"/>
                    </a:ext>
                  </a:extLst>
                </a:hlinkClick>
              </a:rPr>
              <a:t>http://www.onem2m.org/</a:t>
            </a:r>
            <a:r>
              <a:rPr lang="en-US" sz="2000" b="0" i="0" dirty="0">
                <a:solidFill>
                  <a:srgbClr val="0070C0"/>
                </a:solidFill>
                <a:effectLst/>
                <a:latin typeface="Myriad Pro" panose="020B0503030403020204" charset="0"/>
              </a:rPr>
              <a:t>.</a:t>
            </a:r>
            <a:endParaRPr lang="en-US" sz="2000" b="1" i="0" dirty="0">
              <a:solidFill>
                <a:srgbClr val="0070C0"/>
              </a:solidFill>
              <a:effectLst/>
              <a:latin typeface="Myriad Pro" panose="020B0503030403020204" charset="0"/>
            </a:endParaRPr>
          </a:p>
          <a:p>
            <a:pPr marL="0" indent="0" algn="just">
              <a:buNone/>
            </a:pPr>
            <a:br>
              <a:rPr lang="en-US" sz="2000" b="0" i="0" dirty="0">
                <a:effectLst/>
                <a:latin typeface="Myriad Pro" panose="020B0503030403020204" charset="0"/>
              </a:rPr>
            </a:br>
            <a:endParaRPr lang="en-IN" sz="2000" dirty="0">
              <a:solidFill>
                <a:srgbClr val="0070C0"/>
              </a:solidFill>
              <a:latin typeface="Myriad Pro" panose="020B0503030403020204" charset="0"/>
            </a:endParaRPr>
          </a:p>
        </p:txBody>
      </p:sp>
      <p:sp>
        <p:nvSpPr>
          <p:cNvPr id="4" name="Footer Placeholder 3">
            <a:extLst>
              <a:ext uri="{FF2B5EF4-FFF2-40B4-BE49-F238E27FC236}">
                <a16:creationId xmlns:a16="http://schemas.microsoft.com/office/drawing/2014/main" id="{E2C50835-E88A-39E8-908C-9C2AD90E1572}"/>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25713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9E8279-85B6-2853-B0EA-7EDD00274FDE}"/>
              </a:ext>
            </a:extLst>
          </p:cNvPr>
          <p:cNvSpPr>
            <a:spLocks noGrp="1"/>
          </p:cNvSpPr>
          <p:nvPr>
            <p:ph type="ftr" sz="quarter" idx="11"/>
          </p:nvPr>
        </p:nvSpPr>
        <p:spPr/>
        <p:txBody>
          <a:bodyPr/>
          <a:lstStyle/>
          <a:p>
            <a:endParaRPr lang="en-US"/>
          </a:p>
          <a:p>
            <a:r>
              <a:rPr lang="en-US"/>
              <a:t>© 2022 oneM2M</a:t>
            </a:r>
            <a:endParaRPr lang="en-US" dirty="0"/>
          </a:p>
        </p:txBody>
      </p:sp>
      <p:pic>
        <p:nvPicPr>
          <p:cNvPr id="11" name="Picture 10" descr="A screenshot of a building&#10;&#10;Description automatically generated">
            <a:extLst>
              <a:ext uri="{FF2B5EF4-FFF2-40B4-BE49-F238E27FC236}">
                <a16:creationId xmlns:a16="http://schemas.microsoft.com/office/drawing/2014/main" id="{FF91BE98-CEFE-104C-7189-E8B77F6CC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4" y="1298097"/>
            <a:ext cx="9823080" cy="4466095"/>
          </a:xfrm>
          <a:prstGeom prst="rect">
            <a:avLst/>
          </a:prstGeom>
        </p:spPr>
      </p:pic>
      <p:sp>
        <p:nvSpPr>
          <p:cNvPr id="12" name="TextBox 11">
            <a:extLst>
              <a:ext uri="{FF2B5EF4-FFF2-40B4-BE49-F238E27FC236}">
                <a16:creationId xmlns:a16="http://schemas.microsoft.com/office/drawing/2014/main" id="{D2B7658B-932B-4AA0-8DD6-3B02C7C8121B}"/>
              </a:ext>
            </a:extLst>
          </p:cNvPr>
          <p:cNvSpPr txBox="1"/>
          <p:nvPr/>
        </p:nvSpPr>
        <p:spPr>
          <a:xfrm>
            <a:off x="9853913" y="2187615"/>
            <a:ext cx="2257063" cy="2800767"/>
          </a:xfrm>
          <a:prstGeom prst="rect">
            <a:avLst/>
          </a:prstGeom>
          <a:noFill/>
        </p:spPr>
        <p:txBody>
          <a:bodyPr wrap="square" rtlCol="0">
            <a:spAutoFit/>
          </a:bodyPr>
          <a:lstStyle/>
          <a:p>
            <a:r>
              <a:rPr lang="en-IN" sz="2400" b="1" dirty="0">
                <a:latin typeface="Myriad Pro" panose="020B0503030403020204" charset="0"/>
              </a:rPr>
              <a:t>Posted on 9 Sep 2024</a:t>
            </a:r>
          </a:p>
          <a:p>
            <a:endParaRPr lang="en-IN" sz="2400" b="1" dirty="0">
              <a:latin typeface="Myriad Pro" panose="020B0503030403020204" charset="0"/>
            </a:endParaRPr>
          </a:p>
          <a:p>
            <a:r>
              <a:rPr lang="en-IN" sz="2400" b="1" dirty="0">
                <a:latin typeface="Myriad Pro" panose="020B0503030403020204" charset="0"/>
              </a:rPr>
              <a:t>Analytics</a:t>
            </a:r>
          </a:p>
          <a:p>
            <a:r>
              <a:rPr lang="en-IN" sz="2000" dirty="0">
                <a:latin typeface="Myriad Pro" panose="020B0503030403020204" charset="0"/>
              </a:rPr>
              <a:t>6 likes</a:t>
            </a:r>
          </a:p>
          <a:p>
            <a:r>
              <a:rPr lang="en-IN" sz="2000" dirty="0">
                <a:latin typeface="Myriad Pro" panose="020B0503030403020204" charset="0"/>
              </a:rPr>
              <a:t>0 comment</a:t>
            </a:r>
          </a:p>
          <a:p>
            <a:r>
              <a:rPr lang="en-IN" sz="2000" dirty="0">
                <a:latin typeface="Myriad Pro" panose="020B0503030403020204" charset="0"/>
              </a:rPr>
              <a:t>0 repost</a:t>
            </a:r>
          </a:p>
          <a:p>
            <a:r>
              <a:rPr lang="en-IN" sz="2000" dirty="0">
                <a:latin typeface="Myriad Pro" panose="020B0503030403020204" charset="0"/>
              </a:rPr>
              <a:t>Posted 1 day ago</a:t>
            </a:r>
          </a:p>
        </p:txBody>
      </p:sp>
      <p:sp>
        <p:nvSpPr>
          <p:cNvPr id="16" name="Title 1">
            <a:extLst>
              <a:ext uri="{FF2B5EF4-FFF2-40B4-BE49-F238E27FC236}">
                <a16:creationId xmlns:a16="http://schemas.microsoft.com/office/drawing/2014/main" id="{D09040CE-EDE0-FF02-AE6E-50B0D27B07EA}"/>
              </a:ext>
            </a:extLst>
          </p:cNvPr>
          <p:cNvSpPr>
            <a:spLocks noGrp="1"/>
          </p:cNvSpPr>
          <p:nvPr>
            <p:ph type="title"/>
          </p:nvPr>
        </p:nvSpPr>
        <p:spPr>
          <a:xfrm>
            <a:off x="303213" y="0"/>
            <a:ext cx="9823080" cy="1180618"/>
          </a:xfrm>
        </p:spPr>
        <p:txBody>
          <a:bodyPr>
            <a:normAutofit/>
          </a:bodyPr>
          <a:lstStyle/>
          <a:p>
            <a:r>
              <a:rPr lang="en-IN" sz="3200" dirty="0"/>
              <a:t>LinkedIn Posts Review</a:t>
            </a:r>
            <a:br>
              <a:rPr lang="en-IN" sz="3600" dirty="0"/>
            </a:br>
            <a:r>
              <a:rPr lang="en-IN" sz="1600" dirty="0">
                <a:hlinkClick r:id="rId3"/>
              </a:rPr>
              <a:t>https://www.linkedin.com/posts/onem2m_iot-iot-standardization-activity-7238486227593678848-CYOg?utm_source=share&amp;utm_medium=member_desktop</a:t>
            </a:r>
            <a:endParaRPr lang="en-IN" sz="1600" dirty="0"/>
          </a:p>
        </p:txBody>
      </p:sp>
    </p:spTree>
    <p:extLst>
      <p:ext uri="{BB962C8B-B14F-4D97-AF65-F5344CB8AC3E}">
        <p14:creationId xmlns:p14="http://schemas.microsoft.com/office/powerpoint/2010/main" val="27979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89CD-83B1-AA11-14B4-6AA7D5F875B2}"/>
              </a:ext>
            </a:extLst>
          </p:cNvPr>
          <p:cNvSpPr>
            <a:spLocks noGrp="1"/>
          </p:cNvSpPr>
          <p:nvPr>
            <p:ph type="title"/>
          </p:nvPr>
        </p:nvSpPr>
        <p:spPr>
          <a:xfrm>
            <a:off x="208343" y="136525"/>
            <a:ext cx="10741308" cy="1037044"/>
          </a:xfrm>
        </p:spPr>
        <p:txBody>
          <a:bodyPr>
            <a:normAutofit fontScale="90000"/>
          </a:bodyPr>
          <a:lstStyle/>
          <a:p>
            <a:br>
              <a:rPr lang="en-IN" sz="3100" dirty="0"/>
            </a:br>
            <a:r>
              <a:rPr lang="en-IN" sz="3600" dirty="0"/>
              <a:t>LinkedIn Posts Review</a:t>
            </a:r>
            <a:br>
              <a:rPr lang="en-IN" sz="3600" dirty="0"/>
            </a:br>
            <a:r>
              <a:rPr lang="en-IN" sz="1800" dirty="0">
                <a:hlinkClick r:id="rId2"/>
              </a:rPr>
              <a:t>https://www.linkedin.com/posts/onem2m_connectivity-proprietary-onem2m-activity-7234498132489768962--V6I?utm_source=share&amp;utm_medium=member_desktop</a:t>
            </a:r>
            <a:br>
              <a:rPr lang="en-IN" dirty="0"/>
            </a:br>
            <a:endParaRPr lang="en-IN" dirty="0"/>
          </a:p>
        </p:txBody>
      </p:sp>
      <p:pic>
        <p:nvPicPr>
          <p:cNvPr id="6" name="Content Placeholder 5">
            <a:extLst>
              <a:ext uri="{FF2B5EF4-FFF2-40B4-BE49-F238E27FC236}">
                <a16:creationId xmlns:a16="http://schemas.microsoft.com/office/drawing/2014/main" id="{BDC4185D-70C5-B4E8-373E-8CD94FDEC2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177" y="1310555"/>
            <a:ext cx="9150512" cy="4819308"/>
          </a:xfrm>
        </p:spPr>
      </p:pic>
      <p:sp>
        <p:nvSpPr>
          <p:cNvPr id="4" name="Footer Placeholder 3">
            <a:extLst>
              <a:ext uri="{FF2B5EF4-FFF2-40B4-BE49-F238E27FC236}">
                <a16:creationId xmlns:a16="http://schemas.microsoft.com/office/drawing/2014/main" id="{8E9E8279-85B6-2853-B0EA-7EDD00274FDE}"/>
              </a:ext>
            </a:extLst>
          </p:cNvPr>
          <p:cNvSpPr>
            <a:spLocks noGrp="1"/>
          </p:cNvSpPr>
          <p:nvPr>
            <p:ph type="ftr" sz="quarter" idx="11"/>
          </p:nvPr>
        </p:nvSpPr>
        <p:spPr/>
        <p:txBody>
          <a:bodyPr/>
          <a:lstStyle/>
          <a:p>
            <a:endParaRPr lang="en-US"/>
          </a:p>
          <a:p>
            <a:r>
              <a:rPr lang="en-US"/>
              <a:t>© 2022 oneM2M</a:t>
            </a:r>
            <a:endParaRPr lang="en-US" dirty="0"/>
          </a:p>
        </p:txBody>
      </p:sp>
      <p:sp>
        <p:nvSpPr>
          <p:cNvPr id="7" name="TextBox 6">
            <a:extLst>
              <a:ext uri="{FF2B5EF4-FFF2-40B4-BE49-F238E27FC236}">
                <a16:creationId xmlns:a16="http://schemas.microsoft.com/office/drawing/2014/main" id="{98E591AE-4616-4FC8-20F6-091E020E6C8C}"/>
              </a:ext>
            </a:extLst>
          </p:cNvPr>
          <p:cNvSpPr txBox="1"/>
          <p:nvPr/>
        </p:nvSpPr>
        <p:spPr>
          <a:xfrm>
            <a:off x="9815332" y="2187615"/>
            <a:ext cx="2257063" cy="2800767"/>
          </a:xfrm>
          <a:prstGeom prst="rect">
            <a:avLst/>
          </a:prstGeom>
          <a:noFill/>
        </p:spPr>
        <p:txBody>
          <a:bodyPr wrap="square" rtlCol="0">
            <a:spAutoFit/>
          </a:bodyPr>
          <a:lstStyle/>
          <a:p>
            <a:r>
              <a:rPr lang="en-IN" sz="2400" b="1" dirty="0">
                <a:latin typeface="Myriad Pro" panose="020B0503030403020204" charset="0"/>
              </a:rPr>
              <a:t>Posted on 3 Sep 2024</a:t>
            </a:r>
          </a:p>
          <a:p>
            <a:endParaRPr lang="en-IN" sz="2400" b="1" dirty="0">
              <a:latin typeface="Myriad Pro" panose="020B0503030403020204" charset="0"/>
            </a:endParaRPr>
          </a:p>
          <a:p>
            <a:r>
              <a:rPr lang="en-IN" sz="2400" b="1" dirty="0">
                <a:latin typeface="Myriad Pro" panose="020B0503030403020204" charset="0"/>
              </a:rPr>
              <a:t>Analytics</a:t>
            </a:r>
          </a:p>
          <a:p>
            <a:r>
              <a:rPr lang="en-IN" sz="2000" dirty="0">
                <a:latin typeface="Myriad Pro" panose="020B0503030403020204" charset="0"/>
              </a:rPr>
              <a:t>8 likes</a:t>
            </a:r>
          </a:p>
          <a:p>
            <a:r>
              <a:rPr lang="en-IN" sz="2000" dirty="0">
                <a:latin typeface="Myriad Pro" panose="020B0503030403020204" charset="0"/>
              </a:rPr>
              <a:t>1 comment</a:t>
            </a:r>
          </a:p>
          <a:p>
            <a:r>
              <a:rPr lang="en-IN" sz="2000" dirty="0">
                <a:latin typeface="Myriad Pro" panose="020B0503030403020204" charset="0"/>
              </a:rPr>
              <a:t>1 repost</a:t>
            </a:r>
          </a:p>
          <a:p>
            <a:r>
              <a:rPr lang="en-IN" sz="2000" dirty="0">
                <a:latin typeface="Myriad Pro" panose="020B0503030403020204" charset="0"/>
              </a:rPr>
              <a:t>Posted 1 week ago</a:t>
            </a:r>
          </a:p>
        </p:txBody>
      </p:sp>
    </p:spTree>
    <p:extLst>
      <p:ext uri="{BB962C8B-B14F-4D97-AF65-F5344CB8AC3E}">
        <p14:creationId xmlns:p14="http://schemas.microsoft.com/office/powerpoint/2010/main" val="336933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E483-1C4B-64CB-B6D0-6730DAC2C408}"/>
              </a:ext>
            </a:extLst>
          </p:cNvPr>
          <p:cNvSpPr>
            <a:spLocks noGrp="1"/>
          </p:cNvSpPr>
          <p:nvPr>
            <p:ph type="title"/>
          </p:nvPr>
        </p:nvSpPr>
        <p:spPr>
          <a:xfrm>
            <a:off x="334696" y="136525"/>
            <a:ext cx="9816301" cy="982826"/>
          </a:xfrm>
        </p:spPr>
        <p:txBody>
          <a:bodyPr>
            <a:normAutofit fontScale="90000"/>
          </a:bodyPr>
          <a:lstStyle/>
          <a:p>
            <a:r>
              <a:rPr lang="en-IN" sz="3600" dirty="0"/>
              <a:t>LinkedIn Posts Review</a:t>
            </a:r>
            <a:br>
              <a:rPr lang="en-IN" sz="3200" dirty="0"/>
            </a:br>
            <a:r>
              <a:rPr lang="en-IN" sz="1800" dirty="0">
                <a:hlinkClick r:id="rId2"/>
              </a:rPr>
              <a:t>https://www.linkedin.com/posts/onem2m_due-to-web-site-issues-we-are-experimenting-activity-7226284225623171072-Jqf2?utm_source=share&amp;utm_medium=member_desktop</a:t>
            </a:r>
            <a:br>
              <a:rPr lang="en-IN" sz="1400" dirty="0"/>
            </a:br>
            <a:endParaRPr lang="en-IN" sz="1400" dirty="0"/>
          </a:p>
        </p:txBody>
      </p:sp>
      <p:sp>
        <p:nvSpPr>
          <p:cNvPr id="4" name="Footer Placeholder 3">
            <a:extLst>
              <a:ext uri="{FF2B5EF4-FFF2-40B4-BE49-F238E27FC236}">
                <a16:creationId xmlns:a16="http://schemas.microsoft.com/office/drawing/2014/main" id="{9F2B0250-82FB-5CB9-76E2-AB437F3593B4}"/>
              </a:ext>
            </a:extLst>
          </p:cNvPr>
          <p:cNvSpPr>
            <a:spLocks noGrp="1"/>
          </p:cNvSpPr>
          <p:nvPr>
            <p:ph type="ftr" sz="quarter" idx="11"/>
          </p:nvPr>
        </p:nvSpPr>
        <p:spPr/>
        <p:txBody>
          <a:bodyPr/>
          <a:lstStyle/>
          <a:p>
            <a:endParaRPr lang="en-US"/>
          </a:p>
          <a:p>
            <a:r>
              <a:rPr lang="en-US"/>
              <a:t>© 2022 oneM2M</a:t>
            </a:r>
            <a:endParaRPr lang="en-US" dirty="0"/>
          </a:p>
        </p:txBody>
      </p:sp>
      <p:pic>
        <p:nvPicPr>
          <p:cNvPr id="6" name="Picture 5" descr="A person sitting at a table&#10;&#10;Description automatically generated">
            <a:extLst>
              <a:ext uri="{FF2B5EF4-FFF2-40B4-BE49-F238E27FC236}">
                <a16:creationId xmlns:a16="http://schemas.microsoft.com/office/drawing/2014/main" id="{F105E0EA-31AC-F930-E3F3-21C1242B9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96" y="1306091"/>
            <a:ext cx="6505942" cy="5090224"/>
          </a:xfrm>
          <a:prstGeom prst="rect">
            <a:avLst/>
          </a:prstGeom>
        </p:spPr>
      </p:pic>
      <p:sp>
        <p:nvSpPr>
          <p:cNvPr id="7" name="TextBox 6">
            <a:extLst>
              <a:ext uri="{FF2B5EF4-FFF2-40B4-BE49-F238E27FC236}">
                <a16:creationId xmlns:a16="http://schemas.microsoft.com/office/drawing/2014/main" id="{5553C01F-9487-6861-7922-0F602134BC1D}"/>
              </a:ext>
            </a:extLst>
          </p:cNvPr>
          <p:cNvSpPr txBox="1"/>
          <p:nvPr/>
        </p:nvSpPr>
        <p:spPr>
          <a:xfrm>
            <a:off x="8935656" y="2158432"/>
            <a:ext cx="2257063" cy="3108543"/>
          </a:xfrm>
          <a:prstGeom prst="rect">
            <a:avLst/>
          </a:prstGeom>
          <a:noFill/>
        </p:spPr>
        <p:txBody>
          <a:bodyPr wrap="square" rtlCol="0">
            <a:spAutoFit/>
          </a:bodyPr>
          <a:lstStyle/>
          <a:p>
            <a:r>
              <a:rPr lang="en-IN" sz="2400" b="1" dirty="0">
                <a:latin typeface="Myriad Pro" panose="020B0503030403020204" charset="0"/>
              </a:rPr>
              <a:t>Posted on 10 Aug 2024</a:t>
            </a:r>
          </a:p>
          <a:p>
            <a:endParaRPr lang="en-IN" sz="2400" b="1" dirty="0">
              <a:latin typeface="Myriad Pro" panose="020B0503030403020204" charset="0"/>
            </a:endParaRPr>
          </a:p>
          <a:p>
            <a:r>
              <a:rPr lang="en-IN" sz="2400" b="1" dirty="0">
                <a:latin typeface="Myriad Pro" panose="020B0503030403020204" charset="0"/>
              </a:rPr>
              <a:t>Analytics</a:t>
            </a:r>
          </a:p>
          <a:p>
            <a:r>
              <a:rPr lang="en-IN" sz="2000" dirty="0">
                <a:latin typeface="Myriad Pro" panose="020B0503030403020204" charset="0"/>
              </a:rPr>
              <a:t>1 likes</a:t>
            </a:r>
          </a:p>
          <a:p>
            <a:r>
              <a:rPr lang="en-IN" sz="2000" dirty="0">
                <a:latin typeface="Myriad Pro" panose="020B0503030403020204" charset="0"/>
              </a:rPr>
              <a:t>2 comments</a:t>
            </a:r>
          </a:p>
          <a:p>
            <a:r>
              <a:rPr lang="en-IN" sz="2000" dirty="0">
                <a:latin typeface="Myriad Pro" panose="020B0503030403020204" charset="0"/>
              </a:rPr>
              <a:t>2 repost</a:t>
            </a:r>
          </a:p>
          <a:p>
            <a:r>
              <a:rPr lang="en-IN" sz="2000" dirty="0">
                <a:latin typeface="Myriad Pro" panose="020B0503030403020204" charset="0"/>
              </a:rPr>
              <a:t>Posted 1 month ago</a:t>
            </a:r>
          </a:p>
        </p:txBody>
      </p:sp>
    </p:spTree>
    <p:extLst>
      <p:ext uri="{BB962C8B-B14F-4D97-AF65-F5344CB8AC3E}">
        <p14:creationId xmlns:p14="http://schemas.microsoft.com/office/powerpoint/2010/main" val="356146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5B6F-9E74-A9E6-DB92-DA44C697F312}"/>
              </a:ext>
            </a:extLst>
          </p:cNvPr>
          <p:cNvSpPr>
            <a:spLocks noGrp="1"/>
          </p:cNvSpPr>
          <p:nvPr>
            <p:ph type="title"/>
          </p:nvPr>
        </p:nvSpPr>
        <p:spPr/>
        <p:txBody>
          <a:bodyPr>
            <a:normAutofit/>
          </a:bodyPr>
          <a:lstStyle/>
          <a:p>
            <a:r>
              <a:rPr lang="en-IN" sz="3200" dirty="0"/>
              <a:t>Upcoming Proposed LinkedIn Posts</a:t>
            </a:r>
            <a:endParaRPr lang="en-IN" sz="4800" dirty="0">
              <a:highlight>
                <a:srgbClr val="00FFFF"/>
              </a:highlight>
            </a:endParaRPr>
          </a:p>
        </p:txBody>
      </p:sp>
      <p:sp>
        <p:nvSpPr>
          <p:cNvPr id="3" name="Content Placeholder 2">
            <a:extLst>
              <a:ext uri="{FF2B5EF4-FFF2-40B4-BE49-F238E27FC236}">
                <a16:creationId xmlns:a16="http://schemas.microsoft.com/office/drawing/2014/main" id="{82354694-A421-48C7-4950-1159F6B77A80}"/>
              </a:ext>
            </a:extLst>
          </p:cNvPr>
          <p:cNvSpPr>
            <a:spLocks noGrp="1"/>
          </p:cNvSpPr>
          <p:nvPr>
            <p:ph idx="1"/>
          </p:nvPr>
        </p:nvSpPr>
        <p:spPr/>
        <p:txBody>
          <a:bodyPr>
            <a:normAutofit/>
          </a:bodyPr>
          <a:lstStyle/>
          <a:p>
            <a:r>
              <a:rPr lang="en-IN" sz="2000" dirty="0">
                <a:latin typeface="Myriad Pro" panose="020B0503030403020204" charset="0"/>
              </a:rPr>
              <a:t>Andreas </a:t>
            </a:r>
            <a:r>
              <a:rPr lang="en-IN" sz="2000" i="0" u="none" strike="noStrike" dirty="0" err="1">
                <a:effectLst/>
                <a:latin typeface="Myriad Pro" panose="020B0503030403020204" charset="0"/>
              </a:rPr>
              <a:t>Neubacher’s</a:t>
            </a:r>
            <a:r>
              <a:rPr lang="en-IN" sz="2000" i="0" u="none" strike="noStrike" dirty="0">
                <a:effectLst/>
                <a:latin typeface="Myriad Pro" panose="020B0503030403020204" charset="0"/>
              </a:rPr>
              <a:t> talk delivered in the SSGS 2024 Conference on 5 Sep 2024</a:t>
            </a:r>
          </a:p>
          <a:p>
            <a:r>
              <a:rPr lang="en-IN" sz="2000" dirty="0">
                <a:latin typeface="Myriad Pro" panose="020B0503030403020204" charset="0"/>
              </a:rPr>
              <a:t>Promoting upcoming talk by </a:t>
            </a:r>
            <a:r>
              <a:rPr lang="en-IN" sz="2000" b="0" i="0" dirty="0">
                <a:effectLst/>
                <a:latin typeface="Myriad Pro" panose="020B0503030403020204" charset="0"/>
              </a:rPr>
              <a:t>Rana </a:t>
            </a:r>
            <a:r>
              <a:rPr lang="en-IN" sz="2000" b="0" i="0" dirty="0" err="1">
                <a:effectLst/>
                <a:latin typeface="Myriad Pro" panose="020B0503030403020204" charset="0"/>
              </a:rPr>
              <a:t>Kamill</a:t>
            </a:r>
            <a:r>
              <a:rPr lang="en-IN" sz="2000" b="0" i="0" dirty="0">
                <a:effectLst/>
                <a:latin typeface="Myriad Pro" panose="020B0503030403020204" charset="0"/>
              </a:rPr>
              <a:t> in the IoT Tech Expo Conference 2024 on 2</a:t>
            </a:r>
            <a:r>
              <a:rPr lang="en-IN" sz="2000" b="0" i="0" baseline="30000" dirty="0">
                <a:effectLst/>
                <a:latin typeface="Myriad Pro" panose="020B0503030403020204" charset="0"/>
              </a:rPr>
              <a:t>nd</a:t>
            </a:r>
            <a:r>
              <a:rPr lang="en-IN" sz="2000" b="0" i="0" dirty="0">
                <a:effectLst/>
                <a:latin typeface="Myriad Pro" panose="020B0503030403020204" charset="0"/>
              </a:rPr>
              <a:t> October at RAI, Amsterdam</a:t>
            </a:r>
          </a:p>
          <a:p>
            <a:r>
              <a:rPr lang="en-IN" sz="2000" dirty="0">
                <a:latin typeface="Myriad Pro" panose="020B0503030403020204" charset="0"/>
              </a:rPr>
              <a:t>TP 66 Post meeting – Executive Insight</a:t>
            </a:r>
          </a:p>
          <a:p>
            <a:r>
              <a:rPr lang="en-IN" sz="2000" dirty="0">
                <a:latin typeface="Myriad Pro" panose="020B0503030403020204" charset="0"/>
              </a:rPr>
              <a:t>ETSI’s SDG initiative on oneM2M software</a:t>
            </a:r>
          </a:p>
          <a:p>
            <a:r>
              <a:rPr lang="en-IN" sz="2000" dirty="0">
                <a:latin typeface="Myriad Pro" panose="020B0503030403020204" charset="0"/>
              </a:rPr>
              <a:t>Executive Insights with Vi and CDOT (India)</a:t>
            </a:r>
          </a:p>
          <a:p>
            <a:r>
              <a:rPr lang="en-IN" sz="2000" dirty="0">
                <a:latin typeface="Myriad Pro" panose="020B0503030403020204" charset="0"/>
              </a:rPr>
              <a:t>oneM2M workshops in the IEEE IoT WF</a:t>
            </a:r>
          </a:p>
          <a:p>
            <a:endParaRPr lang="en-IN" sz="2000" dirty="0">
              <a:latin typeface="Myriad Pro" panose="020B0503030403020204" charset="0"/>
            </a:endParaRPr>
          </a:p>
          <a:p>
            <a:pPr marL="0" indent="0">
              <a:buNone/>
            </a:pPr>
            <a:endParaRPr lang="en-IN" sz="2000" dirty="0">
              <a:latin typeface="Myriad Pro" panose="020B0503030403020204" charset="0"/>
            </a:endParaRPr>
          </a:p>
          <a:p>
            <a:pPr marL="0" indent="0">
              <a:buNone/>
            </a:pPr>
            <a:r>
              <a:rPr lang="en-IN" sz="2000" dirty="0">
                <a:latin typeface="Myriad Pro" panose="020B0503030403020204" charset="0"/>
              </a:rPr>
              <a:t> </a:t>
            </a:r>
          </a:p>
        </p:txBody>
      </p:sp>
      <p:sp>
        <p:nvSpPr>
          <p:cNvPr id="4" name="Footer Placeholder 3">
            <a:extLst>
              <a:ext uri="{FF2B5EF4-FFF2-40B4-BE49-F238E27FC236}">
                <a16:creationId xmlns:a16="http://schemas.microsoft.com/office/drawing/2014/main" id="{9C63E4EE-000E-E03E-0D9A-81843E393F9C}"/>
              </a:ext>
            </a:extLst>
          </p:cNvPr>
          <p:cNvSpPr>
            <a:spLocks noGrp="1"/>
          </p:cNvSpPr>
          <p:nvPr>
            <p:ph type="ftr" sz="quarter" idx="11"/>
          </p:nvPr>
        </p:nvSpPr>
        <p:spPr/>
        <p:txBody>
          <a:bodyPr/>
          <a:lstStyle/>
          <a:p>
            <a:endParaRPr lang="en-US"/>
          </a:p>
          <a:p>
            <a:r>
              <a:rPr lang="en-US"/>
              <a:t>© 2022 oneM2M</a:t>
            </a:r>
            <a:endParaRPr lang="en-US" dirty="0"/>
          </a:p>
        </p:txBody>
      </p:sp>
      <p:sp>
        <p:nvSpPr>
          <p:cNvPr id="5" name="Rectangle 4">
            <a:extLst>
              <a:ext uri="{FF2B5EF4-FFF2-40B4-BE49-F238E27FC236}">
                <a16:creationId xmlns:a16="http://schemas.microsoft.com/office/drawing/2014/main" id="{F23F131D-CE9B-929C-A016-11C45DCC8008}"/>
              </a:ext>
            </a:extLst>
          </p:cNvPr>
          <p:cNvSpPr/>
          <p:nvPr/>
        </p:nvSpPr>
        <p:spPr>
          <a:xfrm>
            <a:off x="640080" y="4830322"/>
            <a:ext cx="9421546" cy="10675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charset="0"/>
              </a:rPr>
              <a:t>LinkedIn followed increased from 1440 (1 Jan24) to 1553 (1 Sep24)</a:t>
            </a:r>
          </a:p>
          <a:p>
            <a:pPr algn="ctr"/>
            <a:r>
              <a:rPr lang="en-US" sz="2400" dirty="0">
                <a:latin typeface="Myriad Pro" panose="020B0503030403020204" charset="0"/>
              </a:rPr>
              <a:t>Total 49 posts done</a:t>
            </a:r>
          </a:p>
        </p:txBody>
      </p:sp>
    </p:spTree>
    <p:extLst>
      <p:ext uri="{BB962C8B-B14F-4D97-AF65-F5344CB8AC3E}">
        <p14:creationId xmlns:p14="http://schemas.microsoft.com/office/powerpoint/2010/main" val="409117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482D-6B4D-F27A-7036-2B892627BA03}"/>
              </a:ext>
            </a:extLst>
          </p:cNvPr>
          <p:cNvSpPr>
            <a:spLocks noGrp="1"/>
          </p:cNvSpPr>
          <p:nvPr>
            <p:ph type="title"/>
          </p:nvPr>
        </p:nvSpPr>
        <p:spPr>
          <a:xfrm>
            <a:off x="334696" y="0"/>
            <a:ext cx="9966772" cy="1111170"/>
          </a:xfrm>
        </p:spPr>
        <p:txBody>
          <a:bodyPr>
            <a:normAutofit fontScale="90000"/>
          </a:bodyPr>
          <a:lstStyle/>
          <a:p>
            <a:r>
              <a:rPr lang="en-US" sz="3200" i="0" dirty="0">
                <a:effectLst/>
                <a:latin typeface="Myriad Pro" panose="020B0503030403020204" charset="0"/>
              </a:rPr>
              <a:t>Information from Partners on transposition of previous oneM2M Specs  </a:t>
            </a:r>
            <a:r>
              <a:rPr lang="en-IN" sz="2200" dirty="0">
                <a:hlinkClick r:id="rId2"/>
              </a:rPr>
              <a:t>https://www.onem2m.org/technical/partners-releases</a:t>
            </a:r>
            <a:endParaRPr lang="en-IN" sz="1600" dirty="0"/>
          </a:p>
        </p:txBody>
      </p:sp>
      <p:graphicFrame>
        <p:nvGraphicFramePr>
          <p:cNvPr id="5" name="Content Placeholder 4">
            <a:extLst>
              <a:ext uri="{FF2B5EF4-FFF2-40B4-BE49-F238E27FC236}">
                <a16:creationId xmlns:a16="http://schemas.microsoft.com/office/drawing/2014/main" id="{DE1E01F8-CE8E-CFE2-0D34-8D766EC0277F}"/>
              </a:ext>
            </a:extLst>
          </p:cNvPr>
          <p:cNvGraphicFramePr>
            <a:graphicFrameLocks noGrp="1"/>
          </p:cNvGraphicFramePr>
          <p:nvPr>
            <p:ph idx="1"/>
            <p:extLst>
              <p:ext uri="{D42A27DB-BD31-4B8C-83A1-F6EECF244321}">
                <p14:modId xmlns:p14="http://schemas.microsoft.com/office/powerpoint/2010/main" val="4039337111"/>
              </p:ext>
            </p:extLst>
          </p:nvPr>
        </p:nvGraphicFramePr>
        <p:xfrm>
          <a:off x="795911" y="1535099"/>
          <a:ext cx="10429552" cy="4268414"/>
        </p:xfrm>
        <a:graphic>
          <a:graphicData uri="http://schemas.openxmlformats.org/drawingml/2006/table">
            <a:tbl>
              <a:tblPr/>
              <a:tblGrid>
                <a:gridCol w="1322434">
                  <a:extLst>
                    <a:ext uri="{9D8B030D-6E8A-4147-A177-3AD203B41FA5}">
                      <a16:colId xmlns:a16="http://schemas.microsoft.com/office/drawing/2014/main" val="753673955"/>
                    </a:ext>
                  </a:extLst>
                </a:gridCol>
                <a:gridCol w="2086714">
                  <a:extLst>
                    <a:ext uri="{9D8B030D-6E8A-4147-A177-3AD203B41FA5}">
                      <a16:colId xmlns:a16="http://schemas.microsoft.com/office/drawing/2014/main" val="2725896537"/>
                    </a:ext>
                  </a:extLst>
                </a:gridCol>
                <a:gridCol w="2086714">
                  <a:extLst>
                    <a:ext uri="{9D8B030D-6E8A-4147-A177-3AD203B41FA5}">
                      <a16:colId xmlns:a16="http://schemas.microsoft.com/office/drawing/2014/main" val="3674466738"/>
                    </a:ext>
                  </a:extLst>
                </a:gridCol>
                <a:gridCol w="2466845">
                  <a:extLst>
                    <a:ext uri="{9D8B030D-6E8A-4147-A177-3AD203B41FA5}">
                      <a16:colId xmlns:a16="http://schemas.microsoft.com/office/drawing/2014/main" val="3070340731"/>
                    </a:ext>
                  </a:extLst>
                </a:gridCol>
                <a:gridCol w="2466845">
                  <a:extLst>
                    <a:ext uri="{9D8B030D-6E8A-4147-A177-3AD203B41FA5}">
                      <a16:colId xmlns:a16="http://schemas.microsoft.com/office/drawing/2014/main" val="1327360311"/>
                    </a:ext>
                  </a:extLst>
                </a:gridCol>
              </a:tblGrid>
              <a:tr h="554958">
                <a:tc>
                  <a:txBody>
                    <a:bodyPr/>
                    <a:lstStyle/>
                    <a:p>
                      <a:r>
                        <a:rPr lang="en-IN" sz="2400" b="1" dirty="0">
                          <a:solidFill>
                            <a:schemeClr val="bg1"/>
                          </a:solidFill>
                          <a:effectLst/>
                          <a:latin typeface="Myriad Pro" panose="020B0503030403020204" charset="0"/>
                        </a:rPr>
                        <a:t>Partner</a:t>
                      </a:r>
                      <a:endParaRPr lang="en-IN" sz="2400" dirty="0">
                        <a:solidFill>
                          <a:schemeClr val="bg1"/>
                        </a:solidFill>
                        <a:effectLst/>
                        <a:latin typeface="Myriad Pro" panose="020B0503030403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r>
                        <a:rPr lang="en-IN" sz="2400" b="1" dirty="0" err="1">
                          <a:solidFill>
                            <a:schemeClr val="bg1"/>
                          </a:solidFill>
                          <a:effectLst/>
                          <a:latin typeface="Myriad Pro" panose="020B0503030403020204" charset="0"/>
                        </a:rPr>
                        <a:t>Rel</a:t>
                      </a:r>
                      <a:r>
                        <a:rPr lang="en-IN" sz="2400" b="1" dirty="0">
                          <a:solidFill>
                            <a:schemeClr val="bg1"/>
                          </a:solidFill>
                          <a:effectLst/>
                          <a:latin typeface="Myriad Pro" panose="020B0503030403020204" charset="0"/>
                        </a:rPr>
                        <a:t> 1</a:t>
                      </a:r>
                      <a:endParaRPr lang="en-IN" sz="2400" dirty="0">
                        <a:solidFill>
                          <a:schemeClr val="bg1"/>
                        </a:solidFill>
                        <a:effectLst/>
                        <a:latin typeface="Myriad Pro" panose="020B0503030403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r>
                        <a:rPr lang="en-IN" sz="2400" b="1" dirty="0" err="1">
                          <a:solidFill>
                            <a:schemeClr val="bg1"/>
                          </a:solidFill>
                          <a:effectLst/>
                          <a:latin typeface="Myriad Pro" panose="020B0503030403020204" charset="0"/>
                        </a:rPr>
                        <a:t>Rel</a:t>
                      </a:r>
                      <a:r>
                        <a:rPr lang="en-IN" sz="2400" b="1" dirty="0">
                          <a:solidFill>
                            <a:schemeClr val="bg1"/>
                          </a:solidFill>
                          <a:effectLst/>
                          <a:latin typeface="Myriad Pro" panose="020B0503030403020204" charset="0"/>
                        </a:rPr>
                        <a:t> 2</a:t>
                      </a:r>
                      <a:endParaRPr lang="en-IN" sz="2400" dirty="0">
                        <a:solidFill>
                          <a:schemeClr val="bg1"/>
                        </a:solidFill>
                        <a:effectLst/>
                        <a:latin typeface="Myriad Pro" panose="020B0503030403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r>
                        <a:rPr lang="en-IN" sz="2400" b="1" dirty="0" err="1">
                          <a:solidFill>
                            <a:schemeClr val="bg1"/>
                          </a:solidFill>
                          <a:effectLst/>
                          <a:latin typeface="Myriad Pro" panose="020B0503030403020204" charset="0"/>
                        </a:rPr>
                        <a:t>Rel</a:t>
                      </a:r>
                      <a:r>
                        <a:rPr lang="en-IN" sz="2400" b="1" dirty="0">
                          <a:solidFill>
                            <a:schemeClr val="bg1"/>
                          </a:solidFill>
                          <a:effectLst/>
                          <a:latin typeface="Myriad Pro" panose="020B0503030403020204" charset="0"/>
                        </a:rPr>
                        <a:t> 2A</a:t>
                      </a:r>
                      <a:endParaRPr lang="en-IN" sz="2400" dirty="0">
                        <a:solidFill>
                          <a:schemeClr val="bg1"/>
                        </a:solidFill>
                        <a:effectLst/>
                        <a:latin typeface="Myriad Pro" panose="020B0503030403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r>
                        <a:rPr lang="en-IN" sz="2400" b="1" dirty="0" err="1">
                          <a:solidFill>
                            <a:schemeClr val="bg1"/>
                          </a:solidFill>
                          <a:effectLst/>
                          <a:latin typeface="Myriad Pro" panose="020B0503030403020204" charset="0"/>
                        </a:rPr>
                        <a:t>Rel</a:t>
                      </a:r>
                      <a:r>
                        <a:rPr lang="en-IN" sz="2400" b="1" dirty="0">
                          <a:solidFill>
                            <a:schemeClr val="bg1"/>
                          </a:solidFill>
                          <a:effectLst/>
                          <a:latin typeface="Myriad Pro" panose="020B0503030403020204" charset="0"/>
                        </a:rPr>
                        <a:t> 3</a:t>
                      </a:r>
                      <a:endParaRPr lang="en-IN" sz="2400" dirty="0">
                        <a:solidFill>
                          <a:schemeClr val="bg1"/>
                        </a:solidFill>
                        <a:effectLst/>
                        <a:latin typeface="Myriad Pro" panose="020B0503030403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463907013"/>
                  </a:ext>
                </a:extLst>
              </a:tr>
              <a:tr h="464467">
                <a:tc>
                  <a:txBody>
                    <a:bodyPr/>
                    <a:lstStyle/>
                    <a:p>
                      <a:r>
                        <a:rPr lang="en-IN" sz="2000" dirty="0">
                          <a:effectLst/>
                          <a:latin typeface="Myriad Pro" panose="020B0503030403020204" charset="0"/>
                        </a:rPr>
                        <a:t>ARIB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IN" sz="2000" dirty="0">
                          <a:effectLst/>
                          <a:latin typeface="Myriad Pro" panose="020B0503030403020204" charset="0"/>
                        </a:rPr>
                        <a:t> </a:t>
                      </a:r>
                      <a:r>
                        <a:rPr lang="en-IN" sz="2000" dirty="0" err="1">
                          <a:effectLst/>
                          <a:latin typeface="Myriad Pro" panose="020B0503030403020204" charset="0"/>
                        </a:rPr>
                        <a:t>n.a.</a:t>
                      </a:r>
                      <a:endParaRPr lang="en-IN" sz="200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t>
                      </a:r>
                      <a:r>
                        <a:rPr lang="en-IN" sz="2000" dirty="0" err="1">
                          <a:effectLst/>
                          <a:latin typeface="Myriad Pro" panose="020B0503030403020204" charset="0"/>
                        </a:rPr>
                        <a:t>n.a.</a:t>
                      </a:r>
                      <a:endParaRPr lang="en-IN" sz="200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t>
                      </a:r>
                      <a:r>
                        <a:rPr lang="en-IN" sz="2000" dirty="0" err="1">
                          <a:effectLst/>
                          <a:latin typeface="Myriad Pro" panose="020B0503030403020204" charset="0"/>
                        </a:rPr>
                        <a:t>n.a.</a:t>
                      </a:r>
                      <a:endParaRPr lang="en-IN" sz="200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t>
                      </a:r>
                      <a:r>
                        <a:rPr lang="en-IN" sz="2000" dirty="0" err="1">
                          <a:effectLst/>
                          <a:latin typeface="Myriad Pro" panose="020B0503030403020204" charset="0"/>
                        </a:rPr>
                        <a:t>n.a.</a:t>
                      </a:r>
                      <a:endParaRPr lang="en-IN" sz="200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1783771"/>
                  </a:ext>
                </a:extLst>
              </a:tr>
              <a:tr h="464467">
                <a:tc>
                  <a:txBody>
                    <a:bodyPr/>
                    <a:lstStyle/>
                    <a:p>
                      <a:r>
                        <a:rPr lang="en-IN" sz="2000" dirty="0">
                          <a:effectLst/>
                          <a:latin typeface="Myriad Pro" panose="020B0503030403020204" charset="0"/>
                        </a:rPr>
                        <a:t>ATIS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IN" sz="2000" dirty="0">
                          <a:effectLst/>
                          <a:latin typeface="Myriad Pro" panose="020B0503030403020204" charset="0"/>
                        </a:rPr>
                        <a:t> 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highlight>
                            <a:srgbClr val="00FFFF"/>
                          </a:highlight>
                          <a:latin typeface="Myriad Pro" panose="020B050303040302020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r>
                        <a:rPr lang="en-IN" sz="2000" dirty="0">
                          <a:effectLst/>
                          <a:highlight>
                            <a:srgbClr val="00FFFF"/>
                          </a:highlight>
                          <a:latin typeface="Myriad Pro" panose="020B050303040302020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val="296141568"/>
                  </a:ext>
                </a:extLst>
              </a:tr>
              <a:tr h="464467">
                <a:tc>
                  <a:txBody>
                    <a:bodyPr/>
                    <a:lstStyle/>
                    <a:p>
                      <a:r>
                        <a:rPr lang="en-IN" sz="2000" dirty="0">
                          <a:effectLst/>
                          <a:latin typeface="Myriad Pro" panose="020B0503030403020204" charset="0"/>
                        </a:rPr>
                        <a:t>CCSA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effectLst/>
                          <a:latin typeface="Myriad Pro" panose="020B0503030403020204" charset="0"/>
                        </a:rPr>
                        <a:t> </a:t>
                      </a:r>
                      <a:r>
                        <a:rPr lang="en-IN" sz="2000" dirty="0" err="1">
                          <a:effectLst/>
                          <a:latin typeface="Myriad Pro" panose="020B0503030403020204" charset="0"/>
                        </a:rPr>
                        <a:t>n.a.</a:t>
                      </a:r>
                      <a:endParaRPr lang="en-IN" sz="200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t>
                      </a:r>
                      <a:r>
                        <a:rPr lang="en-IN" sz="2000" dirty="0" err="1">
                          <a:effectLst/>
                          <a:latin typeface="Myriad Pro" panose="020B0503030403020204" charset="0"/>
                        </a:rPr>
                        <a:t>n.a.</a:t>
                      </a:r>
                      <a:endParaRPr lang="en-IN" sz="200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highlight>
                            <a:srgbClr val="00FFFF"/>
                          </a:highlight>
                          <a:latin typeface="Myriad Pro" panose="020B050303040302020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r>
                        <a:rPr lang="en-IN" sz="2000" dirty="0">
                          <a:effectLst/>
                          <a:highlight>
                            <a:srgbClr val="00FFFF"/>
                          </a:highlight>
                          <a:latin typeface="Myriad Pro" panose="020B050303040302020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val="3887829923"/>
                  </a:ext>
                </a:extLst>
              </a:tr>
              <a:tr h="464467">
                <a:tc>
                  <a:txBody>
                    <a:bodyPr/>
                    <a:lstStyle/>
                    <a:p>
                      <a:r>
                        <a:rPr lang="en-IN" sz="2000" dirty="0">
                          <a:effectLst/>
                          <a:latin typeface="Myriad Pro" panose="020B0503030403020204" charset="0"/>
                        </a:rPr>
                        <a:t>ETSI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IN" sz="2000" dirty="0">
                          <a:effectLst/>
                          <a:latin typeface="Myriad Pro" panose="020B0503030403020204" charset="0"/>
                        </a:rPr>
                        <a:t> 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highlight>
                            <a:srgbClr val="00FFFF"/>
                          </a:highlight>
                          <a:latin typeface="Myriad Pro" panose="020B050303040302020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r>
                        <a:rPr lang="en-IN" sz="2000" dirty="0">
                          <a:effectLst/>
                          <a:highlight>
                            <a:srgbClr val="00FFFF"/>
                          </a:highlight>
                          <a:latin typeface="Myriad Pro" panose="020B050303040302020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val="585679008"/>
                  </a:ext>
                </a:extLst>
              </a:tr>
              <a:tr h="464467">
                <a:tc>
                  <a:txBody>
                    <a:bodyPr/>
                    <a:lstStyle/>
                    <a:p>
                      <a:r>
                        <a:rPr lang="en-IN" sz="2000">
                          <a:effectLst/>
                          <a:latin typeface="Myriad Pro" panose="020B0503030403020204" charset="0"/>
                        </a:rPr>
                        <a:t>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IN" sz="2000" dirty="0">
                          <a:effectLst/>
                          <a:latin typeface="Myriad Pro" panose="020B0503030403020204" charset="0"/>
                        </a:rPr>
                        <a:t> 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t>
                      </a:r>
                      <a:r>
                        <a:rPr lang="en-IN" sz="2000" dirty="0" err="1">
                          <a:effectLst/>
                          <a:latin typeface="Myriad Pro" panose="020B0503030403020204" charset="0"/>
                        </a:rPr>
                        <a:t>n.a.</a:t>
                      </a:r>
                      <a:endParaRPr lang="en-IN" sz="200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t>
                      </a:r>
                      <a:r>
                        <a:rPr lang="en-IN" sz="2000" dirty="0" err="1">
                          <a:effectLst/>
                          <a:latin typeface="Myriad Pro" panose="020B0503030403020204" charset="0"/>
                        </a:rPr>
                        <a:t>n.a.</a:t>
                      </a:r>
                      <a:endParaRPr lang="en-IN" sz="200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t>
                      </a:r>
                      <a:r>
                        <a:rPr lang="en-IN" sz="2000" dirty="0" err="1">
                          <a:effectLst/>
                          <a:latin typeface="Myriad Pro" panose="020B0503030403020204" charset="0"/>
                        </a:rPr>
                        <a:t>n.a.</a:t>
                      </a:r>
                      <a:endParaRPr lang="en-IN" sz="200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4468402"/>
                  </a:ext>
                </a:extLst>
              </a:tr>
              <a:tr h="462187">
                <a:tc>
                  <a:txBody>
                    <a:bodyPr/>
                    <a:lstStyle/>
                    <a:p>
                      <a:r>
                        <a:rPr lang="en-IN" sz="2000">
                          <a:effectLst/>
                          <a:latin typeface="Myriad Pro" panose="020B0503030403020204" charset="0"/>
                        </a:rPr>
                        <a:t>TSDSI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IN" sz="2000" dirty="0">
                          <a:effectLst/>
                          <a:latin typeface="Myriad Pro" panose="020B0503030403020204" charset="0"/>
                        </a:rPr>
                        <a:t> </a:t>
                      </a:r>
                      <a:r>
                        <a:rPr lang="en-IN" sz="2000" dirty="0" err="1">
                          <a:effectLst/>
                          <a:latin typeface="Myriad Pro" panose="020B0503030403020204" charset="0"/>
                        </a:rPr>
                        <a:t>n.a.</a:t>
                      </a:r>
                      <a:endParaRPr lang="en-IN" sz="200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r>
                        <a:rPr lang="en-IN" sz="2000" dirty="0">
                          <a:effectLst/>
                          <a:latin typeface="Myriad Pro" panose="020B0503030403020204" charset="0"/>
                        </a:rPr>
                        <a:t> to provide links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29172665"/>
                  </a:ext>
                </a:extLst>
              </a:tr>
              <a:tr h="464467">
                <a:tc>
                  <a:txBody>
                    <a:bodyPr/>
                    <a:lstStyle/>
                    <a:p>
                      <a:r>
                        <a:rPr lang="en-IN" sz="2000">
                          <a:effectLst/>
                          <a:latin typeface="Myriad Pro" panose="020B0503030403020204" charset="0"/>
                        </a:rPr>
                        <a:t>TTA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IN" sz="2000" dirty="0">
                          <a:effectLst/>
                          <a:latin typeface="Myriad Pro" panose="020B0503030403020204" charset="0"/>
                        </a:rPr>
                        <a:t> 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r>
                        <a:rPr lang="en-IN" sz="2000" dirty="0">
                          <a:effectLst/>
                          <a:latin typeface="Myriad Pro" panose="020B0503030403020204" charset="0"/>
                        </a:rPr>
                        <a:t> ??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val="3868979624"/>
                  </a:ext>
                </a:extLst>
              </a:tr>
              <a:tr h="464467">
                <a:tc>
                  <a:txBody>
                    <a:bodyPr/>
                    <a:lstStyle/>
                    <a:p>
                      <a:r>
                        <a:rPr lang="en-IN" sz="2000" dirty="0">
                          <a:effectLst/>
                          <a:latin typeface="Myriad Pro" panose="020B0503030403020204" charset="0"/>
                        </a:rPr>
                        <a:t>TTC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IN" sz="2000" dirty="0">
                          <a:effectLst/>
                          <a:latin typeface="Myriad Pro" panose="020B0503030403020204" charset="0"/>
                        </a:rPr>
                        <a:t>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2000" dirty="0">
                          <a:effectLst/>
                          <a:latin typeface="Myriad Pro" panose="020B050303040302020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r>
                        <a:rPr lang="en-IN" sz="2000" dirty="0">
                          <a:effectLst/>
                          <a:latin typeface="Myriad Pro" panose="020B050303040302020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val="3460778624"/>
                  </a:ext>
                </a:extLst>
              </a:tr>
            </a:tbl>
          </a:graphicData>
        </a:graphic>
      </p:graphicFrame>
      <p:sp>
        <p:nvSpPr>
          <p:cNvPr id="4" name="Footer Placeholder 3">
            <a:extLst>
              <a:ext uri="{FF2B5EF4-FFF2-40B4-BE49-F238E27FC236}">
                <a16:creationId xmlns:a16="http://schemas.microsoft.com/office/drawing/2014/main" id="{E78026D3-3C73-80D7-78E2-607D99EFA5A3}"/>
              </a:ext>
            </a:extLst>
          </p:cNvPr>
          <p:cNvSpPr>
            <a:spLocks noGrp="1"/>
          </p:cNvSpPr>
          <p:nvPr>
            <p:ph type="ftr" sz="quarter" idx="11"/>
          </p:nvPr>
        </p:nvSpPr>
        <p:spPr/>
        <p:txBody>
          <a:bodyPr/>
          <a:lstStyle/>
          <a:p>
            <a:endParaRPr lang="en-US"/>
          </a:p>
          <a:p>
            <a:r>
              <a:rPr lang="en-US"/>
              <a:t>© 2022 oneM2M</a:t>
            </a:r>
            <a:endParaRPr lang="en-US" dirty="0"/>
          </a:p>
        </p:txBody>
      </p:sp>
      <p:sp>
        <p:nvSpPr>
          <p:cNvPr id="6" name="Rectangle 1">
            <a:extLst>
              <a:ext uri="{FF2B5EF4-FFF2-40B4-BE49-F238E27FC236}">
                <a16:creationId xmlns:a16="http://schemas.microsoft.com/office/drawing/2014/main" id="{4FB475DC-863A-2BA3-8FE8-A9D8515CEE7C}"/>
              </a:ext>
            </a:extLst>
          </p:cNvPr>
          <p:cNvSpPr>
            <a:spLocks noChangeArrowheads="1"/>
          </p:cNvSpPr>
          <p:nvPr/>
        </p:nvSpPr>
        <p:spPr bwMode="auto">
          <a:xfrm>
            <a:off x="-5545878" y="-249971"/>
            <a:ext cx="266098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2549042"/>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13998</TotalTime>
  <Words>1736</Words>
  <Application>Microsoft Office PowerPoint</Application>
  <PresentationFormat>Widescreen</PresentationFormat>
  <Paragraphs>271</Paragraphs>
  <Slides>18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Open Sans</vt:lpstr>
      <vt:lpstr>Aptos</vt:lpstr>
      <vt:lpstr>Times New Roman</vt:lpstr>
      <vt:lpstr>Arial Rounded MT Bold</vt:lpstr>
      <vt:lpstr>Myriad Pro</vt:lpstr>
      <vt:lpstr>Office Theme</vt:lpstr>
      <vt:lpstr>Marcom Report</vt:lpstr>
      <vt:lpstr>Outline</vt:lpstr>
      <vt:lpstr>Boiler Plate Template - Proposed New Version</vt:lpstr>
      <vt:lpstr>Boiler Plate Template - Older version</vt:lpstr>
      <vt:lpstr>LinkedIn Posts Review https://www.linkedin.com/posts/onem2m_iot-iot-standardization-activity-7238486227593678848-CYOg?utm_source=share&amp;utm_medium=member_desktop</vt:lpstr>
      <vt:lpstr> LinkedIn Posts Review https://www.linkedin.com/posts/onem2m_connectivity-proprietary-onem2m-activity-7234498132489768962--V6I?utm_source=share&amp;utm_medium=member_desktop </vt:lpstr>
      <vt:lpstr>LinkedIn Posts Review https://www.linkedin.com/posts/onem2m_due-to-web-site-issues-we-are-experimenting-activity-7226284225623171072-Jqf2?utm_source=share&amp;utm_medium=member_desktop </vt:lpstr>
      <vt:lpstr>Upcoming Proposed LinkedIn Posts</vt:lpstr>
      <vt:lpstr>Information from Partners on transposition of previous oneM2M Specs  https://www.onem2m.org/technical/partners-releases</vt:lpstr>
      <vt:lpstr>Positioning of oneM2M in the Ecosystem</vt:lpstr>
      <vt:lpstr>oneM2M global IoT standards and its eco system (GIES 2024) @ IEEE IoT WF  (tentatively 11 Nov2024)</vt:lpstr>
      <vt:lpstr>oneM2M GDSLAND Workshop @ IEEE IoT WF   (tentatively 12 Nov2024)</vt:lpstr>
      <vt:lpstr>Thought Leadership</vt:lpstr>
      <vt:lpstr>Speaking Opps – SSGS 2024 | 5 Sep 2024</vt:lpstr>
      <vt:lpstr>Metrics (YTD’24)</vt:lpstr>
      <vt:lpstr>Media Engagement (CY24)</vt:lpstr>
      <vt:lpstr>oneM2M in Press and PR Engagement</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Ritika Deo</cp:lastModifiedBy>
  <cp:revision>205</cp:revision>
  <dcterms:created xsi:type="dcterms:W3CDTF">2017-09-21T15:46:31Z</dcterms:created>
  <dcterms:modified xsi:type="dcterms:W3CDTF">2024-09-11T05:20:07Z</dcterms:modified>
</cp:coreProperties>
</file>