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Default Extension="png" ContentType="image/png"/>
  <Override PartName="/ppt/notesSlides/notesSlide1.xml" ContentType="application/vnd.openxmlformats-officedocument.presentationml.notesSlide+xml"/>
  <Default Extension="bin" ContentType="application/vnd.openxmlformats-officedocument.oleObject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docProps/custom.xml" ContentType="application/vnd.openxmlformats-officedocument.custom-properties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256" r:id="rId2"/>
    <p:sldId id="281" r:id="rId3"/>
    <p:sldId id="282" r:id="rId4"/>
    <p:sldId id="261" r:id="rId5"/>
    <p:sldId id="274" r:id="rId6"/>
    <p:sldId id="279" r:id="rId7"/>
    <p:sldId id="283" r:id="rId8"/>
    <p:sldId id="275" r:id="rId9"/>
    <p:sldId id="264" r:id="rId10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  <p:clrMru>
    <a:srgbClr val="990000"/>
    <a:srgbClr val="A0A0A3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207" autoAdjust="0"/>
    <p:restoredTop sz="99502" autoAdjust="0"/>
  </p:normalViewPr>
  <p:slideViewPr>
    <p:cSldViewPr>
      <p:cViewPr>
        <p:scale>
          <a:sx n="100" d="100"/>
          <a:sy n="100" d="100"/>
        </p:scale>
        <p:origin x="-396" y="80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68" d="100"/>
          <a:sy n="68" d="100"/>
        </p:scale>
        <p:origin x="-3252" y="-96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image" Target="../media/image3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zh-CN" altLang="zh-CN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CE4625FE-CF1B-46A8-B0B3-04E8ED57F4A4}" type="datetimeFigureOut">
              <a:rPr lang="en-US" altLang="zh-CN"/>
              <a:pPr>
                <a:defRPr/>
              </a:pPr>
              <a:t>7/20/2015</a:t>
            </a:fld>
            <a:endParaRPr lang="en-US" altLang="zh-CN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zh-CN" altLang="zh-C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38075CAE-D9E0-44C2-8F91-B528562E6212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5920380F-12E1-4CE4-9DC8-64B98B7E66E4}" type="datetimeFigureOut">
              <a:rPr lang="zh-CN" altLang="en-US"/>
              <a:pPr>
                <a:defRPr/>
              </a:pPr>
              <a:t>2015/7/20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CN" altLang="en-US" noProof="0" smtClean="0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zh-CN" altLang="en-US" noProof="0" smtClean="0"/>
              <a:t>单击此处编辑母版文本样式</a:t>
            </a:r>
          </a:p>
          <a:p>
            <a:pPr lvl="1"/>
            <a:r>
              <a:rPr lang="zh-CN" altLang="en-US" noProof="0" smtClean="0"/>
              <a:t>第二级</a:t>
            </a:r>
          </a:p>
          <a:p>
            <a:pPr lvl="2"/>
            <a:r>
              <a:rPr lang="zh-CN" altLang="en-US" noProof="0" smtClean="0"/>
              <a:t>第三级</a:t>
            </a:r>
          </a:p>
          <a:p>
            <a:pPr lvl="3"/>
            <a:r>
              <a:rPr lang="zh-CN" altLang="en-US" noProof="0" smtClean="0"/>
              <a:t>第四级</a:t>
            </a:r>
          </a:p>
          <a:p>
            <a:pPr lvl="4"/>
            <a:r>
              <a:rPr lang="zh-CN" altLang="en-US" noProof="0" smtClean="0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E1AFA1D9-23C3-4565-8C7C-BEE83983E26A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幻灯片图像占位符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3315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zh-CN" altLang="en-US" smtClean="0"/>
          </a:p>
        </p:txBody>
      </p:sp>
      <p:sp>
        <p:nvSpPr>
          <p:cNvPr id="13316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1537533-ABB6-47FF-879B-C053FE9FD4B8}" type="slidenum">
              <a:rPr lang="zh-CN" altLang="en-US" smtClean="0"/>
              <a:pPr/>
              <a:t>4</a:t>
            </a:fld>
            <a:endParaRPr lang="en-US" altLang="zh-CN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幻灯片图像占位符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339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zh-CN" altLang="en-US" smtClean="0"/>
          </a:p>
        </p:txBody>
      </p:sp>
      <p:sp>
        <p:nvSpPr>
          <p:cNvPr id="14340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E9613D5-C9EA-42A5-9C18-C37B73CA90B5}" type="slidenum">
              <a:rPr lang="zh-CN" altLang="en-US" smtClean="0"/>
              <a:pPr/>
              <a:t>5</a:t>
            </a:fld>
            <a:endParaRPr lang="en-US" altLang="zh-CN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en-US" altLang="en-US" smtClean="0"/>
          </a:p>
        </p:txBody>
      </p:sp>
      <p:sp>
        <p:nvSpPr>
          <p:cNvPr id="1536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274A63D1-7D79-44CE-A52A-AFA2BEF8F84C}" type="slidenum">
              <a:rPr lang="zh-CN" altLang="en-US" smtClean="0"/>
              <a:pPr/>
              <a:t>8</a:t>
            </a:fld>
            <a:endParaRPr lang="en-US" altLang="zh-CN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ew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1"/>
          <p:cNvCxnSpPr/>
          <p:nvPr userDrawn="1"/>
        </p:nvCxnSpPr>
        <p:spPr>
          <a:xfrm>
            <a:off x="457200" y="62484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2"/>
          <p:cNvCxnSpPr/>
          <p:nvPr userDrawn="1"/>
        </p:nvCxnSpPr>
        <p:spPr>
          <a:xfrm>
            <a:off x="457200" y="12192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7" descr="C:\Documents and Settings\mcauley\Local Settings\Temp\wz83a6\oneM2M\oneM2M-Logo.gif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46988" y="0"/>
            <a:ext cx="1497012" cy="1022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46BE885A-F12C-47E8-81F2-94C5387D9F6F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1"/>
          <p:cNvCxnSpPr/>
          <p:nvPr userDrawn="1"/>
        </p:nvCxnSpPr>
        <p:spPr>
          <a:xfrm>
            <a:off x="457200" y="62484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2"/>
          <p:cNvCxnSpPr/>
          <p:nvPr userDrawn="1"/>
        </p:nvCxnSpPr>
        <p:spPr>
          <a:xfrm>
            <a:off x="457200" y="12192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7" descr="C:\Documents and Settings\mcauley\Local Settings\Temp\wz83a6\oneM2M\oneM2M-Logo.gif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46988" y="0"/>
            <a:ext cx="1497012" cy="1022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2120D851-0305-4BCA-9CD0-0B29DE9801E4}" type="slidenum">
              <a:rPr lang="en-US" altLang="zh-CN"/>
              <a:pPr>
                <a:defRPr/>
              </a:pPr>
              <a:t>‹#›</a:t>
            </a:fld>
            <a:endParaRPr lang="en-US" altLang="zh-CN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775" r:id="rId1"/>
    <p:sldLayoutId id="2147483776" r:id="rId2"/>
    <p:sldLayoutId id="2147483774" r:id="rId3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rgbClr val="C0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rgbClr val="C00000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rgbClr val="C00000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5" Type="http://schemas.openxmlformats.org/officeDocument/2006/relationships/oleObject" Target="../embeddings/oleObject2.bin"/><Relationship Id="rId4" Type="http://schemas.openxmlformats.org/officeDocument/2006/relationships/oleObject" Target="../embeddings/oleObject1.bin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8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7" descr="C:\Documents and Settings\mcauley\Local Settings\Temp\wz83a6\oneM2M\oneM2M-Logo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81150" y="28575"/>
            <a:ext cx="5981700" cy="4083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ounded Rectangle 5"/>
          <p:cNvSpPr/>
          <p:nvPr/>
        </p:nvSpPr>
        <p:spPr>
          <a:xfrm>
            <a:off x="457200" y="5256213"/>
            <a:ext cx="8229600" cy="1222375"/>
          </a:xfrm>
          <a:prstGeom prst="roundRect">
            <a:avLst/>
          </a:prstGeom>
          <a:noFill/>
          <a:ln>
            <a:solidFill>
              <a:srgbClr val="A0A0A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CN" altLang="zh-CN">
              <a:solidFill>
                <a:srgbClr val="FFFFFF"/>
              </a:solidFill>
              <a:cs typeface="Arial" pitchFamily="34" charset="0"/>
            </a:endParaRPr>
          </a:p>
        </p:txBody>
      </p:sp>
      <p:sp>
        <p:nvSpPr>
          <p:cNvPr id="5124" name="Title 1"/>
          <p:cNvSpPr>
            <a:spLocks noGrp="1"/>
          </p:cNvSpPr>
          <p:nvPr>
            <p:ph type="ctrTitle" idx="4294967295"/>
          </p:nvPr>
        </p:nvSpPr>
        <p:spPr bwMode="auto">
          <a:xfrm>
            <a:off x="685800" y="3711575"/>
            <a:ext cx="7772400" cy="1470025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eaLnBrk="1" hangingPunct="1"/>
            <a:r>
              <a:rPr lang="en-US" altLang="zh-CN" sz="4800" b="1" smtClean="0">
                <a:solidFill>
                  <a:srgbClr val="A0A0A3"/>
                </a:solidFill>
              </a:rPr>
              <a:t>Supporting Time Series Data</a:t>
            </a:r>
          </a:p>
        </p:txBody>
      </p:sp>
      <p:sp>
        <p:nvSpPr>
          <p:cNvPr id="5125" name="TextBox 4"/>
          <p:cNvSpPr txBox="1">
            <a:spLocks noChangeArrowheads="1"/>
          </p:cNvSpPr>
          <p:nvPr/>
        </p:nvSpPr>
        <p:spPr bwMode="auto">
          <a:xfrm>
            <a:off x="457200" y="5334000"/>
            <a:ext cx="56642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>
                <a:solidFill>
                  <a:srgbClr val="B42025"/>
                </a:solidFill>
              </a:rPr>
              <a:t>Group Name: WG2</a:t>
            </a:r>
          </a:p>
          <a:p>
            <a:r>
              <a:rPr lang="en-US" altLang="zh-CN">
                <a:solidFill>
                  <a:srgbClr val="B42025"/>
                </a:solidFill>
              </a:rPr>
              <a:t>Source: Qi Yu , </a:t>
            </a:r>
            <a:r>
              <a:rPr lang="en-GB" altLang="zh-CN">
                <a:solidFill>
                  <a:srgbClr val="B42025"/>
                </a:solidFill>
              </a:rPr>
              <a:t>Mitch Tseng</a:t>
            </a:r>
            <a:r>
              <a:rPr lang="en-US" altLang="zh-CN">
                <a:solidFill>
                  <a:srgbClr val="B42025"/>
                </a:solidFill>
              </a:rPr>
              <a:t>- Huawei Technologies, Co. LTD.</a:t>
            </a:r>
          </a:p>
          <a:p>
            <a:r>
              <a:rPr lang="en-US" altLang="zh-CN">
                <a:solidFill>
                  <a:srgbClr val="B42025"/>
                </a:solidFill>
              </a:rPr>
              <a:t>Meeting Date: 2015-07-01</a:t>
            </a:r>
          </a:p>
          <a:p>
            <a:r>
              <a:rPr lang="en-US" altLang="zh-CN">
                <a:solidFill>
                  <a:srgbClr val="B42025"/>
                </a:solidFill>
              </a:rPr>
              <a:t>Work Item  :WI-0033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altLang="en-US" smtClean="0"/>
              <a:t>Introduction</a:t>
            </a:r>
          </a:p>
        </p:txBody>
      </p:sp>
      <p:sp>
        <p:nvSpPr>
          <p:cNvPr id="6147" name="Content Placeholder 2"/>
          <p:cNvSpPr>
            <a:spLocks noGrp="1"/>
          </p:cNvSpPr>
          <p:nvPr>
            <p:ph idx="1"/>
          </p:nvPr>
        </p:nvSpPr>
        <p:spPr bwMode="auto">
          <a:xfrm>
            <a:off x="457200" y="1295400"/>
            <a:ext cx="8229600" cy="48768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altLang="en-US" sz="2400" smtClean="0"/>
              <a:t>The definition of Time Series Data in TS-0011:</a:t>
            </a:r>
          </a:p>
          <a:p>
            <a:pPr>
              <a:buFont typeface="Arial" pitchFamily="34" charset="0"/>
              <a:buNone/>
            </a:pPr>
            <a:r>
              <a:rPr lang="en-GB" altLang="zh-CN" sz="2400" smtClean="0">
                <a:solidFill>
                  <a:srgbClr val="C00000"/>
                </a:solidFill>
              </a:rPr>
              <a:t>Time series data is a sequence of data points, typically consisting of successive measurements made over a time interval.</a:t>
            </a:r>
            <a:endParaRPr lang="en-US" altLang="en-US" sz="2400" smtClean="0"/>
          </a:p>
          <a:p>
            <a:r>
              <a:rPr lang="en-US" altLang="en-US" sz="2400" smtClean="0"/>
              <a:t>The following two requirements have been agreed and the related </a:t>
            </a:r>
            <a:r>
              <a:rPr lang="en-US" altLang="zh-CN" sz="2400" smtClean="0"/>
              <a:t>WI-0033 Supporting Time Series Data has been agreed at TP#17 as well.</a:t>
            </a:r>
          </a:p>
          <a:p>
            <a:pPr lvl="1"/>
            <a:r>
              <a:rPr lang="en-US" altLang="zh-CN" sz="2000" smtClean="0"/>
              <a:t> The oneM2M System shall be able to collect, store time series data.</a:t>
            </a:r>
          </a:p>
          <a:p>
            <a:pPr lvl="1"/>
            <a:r>
              <a:rPr lang="en-US" altLang="zh-CN" sz="2000" smtClean="0"/>
              <a:t>The oneM2M System shall be able to detect and report the missing data in time series.</a:t>
            </a:r>
            <a:endParaRPr lang="zh-CN" altLang="zh-CN" sz="2000" smtClean="0"/>
          </a:p>
          <a:p>
            <a:pPr lvl="1">
              <a:buFont typeface="Arial" pitchFamily="34" charset="0"/>
              <a:buNone/>
            </a:pPr>
            <a:endParaRPr lang="en-US" altLang="en-US" sz="2400" smtClean="0"/>
          </a:p>
        </p:txBody>
      </p:sp>
      <p:sp>
        <p:nvSpPr>
          <p:cNvPr id="6148" name="Slide Number Placeholder 5"/>
          <p:cNvSpPr>
            <a:spLocks noGrp="1"/>
          </p:cNvSpPr>
          <p:nvPr>
            <p:ph type="sldNum" sz="quarter" idx="10"/>
          </p:nvPr>
        </p:nvSpPr>
        <p:spPr bwMode="auto">
          <a:xfrm>
            <a:off x="457200" y="6248400"/>
            <a:ext cx="8229600" cy="609600"/>
          </a:xfrm>
          <a:noFill/>
          <a:ln>
            <a:miter lim="800000"/>
            <a:headEnd/>
            <a:tailEnd/>
          </a:ln>
        </p:spPr>
        <p:txBody>
          <a:bodyPr/>
          <a:lstStyle/>
          <a:p>
            <a:pPr algn="l"/>
            <a:r>
              <a:rPr lang="en-GB" altLang="zh-CN" smtClean="0">
                <a:latin typeface="Myriad pro"/>
              </a:rPr>
              <a:t>© 2015 oneM2M Partners</a:t>
            </a:r>
          </a:p>
          <a:p>
            <a:pPr algn="ctr"/>
            <a:r>
              <a:rPr lang="en-GB" altLang="zh-CN" smtClean="0">
                <a:latin typeface="Myriad pro"/>
              </a:rPr>
              <a:t>&lt;Document number&gt;</a:t>
            </a:r>
          </a:p>
          <a:p>
            <a:fld id="{0FBBA0B9-996F-4898-A4A3-0F3B0E5DFA52}" type="slidenum">
              <a:rPr lang="en-US" altLang="zh-CN" smtClean="0">
                <a:latin typeface="Myriad pro"/>
              </a:rPr>
              <a:pPr/>
              <a:t>2</a:t>
            </a:fld>
            <a:endParaRPr lang="en-US" altLang="zh-CN" smtClean="0">
              <a:latin typeface="Myriad pro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标题 1"/>
          <p:cNvSpPr>
            <a:spLocks noGrp="1"/>
          </p:cNvSpPr>
          <p:nvPr>
            <p:ph type="title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altLang="zh-CN" smtClean="0"/>
              <a:t>Introduction</a:t>
            </a:r>
            <a:endParaRPr lang="zh-CN" altLang="en-US" smtClean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altLang="zh-CN" sz="2400" dirty="0" smtClean="0"/>
              <a:t>Time Series data is widely existing in many verticals .</a:t>
            </a:r>
          </a:p>
          <a:p>
            <a:pPr lvl="1">
              <a:defRPr/>
            </a:pPr>
            <a:r>
              <a:rPr lang="en-US" altLang="zh-CN" sz="2000" dirty="0" smtClean="0"/>
              <a:t>Periodical monitoring data from product line in industrial domain</a:t>
            </a:r>
          </a:p>
          <a:p>
            <a:pPr lvl="1">
              <a:defRPr/>
            </a:pPr>
            <a:r>
              <a:rPr lang="en-US" altLang="zh-CN" sz="2000" dirty="0" smtClean="0"/>
              <a:t> Report Heartbeat and blood pressure periodically in </a:t>
            </a:r>
            <a:r>
              <a:rPr lang="en-US" altLang="zh-CN" sz="2000" dirty="0" err="1" smtClean="0"/>
              <a:t>ehealth</a:t>
            </a:r>
            <a:endParaRPr lang="en-US" altLang="zh-CN" sz="2000" dirty="0" smtClean="0"/>
          </a:p>
          <a:p>
            <a:pPr lvl="1">
              <a:defRPr/>
            </a:pPr>
            <a:r>
              <a:rPr lang="en-US" altLang="zh-CN" sz="2000" dirty="0" smtClean="0"/>
              <a:t>Report location information of the car in ITS</a:t>
            </a:r>
          </a:p>
          <a:p>
            <a:pPr marL="342900" lvl="1" indent="-342900">
              <a:buFont typeface="Arial" pitchFamily="34" charset="0"/>
              <a:buChar char="•"/>
              <a:defRPr/>
            </a:pPr>
            <a:r>
              <a:rPr lang="en-US" altLang="zh-CN" sz="2400" dirty="0" smtClean="0">
                <a:solidFill>
                  <a:schemeClr val="tx1"/>
                </a:solidFill>
              </a:rPr>
              <a:t>The characters of time series data :(v1,t1),(v2,t2),(v3,t3)…….</a:t>
            </a:r>
          </a:p>
          <a:p>
            <a:pPr lvl="1">
              <a:defRPr/>
            </a:pPr>
            <a:r>
              <a:rPr lang="en-US" altLang="zh-CN" sz="1600" dirty="0" smtClean="0"/>
              <a:t>Chronologically</a:t>
            </a:r>
          </a:p>
          <a:p>
            <a:pPr lvl="1">
              <a:defRPr/>
            </a:pPr>
            <a:r>
              <a:rPr lang="en-US" altLang="zh-CN" sz="1600" dirty="0" smtClean="0"/>
              <a:t>Dynamically</a:t>
            </a:r>
          </a:p>
          <a:p>
            <a:pPr lvl="1">
              <a:defRPr/>
            </a:pPr>
            <a:r>
              <a:rPr lang="en-US" altLang="zh-CN" sz="1600" dirty="0" smtClean="0"/>
              <a:t>Infinitely</a:t>
            </a:r>
          </a:p>
          <a:p>
            <a:pPr lvl="1">
              <a:defRPr/>
            </a:pPr>
            <a:r>
              <a:rPr lang="en-US" altLang="zh-CN" sz="1600" dirty="0" smtClean="0"/>
              <a:t>Frequently small data in most cases</a:t>
            </a:r>
          </a:p>
          <a:p>
            <a:pPr lvl="1">
              <a:defRPr/>
            </a:pPr>
            <a:endParaRPr lang="en-US" altLang="zh-CN" dirty="0" smtClean="0"/>
          </a:p>
          <a:p>
            <a:pPr lvl="1">
              <a:defRPr/>
            </a:pPr>
            <a:endParaRPr lang="zh-CN" alt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Title 1"/>
          <p:cNvSpPr>
            <a:spLocks noGrp="1"/>
          </p:cNvSpPr>
          <p:nvPr>
            <p:ph type="title"/>
          </p:nvPr>
        </p:nvSpPr>
        <p:spPr bwMode="auto">
          <a:xfrm>
            <a:off x="457200" y="457200"/>
            <a:ext cx="8229600" cy="11430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zh-CN" sz="3200" smtClean="0"/>
              <a:t>Issues</a:t>
            </a:r>
          </a:p>
        </p:txBody>
      </p:sp>
      <p:sp>
        <p:nvSpPr>
          <p:cNvPr id="1029" name="Slide Number Placeholder 5"/>
          <p:cNvSpPr>
            <a:spLocks noGrp="1"/>
          </p:cNvSpPr>
          <p:nvPr>
            <p:ph type="sldNum" sz="quarter" idx="10"/>
          </p:nvPr>
        </p:nvSpPr>
        <p:spPr bwMode="auto">
          <a:xfrm>
            <a:off x="457200" y="6248400"/>
            <a:ext cx="8229600" cy="609600"/>
          </a:xfrm>
          <a:noFill/>
          <a:ln>
            <a:miter lim="800000"/>
            <a:headEnd/>
            <a:tailEnd/>
          </a:ln>
        </p:spPr>
        <p:txBody>
          <a:bodyPr/>
          <a:lstStyle/>
          <a:p>
            <a:pPr algn="l"/>
            <a:r>
              <a:rPr lang="en-GB" altLang="zh-CN" smtClean="0">
                <a:latin typeface="Myriad pro"/>
              </a:rPr>
              <a:t>© 2015 oneM2M Partners</a:t>
            </a:r>
          </a:p>
          <a:p>
            <a:pPr algn="ctr"/>
            <a:r>
              <a:rPr lang="en-GB" altLang="zh-CN" smtClean="0">
                <a:latin typeface="Myriad pro"/>
              </a:rPr>
              <a:t>&lt;Document number&gt;</a:t>
            </a:r>
          </a:p>
          <a:p>
            <a:fld id="{17461329-9216-4D3D-A4ED-D70AFD3864AB}" type="slidenum">
              <a:rPr lang="en-US" altLang="zh-CN" smtClean="0">
                <a:latin typeface="Myriad pro"/>
              </a:rPr>
              <a:pPr/>
              <a:t>4</a:t>
            </a:fld>
            <a:endParaRPr lang="en-US" altLang="zh-CN" smtClean="0">
              <a:latin typeface="Myriad pro"/>
            </a:endParaRPr>
          </a:p>
        </p:txBody>
      </p:sp>
      <p:sp>
        <p:nvSpPr>
          <p:cNvPr id="1030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zh-CN" altLang="en-US"/>
          </a:p>
        </p:txBody>
      </p:sp>
      <p:graphicFrame>
        <p:nvGraphicFramePr>
          <p:cNvPr id="1026" name="Object 6"/>
          <p:cNvGraphicFramePr>
            <a:graphicFrameLocks noChangeAspect="1"/>
          </p:cNvGraphicFramePr>
          <p:nvPr/>
        </p:nvGraphicFramePr>
        <p:xfrm>
          <a:off x="533400" y="1219200"/>
          <a:ext cx="2195513" cy="4718050"/>
        </p:xfrm>
        <a:graphic>
          <a:graphicData uri="http://schemas.openxmlformats.org/presentationml/2006/ole">
            <p:oleObj spid="_x0000_s1026" name="Visio" r:id="rId4" imgW="2917988" imgH="6267855" progId="Visio.Drawing.11">
              <p:embed/>
            </p:oleObj>
          </a:graphicData>
        </a:graphic>
      </p:graphicFrame>
      <p:cxnSp>
        <p:nvCxnSpPr>
          <p:cNvPr id="9" name="直接箭头连接符 8"/>
          <p:cNvCxnSpPr/>
          <p:nvPr/>
        </p:nvCxnSpPr>
        <p:spPr>
          <a:xfrm>
            <a:off x="2743200" y="4495800"/>
            <a:ext cx="7620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32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zh-CN" altLang="en-US"/>
          </a:p>
        </p:txBody>
      </p:sp>
      <p:graphicFrame>
        <p:nvGraphicFramePr>
          <p:cNvPr id="1027" name="Object 8"/>
          <p:cNvGraphicFramePr>
            <a:graphicFrameLocks noChangeAspect="1"/>
          </p:cNvGraphicFramePr>
          <p:nvPr/>
        </p:nvGraphicFramePr>
        <p:xfrm>
          <a:off x="3352800" y="4191000"/>
          <a:ext cx="2336800" cy="2209800"/>
        </p:xfrm>
        <a:graphic>
          <a:graphicData uri="http://schemas.openxmlformats.org/presentationml/2006/ole">
            <p:oleObj spid="_x0000_s1027" name="Visio" r:id="rId5" imgW="3363193" imgH="3176848" progId="Visio.Drawing.11">
              <p:embed/>
            </p:oleObj>
          </a:graphicData>
        </a:graphic>
      </p:graphicFrame>
      <p:sp>
        <p:nvSpPr>
          <p:cNvPr id="1033" name="TextBox 14"/>
          <p:cNvSpPr txBox="1">
            <a:spLocks noChangeArrowheads="1"/>
          </p:cNvSpPr>
          <p:nvPr/>
        </p:nvSpPr>
        <p:spPr bwMode="auto">
          <a:xfrm>
            <a:off x="3886200" y="1371600"/>
            <a:ext cx="4343400" cy="3270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Tx/>
              <a:buAutoNum type="arabicPeriod"/>
            </a:pPr>
            <a:r>
              <a:rPr lang="en-US" altLang="zh-CN" sz="1600"/>
              <a:t>Time series data need be updated  when there are new data. However, &lt;contenInstance&gt; cannot be modified once created.</a:t>
            </a:r>
          </a:p>
          <a:p>
            <a:pPr marL="342900" indent="-342900">
              <a:buFontTx/>
              <a:buAutoNum type="arabicPeriod"/>
            </a:pPr>
            <a:r>
              <a:rPr lang="en-US" altLang="zh-CN" sz="1600"/>
              <a:t>The current &lt;content&gt; cannot reflect the time information when the data are collected by  the device. Therefore, the</a:t>
            </a:r>
            <a:r>
              <a:rPr lang="en-US" altLang="zh-CN" sz="1600">
                <a:solidFill>
                  <a:srgbClr val="FF0000"/>
                </a:solidFill>
              </a:rPr>
              <a:t> </a:t>
            </a:r>
            <a:r>
              <a:rPr lang="en-US" altLang="zh-CN" sz="1600"/>
              <a:t>following issues should  be considered:</a:t>
            </a:r>
          </a:p>
          <a:p>
            <a:pPr marL="800100" lvl="1" indent="-342900">
              <a:buFont typeface="Wingdings" pitchFamily="2" charset="2"/>
              <a:buChar char="l"/>
            </a:pPr>
            <a:r>
              <a:rPr lang="en-US" altLang="zh-CN" sz="1600"/>
              <a:t>How to  search  and analyze the data in time series?</a:t>
            </a:r>
          </a:p>
          <a:p>
            <a:pPr marL="800100" lvl="1" indent="-342900">
              <a:buFont typeface="Wingdings" pitchFamily="2" charset="2"/>
              <a:buChar char="l"/>
            </a:pPr>
            <a:r>
              <a:rPr lang="en-US" altLang="zh-CN" sz="1600"/>
              <a:t> How to  detect  and report when data lost occurs?</a:t>
            </a:r>
          </a:p>
          <a:p>
            <a:pPr marL="342900" indent="-342900">
              <a:buFontTx/>
              <a:buAutoNum type="arabicPeriod"/>
            </a:pPr>
            <a:endParaRPr lang="zh-CN" altLang="en-US" sz="16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 bwMode="auto">
          <a:xfrm>
            <a:off x="457200" y="457200"/>
            <a:ext cx="8229600" cy="11430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zh-CN" smtClean="0"/>
              <a:t>Option 1</a:t>
            </a:r>
          </a:p>
        </p:txBody>
      </p:sp>
      <p:sp>
        <p:nvSpPr>
          <p:cNvPr id="8195" name="Slide Number Placeholder 5"/>
          <p:cNvSpPr>
            <a:spLocks noGrp="1"/>
          </p:cNvSpPr>
          <p:nvPr>
            <p:ph type="sldNum" sz="quarter" idx="10"/>
          </p:nvPr>
        </p:nvSpPr>
        <p:spPr bwMode="auto">
          <a:xfrm>
            <a:off x="457200" y="6248400"/>
            <a:ext cx="8229600" cy="609600"/>
          </a:xfrm>
          <a:noFill/>
          <a:ln>
            <a:miter lim="800000"/>
            <a:headEnd/>
            <a:tailEnd/>
          </a:ln>
        </p:spPr>
        <p:txBody>
          <a:bodyPr/>
          <a:lstStyle/>
          <a:p>
            <a:pPr algn="l"/>
            <a:r>
              <a:rPr lang="en-GB" altLang="zh-CN" smtClean="0">
                <a:latin typeface="Myriad pro"/>
              </a:rPr>
              <a:t>© 2015 oneM2M Partners</a:t>
            </a:r>
          </a:p>
          <a:p>
            <a:pPr algn="ctr"/>
            <a:r>
              <a:rPr lang="en-GB" altLang="zh-CN" smtClean="0">
                <a:latin typeface="Myriad pro"/>
              </a:rPr>
              <a:t>&lt;Document number&gt;</a:t>
            </a:r>
          </a:p>
          <a:p>
            <a:fld id="{EE529520-9E21-48C7-9DA4-C27A0A9C92CF}" type="slidenum">
              <a:rPr lang="en-US" altLang="zh-CN" smtClean="0">
                <a:latin typeface="Myriad pro"/>
              </a:rPr>
              <a:pPr/>
              <a:t>5</a:t>
            </a:fld>
            <a:endParaRPr lang="en-US" altLang="zh-CN" smtClean="0">
              <a:latin typeface="Myriad pro"/>
            </a:endParaRPr>
          </a:p>
        </p:txBody>
      </p:sp>
      <p:sp>
        <p:nvSpPr>
          <p:cNvPr id="8196" name="TextBox 5"/>
          <p:cNvSpPr txBox="1">
            <a:spLocks noChangeArrowheads="1"/>
          </p:cNvSpPr>
          <p:nvPr/>
        </p:nvSpPr>
        <p:spPr bwMode="auto">
          <a:xfrm>
            <a:off x="685800" y="1447800"/>
            <a:ext cx="7696200" cy="1465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zh-CN"/>
              <a:t>Option1 to solve this problem is to extend the existing content attribute in the &lt;contentInstance&gt; resource.  In this case, the content attribute needs to store the data and the related time when the data were collected by the device. It will also lead to a need to update content attribute when new data arrive.</a:t>
            </a:r>
          </a:p>
        </p:txBody>
      </p:sp>
      <p:pic>
        <p:nvPicPr>
          <p:cNvPr id="8197" name="Picture 1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057400" y="2971800"/>
            <a:ext cx="4127500" cy="3103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 bwMode="auto">
          <a:xfrm>
            <a:off x="457200" y="457200"/>
            <a:ext cx="8229600" cy="11430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zh-CN" smtClean="0"/>
              <a:t>option 2</a:t>
            </a:r>
          </a:p>
        </p:txBody>
      </p:sp>
      <p:sp>
        <p:nvSpPr>
          <p:cNvPr id="9219" name="Slide Number Placeholder 5"/>
          <p:cNvSpPr>
            <a:spLocks noGrp="1"/>
          </p:cNvSpPr>
          <p:nvPr>
            <p:ph type="sldNum" sz="quarter" idx="10"/>
          </p:nvPr>
        </p:nvSpPr>
        <p:spPr bwMode="auto">
          <a:xfrm>
            <a:off x="457200" y="6248400"/>
            <a:ext cx="8229600" cy="609600"/>
          </a:xfrm>
          <a:noFill/>
          <a:ln>
            <a:miter lim="800000"/>
            <a:headEnd/>
            <a:tailEnd/>
          </a:ln>
        </p:spPr>
        <p:txBody>
          <a:bodyPr/>
          <a:lstStyle/>
          <a:p>
            <a:pPr algn="l"/>
            <a:r>
              <a:rPr lang="en-GB" altLang="zh-CN" smtClean="0">
                <a:latin typeface="Myriad pro"/>
              </a:rPr>
              <a:t>© 2015 oneM2M Partners</a:t>
            </a:r>
          </a:p>
          <a:p>
            <a:pPr algn="ctr"/>
            <a:r>
              <a:rPr lang="en-GB" altLang="zh-CN" smtClean="0">
                <a:latin typeface="Myriad pro"/>
              </a:rPr>
              <a:t>&lt;Document number&gt;</a:t>
            </a:r>
          </a:p>
          <a:p>
            <a:fld id="{1B48B4F2-B7B1-45CA-8C62-0CA597CBA13D}" type="slidenum">
              <a:rPr lang="en-US" altLang="zh-CN" smtClean="0">
                <a:latin typeface="Myriad pro"/>
              </a:rPr>
              <a:pPr/>
              <a:t>6</a:t>
            </a:fld>
            <a:endParaRPr lang="en-US" altLang="zh-CN" smtClean="0">
              <a:latin typeface="Myriad pro"/>
            </a:endParaRPr>
          </a:p>
        </p:txBody>
      </p:sp>
      <p:sp>
        <p:nvSpPr>
          <p:cNvPr id="9220" name="内容占位符 5"/>
          <p:cNvSpPr>
            <a:spLocks noGrp="1"/>
          </p:cNvSpPr>
          <p:nvPr>
            <p:ph idx="1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indent="0">
              <a:buFont typeface="Arial" pitchFamily="34" charset="0"/>
              <a:buNone/>
            </a:pPr>
            <a:r>
              <a:rPr lang="en-US" altLang="zh-CN" sz="2000" smtClean="0"/>
              <a:t>Option2 to solve this problem is to define a new resource for time series data. The  List attribute is used to store data and time when the device generated the data .</a:t>
            </a:r>
            <a:endParaRPr lang="zh-CN" altLang="en-US" sz="2000" smtClean="0"/>
          </a:p>
        </p:txBody>
      </p:sp>
      <p:pic>
        <p:nvPicPr>
          <p:cNvPr id="9221" name="Picture 8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19200" y="3352800"/>
            <a:ext cx="5724525" cy="2190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标题 1"/>
          <p:cNvSpPr>
            <a:spLocks noGrp="1"/>
          </p:cNvSpPr>
          <p:nvPr>
            <p:ph type="title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altLang="zh-CN" smtClean="0"/>
              <a:t>Option 3</a:t>
            </a:r>
            <a:endParaRPr lang="zh-CN" altLang="en-US" smtClean="0"/>
          </a:p>
        </p:txBody>
      </p:sp>
      <p:sp>
        <p:nvSpPr>
          <p:cNvPr id="2052" name="内容占位符 2"/>
          <p:cNvSpPr>
            <a:spLocks noGrp="1"/>
          </p:cNvSpPr>
          <p:nvPr>
            <p:ph idx="1"/>
          </p:nvPr>
        </p:nvSpPr>
        <p:spPr bwMode="auto">
          <a:xfrm>
            <a:off x="457200" y="1600200"/>
            <a:ext cx="8229600" cy="17526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indent="0">
              <a:buFont typeface="Arial" pitchFamily="34" charset="0"/>
              <a:buNone/>
            </a:pPr>
            <a:r>
              <a:rPr lang="en-US" altLang="zh-CN" sz="2000" smtClean="0"/>
              <a:t>Option3 to solve this problem is to define a new resource and let content  attribute store the URI linking to this resource</a:t>
            </a:r>
            <a:r>
              <a:rPr lang="en-US" altLang="zh-CN" sz="1800" smtClean="0"/>
              <a:t>.</a:t>
            </a:r>
            <a:endParaRPr lang="zh-CN" altLang="en-US" sz="1800" smtClean="0"/>
          </a:p>
        </p:txBody>
      </p:sp>
      <p:graphicFrame>
        <p:nvGraphicFramePr>
          <p:cNvPr id="2050" name="Object 2"/>
          <p:cNvGraphicFramePr>
            <a:graphicFrameLocks noChangeAspect="1"/>
          </p:cNvGraphicFramePr>
          <p:nvPr/>
        </p:nvGraphicFramePr>
        <p:xfrm>
          <a:off x="304800" y="2514600"/>
          <a:ext cx="2336800" cy="2209800"/>
        </p:xfrm>
        <a:graphic>
          <a:graphicData uri="http://schemas.openxmlformats.org/presentationml/2006/ole">
            <p:oleObj spid="_x0000_s2050" name="Visio" r:id="rId3" imgW="3363163" imgH="3176854" progId="Visio.Drawing.11">
              <p:embed/>
            </p:oleObj>
          </a:graphicData>
        </a:graphic>
      </p:graphicFrame>
      <p:cxnSp>
        <p:nvCxnSpPr>
          <p:cNvPr id="6" name="直接箭头连接符 5"/>
          <p:cNvCxnSpPr/>
          <p:nvPr/>
        </p:nvCxnSpPr>
        <p:spPr>
          <a:xfrm>
            <a:off x="2209800" y="4114800"/>
            <a:ext cx="53340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54" name="TextBox 6"/>
          <p:cNvSpPr txBox="1">
            <a:spLocks noChangeArrowheads="1"/>
          </p:cNvSpPr>
          <p:nvPr/>
        </p:nvSpPr>
        <p:spPr bwMode="auto">
          <a:xfrm>
            <a:off x="2819400" y="3992563"/>
            <a:ext cx="281940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zh-CN" sz="1200"/>
              <a:t>URI of &lt;contentList &gt;resource </a:t>
            </a:r>
            <a:endParaRPr lang="zh-CN" altLang="en-US" sz="1200"/>
          </a:p>
        </p:txBody>
      </p:sp>
      <p:pic>
        <p:nvPicPr>
          <p:cNvPr id="2055" name="Picture 10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029200" y="2514600"/>
            <a:ext cx="3627438" cy="2247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 bwMode="auto">
          <a:xfrm>
            <a:off x="457200" y="457200"/>
            <a:ext cx="8229600" cy="11430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zh-CN" smtClean="0"/>
              <a:t>Solution Comparsion</a:t>
            </a:r>
          </a:p>
        </p:txBody>
      </p:sp>
      <p:sp>
        <p:nvSpPr>
          <p:cNvPr id="16387" name="Content Placeholder 2"/>
          <p:cNvSpPr>
            <a:spLocks noGrp="1"/>
          </p:cNvSpPr>
          <p:nvPr>
            <p:ph idx="1"/>
          </p:nvPr>
        </p:nvSpPr>
        <p:spPr bwMode="auto"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1" eaLnBrk="1" hangingPunct="1">
              <a:defRPr/>
            </a:pPr>
            <a:endParaRPr lang="en-GB" altLang="zh-CN" sz="1800" dirty="0" smtClean="0"/>
          </a:p>
          <a:p>
            <a:pPr lvl="1" eaLnBrk="1" hangingPunct="1">
              <a:defRPr/>
            </a:pPr>
            <a:endParaRPr lang="en-GB" altLang="zh-CN" sz="1800" dirty="0" smtClean="0"/>
          </a:p>
          <a:p>
            <a:pPr marL="342900" lvl="1" indent="-342900" eaLnBrk="1" hangingPunct="1">
              <a:buFont typeface="Arial" pitchFamily="34" charset="0"/>
              <a:buNone/>
              <a:defRPr/>
            </a:pPr>
            <a:endParaRPr lang="en-US" altLang="zh-CN" sz="3200" dirty="0" smtClean="0">
              <a:solidFill>
                <a:schemeClr val="tx1"/>
              </a:solidFill>
            </a:endParaRPr>
          </a:p>
          <a:p>
            <a:pPr lvl="1" eaLnBrk="1" hangingPunct="1">
              <a:buFont typeface="Arial" pitchFamily="34" charset="0"/>
              <a:buNone/>
              <a:defRPr/>
            </a:pPr>
            <a:endParaRPr lang="zh-CN" altLang="zh-CN" b="1" dirty="0" smtClean="0"/>
          </a:p>
          <a:p>
            <a:pPr eaLnBrk="1" hangingPunct="1">
              <a:buFont typeface="Arial" pitchFamily="34" charset="0"/>
              <a:buNone/>
              <a:defRPr/>
            </a:pPr>
            <a:endParaRPr lang="en-US" altLang="zh-CN" dirty="0" smtClean="0"/>
          </a:p>
        </p:txBody>
      </p:sp>
      <p:sp>
        <p:nvSpPr>
          <p:cNvPr id="10244" name="Slide Number Placeholder 5"/>
          <p:cNvSpPr>
            <a:spLocks noGrp="1"/>
          </p:cNvSpPr>
          <p:nvPr>
            <p:ph type="sldNum" sz="quarter" idx="10"/>
          </p:nvPr>
        </p:nvSpPr>
        <p:spPr bwMode="auto">
          <a:xfrm>
            <a:off x="457200" y="6248400"/>
            <a:ext cx="8229600" cy="609600"/>
          </a:xfrm>
          <a:noFill/>
          <a:ln>
            <a:miter lim="800000"/>
            <a:headEnd/>
            <a:tailEnd/>
          </a:ln>
        </p:spPr>
        <p:txBody>
          <a:bodyPr/>
          <a:lstStyle/>
          <a:p>
            <a:pPr algn="l"/>
            <a:r>
              <a:rPr lang="en-GB" altLang="zh-CN" smtClean="0">
                <a:latin typeface="Myriad pro"/>
              </a:rPr>
              <a:t>© 2015 oneM2M Partners</a:t>
            </a:r>
          </a:p>
          <a:p>
            <a:pPr algn="ctr"/>
            <a:r>
              <a:rPr lang="en-GB" altLang="zh-CN" smtClean="0">
                <a:latin typeface="Myriad pro"/>
              </a:rPr>
              <a:t>&lt;Document number&gt;</a:t>
            </a:r>
          </a:p>
          <a:p>
            <a:fld id="{785C6F7A-2E85-4CB1-A11B-FE5FA0CCBB51}" type="slidenum">
              <a:rPr lang="en-US" altLang="zh-CN" smtClean="0">
                <a:latin typeface="Myriad pro"/>
              </a:rPr>
              <a:pPr/>
              <a:t>8</a:t>
            </a:fld>
            <a:endParaRPr lang="en-US" altLang="zh-CN" smtClean="0">
              <a:latin typeface="Myriad pro"/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 bwMode="auto">
          <a:xfrm>
            <a:off x="685800" y="1295400"/>
            <a:ext cx="8001000" cy="48768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Font typeface="Arial" pitchFamily="34" charset="0"/>
              <a:buNone/>
              <a:defRPr/>
            </a:pPr>
            <a:endParaRPr lang="en-US" altLang="zh-CN" sz="3200" dirty="0">
              <a:latin typeface="+mn-lt"/>
              <a:cs typeface="+mn-cs"/>
            </a:endParaRPr>
          </a:p>
        </p:txBody>
      </p:sp>
      <p:sp>
        <p:nvSpPr>
          <p:cNvPr id="10246" name="TextBox 5"/>
          <p:cNvSpPr txBox="1">
            <a:spLocks noChangeArrowheads="1"/>
          </p:cNvSpPr>
          <p:nvPr/>
        </p:nvSpPr>
        <p:spPr bwMode="auto">
          <a:xfrm>
            <a:off x="381000" y="1371600"/>
            <a:ext cx="8534400" cy="41549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zh-CN" sz="2400" dirty="0"/>
              <a:t>Option1 :</a:t>
            </a:r>
          </a:p>
          <a:p>
            <a:r>
              <a:rPr lang="en-US" altLang="zh-CN" sz="2400" dirty="0"/>
              <a:t>  The existing content attribute should be changed to store time series data. </a:t>
            </a:r>
            <a:r>
              <a:rPr lang="en-US" altLang="zh-CN" sz="2400"/>
              <a:t>This </a:t>
            </a:r>
            <a:r>
              <a:rPr lang="en-US" altLang="zh-CN" sz="2400" smtClean="0"/>
              <a:t>obeys </a:t>
            </a:r>
            <a:r>
              <a:rPr lang="en-US" altLang="zh-CN" sz="2400" dirty="0"/>
              <a:t>the principle that the </a:t>
            </a:r>
            <a:r>
              <a:rPr lang="en-US" altLang="zh-CN" sz="2400" dirty="0" err="1"/>
              <a:t>contentInstance</a:t>
            </a:r>
            <a:r>
              <a:rPr lang="en-US" altLang="zh-CN" sz="2400" dirty="0"/>
              <a:t> </a:t>
            </a:r>
            <a:r>
              <a:rPr lang="en-GB" altLang="zh-CN" sz="2400" dirty="0"/>
              <a:t>shall not be modified once it is created defined in Release 1. </a:t>
            </a:r>
          </a:p>
          <a:p>
            <a:r>
              <a:rPr lang="en-GB" altLang="zh-CN" sz="2400" dirty="0"/>
              <a:t>Option2 &amp;Option3:</a:t>
            </a:r>
          </a:p>
          <a:p>
            <a:r>
              <a:rPr lang="en-GB" altLang="zh-CN" sz="2400" dirty="0"/>
              <a:t>The new resource is defined to support time series data in R2.</a:t>
            </a:r>
          </a:p>
          <a:p>
            <a:endParaRPr lang="en-GB" altLang="zh-CN" sz="2400" dirty="0"/>
          </a:p>
          <a:p>
            <a:r>
              <a:rPr lang="en-GB" altLang="zh-CN" sz="2400" dirty="0">
                <a:solidFill>
                  <a:srgbClr val="990000"/>
                </a:solidFill>
              </a:rPr>
              <a:t>We prefer to define a new resource type to store time series data </a:t>
            </a:r>
            <a:r>
              <a:rPr lang="en-GB" altLang="zh-CN" sz="2400" u="sng" dirty="0">
                <a:solidFill>
                  <a:srgbClr val="990000"/>
                </a:solidFill>
              </a:rPr>
              <a:t>because the following reasons:</a:t>
            </a:r>
          </a:p>
          <a:p>
            <a:pPr>
              <a:buFontTx/>
              <a:buChar char="•"/>
            </a:pPr>
            <a:r>
              <a:rPr lang="en-GB" altLang="zh-CN" sz="2400" u="sng" dirty="0">
                <a:solidFill>
                  <a:srgbClr val="990000"/>
                </a:solidFill>
              </a:rPr>
              <a:t> it has minimum impact on R1.</a:t>
            </a:r>
          </a:p>
          <a:p>
            <a:pPr>
              <a:buFontTx/>
              <a:buChar char="•"/>
            </a:pPr>
            <a:r>
              <a:rPr lang="en-GB" altLang="zh-CN" sz="2400" u="sng" dirty="0">
                <a:solidFill>
                  <a:srgbClr val="990000"/>
                </a:solidFill>
              </a:rPr>
              <a:t> it is more flexible to store and detect the time series data</a:t>
            </a:r>
            <a:r>
              <a:rPr lang="en-GB" altLang="zh-CN" sz="2400" dirty="0">
                <a:solidFill>
                  <a:srgbClr val="990000"/>
                </a:solidFill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 bwMode="auto">
          <a:xfrm>
            <a:off x="457200" y="457200"/>
            <a:ext cx="8229600" cy="11430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zh-CN" smtClean="0"/>
              <a:t> </a:t>
            </a:r>
          </a:p>
        </p:txBody>
      </p:sp>
      <p:sp>
        <p:nvSpPr>
          <p:cNvPr id="11267" name="Content Placeholder 2"/>
          <p:cNvSpPr>
            <a:spLocks noGrp="1"/>
          </p:cNvSpPr>
          <p:nvPr>
            <p:ph idx="1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buFont typeface="Arial" pitchFamily="34" charset="0"/>
              <a:buNone/>
            </a:pPr>
            <a:endParaRPr lang="en-US" altLang="zh-CN" smtClean="0"/>
          </a:p>
          <a:p>
            <a:pPr eaLnBrk="1" hangingPunct="1">
              <a:buFont typeface="Arial" pitchFamily="34" charset="0"/>
              <a:buNone/>
            </a:pPr>
            <a:endParaRPr lang="en-US" altLang="zh-CN" smtClean="0"/>
          </a:p>
          <a:p>
            <a:pPr eaLnBrk="1" hangingPunct="1">
              <a:buFont typeface="Arial" pitchFamily="34" charset="0"/>
              <a:buNone/>
            </a:pPr>
            <a:endParaRPr lang="en-US" altLang="zh-CN" smtClean="0"/>
          </a:p>
          <a:p>
            <a:pPr algn="ctr" eaLnBrk="1" hangingPunct="1">
              <a:buFont typeface="Arial" pitchFamily="34" charset="0"/>
              <a:buNone/>
            </a:pPr>
            <a:r>
              <a:rPr lang="en-US" altLang="zh-CN" sz="3600" smtClean="0"/>
              <a:t>Thanks</a:t>
            </a:r>
          </a:p>
          <a:p>
            <a:pPr eaLnBrk="1" hangingPunct="1"/>
            <a:endParaRPr lang="en-US" altLang="zh-CN" smtClean="0"/>
          </a:p>
        </p:txBody>
      </p:sp>
      <p:sp>
        <p:nvSpPr>
          <p:cNvPr id="11268" name="Slide Number Placeholder 5"/>
          <p:cNvSpPr>
            <a:spLocks noGrp="1"/>
          </p:cNvSpPr>
          <p:nvPr>
            <p:ph type="sldNum" sz="quarter" idx="10"/>
          </p:nvPr>
        </p:nvSpPr>
        <p:spPr bwMode="auto">
          <a:xfrm>
            <a:off x="457200" y="6248400"/>
            <a:ext cx="8229600" cy="609600"/>
          </a:xfrm>
          <a:noFill/>
          <a:ln>
            <a:miter lim="800000"/>
            <a:headEnd/>
            <a:tailEnd/>
          </a:ln>
        </p:spPr>
        <p:txBody>
          <a:bodyPr/>
          <a:lstStyle/>
          <a:p>
            <a:pPr algn="l"/>
            <a:r>
              <a:rPr lang="en-GB" altLang="zh-CN" smtClean="0">
                <a:latin typeface="Myriad pro"/>
              </a:rPr>
              <a:t>© 2015 oneM2M Partners</a:t>
            </a:r>
          </a:p>
          <a:p>
            <a:pPr algn="ctr"/>
            <a:r>
              <a:rPr lang="en-GB" altLang="zh-CN" smtClean="0">
                <a:latin typeface="Myriad pro"/>
              </a:rPr>
              <a:t>&lt;Document number&gt;</a:t>
            </a:r>
          </a:p>
          <a:p>
            <a:fld id="{7B2C279F-88A2-4296-B9F0-DA0B22769614}" type="slidenum">
              <a:rPr lang="en-US" altLang="zh-CN" smtClean="0">
                <a:latin typeface="Myriad pro"/>
              </a:rPr>
              <a:pPr/>
              <a:t>9</a:t>
            </a:fld>
            <a:endParaRPr lang="en-US" altLang="zh-CN" smtClean="0">
              <a:latin typeface="Myriad pro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26881</TotalTime>
  <Words>532</Words>
  <Application>Microsoft Office PowerPoint</Application>
  <PresentationFormat>全屏显示(4:3)</PresentationFormat>
  <Paragraphs>71</Paragraphs>
  <Slides>9</Slides>
  <Notes>3</Notes>
  <HiddenSlides>0</HiddenSlides>
  <MMClips>0</MMClips>
  <ScaleCrop>false</ScaleCrop>
  <HeadingPairs>
    <vt:vector size="8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嵌入 OLE 服务器</vt:lpstr>
      </vt:variant>
      <vt:variant>
        <vt:i4>1</vt:i4>
      </vt:variant>
      <vt:variant>
        <vt:lpstr>幻灯片标题</vt:lpstr>
      </vt:variant>
      <vt:variant>
        <vt:i4>9</vt:i4>
      </vt:variant>
    </vt:vector>
  </HeadingPairs>
  <TitlesOfParts>
    <vt:vector size="16" baseType="lpstr">
      <vt:lpstr>Calibri</vt:lpstr>
      <vt:lpstr>Arial</vt:lpstr>
      <vt:lpstr>宋体</vt:lpstr>
      <vt:lpstr>Myriad pro</vt:lpstr>
      <vt:lpstr>Wingdings</vt:lpstr>
      <vt:lpstr>Office Theme</vt:lpstr>
      <vt:lpstr>Microsoft Visio 绘图</vt:lpstr>
      <vt:lpstr>Supporting Time Series Data</vt:lpstr>
      <vt:lpstr>Introduction</vt:lpstr>
      <vt:lpstr>Introduction</vt:lpstr>
      <vt:lpstr>Issues</vt:lpstr>
      <vt:lpstr>Option 1</vt:lpstr>
      <vt:lpstr>option 2</vt:lpstr>
      <vt:lpstr>Option 3</vt:lpstr>
      <vt:lpstr>Solution Comparsion</vt:lpstr>
      <vt:lpstr> </vt:lpstr>
    </vt:vector>
  </TitlesOfParts>
  <Company>Toshiba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&lt;Presentation Title&gt;</dc:title>
  <dc:creator>Victoria Mitchell</dc:creator>
  <cp:lastModifiedBy>y00330652</cp:lastModifiedBy>
  <cp:revision>897</cp:revision>
  <dcterms:created xsi:type="dcterms:W3CDTF">2012-09-11T22:52:11Z</dcterms:created>
  <dcterms:modified xsi:type="dcterms:W3CDTF">2015-07-21T12:44:10Z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new_ms_pID_72543">
    <vt:lpwstr>(3)K1rL5p/tPXfPNWjHLyAYrhbhIve901Zp5ShXBSxKNzbBECec69vqyuL3Yc+NYtcQQn8gkARQ_x000d_
nxJtafs3iIwJAYZjfdJfDQod0wirrHL1q1UK/YldXk5Pe+O1BzICrcuAmPo6oJoXHu3GYRcX_x000d_
BgoBRTvV4BrNmHk0LmuXI/mNs4ZlDONrDEJLu8rOFypWhRrynoRiGP2Ko2g1lwPj5t9Q1Wdu_x000d_
sAZhmXAFyM5JDdUWvU</vt:lpwstr>
  </property>
  <property fmtid="{D5CDD505-2E9C-101B-9397-08002B2CF9AE}" pid="3" name="_new_ms_pID_72543_00">
    <vt:lpwstr>_new_ms_pID_72543</vt:lpwstr>
  </property>
  <property fmtid="{D5CDD505-2E9C-101B-9397-08002B2CF9AE}" pid="4" name="_new_ms_pID_725431">
    <vt:lpwstr>80X8NsM9ZvveLE4YxD8Dec1MtYYAXdc6HlLJXTwLDUY66fBYBKceic_x000d_
DITqxriiSZ+A9htwh8WriIsMW/9KsviBlOOpvu4lISE0lW1mB/5YgAzcIuNGQsZihiUOb67Q_x000d_
S2/eUEdmH5FjYqTiDP92g7AYChjOokLHBz81g9794pqHhNzHDT8dwThFEuK+eNkxluSOFUeI_x000d_
B+4f+rBFpC6ZmfPfHNy9P9nMbq6zTnDjHYaQ</vt:lpwstr>
  </property>
  <property fmtid="{D5CDD505-2E9C-101B-9397-08002B2CF9AE}" pid="5" name="_new_ms_pID_725431_00">
    <vt:lpwstr>_new_ms_pID_725431</vt:lpwstr>
  </property>
  <property fmtid="{D5CDD505-2E9C-101B-9397-08002B2CF9AE}" pid="6" name="_new_ms_pID_725432">
    <vt:lpwstr>T0IlCyBlKBQmCNDbTSvlX9lCF5EvlRKu1Vmb_x000d_
sQqZczkggji7vJXVpsc/iL04+1YJMHLCh9fsmIsbMKgrk9bVsX1kP6Mq7fv8g1lkU16ovM7a_x000d_
YbBX9TH/qw+LBGavrZkYWJ07ZrNaGbUM38ADzvqnMDWQjfpES0UFG8+33AEnfccrh6xDKmIc_x000d_
l9hePcMEhu+B2vwZ+6l+I9PRTTSkOqIBvWA=</vt:lpwstr>
  </property>
  <property fmtid="{D5CDD505-2E9C-101B-9397-08002B2CF9AE}" pid="7" name="_new_ms_pID_725432_00">
    <vt:lpwstr>_new_ms_pID_725432</vt:lpwstr>
  </property>
  <property fmtid="{D5CDD505-2E9C-101B-9397-08002B2CF9AE}" pid="8" name="sflag">
    <vt:lpwstr>1436752779</vt:lpwstr>
  </property>
</Properties>
</file>