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Default Extension="png" ContentType="image/png"/>
  <Override PartName="/ppt/notesSlides/notesSlide1.xml" ContentType="application/vnd.openxmlformats-officedocument.presentationml.notesSlide+xml"/>
  <Default Extension="bin" ContentType="application/vnd.openxmlformats-officedocument.oleObject"/>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56" r:id="rId2"/>
    <p:sldId id="281" r:id="rId3"/>
    <p:sldId id="282" r:id="rId4"/>
    <p:sldId id="291" r:id="rId5"/>
    <p:sldId id="261" r:id="rId6"/>
    <p:sldId id="292" r:id="rId7"/>
    <p:sldId id="279" r:id="rId8"/>
    <p:sldId id="284" r:id="rId9"/>
    <p:sldId id="285" r:id="rId10"/>
    <p:sldId id="293" r:id="rId11"/>
    <p:sldId id="275" r:id="rId12"/>
    <p:sldId id="294" r:id="rId13"/>
    <p:sldId id="264" r:id="rId1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pitchFamily="34" charset="0"/>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990000"/>
    <a:srgbClr val="A0A0A3"/>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8210" autoAdjust="0"/>
    <p:restoredTop sz="99290" autoAdjust="0"/>
  </p:normalViewPr>
  <p:slideViewPr>
    <p:cSldViewPr>
      <p:cViewPr>
        <p:scale>
          <a:sx n="80" d="100"/>
          <a:sy n="80" d="100"/>
        </p:scale>
        <p:origin x="-1572"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68" d="100"/>
          <a:sy n="68" d="100"/>
        </p:scale>
        <p:origin x="-3252" y="-96"/>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vl1pPr>
          </a:lstStyle>
          <a:p>
            <a:pPr>
              <a:defRPr/>
            </a:pPr>
            <a:endParaRPr lang="zh-CN" altLang="zh-CN"/>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pPr>
              <a:defRPr/>
            </a:pPr>
            <a:fld id="{CE4625FE-CF1B-46A8-B0B3-04E8ED57F4A4}" type="datetimeFigureOut">
              <a:rPr lang="en-US" altLang="zh-CN"/>
              <a:pPr>
                <a:defRPr/>
              </a:pPr>
              <a:t>7/23/2015</a:t>
            </a:fld>
            <a:endParaRPr lang="en-US" altLang="zh-CN" dirty="0"/>
          </a:p>
        </p:txBody>
      </p:sp>
      <p:sp>
        <p:nvSpPr>
          <p:cNvPr id="4" name="Footer Placeholder 3"/>
          <p:cNvSpPr>
            <a:spLocks noGrp="1"/>
          </p:cNvSpPr>
          <p:nvPr>
            <p:ph type="ftr" sz="quarter" idx="2"/>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vl1pPr>
          </a:lstStyle>
          <a:p>
            <a:pPr>
              <a:defRPr/>
            </a:pPr>
            <a:endParaRPr lang="zh-CN" altLang="zh-CN"/>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38075CAE-D9E0-44C2-8F91-B528562E6212}" type="slidenum">
              <a:rPr lang="en-US" altLang="zh-CN"/>
              <a:pPr>
                <a:defRPr/>
              </a:pPr>
              <a:t>‹#›</a:t>
            </a:fld>
            <a:endParaRPr lang="en-US" altLang="zh-CN" dirty="0"/>
          </a:p>
        </p:txBody>
      </p:sp>
    </p:spTree>
    <p:extLst>
      <p:ext uri="{BB962C8B-B14F-4D97-AF65-F5344CB8AC3E}">
        <p14:creationId xmlns:p14="http://schemas.microsoft.com/office/powerpoint/2010/main" xmlns="" val="38028883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5920380F-12E1-4CE4-9DC8-64B98B7E66E4}" type="datetimeFigureOut">
              <a:rPr lang="zh-CN" altLang="en-US"/>
              <a:pPr>
                <a:defRPr/>
              </a:pPr>
              <a:t>2015/7/23</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smtClean="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CN" altLang="en-US" noProof="0" smtClean="0"/>
              <a:t>单击此处编辑母版文本样式</a:t>
            </a:r>
          </a:p>
          <a:p>
            <a:pPr lvl="1"/>
            <a:r>
              <a:rPr lang="zh-CN" altLang="en-US" noProof="0" smtClean="0"/>
              <a:t>第二级</a:t>
            </a:r>
          </a:p>
          <a:p>
            <a:pPr lvl="2"/>
            <a:r>
              <a:rPr lang="zh-CN" altLang="en-US" noProof="0" smtClean="0"/>
              <a:t>第三级</a:t>
            </a:r>
          </a:p>
          <a:p>
            <a:pPr lvl="3"/>
            <a:r>
              <a:rPr lang="zh-CN" altLang="en-US" noProof="0" smtClean="0"/>
              <a:t>第四级</a:t>
            </a:r>
          </a:p>
          <a:p>
            <a:pPr lvl="4"/>
            <a:r>
              <a:rPr lang="zh-CN" altLang="en-US" noProof="0" smtClean="0"/>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E1AFA1D9-23C3-4565-8C7C-BEE83983E26A}" type="slidenum">
              <a:rPr lang="zh-CN" altLang="en-US"/>
              <a:pPr>
                <a:defRPr/>
              </a:pPr>
              <a:t>‹#›</a:t>
            </a:fld>
            <a:endParaRPr lang="zh-CN" altLang="en-US"/>
          </a:p>
        </p:txBody>
      </p:sp>
    </p:spTree>
    <p:extLst>
      <p:ext uri="{BB962C8B-B14F-4D97-AF65-F5344CB8AC3E}">
        <p14:creationId xmlns:p14="http://schemas.microsoft.com/office/powerpoint/2010/main" xmlns="" val="101957596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幻灯片图像占位符 1"/>
          <p:cNvSpPr>
            <a:spLocks noGrp="1" noRot="1" noChangeAspect="1" noTextEdit="1"/>
          </p:cNvSpPr>
          <p:nvPr>
            <p:ph type="sldImg"/>
          </p:nvPr>
        </p:nvSpPr>
        <p:spPr bwMode="auto">
          <a:noFill/>
          <a:ln>
            <a:solidFill>
              <a:srgbClr val="000000"/>
            </a:solidFill>
            <a:miter lim="800000"/>
            <a:headEnd/>
            <a:tailEnd/>
          </a:ln>
        </p:spPr>
      </p:sp>
      <p:sp>
        <p:nvSpPr>
          <p:cNvPr id="13315" name="备注占位符 2"/>
          <p:cNvSpPr>
            <a:spLocks noGrp="1"/>
          </p:cNvSpPr>
          <p:nvPr>
            <p:ph type="body" idx="1"/>
          </p:nvPr>
        </p:nvSpPr>
        <p:spPr bwMode="auto">
          <a:noFill/>
        </p:spPr>
        <p:txBody>
          <a:bodyPr/>
          <a:lstStyle/>
          <a:p>
            <a:pPr eaLnBrk="1" hangingPunct="1">
              <a:spcBef>
                <a:spcPct val="0"/>
              </a:spcBef>
            </a:pPr>
            <a:endParaRPr lang="zh-CN" altLang="en-US" smtClean="0"/>
          </a:p>
        </p:txBody>
      </p:sp>
      <p:sp>
        <p:nvSpPr>
          <p:cNvPr id="13316"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1537533-ABB6-47FF-879B-C053FE9FD4B8}" type="slidenum">
              <a:rPr lang="zh-CN" altLang="en-US" smtClean="0"/>
              <a:pPr/>
              <a:t>5</a:t>
            </a:fld>
            <a:endParaRPr lang="en-US" altLang="zh-CN"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p:spPr>
      </p:sp>
      <p:sp>
        <p:nvSpPr>
          <p:cNvPr id="15363" name="Notes Placeholder 2"/>
          <p:cNvSpPr>
            <a:spLocks noGrp="1"/>
          </p:cNvSpPr>
          <p:nvPr>
            <p:ph type="body" idx="1"/>
          </p:nvPr>
        </p:nvSpPr>
        <p:spPr bwMode="auto">
          <a:noFill/>
        </p:spPr>
        <p:txBody>
          <a:bodyPr/>
          <a:lstStyle/>
          <a:p>
            <a:endParaRPr lang="en-US" altLang="en-US" smtClean="0"/>
          </a:p>
        </p:txBody>
      </p:sp>
      <p:sp>
        <p:nvSpPr>
          <p:cNvPr id="1536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74A63D1-7D79-44CE-A52A-AFA2BEF8F84C}" type="slidenum">
              <a:rPr lang="zh-CN" altLang="en-US" smtClean="0"/>
              <a:pPr/>
              <a:t>11</a:t>
            </a:fld>
            <a:endParaRPr lang="en-US" altLang="zh-CN"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New Page">
    <p:spTree>
      <p:nvGrpSpPr>
        <p:cNvPr id="1" name=""/>
        <p:cNvGrpSpPr/>
        <p:nvPr/>
      </p:nvGrpSpPr>
      <p:grpSpPr>
        <a:xfrm>
          <a:off x="0" y="0"/>
          <a:ext cx="0" cy="0"/>
          <a:chOff x="0" y="0"/>
          <a:chExt cx="0" cy="0"/>
        </a:xfrm>
      </p:grpSpPr>
      <p:cxnSp>
        <p:nvCxnSpPr>
          <p:cNvPr id="4" name="Straight Connector 1"/>
          <p:cNvCxnSpPr/>
          <p:nvPr userDrawn="1"/>
        </p:nvCxnSpPr>
        <p:spPr>
          <a:xfrm>
            <a:off x="457200" y="6248400"/>
            <a:ext cx="8229600" cy="0"/>
          </a:xfrm>
          <a:prstGeom prst="line">
            <a:avLst/>
          </a:prstGeom>
          <a:ln w="22225" cmpd="thickThin">
            <a:solidFill>
              <a:srgbClr val="A0A0A3"/>
            </a:solidFill>
          </a:ln>
        </p:spPr>
        <p:style>
          <a:lnRef idx="1">
            <a:schemeClr val="accent1"/>
          </a:lnRef>
          <a:fillRef idx="0">
            <a:schemeClr val="accent1"/>
          </a:fillRef>
          <a:effectRef idx="0">
            <a:schemeClr val="accent1"/>
          </a:effectRef>
          <a:fontRef idx="minor">
            <a:schemeClr val="tx1"/>
          </a:fontRef>
        </p:style>
      </p:cxnSp>
      <p:cxnSp>
        <p:nvCxnSpPr>
          <p:cNvPr id="5" name="Straight Connector 2"/>
          <p:cNvCxnSpPr/>
          <p:nvPr userDrawn="1"/>
        </p:nvCxnSpPr>
        <p:spPr>
          <a:xfrm>
            <a:off x="457200" y="1219200"/>
            <a:ext cx="8229600" cy="0"/>
          </a:xfrm>
          <a:prstGeom prst="line">
            <a:avLst/>
          </a:prstGeom>
          <a:ln w="22225" cmpd="thickThin">
            <a:solidFill>
              <a:srgbClr val="A0A0A3"/>
            </a:solidFill>
          </a:ln>
        </p:spPr>
        <p:style>
          <a:lnRef idx="1">
            <a:schemeClr val="accent1"/>
          </a:lnRef>
          <a:fillRef idx="0">
            <a:schemeClr val="accent1"/>
          </a:fillRef>
          <a:effectRef idx="0">
            <a:schemeClr val="accent1"/>
          </a:effectRef>
          <a:fontRef idx="minor">
            <a:schemeClr val="tx1"/>
          </a:fontRef>
        </p:style>
      </p:cxnSp>
      <p:pic>
        <p:nvPicPr>
          <p:cNvPr id="6" name="Picture 7" descr="C:\Documents and Settings\mcauley\Local Settings\Temp\wz83a6\oneM2M\oneM2M-Logo.gif"/>
          <p:cNvPicPr>
            <a:picLocks noChangeAspect="1" noChangeArrowheads="1"/>
          </p:cNvPicPr>
          <p:nvPr userDrawn="1"/>
        </p:nvPicPr>
        <p:blipFill>
          <a:blip r:embed="rId2" cstate="print"/>
          <a:srcRect/>
          <a:stretch>
            <a:fillRect/>
          </a:stretch>
        </p:blipFill>
        <p:spPr bwMode="auto">
          <a:xfrm>
            <a:off x="7646988" y="0"/>
            <a:ext cx="1497012" cy="1022350"/>
          </a:xfrm>
          <a:prstGeom prst="rect">
            <a:avLst/>
          </a:prstGeom>
          <a:noFill/>
          <a:ln w="9525">
            <a:noFill/>
            <a:miter lim="800000"/>
            <a:headEnd/>
            <a:tailEnd/>
          </a:ln>
        </p:spPr>
      </p:pic>
      <p:sp>
        <p:nvSpPr>
          <p:cNvPr id="2" name="Title 1"/>
          <p:cNvSpPr>
            <a:spLocks noGrp="1"/>
          </p:cNvSpPr>
          <p:nvPr>
            <p:ph type="title"/>
          </p:nvPr>
        </p:nvSpPr>
        <p:spPr>
          <a:xfrm>
            <a:off x="457200" y="533400"/>
            <a:ext cx="8229600" cy="1143000"/>
          </a:xfrm>
          <a:prstGeom prst="rect">
            <a:avLst/>
          </a:prstGeom>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5"/>
          <p:cNvSpPr>
            <a:spLocks noGrp="1"/>
          </p:cNvSpPr>
          <p:nvPr>
            <p:ph type="sldNum" sz="quarter" idx="10"/>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pPr>
              <a:defRPr/>
            </a:pPr>
            <a:fld id="{46BE885A-F12C-47E8-81F2-94C5387D9F6F}" type="slidenum">
              <a:rPr lang="en-US" altLang="zh-CN"/>
              <a:pPr>
                <a:defRPr/>
              </a:pPr>
              <a:t>‹#›</a:t>
            </a:fld>
            <a:endParaRPr lang="en-US" altLang="zh-CN"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cxnSp>
        <p:nvCxnSpPr>
          <p:cNvPr id="4" name="Straight Connector 1"/>
          <p:cNvCxnSpPr/>
          <p:nvPr userDrawn="1"/>
        </p:nvCxnSpPr>
        <p:spPr>
          <a:xfrm>
            <a:off x="457200" y="6248400"/>
            <a:ext cx="8229600" cy="0"/>
          </a:xfrm>
          <a:prstGeom prst="line">
            <a:avLst/>
          </a:prstGeom>
          <a:ln w="22225" cmpd="thickThin">
            <a:solidFill>
              <a:srgbClr val="A0A0A3"/>
            </a:solidFill>
          </a:ln>
        </p:spPr>
        <p:style>
          <a:lnRef idx="1">
            <a:schemeClr val="accent1"/>
          </a:lnRef>
          <a:fillRef idx="0">
            <a:schemeClr val="accent1"/>
          </a:fillRef>
          <a:effectRef idx="0">
            <a:schemeClr val="accent1"/>
          </a:effectRef>
          <a:fontRef idx="minor">
            <a:schemeClr val="tx1"/>
          </a:fontRef>
        </p:style>
      </p:cxnSp>
      <p:cxnSp>
        <p:nvCxnSpPr>
          <p:cNvPr id="5" name="Straight Connector 2"/>
          <p:cNvCxnSpPr/>
          <p:nvPr userDrawn="1"/>
        </p:nvCxnSpPr>
        <p:spPr>
          <a:xfrm>
            <a:off x="457200" y="1219200"/>
            <a:ext cx="8229600" cy="0"/>
          </a:xfrm>
          <a:prstGeom prst="line">
            <a:avLst/>
          </a:prstGeom>
          <a:ln w="22225" cmpd="thickThin">
            <a:solidFill>
              <a:srgbClr val="A0A0A3"/>
            </a:solidFill>
          </a:ln>
        </p:spPr>
        <p:style>
          <a:lnRef idx="1">
            <a:schemeClr val="accent1"/>
          </a:lnRef>
          <a:fillRef idx="0">
            <a:schemeClr val="accent1"/>
          </a:fillRef>
          <a:effectRef idx="0">
            <a:schemeClr val="accent1"/>
          </a:effectRef>
          <a:fontRef idx="minor">
            <a:schemeClr val="tx1"/>
          </a:fontRef>
        </p:style>
      </p:cxnSp>
      <p:pic>
        <p:nvPicPr>
          <p:cNvPr id="6" name="Picture 7" descr="C:\Documents and Settings\mcauley\Local Settings\Temp\wz83a6\oneM2M\oneM2M-Logo.gif"/>
          <p:cNvPicPr>
            <a:picLocks noChangeAspect="1" noChangeArrowheads="1"/>
          </p:cNvPicPr>
          <p:nvPr userDrawn="1"/>
        </p:nvPicPr>
        <p:blipFill>
          <a:blip r:embed="rId2" cstate="print"/>
          <a:srcRect/>
          <a:stretch>
            <a:fillRect/>
          </a:stretch>
        </p:blipFill>
        <p:spPr bwMode="auto">
          <a:xfrm>
            <a:off x="7646988" y="0"/>
            <a:ext cx="1497012" cy="1022350"/>
          </a:xfrm>
          <a:prstGeom prst="rect">
            <a:avLst/>
          </a:prstGeom>
          <a:noFill/>
          <a:ln w="9525">
            <a:noFill/>
            <a:miter lim="800000"/>
            <a:headEnd/>
            <a:tailEnd/>
          </a:ln>
        </p:spPr>
      </p:pic>
      <p:sp>
        <p:nvSpPr>
          <p:cNvPr id="2" name="Title 1"/>
          <p:cNvSpPr>
            <a:spLocks noGrp="1"/>
          </p:cNvSpPr>
          <p:nvPr>
            <p:ph type="title"/>
          </p:nvPr>
        </p:nvSpPr>
        <p:spPr>
          <a:xfrm>
            <a:off x="457200" y="533400"/>
            <a:ext cx="8229600" cy="1143000"/>
          </a:xfrm>
          <a:prstGeom prst="rect">
            <a:avLst/>
          </a:prstGeom>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5"/>
          <p:cNvSpPr>
            <a:spLocks noGrp="1"/>
          </p:cNvSpPr>
          <p:nvPr>
            <p:ph type="sldNum" sz="quarter" idx="10"/>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pPr>
              <a:defRPr/>
            </a:pPr>
            <a:fld id="{2120D851-0305-4BCA-9CD0-0B29DE9801E4}" type="slidenum">
              <a:rPr lang="en-US" altLang="zh-CN"/>
              <a:pPr>
                <a:defRPr/>
              </a:pPr>
              <a:t>‹#›</a:t>
            </a:fld>
            <a:endParaRPr lang="en-US" altLang="zh-CN"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75" r:id="rId1"/>
    <p:sldLayoutId id="2147483776" r:id="rId2"/>
    <p:sldLayoutId id="2147483774" r:id="rId3"/>
  </p:sldLayoutIdLst>
  <p:timing>
    <p:tnLst>
      <p:par>
        <p:cTn id="1" dur="indefinite" restart="never" nodeType="tmRoot"/>
      </p:par>
    </p:tnLst>
  </p:timing>
  <p:txStyles>
    <p:titleStyle>
      <a:lvl1pPr algn="ctr" rtl="0" eaLnBrk="0" fontAlgn="base" hangingPunct="0">
        <a:spcBef>
          <a:spcPct val="0"/>
        </a:spcBef>
        <a:spcAft>
          <a:spcPct val="0"/>
        </a:spcAft>
        <a:defRPr sz="4400" kern="1200">
          <a:solidFill>
            <a:srgbClr val="C00000"/>
          </a:solidFill>
          <a:latin typeface="+mj-lt"/>
          <a:ea typeface="+mj-ea"/>
          <a:cs typeface="+mj-cs"/>
        </a:defRPr>
      </a:lvl1pPr>
      <a:lvl2pPr algn="ctr" rtl="0" eaLnBrk="0" fontAlgn="base" hangingPunct="0">
        <a:spcBef>
          <a:spcPct val="0"/>
        </a:spcBef>
        <a:spcAft>
          <a:spcPct val="0"/>
        </a:spcAft>
        <a:defRPr sz="4400">
          <a:solidFill>
            <a:srgbClr val="C00000"/>
          </a:solidFill>
          <a:latin typeface="Calibri" pitchFamily="34" charset="0"/>
        </a:defRPr>
      </a:lvl2pPr>
      <a:lvl3pPr algn="ctr" rtl="0" eaLnBrk="0" fontAlgn="base" hangingPunct="0">
        <a:spcBef>
          <a:spcPct val="0"/>
        </a:spcBef>
        <a:spcAft>
          <a:spcPct val="0"/>
        </a:spcAft>
        <a:defRPr sz="4400">
          <a:solidFill>
            <a:srgbClr val="C00000"/>
          </a:solidFill>
          <a:latin typeface="Calibri" pitchFamily="34" charset="0"/>
        </a:defRPr>
      </a:lvl3pPr>
      <a:lvl4pPr algn="ctr" rtl="0" eaLnBrk="0" fontAlgn="base" hangingPunct="0">
        <a:spcBef>
          <a:spcPct val="0"/>
        </a:spcBef>
        <a:spcAft>
          <a:spcPct val="0"/>
        </a:spcAft>
        <a:defRPr sz="4400">
          <a:solidFill>
            <a:srgbClr val="C00000"/>
          </a:solidFill>
          <a:latin typeface="Calibri" pitchFamily="34" charset="0"/>
        </a:defRPr>
      </a:lvl4pPr>
      <a:lvl5pPr algn="ctr" rtl="0" eaLnBrk="0" fontAlgn="base" hangingPunct="0">
        <a:spcBef>
          <a:spcPct val="0"/>
        </a:spcBef>
        <a:spcAft>
          <a:spcPct val="0"/>
        </a:spcAft>
        <a:defRPr sz="4400">
          <a:solidFill>
            <a:srgbClr val="C00000"/>
          </a:solidFill>
          <a:latin typeface="Calibri" pitchFamily="34" charset="0"/>
        </a:defRPr>
      </a:lvl5pPr>
      <a:lvl6pPr marL="457200" algn="ctr" rtl="0" fontAlgn="base">
        <a:spcBef>
          <a:spcPct val="0"/>
        </a:spcBef>
        <a:spcAft>
          <a:spcPct val="0"/>
        </a:spcAft>
        <a:defRPr sz="4400">
          <a:solidFill>
            <a:srgbClr val="C00000"/>
          </a:solidFill>
          <a:latin typeface="Calibri" pitchFamily="34" charset="0"/>
        </a:defRPr>
      </a:lvl6pPr>
      <a:lvl7pPr marL="914400" algn="ctr" rtl="0" fontAlgn="base">
        <a:spcBef>
          <a:spcPct val="0"/>
        </a:spcBef>
        <a:spcAft>
          <a:spcPct val="0"/>
        </a:spcAft>
        <a:defRPr sz="4400">
          <a:solidFill>
            <a:srgbClr val="C00000"/>
          </a:solidFill>
          <a:latin typeface="Calibri" pitchFamily="34" charset="0"/>
        </a:defRPr>
      </a:lvl7pPr>
      <a:lvl8pPr marL="1371600" algn="ctr" rtl="0" fontAlgn="base">
        <a:spcBef>
          <a:spcPct val="0"/>
        </a:spcBef>
        <a:spcAft>
          <a:spcPct val="0"/>
        </a:spcAft>
        <a:defRPr sz="4400">
          <a:solidFill>
            <a:srgbClr val="C00000"/>
          </a:solidFill>
          <a:latin typeface="Calibri" pitchFamily="34" charset="0"/>
        </a:defRPr>
      </a:lvl8pPr>
      <a:lvl9pPr marL="1828800" algn="ctr" rtl="0" fontAlgn="base">
        <a:spcBef>
          <a:spcPct val="0"/>
        </a:spcBef>
        <a:spcAft>
          <a:spcPct val="0"/>
        </a:spcAft>
        <a:defRPr sz="4400">
          <a:solidFill>
            <a:srgbClr val="C00000"/>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rgbClr val="C00000"/>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rgbClr val="C00000"/>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oleObject" Target="../embeddings/oleObject2.bin"/><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122" name="Picture 7" descr="C:\Documents and Settings\mcauley\Local Settings\Temp\wz83a6\oneM2M\oneM2M-Logo.gif"/>
          <p:cNvPicPr>
            <a:picLocks noChangeAspect="1" noChangeArrowheads="1"/>
          </p:cNvPicPr>
          <p:nvPr/>
        </p:nvPicPr>
        <p:blipFill>
          <a:blip r:embed="rId2" cstate="print"/>
          <a:srcRect/>
          <a:stretch>
            <a:fillRect/>
          </a:stretch>
        </p:blipFill>
        <p:spPr bwMode="auto">
          <a:xfrm>
            <a:off x="1581150" y="28575"/>
            <a:ext cx="5981700" cy="4083050"/>
          </a:xfrm>
          <a:prstGeom prst="rect">
            <a:avLst/>
          </a:prstGeom>
          <a:noFill/>
          <a:ln w="9525">
            <a:noFill/>
            <a:miter lim="800000"/>
            <a:headEnd/>
            <a:tailEnd/>
          </a:ln>
        </p:spPr>
      </p:pic>
      <p:sp>
        <p:nvSpPr>
          <p:cNvPr id="6" name="Rounded Rectangle 5"/>
          <p:cNvSpPr/>
          <p:nvPr/>
        </p:nvSpPr>
        <p:spPr>
          <a:xfrm>
            <a:off x="457200" y="5256213"/>
            <a:ext cx="8229600" cy="1222375"/>
          </a:xfrm>
          <a:prstGeom prst="roundRect">
            <a:avLst/>
          </a:prstGeom>
          <a:noFill/>
          <a:ln>
            <a:solidFill>
              <a:srgbClr val="A0A0A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zh-CN">
              <a:solidFill>
                <a:srgbClr val="FFFFFF"/>
              </a:solidFill>
              <a:cs typeface="Arial" pitchFamily="34" charset="0"/>
            </a:endParaRPr>
          </a:p>
        </p:txBody>
      </p:sp>
      <p:sp>
        <p:nvSpPr>
          <p:cNvPr id="5124" name="Title 1"/>
          <p:cNvSpPr>
            <a:spLocks noGrp="1"/>
          </p:cNvSpPr>
          <p:nvPr>
            <p:ph type="ctrTitle" idx="4294967295"/>
          </p:nvPr>
        </p:nvSpPr>
        <p:spPr bwMode="auto">
          <a:xfrm>
            <a:off x="685800" y="3711575"/>
            <a:ext cx="7772400" cy="1470025"/>
          </a:xfrm>
          <a:prstGeom prst="rect">
            <a:avLst/>
          </a:prstGeom>
          <a:noFill/>
          <a:ln>
            <a:miter lim="800000"/>
            <a:headEnd/>
            <a:tailEnd/>
          </a:ln>
        </p:spPr>
        <p:txBody>
          <a:bodyPr/>
          <a:lstStyle/>
          <a:p>
            <a:pPr eaLnBrk="1" hangingPunct="1"/>
            <a:r>
              <a:rPr lang="en-US" altLang="zh-CN" sz="4800" b="1" smtClean="0">
                <a:solidFill>
                  <a:srgbClr val="A0A0A3"/>
                </a:solidFill>
              </a:rPr>
              <a:t>Supporting Time Series Data</a:t>
            </a:r>
          </a:p>
        </p:txBody>
      </p:sp>
      <p:sp>
        <p:nvSpPr>
          <p:cNvPr id="5125" name="TextBox 4"/>
          <p:cNvSpPr txBox="1">
            <a:spLocks noChangeArrowheads="1"/>
          </p:cNvSpPr>
          <p:nvPr/>
        </p:nvSpPr>
        <p:spPr bwMode="auto">
          <a:xfrm>
            <a:off x="457200" y="5334000"/>
            <a:ext cx="5664200" cy="1200150"/>
          </a:xfrm>
          <a:prstGeom prst="rect">
            <a:avLst/>
          </a:prstGeom>
          <a:noFill/>
          <a:ln w="9525">
            <a:noFill/>
            <a:miter lim="800000"/>
            <a:headEnd/>
            <a:tailEnd/>
          </a:ln>
        </p:spPr>
        <p:txBody>
          <a:bodyPr wrap="none">
            <a:spAutoFit/>
          </a:bodyPr>
          <a:lstStyle/>
          <a:p>
            <a:r>
              <a:rPr lang="en-US" altLang="zh-CN" dirty="0">
                <a:solidFill>
                  <a:srgbClr val="B42025"/>
                </a:solidFill>
              </a:rPr>
              <a:t>Group Name: WG2</a:t>
            </a:r>
          </a:p>
          <a:p>
            <a:r>
              <a:rPr lang="en-US" altLang="zh-CN" dirty="0">
                <a:solidFill>
                  <a:srgbClr val="B42025"/>
                </a:solidFill>
              </a:rPr>
              <a:t>Source: Qi Yu , </a:t>
            </a:r>
            <a:r>
              <a:rPr lang="en-GB" altLang="zh-CN" dirty="0">
                <a:solidFill>
                  <a:srgbClr val="B42025"/>
                </a:solidFill>
              </a:rPr>
              <a:t>Mitch Tseng</a:t>
            </a:r>
            <a:r>
              <a:rPr lang="en-US" altLang="zh-CN" dirty="0">
                <a:solidFill>
                  <a:srgbClr val="B42025"/>
                </a:solidFill>
              </a:rPr>
              <a:t>- Huawei Technologies, Co. LTD.</a:t>
            </a:r>
          </a:p>
          <a:p>
            <a:r>
              <a:rPr lang="en-US" altLang="zh-CN" dirty="0">
                <a:solidFill>
                  <a:srgbClr val="B42025"/>
                </a:solidFill>
              </a:rPr>
              <a:t>Meeting Date: 2015-07-01</a:t>
            </a:r>
          </a:p>
          <a:p>
            <a:r>
              <a:rPr lang="en-US" altLang="zh-CN" dirty="0">
                <a:solidFill>
                  <a:srgbClr val="B42025"/>
                </a:solidFill>
              </a:rPr>
              <a:t>Work Item  :WI-0033</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Option 4</a:t>
            </a:r>
            <a:endParaRPr lang="zh-CN" altLang="en-US" dirty="0"/>
          </a:p>
        </p:txBody>
      </p:sp>
      <p:sp>
        <p:nvSpPr>
          <p:cNvPr id="3" name="内容占位符 2"/>
          <p:cNvSpPr>
            <a:spLocks noGrp="1"/>
          </p:cNvSpPr>
          <p:nvPr>
            <p:ph idx="1"/>
          </p:nvPr>
        </p:nvSpPr>
        <p:spPr>
          <a:xfrm>
            <a:off x="457200" y="1295400"/>
            <a:ext cx="8229600" cy="1066800"/>
          </a:xfrm>
        </p:spPr>
        <p:txBody>
          <a:bodyPr/>
          <a:lstStyle/>
          <a:p>
            <a:pPr>
              <a:buNone/>
            </a:pPr>
            <a:r>
              <a:rPr lang="en-US" altLang="zh-CN" sz="2000" dirty="0" smtClean="0"/>
              <a:t>Two new attributes are defined to store time series data. In this case, these two attribute needs to store the data and the related time when the data were collected by the device.</a:t>
            </a:r>
            <a:endParaRPr lang="zh-CN" altLang="en-US" sz="2000" dirty="0"/>
          </a:p>
        </p:txBody>
      </p:sp>
      <p:pic>
        <p:nvPicPr>
          <p:cNvPr id="26626" name="Picture 2"/>
          <p:cNvPicPr>
            <a:picLocks noChangeAspect="1" noChangeArrowheads="1"/>
          </p:cNvPicPr>
          <p:nvPr/>
        </p:nvPicPr>
        <p:blipFill>
          <a:blip r:embed="rId2" cstate="print"/>
          <a:srcRect/>
          <a:stretch>
            <a:fillRect/>
          </a:stretch>
        </p:blipFill>
        <p:spPr bwMode="auto">
          <a:xfrm>
            <a:off x="2667000" y="2667000"/>
            <a:ext cx="2886075" cy="3467100"/>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bwMode="auto">
          <a:xfrm>
            <a:off x="457200" y="457200"/>
            <a:ext cx="8229600" cy="1143000"/>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US" altLang="zh-CN" dirty="0"/>
              <a:t>Comparison of </a:t>
            </a:r>
            <a:r>
              <a:rPr lang="en-US" altLang="zh-CN" dirty="0" smtClean="0"/>
              <a:t>Solutions </a:t>
            </a:r>
          </a:p>
        </p:txBody>
      </p:sp>
      <p:sp>
        <p:nvSpPr>
          <p:cNvPr id="16387" name="Content Placeholder 2"/>
          <p:cNvSpPr>
            <a:spLocks noGrp="1"/>
          </p:cNvSpPr>
          <p:nvPr>
            <p:ph idx="1"/>
          </p:nvPr>
        </p:nvSpPr>
        <p:spPr bwMode="auto">
          <a:ln>
            <a:miter lim="800000"/>
            <a:headEnd/>
            <a:tailEnd/>
          </a:ln>
        </p:spPr>
        <p:txBody>
          <a:bodyPr vert="horz" wrap="square" lIns="91440" tIns="45720" rIns="91440" bIns="45720" numCol="1" anchor="t" anchorCtr="0" compatLnSpc="1">
            <a:prstTxWarp prst="textNoShape">
              <a:avLst/>
            </a:prstTxWarp>
          </a:bodyPr>
          <a:lstStyle/>
          <a:p>
            <a:pPr lvl="1" eaLnBrk="1" hangingPunct="1">
              <a:defRPr/>
            </a:pPr>
            <a:endParaRPr lang="en-GB" altLang="zh-CN" sz="1800" dirty="0" smtClean="0"/>
          </a:p>
          <a:p>
            <a:pPr lvl="1" eaLnBrk="1" hangingPunct="1">
              <a:defRPr/>
            </a:pPr>
            <a:endParaRPr lang="en-GB" altLang="zh-CN" sz="1800" dirty="0" smtClean="0"/>
          </a:p>
          <a:p>
            <a:pPr marL="342900" lvl="1" indent="-342900" eaLnBrk="1" hangingPunct="1">
              <a:buFont typeface="Arial" pitchFamily="34" charset="0"/>
              <a:buNone/>
              <a:defRPr/>
            </a:pPr>
            <a:endParaRPr lang="en-US" altLang="zh-CN" sz="3200" dirty="0" smtClean="0">
              <a:solidFill>
                <a:schemeClr val="tx1"/>
              </a:solidFill>
            </a:endParaRPr>
          </a:p>
          <a:p>
            <a:pPr lvl="1" eaLnBrk="1" hangingPunct="1">
              <a:buFont typeface="Arial" pitchFamily="34" charset="0"/>
              <a:buNone/>
              <a:defRPr/>
            </a:pPr>
            <a:endParaRPr lang="zh-CN" altLang="zh-CN" b="1" dirty="0" smtClean="0"/>
          </a:p>
          <a:p>
            <a:pPr eaLnBrk="1" hangingPunct="1">
              <a:buFont typeface="Arial" pitchFamily="34" charset="0"/>
              <a:buNone/>
              <a:defRPr/>
            </a:pPr>
            <a:endParaRPr lang="en-US" altLang="zh-CN" dirty="0" smtClean="0"/>
          </a:p>
        </p:txBody>
      </p:sp>
      <p:sp>
        <p:nvSpPr>
          <p:cNvPr id="10244" name="Slide Number Placeholder 5"/>
          <p:cNvSpPr>
            <a:spLocks noGrp="1"/>
          </p:cNvSpPr>
          <p:nvPr>
            <p:ph type="sldNum" sz="quarter" idx="10"/>
          </p:nvPr>
        </p:nvSpPr>
        <p:spPr bwMode="auto">
          <a:xfrm>
            <a:off x="457200" y="6248400"/>
            <a:ext cx="8229600" cy="609600"/>
          </a:xfrm>
          <a:noFill/>
          <a:ln>
            <a:miter lim="800000"/>
            <a:headEnd/>
            <a:tailEnd/>
          </a:ln>
        </p:spPr>
        <p:txBody>
          <a:bodyPr/>
          <a:lstStyle/>
          <a:p>
            <a:pPr algn="l"/>
            <a:r>
              <a:rPr lang="en-GB" altLang="zh-CN" smtClean="0">
                <a:latin typeface="Myriad pro"/>
              </a:rPr>
              <a:t>© 2015 oneM2M Partners</a:t>
            </a:r>
          </a:p>
          <a:p>
            <a:pPr algn="ctr"/>
            <a:r>
              <a:rPr lang="en-GB" altLang="zh-CN" smtClean="0">
                <a:latin typeface="Myriad pro"/>
              </a:rPr>
              <a:t>&lt;Document number&gt;</a:t>
            </a:r>
          </a:p>
          <a:p>
            <a:fld id="{785C6F7A-2E85-4CB1-A11B-FE5FA0CCBB51}" type="slidenum">
              <a:rPr lang="en-US" altLang="zh-CN" smtClean="0">
                <a:latin typeface="Myriad pro"/>
              </a:rPr>
              <a:pPr/>
              <a:t>11</a:t>
            </a:fld>
            <a:endParaRPr lang="en-US" altLang="zh-CN" smtClean="0">
              <a:latin typeface="Myriad pro"/>
            </a:endParaRPr>
          </a:p>
        </p:txBody>
      </p:sp>
      <p:sp>
        <p:nvSpPr>
          <p:cNvPr id="5" name="Content Placeholder 2"/>
          <p:cNvSpPr txBox="1">
            <a:spLocks/>
          </p:cNvSpPr>
          <p:nvPr/>
        </p:nvSpPr>
        <p:spPr bwMode="auto">
          <a:xfrm>
            <a:off x="685800" y="1295400"/>
            <a:ext cx="8001000" cy="4876800"/>
          </a:xfrm>
          <a:prstGeom prst="rect">
            <a:avLst/>
          </a:prstGeom>
          <a:noFill/>
          <a:ln>
            <a:miter lim="800000"/>
            <a:headEnd/>
            <a:tailEnd/>
          </a:ln>
        </p:spPr>
        <p:txBody>
          <a:bodyPr/>
          <a:lstStyle/>
          <a:p>
            <a:pPr marL="342900" indent="-342900">
              <a:spcBef>
                <a:spcPct val="20000"/>
              </a:spcBef>
              <a:buFont typeface="Arial" pitchFamily="34" charset="0"/>
              <a:buNone/>
              <a:defRPr/>
            </a:pPr>
            <a:endParaRPr lang="en-US" altLang="zh-CN" sz="3200" dirty="0">
              <a:latin typeface="+mn-lt"/>
              <a:cs typeface="+mn-cs"/>
            </a:endParaRPr>
          </a:p>
        </p:txBody>
      </p:sp>
      <p:graphicFrame>
        <p:nvGraphicFramePr>
          <p:cNvPr id="8" name="表格 7"/>
          <p:cNvGraphicFramePr>
            <a:graphicFrameLocks noGrp="1"/>
          </p:cNvGraphicFramePr>
          <p:nvPr>
            <p:extLst>
              <p:ext uri="{D42A27DB-BD31-4B8C-83A1-F6EECF244321}">
                <p14:modId xmlns:p14="http://schemas.microsoft.com/office/powerpoint/2010/main" xmlns="" val="720481204"/>
              </p:ext>
            </p:extLst>
          </p:nvPr>
        </p:nvGraphicFramePr>
        <p:xfrm>
          <a:off x="304800" y="1447800"/>
          <a:ext cx="8382000" cy="3723640"/>
        </p:xfrm>
        <a:graphic>
          <a:graphicData uri="http://schemas.openxmlformats.org/drawingml/2006/table">
            <a:tbl>
              <a:tblPr firstRow="1" bandRow="1">
                <a:tableStyleId>{5C22544A-7EE6-4342-B048-85BDC9FD1C3A}</a:tableStyleId>
              </a:tblPr>
              <a:tblGrid>
                <a:gridCol w="4191000"/>
                <a:gridCol w="4191000"/>
              </a:tblGrid>
              <a:tr h="370840">
                <a:tc>
                  <a:txBody>
                    <a:bodyPr/>
                    <a:lstStyle/>
                    <a:p>
                      <a:r>
                        <a:rPr lang="en-US" altLang="zh-CN" dirty="0" smtClean="0"/>
                        <a:t>Option</a:t>
                      </a:r>
                      <a:r>
                        <a:rPr lang="en-US" altLang="zh-CN" baseline="0" dirty="0" smtClean="0"/>
                        <a:t> </a:t>
                      </a:r>
                      <a:endParaRPr lang="zh-CN" altLang="en-US" dirty="0"/>
                    </a:p>
                  </a:txBody>
                  <a:tcPr/>
                </a:tc>
                <a:tc>
                  <a:txBody>
                    <a:bodyPr/>
                    <a:lstStyle/>
                    <a:p>
                      <a:r>
                        <a:rPr lang="en-US" altLang="zh-CN" dirty="0" smtClean="0"/>
                        <a:t>Analysis</a:t>
                      </a:r>
                      <a:endParaRPr lang="zh-CN" altLang="en-US" dirty="0"/>
                    </a:p>
                  </a:txBody>
                  <a:tcPr/>
                </a:tc>
              </a:tr>
              <a:tr h="370840">
                <a:tc>
                  <a:txBody>
                    <a:bodyPr/>
                    <a:lstStyle/>
                    <a:p>
                      <a:r>
                        <a:rPr lang="en-US" altLang="zh-CN" sz="1400" dirty="0" smtClean="0"/>
                        <a:t>Option1</a:t>
                      </a:r>
                      <a:endParaRPr lang="zh-CN" altLang="en-US" sz="1400" dirty="0"/>
                    </a:p>
                  </a:txBody>
                  <a:tcPr/>
                </a:tc>
                <a:tc>
                  <a:txBody>
                    <a:bodyPr/>
                    <a:lstStyle/>
                    <a:p>
                      <a:r>
                        <a:rPr lang="en-US" altLang="zh-CN" sz="1400" dirty="0" smtClean="0"/>
                        <a:t>A</a:t>
                      </a:r>
                      <a:r>
                        <a:rPr lang="en-US" altLang="zh-CN" sz="1400" baseline="0" dirty="0" smtClean="0"/>
                        <a:t> new resource is defined and has minimum impact on R1.</a:t>
                      </a:r>
                      <a:endParaRPr lang="zh-CN" altLang="en-US" sz="1400" dirty="0"/>
                    </a:p>
                  </a:txBody>
                  <a:tcPr/>
                </a:tc>
              </a:tr>
              <a:tr h="370840">
                <a:tc>
                  <a:txBody>
                    <a:bodyPr/>
                    <a:lstStyle/>
                    <a:p>
                      <a:r>
                        <a:rPr lang="en-US" altLang="zh-CN" sz="1400" dirty="0" smtClean="0"/>
                        <a:t>Option2</a:t>
                      </a:r>
                      <a:endParaRPr lang="zh-CN" altLang="en-US" sz="1400" dirty="0"/>
                    </a:p>
                  </a:txBody>
                  <a:tcPr/>
                </a:tc>
                <a:tc>
                  <a:txBody>
                    <a:bodyPr/>
                    <a:lstStyle/>
                    <a:p>
                      <a:r>
                        <a:rPr lang="en-US" altLang="zh-CN" sz="1400" dirty="0" smtClean="0"/>
                        <a:t>A new</a:t>
                      </a:r>
                      <a:r>
                        <a:rPr lang="en-US" altLang="zh-CN" sz="1400" baseline="0" dirty="0" smtClean="0"/>
                        <a:t> attribute </a:t>
                      </a:r>
                      <a:r>
                        <a:rPr lang="en-US" altLang="zh-CN" sz="1400" baseline="0" dirty="0" err="1" smtClean="0"/>
                        <a:t>generatedTime</a:t>
                      </a:r>
                      <a:r>
                        <a:rPr lang="en-US" altLang="zh-CN" sz="1400" baseline="0" dirty="0" smtClean="0"/>
                        <a:t> is defined. </a:t>
                      </a:r>
                      <a:r>
                        <a:rPr lang="en-US" altLang="zh-CN" sz="1400" dirty="0" smtClean="0">
                          <a:solidFill>
                            <a:srgbClr val="FF0000"/>
                          </a:solidFill>
                        </a:rPr>
                        <a:t>A new time series data will lead to create a new </a:t>
                      </a:r>
                      <a:r>
                        <a:rPr lang="en-US" altLang="zh-CN" sz="1400" dirty="0" err="1" smtClean="0">
                          <a:solidFill>
                            <a:srgbClr val="FF0000"/>
                          </a:solidFill>
                        </a:rPr>
                        <a:t>contentInstance</a:t>
                      </a:r>
                      <a:r>
                        <a:rPr lang="en-US" altLang="zh-CN" sz="1400" dirty="0" smtClean="0">
                          <a:solidFill>
                            <a:srgbClr val="FF0000"/>
                          </a:solidFill>
                        </a:rPr>
                        <a:t> resource</a:t>
                      </a:r>
                      <a:r>
                        <a:rPr lang="en-US" altLang="zh-CN" sz="1400" baseline="0" dirty="0" smtClean="0">
                          <a:solidFill>
                            <a:srgbClr val="FF0000"/>
                          </a:solidFill>
                        </a:rPr>
                        <a:t> and may result in redundancy.</a:t>
                      </a:r>
                      <a:endParaRPr lang="zh-CN" altLang="en-US" sz="1400" dirty="0">
                        <a:solidFill>
                          <a:srgbClr val="FF0000"/>
                        </a:solidFill>
                      </a:endParaRPr>
                    </a:p>
                  </a:txBody>
                  <a:tcPr/>
                </a:tc>
              </a:tr>
              <a:tr h="370840">
                <a:tc>
                  <a:txBody>
                    <a:bodyPr/>
                    <a:lstStyle/>
                    <a:p>
                      <a:r>
                        <a:rPr lang="en-US" altLang="zh-CN" sz="1400" dirty="0" smtClean="0"/>
                        <a:t>Option3</a:t>
                      </a:r>
                      <a:endParaRPr lang="zh-CN" altLang="en-US" sz="1400" dirty="0"/>
                    </a:p>
                  </a:txBody>
                  <a:tcPr/>
                </a:tc>
                <a:tc>
                  <a:txBody>
                    <a:bodyPr/>
                    <a:lstStyle/>
                    <a:p>
                      <a:r>
                        <a:rPr lang="en-US" altLang="zh-CN" sz="1400" dirty="0" smtClean="0"/>
                        <a:t>A new attribute </a:t>
                      </a:r>
                      <a:r>
                        <a:rPr lang="en-US" altLang="zh-CN" sz="1400" dirty="0" err="1" smtClean="0">
                          <a:solidFill>
                            <a:srgbClr val="FF0000"/>
                          </a:solidFill>
                        </a:rPr>
                        <a:t>generatedTime</a:t>
                      </a:r>
                      <a:r>
                        <a:rPr lang="en-US" altLang="zh-CN" sz="1400" dirty="0" smtClean="0"/>
                        <a:t> is defined to reflect the time when the device or senor generated the time series data. Multiplicity of content is changed as well to accommodate more time series data. </a:t>
                      </a:r>
                      <a:r>
                        <a:rPr lang="en-US" altLang="zh-CN" sz="1400" dirty="0" smtClean="0">
                          <a:solidFill>
                            <a:srgbClr val="FF0000"/>
                          </a:solidFill>
                        </a:rPr>
                        <a:t>This follows</a:t>
                      </a:r>
                      <a:r>
                        <a:rPr lang="en-US" altLang="zh-CN" sz="1400" baseline="0" dirty="0" smtClean="0">
                          <a:solidFill>
                            <a:srgbClr val="FF0000"/>
                          </a:solidFill>
                        </a:rPr>
                        <a:t> the rule that </a:t>
                      </a:r>
                      <a:r>
                        <a:rPr lang="en-US" altLang="zh-CN" sz="1400" baseline="0" dirty="0" err="1" smtClean="0">
                          <a:solidFill>
                            <a:srgbClr val="FF0000"/>
                          </a:solidFill>
                        </a:rPr>
                        <a:t>contentInstance</a:t>
                      </a:r>
                      <a:r>
                        <a:rPr lang="en-US" altLang="zh-CN" sz="1400" baseline="0" dirty="0" smtClean="0">
                          <a:solidFill>
                            <a:srgbClr val="FF0000"/>
                          </a:solidFill>
                        </a:rPr>
                        <a:t> cannot be modified once created</a:t>
                      </a:r>
                      <a:r>
                        <a:rPr lang="en-US" altLang="zh-CN" sz="1400" baseline="0" dirty="0" smtClean="0"/>
                        <a:t>.</a:t>
                      </a:r>
                      <a:endParaRPr lang="zh-CN" altLang="en-US" sz="1400" dirty="0"/>
                    </a:p>
                  </a:txBody>
                  <a:tcPr/>
                </a:tc>
              </a:tr>
              <a:tr h="370840">
                <a:tc>
                  <a:txBody>
                    <a:bodyPr/>
                    <a:lstStyle/>
                    <a:p>
                      <a:r>
                        <a:rPr lang="en-US" altLang="zh-CN" sz="1400" dirty="0" smtClean="0"/>
                        <a:t>Option4</a:t>
                      </a:r>
                      <a:endParaRPr lang="zh-CN" altLang="en-US" sz="1400" dirty="0"/>
                    </a:p>
                  </a:txBody>
                  <a:tcPr/>
                </a:tc>
                <a:tc>
                  <a:txBody>
                    <a:bodyPr/>
                    <a:lstStyle/>
                    <a:p>
                      <a:r>
                        <a:rPr lang="en-US" altLang="zh-CN" sz="1400" dirty="0" smtClean="0"/>
                        <a:t>Two new attributes are defined to store time series data.</a:t>
                      </a:r>
                      <a:r>
                        <a:rPr lang="en-US" altLang="zh-CN" sz="1400" dirty="0" smtClean="0">
                          <a:solidFill>
                            <a:srgbClr val="FF0000"/>
                          </a:solidFill>
                        </a:rPr>
                        <a:t> This follows</a:t>
                      </a:r>
                      <a:r>
                        <a:rPr lang="en-US" altLang="zh-CN" sz="1400" baseline="0" dirty="0" smtClean="0">
                          <a:solidFill>
                            <a:srgbClr val="FF0000"/>
                          </a:solidFill>
                        </a:rPr>
                        <a:t> the rule that </a:t>
                      </a:r>
                      <a:r>
                        <a:rPr lang="en-US" altLang="zh-CN" sz="1400" baseline="0" dirty="0" err="1" smtClean="0">
                          <a:solidFill>
                            <a:srgbClr val="FF0000"/>
                          </a:solidFill>
                        </a:rPr>
                        <a:t>contentInstance</a:t>
                      </a:r>
                      <a:r>
                        <a:rPr lang="en-US" altLang="zh-CN" sz="1400" baseline="0" dirty="0" smtClean="0">
                          <a:solidFill>
                            <a:srgbClr val="FF0000"/>
                          </a:solidFill>
                        </a:rPr>
                        <a:t> cannot be modified once created</a:t>
                      </a:r>
                      <a:endParaRPr lang="zh-CN" altLang="en-US" sz="1400" dirty="0"/>
                    </a:p>
                  </a:txBody>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Way Forward</a:t>
            </a:r>
            <a:endParaRPr lang="zh-CN" altLang="en-US" dirty="0"/>
          </a:p>
        </p:txBody>
      </p:sp>
      <p:sp>
        <p:nvSpPr>
          <p:cNvPr id="3" name="内容占位符 2"/>
          <p:cNvSpPr>
            <a:spLocks noGrp="1"/>
          </p:cNvSpPr>
          <p:nvPr>
            <p:ph idx="1"/>
          </p:nvPr>
        </p:nvSpPr>
        <p:spPr/>
        <p:txBody>
          <a:bodyPr/>
          <a:lstStyle/>
          <a:p>
            <a:r>
              <a:rPr lang="en-US" altLang="zh-CN" dirty="0" smtClean="0"/>
              <a:t>Define a new resource or new attributes to support the time series data.</a:t>
            </a:r>
            <a:endParaRPr lang="zh-CN" alt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bwMode="auto">
          <a:xfrm>
            <a:off x="457200" y="457200"/>
            <a:ext cx="8229600" cy="1143000"/>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US" altLang="zh-CN" smtClean="0"/>
              <a:t> </a:t>
            </a:r>
          </a:p>
        </p:txBody>
      </p:sp>
      <p:sp>
        <p:nvSpPr>
          <p:cNvPr id="11267" name="Content Placeholder 2"/>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buFont typeface="Arial" pitchFamily="34" charset="0"/>
              <a:buNone/>
            </a:pPr>
            <a:endParaRPr lang="en-US" altLang="zh-CN" smtClean="0"/>
          </a:p>
          <a:p>
            <a:pPr eaLnBrk="1" hangingPunct="1">
              <a:buFont typeface="Arial" pitchFamily="34" charset="0"/>
              <a:buNone/>
            </a:pPr>
            <a:endParaRPr lang="en-US" altLang="zh-CN" smtClean="0"/>
          </a:p>
          <a:p>
            <a:pPr eaLnBrk="1" hangingPunct="1">
              <a:buFont typeface="Arial" pitchFamily="34" charset="0"/>
              <a:buNone/>
            </a:pPr>
            <a:endParaRPr lang="en-US" altLang="zh-CN" smtClean="0"/>
          </a:p>
          <a:p>
            <a:pPr algn="ctr" eaLnBrk="1" hangingPunct="1">
              <a:buFont typeface="Arial" pitchFamily="34" charset="0"/>
              <a:buNone/>
            </a:pPr>
            <a:r>
              <a:rPr lang="en-US" altLang="zh-CN" sz="3600" smtClean="0"/>
              <a:t>Thanks</a:t>
            </a:r>
          </a:p>
          <a:p>
            <a:pPr eaLnBrk="1" hangingPunct="1"/>
            <a:endParaRPr lang="en-US" altLang="zh-CN" smtClean="0"/>
          </a:p>
        </p:txBody>
      </p:sp>
      <p:sp>
        <p:nvSpPr>
          <p:cNvPr id="11268" name="Slide Number Placeholder 5"/>
          <p:cNvSpPr>
            <a:spLocks noGrp="1"/>
          </p:cNvSpPr>
          <p:nvPr>
            <p:ph type="sldNum" sz="quarter" idx="10"/>
          </p:nvPr>
        </p:nvSpPr>
        <p:spPr bwMode="auto">
          <a:xfrm>
            <a:off x="457200" y="6248400"/>
            <a:ext cx="8229600" cy="609600"/>
          </a:xfrm>
          <a:noFill/>
          <a:ln>
            <a:miter lim="800000"/>
            <a:headEnd/>
            <a:tailEnd/>
          </a:ln>
        </p:spPr>
        <p:txBody>
          <a:bodyPr/>
          <a:lstStyle/>
          <a:p>
            <a:pPr algn="l"/>
            <a:r>
              <a:rPr lang="en-GB" altLang="zh-CN" smtClean="0">
                <a:latin typeface="Myriad pro"/>
              </a:rPr>
              <a:t>© 2015 oneM2M Partners</a:t>
            </a:r>
          </a:p>
          <a:p>
            <a:pPr algn="ctr"/>
            <a:r>
              <a:rPr lang="en-GB" altLang="zh-CN" smtClean="0">
                <a:latin typeface="Myriad pro"/>
              </a:rPr>
              <a:t>&lt;Document number&gt;</a:t>
            </a:r>
          </a:p>
          <a:p>
            <a:fld id="{7B2C279F-88A2-4296-B9F0-DA0B22769614}" type="slidenum">
              <a:rPr lang="en-US" altLang="zh-CN" smtClean="0">
                <a:latin typeface="Myriad pro"/>
              </a:rPr>
              <a:pPr/>
              <a:t>13</a:t>
            </a:fld>
            <a:endParaRPr lang="en-US" altLang="zh-CN" smtClean="0">
              <a:latin typeface="Myriad pro"/>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altLang="en-US" smtClean="0"/>
              <a:t>Introduction</a:t>
            </a:r>
          </a:p>
        </p:txBody>
      </p:sp>
      <p:sp>
        <p:nvSpPr>
          <p:cNvPr id="6147" name="Content Placeholder 2"/>
          <p:cNvSpPr>
            <a:spLocks noGrp="1"/>
          </p:cNvSpPr>
          <p:nvPr>
            <p:ph idx="1"/>
          </p:nvPr>
        </p:nvSpPr>
        <p:spPr bwMode="auto">
          <a:xfrm>
            <a:off x="457200" y="1295400"/>
            <a:ext cx="8229600" cy="4876800"/>
          </a:xfrm>
          <a:noFill/>
          <a:ln>
            <a:miter lim="800000"/>
            <a:headEnd/>
            <a:tailEnd/>
          </a:ln>
        </p:spPr>
        <p:txBody>
          <a:bodyPr vert="horz" wrap="square" lIns="91440" tIns="45720" rIns="91440" bIns="45720" numCol="1" anchor="t" anchorCtr="0" compatLnSpc="1">
            <a:prstTxWarp prst="textNoShape">
              <a:avLst/>
            </a:prstTxWarp>
          </a:bodyPr>
          <a:lstStyle/>
          <a:p>
            <a:r>
              <a:rPr lang="en-US" altLang="en-US" sz="2400" dirty="0" smtClean="0"/>
              <a:t>The definition of Time Series Data in TS-0011:</a:t>
            </a:r>
          </a:p>
          <a:p>
            <a:pPr marL="361950" lvl="1" indent="0">
              <a:buFont typeface="Arial" pitchFamily="34" charset="0"/>
              <a:buNone/>
            </a:pPr>
            <a:r>
              <a:rPr lang="en-GB" altLang="zh-CN" sz="2000" dirty="0" smtClean="0">
                <a:solidFill>
                  <a:srgbClr val="C00000"/>
                </a:solidFill>
              </a:rPr>
              <a:t>Time series data is a sequence of data points, typically consisting  of successive measurements made over a time interval.</a:t>
            </a:r>
            <a:endParaRPr lang="en-US" altLang="en-US" sz="2000" dirty="0" smtClean="0"/>
          </a:p>
          <a:p>
            <a:r>
              <a:rPr lang="en-US" altLang="en-US" sz="2400" dirty="0" smtClean="0"/>
              <a:t>The following two requirements have been agreed and the related </a:t>
            </a:r>
            <a:r>
              <a:rPr lang="en-US" altLang="zh-CN" sz="2400" dirty="0" smtClean="0"/>
              <a:t>WI-0033 Supporting Time Series Data has been agreed at TP#17 as well.</a:t>
            </a:r>
          </a:p>
          <a:p>
            <a:pPr lvl="1"/>
            <a:r>
              <a:rPr lang="en-US" altLang="zh-CN" sz="2000" dirty="0" smtClean="0"/>
              <a:t> The oneM2M System shall be able to collect, store time series data.</a:t>
            </a:r>
          </a:p>
          <a:p>
            <a:pPr lvl="1"/>
            <a:r>
              <a:rPr lang="en-US" altLang="zh-CN" sz="2000" dirty="0" smtClean="0"/>
              <a:t>The oneM2M System shall be able to detect and report the missing data in time series.</a:t>
            </a:r>
            <a:endParaRPr lang="zh-CN" altLang="zh-CN" sz="2000" dirty="0" smtClean="0"/>
          </a:p>
          <a:p>
            <a:pPr lvl="1">
              <a:buFont typeface="Arial" pitchFamily="34" charset="0"/>
              <a:buNone/>
            </a:pPr>
            <a:endParaRPr lang="en-US" altLang="en-US" sz="2400" dirty="0" smtClean="0"/>
          </a:p>
        </p:txBody>
      </p:sp>
      <p:sp>
        <p:nvSpPr>
          <p:cNvPr id="6148" name="Slide Number Placeholder 5"/>
          <p:cNvSpPr>
            <a:spLocks noGrp="1"/>
          </p:cNvSpPr>
          <p:nvPr>
            <p:ph type="sldNum" sz="quarter" idx="10"/>
          </p:nvPr>
        </p:nvSpPr>
        <p:spPr bwMode="auto">
          <a:xfrm>
            <a:off x="457200" y="6248400"/>
            <a:ext cx="8229600" cy="609600"/>
          </a:xfrm>
          <a:noFill/>
          <a:ln>
            <a:miter lim="800000"/>
            <a:headEnd/>
            <a:tailEnd/>
          </a:ln>
        </p:spPr>
        <p:txBody>
          <a:bodyPr/>
          <a:lstStyle/>
          <a:p>
            <a:pPr algn="l"/>
            <a:r>
              <a:rPr lang="en-GB" altLang="zh-CN" smtClean="0">
                <a:latin typeface="Myriad pro"/>
              </a:rPr>
              <a:t>© 2015 oneM2M Partners</a:t>
            </a:r>
          </a:p>
          <a:p>
            <a:pPr algn="ctr"/>
            <a:r>
              <a:rPr lang="en-GB" altLang="zh-CN" smtClean="0">
                <a:latin typeface="Myriad pro"/>
              </a:rPr>
              <a:t>&lt;Document number&gt;</a:t>
            </a:r>
          </a:p>
          <a:p>
            <a:fld id="{0FBBA0B9-996F-4898-A4A3-0F3B0E5DFA52}" type="slidenum">
              <a:rPr lang="en-US" altLang="zh-CN" smtClean="0">
                <a:latin typeface="Myriad pro"/>
              </a:rPr>
              <a:pPr/>
              <a:t>2</a:t>
            </a:fld>
            <a:endParaRPr lang="en-US" altLang="zh-CN" smtClean="0">
              <a:latin typeface="Myriad pro"/>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标题 1"/>
          <p:cNvSpPr>
            <a:spLocks noGrp="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altLang="zh-CN" dirty="0" smtClean="0"/>
              <a:t>Introduction</a:t>
            </a:r>
            <a:endParaRPr lang="zh-CN" altLang="en-US" dirty="0" smtClean="0"/>
          </a:p>
        </p:txBody>
      </p:sp>
      <p:sp>
        <p:nvSpPr>
          <p:cNvPr id="3" name="内容占位符 2"/>
          <p:cNvSpPr>
            <a:spLocks noGrp="1"/>
          </p:cNvSpPr>
          <p:nvPr>
            <p:ph idx="1"/>
          </p:nvPr>
        </p:nvSpPr>
        <p:spPr/>
        <p:txBody>
          <a:bodyPr/>
          <a:lstStyle/>
          <a:p>
            <a:pPr>
              <a:defRPr/>
            </a:pPr>
            <a:r>
              <a:rPr lang="en-US" altLang="zh-CN" sz="2400" dirty="0" smtClean="0"/>
              <a:t>Time Series data is widely existing in many verticals .</a:t>
            </a:r>
          </a:p>
          <a:p>
            <a:pPr lvl="1">
              <a:defRPr/>
            </a:pPr>
            <a:r>
              <a:rPr lang="en-US" altLang="zh-CN" sz="2000" dirty="0" smtClean="0"/>
              <a:t>Periodical monitoring data from product line in industrial domain</a:t>
            </a:r>
          </a:p>
          <a:p>
            <a:pPr lvl="1">
              <a:defRPr/>
            </a:pPr>
            <a:r>
              <a:rPr lang="en-US" altLang="zh-CN" sz="2000" dirty="0" smtClean="0"/>
              <a:t> Report Heartbeat and blood pressure periodically in </a:t>
            </a:r>
            <a:r>
              <a:rPr lang="en-US" altLang="zh-CN" sz="2000" dirty="0" err="1" smtClean="0"/>
              <a:t>ehealth</a:t>
            </a:r>
            <a:endParaRPr lang="en-US" altLang="zh-CN" sz="2000" dirty="0" smtClean="0"/>
          </a:p>
          <a:p>
            <a:pPr lvl="1">
              <a:defRPr/>
            </a:pPr>
            <a:r>
              <a:rPr lang="en-US" altLang="zh-CN" sz="2000" dirty="0" smtClean="0"/>
              <a:t>Report location information of the car in ITS</a:t>
            </a:r>
          </a:p>
          <a:p>
            <a:pPr marL="342900" lvl="1" indent="-342900">
              <a:buFont typeface="Arial" pitchFamily="34" charset="0"/>
              <a:buChar char="•"/>
              <a:defRPr/>
            </a:pPr>
            <a:r>
              <a:rPr lang="en-US" altLang="zh-CN" sz="2400" dirty="0" smtClean="0">
                <a:solidFill>
                  <a:schemeClr val="tx1"/>
                </a:solidFill>
              </a:rPr>
              <a:t>The characters of time series data :(v1,t1),(v2,t2),(v3,t3)…….</a:t>
            </a:r>
          </a:p>
          <a:p>
            <a:pPr lvl="1">
              <a:defRPr/>
            </a:pPr>
            <a:r>
              <a:rPr lang="en-US" altLang="zh-CN" sz="2000" dirty="0" smtClean="0"/>
              <a:t>Chronologically</a:t>
            </a:r>
          </a:p>
          <a:p>
            <a:pPr lvl="1">
              <a:defRPr/>
            </a:pPr>
            <a:r>
              <a:rPr lang="en-US" altLang="zh-CN" sz="2000" dirty="0" smtClean="0"/>
              <a:t>Dynamically</a:t>
            </a:r>
          </a:p>
          <a:p>
            <a:pPr lvl="1">
              <a:defRPr/>
            </a:pPr>
            <a:r>
              <a:rPr lang="en-US" altLang="zh-CN" sz="2000" dirty="0" smtClean="0"/>
              <a:t>Infinitely</a:t>
            </a:r>
          </a:p>
          <a:p>
            <a:pPr lvl="1">
              <a:defRPr/>
            </a:pPr>
            <a:r>
              <a:rPr lang="en-US" altLang="zh-CN" sz="2000" dirty="0" smtClean="0"/>
              <a:t>In most cases, small amount of data in each occurrence  </a:t>
            </a:r>
          </a:p>
          <a:p>
            <a:pPr lvl="1">
              <a:defRPr/>
            </a:pPr>
            <a:endParaRPr lang="en-US" altLang="zh-CN" dirty="0" smtClean="0"/>
          </a:p>
          <a:p>
            <a:pPr lvl="1">
              <a:defRPr/>
            </a:pPr>
            <a:endParaRPr lang="zh-CN" alt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Use of Time Series Data</a:t>
            </a:r>
            <a:endParaRPr lang="zh-CN" altLang="en-US" dirty="0"/>
          </a:p>
        </p:txBody>
      </p:sp>
      <p:sp>
        <p:nvSpPr>
          <p:cNvPr id="3" name="内容占位符 2"/>
          <p:cNvSpPr>
            <a:spLocks noGrp="1"/>
          </p:cNvSpPr>
          <p:nvPr>
            <p:ph idx="1"/>
          </p:nvPr>
        </p:nvSpPr>
        <p:spPr/>
        <p:txBody>
          <a:bodyPr/>
          <a:lstStyle/>
          <a:p>
            <a:pPr>
              <a:buNone/>
            </a:pPr>
            <a:r>
              <a:rPr lang="en-US" altLang="zh-CN" sz="2400" dirty="0" smtClean="0"/>
              <a:t>Example: Collecting Location data of taxis in Beijing. </a:t>
            </a:r>
          </a:p>
          <a:p>
            <a:pPr>
              <a:buNone/>
            </a:pPr>
            <a:r>
              <a:rPr lang="en-US" altLang="zh-CN" sz="2400" dirty="0" smtClean="0"/>
              <a:t>The taxi should report its location information to the platform once every minute. This information includes the GPS data and time when the data was generated. The taxi company can use these data to do the following analysis:</a:t>
            </a:r>
          </a:p>
          <a:p>
            <a:pPr>
              <a:buFont typeface="Wingdings" pitchFamily="2" charset="2"/>
              <a:buChar char="l"/>
            </a:pPr>
            <a:r>
              <a:rPr lang="en-US" altLang="zh-CN" sz="2400" dirty="0" smtClean="0"/>
              <a:t>Average miles which the taxi is driven daily or monthly.</a:t>
            </a:r>
          </a:p>
          <a:p>
            <a:pPr>
              <a:buFont typeface="Wingdings" pitchFamily="2" charset="2"/>
              <a:buChar char="l"/>
            </a:pPr>
            <a:r>
              <a:rPr lang="en-US" altLang="zh-CN" sz="2400" dirty="0" smtClean="0"/>
              <a:t>Track historical location information of the taxi in a specific month</a:t>
            </a:r>
          </a:p>
          <a:p>
            <a:pPr>
              <a:buFont typeface="Wingdings" pitchFamily="2" charset="2"/>
              <a:buChar char="l"/>
            </a:pPr>
            <a:r>
              <a:rPr lang="en-US" altLang="zh-CN" sz="2400" dirty="0" smtClean="0"/>
              <a:t>……</a:t>
            </a:r>
          </a:p>
          <a:p>
            <a:pPr>
              <a:buNone/>
            </a:pPr>
            <a:r>
              <a:rPr lang="en-US" altLang="zh-CN" sz="2400" dirty="0" smtClean="0"/>
              <a:t>The platform should store the data; however, the use of data depends on the requirements from the application.</a:t>
            </a:r>
          </a:p>
          <a:p>
            <a:pPr>
              <a:buFont typeface="Wingdings" pitchFamily="2" charset="2"/>
              <a:buChar char="l"/>
            </a:pPr>
            <a:endParaRPr lang="en-US" altLang="zh-CN" sz="2400" dirty="0" smtClean="0"/>
          </a:p>
          <a:p>
            <a:pPr>
              <a:buFont typeface="Wingdings" pitchFamily="2" charset="2"/>
              <a:buChar char="l"/>
            </a:pPr>
            <a:endParaRPr lang="en-US" altLang="zh-CN" dirty="0" smtClean="0"/>
          </a:p>
          <a:p>
            <a:endParaRPr lang="zh-CN"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Title 1"/>
          <p:cNvSpPr>
            <a:spLocks noGrp="1"/>
          </p:cNvSpPr>
          <p:nvPr>
            <p:ph type="title"/>
          </p:nvPr>
        </p:nvSpPr>
        <p:spPr bwMode="auto">
          <a:xfrm>
            <a:off x="457200" y="457200"/>
            <a:ext cx="8229600" cy="1143000"/>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US" altLang="zh-CN" dirty="0" smtClean="0"/>
              <a:t>Issues</a:t>
            </a:r>
          </a:p>
        </p:txBody>
      </p:sp>
      <p:sp>
        <p:nvSpPr>
          <p:cNvPr id="1029" name="Slide Number Placeholder 5"/>
          <p:cNvSpPr>
            <a:spLocks noGrp="1"/>
          </p:cNvSpPr>
          <p:nvPr>
            <p:ph type="sldNum" sz="quarter" idx="10"/>
          </p:nvPr>
        </p:nvSpPr>
        <p:spPr bwMode="auto">
          <a:xfrm>
            <a:off x="457200" y="6248400"/>
            <a:ext cx="8229600" cy="609600"/>
          </a:xfrm>
          <a:noFill/>
          <a:ln>
            <a:miter lim="800000"/>
            <a:headEnd/>
            <a:tailEnd/>
          </a:ln>
        </p:spPr>
        <p:txBody>
          <a:bodyPr/>
          <a:lstStyle/>
          <a:p>
            <a:pPr algn="l"/>
            <a:r>
              <a:rPr lang="en-GB" altLang="zh-CN" smtClean="0">
                <a:latin typeface="Myriad pro"/>
              </a:rPr>
              <a:t>© 2015 oneM2M Partners</a:t>
            </a:r>
          </a:p>
          <a:p>
            <a:pPr algn="ctr"/>
            <a:r>
              <a:rPr lang="en-GB" altLang="zh-CN" smtClean="0">
                <a:latin typeface="Myriad pro"/>
              </a:rPr>
              <a:t>&lt;Document number&gt;</a:t>
            </a:r>
          </a:p>
          <a:p>
            <a:fld id="{17461329-9216-4D3D-A4ED-D70AFD3864AB}" type="slidenum">
              <a:rPr lang="en-US" altLang="zh-CN" smtClean="0">
                <a:latin typeface="Myriad pro"/>
              </a:rPr>
              <a:pPr/>
              <a:t>5</a:t>
            </a:fld>
            <a:endParaRPr lang="en-US" altLang="zh-CN" smtClean="0">
              <a:latin typeface="Myriad pro"/>
            </a:endParaRPr>
          </a:p>
        </p:txBody>
      </p:sp>
      <p:sp>
        <p:nvSpPr>
          <p:cNvPr id="1030" name="Rectangle 7"/>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CN" altLang="en-US"/>
          </a:p>
        </p:txBody>
      </p:sp>
      <p:graphicFrame>
        <p:nvGraphicFramePr>
          <p:cNvPr id="1026" name="Object 6"/>
          <p:cNvGraphicFramePr>
            <a:graphicFrameLocks noChangeAspect="1"/>
          </p:cNvGraphicFramePr>
          <p:nvPr/>
        </p:nvGraphicFramePr>
        <p:xfrm>
          <a:off x="533400" y="1219200"/>
          <a:ext cx="2195513" cy="4718050"/>
        </p:xfrm>
        <a:graphic>
          <a:graphicData uri="http://schemas.openxmlformats.org/presentationml/2006/ole">
            <p:oleObj spid="_x0000_s1056" name="Visio" r:id="rId4" imgW="2917988" imgH="6267855" progId="Visio.Drawing.11">
              <p:embed/>
            </p:oleObj>
          </a:graphicData>
        </a:graphic>
      </p:graphicFrame>
      <p:cxnSp>
        <p:nvCxnSpPr>
          <p:cNvPr id="9" name="直接箭头连接符 8"/>
          <p:cNvCxnSpPr/>
          <p:nvPr/>
        </p:nvCxnSpPr>
        <p:spPr>
          <a:xfrm>
            <a:off x="2743200" y="4495800"/>
            <a:ext cx="3048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32" name="Rectangle 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zh-CN" altLang="en-US"/>
          </a:p>
        </p:txBody>
      </p:sp>
      <p:graphicFrame>
        <p:nvGraphicFramePr>
          <p:cNvPr id="1027" name="Object 8"/>
          <p:cNvGraphicFramePr>
            <a:graphicFrameLocks noChangeAspect="1"/>
          </p:cNvGraphicFramePr>
          <p:nvPr/>
        </p:nvGraphicFramePr>
        <p:xfrm>
          <a:off x="3048000" y="4267200"/>
          <a:ext cx="2336800" cy="2209800"/>
        </p:xfrm>
        <a:graphic>
          <a:graphicData uri="http://schemas.openxmlformats.org/presentationml/2006/ole">
            <p:oleObj spid="_x0000_s1057" name="Visio" r:id="rId5" imgW="3363193" imgH="3176848" progId="Visio.Drawing.11">
              <p:embed/>
            </p:oleObj>
          </a:graphicData>
        </a:graphic>
      </p:graphicFrame>
      <p:sp>
        <p:nvSpPr>
          <p:cNvPr id="1033" name="TextBox 14"/>
          <p:cNvSpPr txBox="1">
            <a:spLocks noChangeArrowheads="1"/>
          </p:cNvSpPr>
          <p:nvPr/>
        </p:nvSpPr>
        <p:spPr bwMode="auto">
          <a:xfrm>
            <a:off x="3886200" y="1371600"/>
            <a:ext cx="4343400" cy="2554545"/>
          </a:xfrm>
          <a:prstGeom prst="rect">
            <a:avLst/>
          </a:prstGeom>
          <a:noFill/>
          <a:ln w="9525">
            <a:noFill/>
            <a:miter lim="800000"/>
            <a:headEnd/>
            <a:tailEnd/>
          </a:ln>
        </p:spPr>
        <p:txBody>
          <a:bodyPr>
            <a:spAutoFit/>
          </a:bodyPr>
          <a:lstStyle/>
          <a:p>
            <a:pPr marL="342900" indent="-342900">
              <a:buFontTx/>
              <a:buAutoNum type="arabicPeriod"/>
            </a:pPr>
            <a:r>
              <a:rPr lang="en-US" altLang="zh-CN" sz="1600" dirty="0"/>
              <a:t>Time series data need </a:t>
            </a:r>
            <a:r>
              <a:rPr lang="en-US" altLang="zh-CN" sz="1600" dirty="0" smtClean="0"/>
              <a:t>to be </a:t>
            </a:r>
            <a:r>
              <a:rPr lang="en-US" altLang="zh-CN" sz="1600" dirty="0"/>
              <a:t>updated  </a:t>
            </a:r>
            <a:r>
              <a:rPr lang="en-US" altLang="zh-CN" sz="1600" dirty="0" smtClean="0"/>
              <a:t>whenever </a:t>
            </a:r>
            <a:r>
              <a:rPr lang="en-US" altLang="zh-CN" sz="1600" dirty="0"/>
              <a:t>there are new </a:t>
            </a:r>
            <a:r>
              <a:rPr lang="en-US" altLang="zh-CN" sz="1600" dirty="0" smtClean="0"/>
              <a:t>data present. </a:t>
            </a:r>
            <a:r>
              <a:rPr lang="en-US" altLang="zh-CN" sz="1600" b="1" dirty="0">
                <a:solidFill>
                  <a:srgbClr val="FF0000"/>
                </a:solidFill>
              </a:rPr>
              <a:t>However, &lt;</a:t>
            </a:r>
            <a:r>
              <a:rPr lang="en-US" altLang="zh-CN" sz="1600" b="1" dirty="0" err="1">
                <a:solidFill>
                  <a:srgbClr val="FF0000"/>
                </a:solidFill>
              </a:rPr>
              <a:t>contenInstance</a:t>
            </a:r>
            <a:r>
              <a:rPr lang="en-US" altLang="zh-CN" sz="1600" b="1" dirty="0">
                <a:solidFill>
                  <a:srgbClr val="FF0000"/>
                </a:solidFill>
              </a:rPr>
              <a:t>&gt; cannot be modified once created.</a:t>
            </a:r>
          </a:p>
          <a:p>
            <a:pPr marL="342900" indent="-342900">
              <a:buFontTx/>
              <a:buAutoNum type="arabicPeriod"/>
            </a:pPr>
            <a:r>
              <a:rPr lang="en-US" altLang="zh-CN" sz="1600" dirty="0"/>
              <a:t>The current &lt;content&gt; cannot reflect the time information when the data are collected by  the device. </a:t>
            </a:r>
            <a:r>
              <a:rPr lang="en-US" altLang="zh-CN" sz="1600" dirty="0" smtClean="0"/>
              <a:t>Whenever a new data is arriving, a new </a:t>
            </a:r>
            <a:r>
              <a:rPr lang="en-US" altLang="zh-CN" sz="1600" dirty="0" err="1" smtClean="0"/>
              <a:t>contenInstance</a:t>
            </a:r>
            <a:r>
              <a:rPr lang="en-US" altLang="zh-CN" sz="1600" dirty="0" smtClean="0"/>
              <a:t> </a:t>
            </a:r>
            <a:r>
              <a:rPr lang="en-US" altLang="zh-CN" sz="1600" dirty="0" err="1" smtClean="0"/>
              <a:t>ressource</a:t>
            </a:r>
            <a:r>
              <a:rPr lang="en-US" altLang="zh-CN" sz="1600" dirty="0" smtClean="0"/>
              <a:t> needs to be created. It will add to the data </a:t>
            </a:r>
            <a:r>
              <a:rPr lang="en-US" altLang="zh-CN" sz="1600" dirty="0" err="1" smtClean="0"/>
              <a:t>redundanby</a:t>
            </a:r>
            <a:r>
              <a:rPr lang="en-US" altLang="zh-CN" sz="1600" dirty="0" smtClean="0"/>
              <a:t> in the attributes e.g. </a:t>
            </a:r>
            <a:r>
              <a:rPr lang="en-US" altLang="zh-CN" sz="1600" dirty="0" err="1" smtClean="0"/>
              <a:t>reourceType,ParentID</a:t>
            </a:r>
            <a:r>
              <a:rPr lang="en-US" altLang="zh-CN" sz="1600" dirty="0" smtClean="0"/>
              <a:t>…. </a:t>
            </a:r>
            <a:endParaRPr lang="zh-CN" altLang="en-US" sz="1600" dirty="0"/>
          </a:p>
        </p:txBody>
      </p:sp>
      <p:graphicFrame>
        <p:nvGraphicFramePr>
          <p:cNvPr id="11" name="表格 10"/>
          <p:cNvGraphicFramePr>
            <a:graphicFrameLocks noGrp="1"/>
          </p:cNvGraphicFramePr>
          <p:nvPr>
            <p:extLst>
              <p:ext uri="{D42A27DB-BD31-4B8C-83A1-F6EECF244321}">
                <p14:modId xmlns:p14="http://schemas.microsoft.com/office/powerpoint/2010/main" xmlns="" val="3848769653"/>
              </p:ext>
            </p:extLst>
          </p:nvPr>
        </p:nvGraphicFramePr>
        <p:xfrm>
          <a:off x="5943600" y="4191000"/>
          <a:ext cx="2133600" cy="2468880"/>
        </p:xfrm>
        <a:graphic>
          <a:graphicData uri="http://schemas.openxmlformats.org/drawingml/2006/table">
            <a:tbl>
              <a:tblPr/>
              <a:tblGrid>
                <a:gridCol w="1453953"/>
                <a:gridCol w="679647"/>
              </a:tblGrid>
              <a:tr h="198120">
                <a:tc>
                  <a:txBody>
                    <a:bodyPr/>
                    <a:lstStyle/>
                    <a:p>
                      <a:pPr algn="ctr" hangingPunct="0">
                        <a:spcAft>
                          <a:spcPts val="0"/>
                        </a:spcAft>
                      </a:pPr>
                      <a:r>
                        <a:rPr lang="en-GB" sz="900" b="1" kern="100" dirty="0">
                          <a:latin typeface="Arial"/>
                          <a:ea typeface="Arial Unicode MS"/>
                          <a:cs typeface="Times New Roman"/>
                        </a:rPr>
                        <a:t>Attributes of </a:t>
                      </a:r>
                      <a:r>
                        <a:rPr lang="en-GB" sz="900" b="1" i="1" kern="100" dirty="0">
                          <a:latin typeface="Arial"/>
                          <a:ea typeface="Arial Unicode MS"/>
                          <a:cs typeface="Times New Roman"/>
                        </a:rPr>
                        <a:t>&lt;</a:t>
                      </a:r>
                      <a:r>
                        <a:rPr lang="en-US" sz="900" b="1" i="1" kern="100" dirty="0" err="1">
                          <a:latin typeface="Arial"/>
                          <a:ea typeface="Arial Unicode MS"/>
                          <a:cs typeface="Times New Roman"/>
                        </a:rPr>
                        <a:t>contentI</a:t>
                      </a:r>
                      <a:r>
                        <a:rPr lang="en-GB" sz="900" b="1" i="1" kern="100" dirty="0" err="1">
                          <a:latin typeface="Arial"/>
                          <a:ea typeface="Arial Unicode MS"/>
                          <a:cs typeface="Times New Roman"/>
                        </a:rPr>
                        <a:t>nstance</a:t>
                      </a:r>
                      <a:r>
                        <a:rPr lang="en-GB" sz="900" b="1" i="1" kern="100" dirty="0">
                          <a:latin typeface="Arial"/>
                          <a:ea typeface="Arial Unicode MS"/>
                          <a:cs typeface="Times New Roman"/>
                        </a:rPr>
                        <a:t>&gt;</a:t>
                      </a:r>
                      <a:endParaRPr lang="zh-CN" sz="900" b="1" kern="100" dirty="0">
                        <a:latin typeface="Arial"/>
                        <a:ea typeface="Times New Roman"/>
                        <a:cs typeface="Times New Roman"/>
                      </a:endParaRPr>
                    </a:p>
                  </a:txBody>
                  <a:tcPr marL="177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0E0E0"/>
                    </a:solidFill>
                  </a:tcPr>
                </a:tc>
                <a:tc>
                  <a:txBody>
                    <a:bodyPr/>
                    <a:lstStyle/>
                    <a:p>
                      <a:pPr algn="ctr" hangingPunct="0">
                        <a:spcAft>
                          <a:spcPts val="0"/>
                        </a:spcAft>
                      </a:pPr>
                      <a:r>
                        <a:rPr lang="en-GB" sz="900" b="1" kern="100">
                          <a:latin typeface="Arial"/>
                          <a:ea typeface="Arial Unicode MS"/>
                          <a:cs typeface="Times New Roman"/>
                        </a:rPr>
                        <a:t>Multiplicity</a:t>
                      </a:r>
                      <a:endParaRPr lang="zh-CN" sz="900" b="1" kern="100">
                        <a:latin typeface="Arial"/>
                        <a:ea typeface="Times New Roman"/>
                        <a:cs typeface="Times New Roman"/>
                      </a:endParaRPr>
                    </a:p>
                  </a:txBody>
                  <a:tcPr marL="177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0E0E0"/>
                    </a:solidFill>
                  </a:tcPr>
                </a:tc>
              </a:tr>
              <a:tr h="99060">
                <a:tc>
                  <a:txBody>
                    <a:bodyPr/>
                    <a:lstStyle/>
                    <a:p>
                      <a:pPr hangingPunct="0">
                        <a:spcAft>
                          <a:spcPts val="0"/>
                        </a:spcAft>
                      </a:pPr>
                      <a:r>
                        <a:rPr lang="en-GB" sz="900" i="1" kern="100">
                          <a:solidFill>
                            <a:srgbClr val="FF0000"/>
                          </a:solidFill>
                          <a:latin typeface="Arial"/>
                          <a:ea typeface="Arial Unicode MS"/>
                          <a:cs typeface="Times New Roman"/>
                        </a:rPr>
                        <a:t>resourceType</a:t>
                      </a:r>
                      <a:endParaRPr lang="zh-CN" sz="900" kern="100">
                        <a:latin typeface="Arial"/>
                        <a:ea typeface="Times New Roman"/>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en-GB" sz="900" kern="100">
                          <a:solidFill>
                            <a:srgbClr val="FF0000"/>
                          </a:solidFill>
                          <a:latin typeface="Arial"/>
                          <a:ea typeface="Arial Unicode MS"/>
                          <a:cs typeface="Times New Roman"/>
                        </a:rPr>
                        <a:t>1</a:t>
                      </a:r>
                      <a:endParaRPr lang="zh-CN" sz="900" kern="100">
                        <a:latin typeface="Arial"/>
                        <a:ea typeface="Times New Roman"/>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9060">
                <a:tc>
                  <a:txBody>
                    <a:bodyPr/>
                    <a:lstStyle/>
                    <a:p>
                      <a:pPr hangingPunct="0">
                        <a:spcAft>
                          <a:spcPts val="0"/>
                        </a:spcAft>
                      </a:pPr>
                      <a:r>
                        <a:rPr lang="en-GB" sz="900" i="1" kern="100">
                          <a:solidFill>
                            <a:srgbClr val="FF0000"/>
                          </a:solidFill>
                          <a:latin typeface="Arial"/>
                          <a:ea typeface="Arial Unicode MS"/>
                          <a:cs typeface="Times New Roman"/>
                        </a:rPr>
                        <a:t>resourceID</a:t>
                      </a:r>
                      <a:endParaRPr lang="zh-CN" sz="900" kern="100">
                        <a:latin typeface="Arial"/>
                        <a:ea typeface="Times New Roman"/>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en-GB" sz="900" kern="100">
                          <a:solidFill>
                            <a:srgbClr val="FF0000"/>
                          </a:solidFill>
                          <a:latin typeface="Arial"/>
                          <a:ea typeface="Arial Unicode MS"/>
                          <a:cs typeface="Times New Roman"/>
                        </a:rPr>
                        <a:t>1</a:t>
                      </a:r>
                      <a:endParaRPr lang="zh-CN" sz="900" kern="100">
                        <a:latin typeface="Arial"/>
                        <a:ea typeface="Times New Roman"/>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9060">
                <a:tc>
                  <a:txBody>
                    <a:bodyPr/>
                    <a:lstStyle/>
                    <a:p>
                      <a:pPr hangingPunct="0">
                        <a:spcAft>
                          <a:spcPts val="0"/>
                        </a:spcAft>
                      </a:pPr>
                      <a:r>
                        <a:rPr lang="x-none" sz="900" i="1" kern="100">
                          <a:solidFill>
                            <a:srgbClr val="FF0000"/>
                          </a:solidFill>
                          <a:latin typeface="Arial"/>
                          <a:ea typeface="Arial Unicode MS"/>
                          <a:cs typeface="Times New Roman"/>
                        </a:rPr>
                        <a:t>resourceName</a:t>
                      </a:r>
                      <a:endParaRPr lang="zh-CN" sz="900" kern="100">
                        <a:latin typeface="Arial"/>
                        <a:ea typeface="Times New Roman"/>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x-none" sz="900" kern="100">
                          <a:solidFill>
                            <a:srgbClr val="FF0000"/>
                          </a:solidFill>
                          <a:latin typeface="Arial"/>
                          <a:ea typeface="Arial Unicode MS"/>
                          <a:cs typeface="Times New Roman"/>
                        </a:rPr>
                        <a:t>1</a:t>
                      </a:r>
                      <a:endParaRPr lang="zh-CN" sz="900" kern="100">
                        <a:latin typeface="Arial"/>
                        <a:ea typeface="Times New Roman"/>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9060">
                <a:tc>
                  <a:txBody>
                    <a:bodyPr/>
                    <a:lstStyle/>
                    <a:p>
                      <a:pPr hangingPunct="0">
                        <a:spcAft>
                          <a:spcPts val="0"/>
                        </a:spcAft>
                      </a:pPr>
                      <a:r>
                        <a:rPr lang="en-GB" sz="900" i="1" kern="100">
                          <a:solidFill>
                            <a:srgbClr val="FF0000"/>
                          </a:solidFill>
                          <a:latin typeface="Arial"/>
                          <a:ea typeface="Arial Unicode MS"/>
                          <a:cs typeface="Times New Roman"/>
                        </a:rPr>
                        <a:t>parentID</a:t>
                      </a:r>
                      <a:endParaRPr lang="zh-CN" sz="900" kern="100">
                        <a:latin typeface="Arial"/>
                        <a:ea typeface="Times New Roman"/>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en-GB" sz="900" kern="100">
                          <a:solidFill>
                            <a:srgbClr val="FF0000"/>
                          </a:solidFill>
                          <a:latin typeface="Arial"/>
                          <a:ea typeface="Arial Unicode MS"/>
                          <a:cs typeface="Times New Roman"/>
                        </a:rPr>
                        <a:t>1</a:t>
                      </a:r>
                      <a:endParaRPr lang="zh-CN" sz="900" kern="100">
                        <a:latin typeface="Arial"/>
                        <a:ea typeface="Times New Roman"/>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9060">
                <a:tc>
                  <a:txBody>
                    <a:bodyPr/>
                    <a:lstStyle/>
                    <a:p>
                      <a:pPr hangingPunct="0">
                        <a:spcAft>
                          <a:spcPts val="0"/>
                        </a:spcAft>
                      </a:pPr>
                      <a:r>
                        <a:rPr lang="en-GB" sz="900" i="1" kern="100">
                          <a:latin typeface="Arial"/>
                          <a:ea typeface="Arial Unicode MS"/>
                          <a:cs typeface="Times New Roman"/>
                        </a:rPr>
                        <a:t>labels</a:t>
                      </a:r>
                      <a:endParaRPr lang="zh-CN" sz="900" kern="100">
                        <a:latin typeface="Arial"/>
                        <a:ea typeface="Times New Roman"/>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en-GB" sz="900" kern="100">
                          <a:latin typeface="Arial"/>
                          <a:ea typeface="Arial Unicode MS"/>
                          <a:cs typeface="Times New Roman"/>
                        </a:rPr>
                        <a:t>0..1 (L)</a:t>
                      </a:r>
                      <a:endParaRPr lang="zh-CN" sz="900" kern="100">
                        <a:latin typeface="Arial"/>
                        <a:ea typeface="Times New Roman"/>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9060">
                <a:tc>
                  <a:txBody>
                    <a:bodyPr/>
                    <a:lstStyle/>
                    <a:p>
                      <a:pPr hangingPunct="0">
                        <a:spcAft>
                          <a:spcPts val="0"/>
                        </a:spcAft>
                      </a:pPr>
                      <a:r>
                        <a:rPr lang="en-GB" sz="900" i="1" kern="100">
                          <a:solidFill>
                            <a:srgbClr val="FF0000"/>
                          </a:solidFill>
                          <a:latin typeface="Arial"/>
                          <a:ea typeface="Arial Unicode MS"/>
                          <a:cs typeface="Times New Roman"/>
                        </a:rPr>
                        <a:t>expirationTime</a:t>
                      </a:r>
                      <a:endParaRPr lang="zh-CN" sz="900" kern="100">
                        <a:latin typeface="Arial"/>
                        <a:ea typeface="Times New Roman"/>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en-GB" sz="900" kern="100">
                          <a:solidFill>
                            <a:srgbClr val="FF0000"/>
                          </a:solidFill>
                          <a:latin typeface="Arial"/>
                          <a:ea typeface="Arial Unicode MS"/>
                          <a:cs typeface="Times New Roman"/>
                        </a:rPr>
                        <a:t>1</a:t>
                      </a:r>
                      <a:endParaRPr lang="zh-CN" sz="900" kern="100">
                        <a:latin typeface="Arial"/>
                        <a:ea typeface="Times New Roman"/>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9060">
                <a:tc>
                  <a:txBody>
                    <a:bodyPr/>
                    <a:lstStyle/>
                    <a:p>
                      <a:pPr hangingPunct="0">
                        <a:spcAft>
                          <a:spcPts val="0"/>
                        </a:spcAft>
                      </a:pPr>
                      <a:r>
                        <a:rPr lang="en-GB" sz="900" i="1" kern="100">
                          <a:solidFill>
                            <a:srgbClr val="FF0000"/>
                          </a:solidFill>
                          <a:latin typeface="Arial"/>
                          <a:ea typeface="Arial Unicode MS"/>
                          <a:cs typeface="Times New Roman"/>
                        </a:rPr>
                        <a:t>creationTime</a:t>
                      </a:r>
                      <a:endParaRPr lang="zh-CN" sz="900" kern="100">
                        <a:latin typeface="Arial"/>
                        <a:ea typeface="Times New Roman"/>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en-GB" sz="900" kern="100" dirty="0">
                          <a:solidFill>
                            <a:srgbClr val="FF0000"/>
                          </a:solidFill>
                          <a:latin typeface="Arial"/>
                          <a:ea typeface="Arial Unicode MS"/>
                          <a:cs typeface="Times New Roman"/>
                        </a:rPr>
                        <a:t>1</a:t>
                      </a:r>
                      <a:endParaRPr lang="zh-CN" sz="900" kern="100" dirty="0">
                        <a:latin typeface="Arial"/>
                        <a:ea typeface="Times New Roman"/>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9060">
                <a:tc>
                  <a:txBody>
                    <a:bodyPr/>
                    <a:lstStyle/>
                    <a:p>
                      <a:pPr hangingPunct="0">
                        <a:spcAft>
                          <a:spcPts val="0"/>
                        </a:spcAft>
                      </a:pPr>
                      <a:r>
                        <a:rPr lang="en-GB" sz="900" i="1" kern="100">
                          <a:solidFill>
                            <a:srgbClr val="FF0000"/>
                          </a:solidFill>
                          <a:latin typeface="Arial"/>
                          <a:ea typeface="Arial Unicode MS"/>
                          <a:cs typeface="Times New Roman"/>
                        </a:rPr>
                        <a:t>lastModifiedTime</a:t>
                      </a:r>
                      <a:endParaRPr lang="zh-CN" sz="900" kern="100">
                        <a:latin typeface="Arial"/>
                        <a:ea typeface="Times New Roman"/>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en-GB" sz="900" kern="100">
                          <a:solidFill>
                            <a:srgbClr val="FF0000"/>
                          </a:solidFill>
                          <a:latin typeface="Arial"/>
                          <a:ea typeface="Arial Unicode MS"/>
                          <a:cs typeface="Times New Roman"/>
                        </a:rPr>
                        <a:t>1</a:t>
                      </a:r>
                      <a:endParaRPr lang="zh-CN" sz="900" kern="100">
                        <a:latin typeface="Arial"/>
                        <a:ea typeface="Times New Roman"/>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hangingPunct="0">
                        <a:spcAft>
                          <a:spcPts val="0"/>
                        </a:spcAft>
                      </a:pPr>
                      <a:r>
                        <a:rPr lang="en-GB" sz="900" i="1" kern="100">
                          <a:solidFill>
                            <a:srgbClr val="FF0000"/>
                          </a:solidFill>
                          <a:latin typeface="Arial"/>
                          <a:ea typeface="Arial Unicode MS"/>
                          <a:cs typeface="Times New Roman"/>
                        </a:rPr>
                        <a:t>stateTag</a:t>
                      </a:r>
                      <a:endParaRPr lang="zh-CN" sz="900" kern="100">
                        <a:latin typeface="Arial"/>
                        <a:ea typeface="Times New Roman"/>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en-GB" sz="900" kern="100">
                          <a:solidFill>
                            <a:srgbClr val="FF0000"/>
                          </a:solidFill>
                          <a:latin typeface="Arial"/>
                          <a:ea typeface="Arial Unicode MS"/>
                          <a:cs typeface="Arial"/>
                        </a:rPr>
                        <a:t>1</a:t>
                      </a:r>
                      <a:endParaRPr lang="zh-CN" sz="900" kern="100">
                        <a:latin typeface="Arial"/>
                        <a:ea typeface="Times New Roman"/>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9060">
                <a:tc>
                  <a:txBody>
                    <a:bodyPr/>
                    <a:lstStyle/>
                    <a:p>
                      <a:pPr hangingPunct="0">
                        <a:spcAft>
                          <a:spcPts val="0"/>
                        </a:spcAft>
                      </a:pPr>
                      <a:r>
                        <a:rPr lang="en-GB" sz="900" i="1" kern="100">
                          <a:latin typeface="Arial"/>
                          <a:ea typeface="Arial Unicode MS"/>
                          <a:cs typeface="Times New Roman"/>
                        </a:rPr>
                        <a:t>announceTo</a:t>
                      </a:r>
                      <a:endParaRPr lang="zh-CN" sz="900" kern="100">
                        <a:latin typeface="Arial"/>
                        <a:ea typeface="Times New Roman"/>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en-GB" sz="900" kern="100">
                          <a:latin typeface="Arial"/>
                          <a:ea typeface="Arial Unicode MS"/>
                          <a:cs typeface="Times New Roman"/>
                        </a:rPr>
                        <a:t>0..1 (L)</a:t>
                      </a:r>
                      <a:endParaRPr lang="zh-CN" sz="900" kern="100">
                        <a:latin typeface="Arial"/>
                        <a:ea typeface="Times New Roman"/>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9060">
                <a:tc>
                  <a:txBody>
                    <a:bodyPr/>
                    <a:lstStyle/>
                    <a:p>
                      <a:pPr hangingPunct="0">
                        <a:spcAft>
                          <a:spcPts val="0"/>
                        </a:spcAft>
                      </a:pPr>
                      <a:r>
                        <a:rPr lang="en-GB" sz="900" i="1" kern="100">
                          <a:latin typeface="Arial"/>
                          <a:ea typeface="Arial Unicode MS"/>
                          <a:cs typeface="Times New Roman"/>
                        </a:rPr>
                        <a:t>announcedAttribute</a:t>
                      </a:r>
                      <a:endParaRPr lang="zh-CN" sz="900" kern="100">
                        <a:latin typeface="Arial"/>
                        <a:ea typeface="Times New Roman"/>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en-GB" sz="900" kern="100">
                          <a:latin typeface="Arial"/>
                          <a:ea typeface="Arial Unicode MS"/>
                          <a:cs typeface="Times New Roman"/>
                        </a:rPr>
                        <a:t>0..1 (L)</a:t>
                      </a:r>
                      <a:endParaRPr lang="zh-CN" sz="900" kern="100">
                        <a:latin typeface="Arial"/>
                        <a:ea typeface="Times New Roman"/>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9060">
                <a:tc>
                  <a:txBody>
                    <a:bodyPr/>
                    <a:lstStyle/>
                    <a:p>
                      <a:pPr hangingPunct="0">
                        <a:spcAft>
                          <a:spcPts val="0"/>
                        </a:spcAft>
                      </a:pPr>
                      <a:r>
                        <a:rPr lang="en-GB" sz="900" i="1" kern="100">
                          <a:latin typeface="Arial"/>
                          <a:ea typeface="Arial Unicode MS"/>
                          <a:cs typeface="Times New Roman"/>
                        </a:rPr>
                        <a:t>creator</a:t>
                      </a:r>
                      <a:endParaRPr lang="zh-CN" sz="900" kern="100">
                        <a:latin typeface="Arial"/>
                        <a:ea typeface="Times New Roman"/>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en-GB" sz="900" kern="100">
                          <a:latin typeface="Arial"/>
                          <a:ea typeface="Arial Unicode MS"/>
                          <a:cs typeface="Times New Roman"/>
                        </a:rPr>
                        <a:t>0..1</a:t>
                      </a:r>
                      <a:endParaRPr lang="zh-CN" sz="900" kern="100">
                        <a:latin typeface="Arial"/>
                        <a:ea typeface="Times New Roman"/>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9060">
                <a:tc>
                  <a:txBody>
                    <a:bodyPr/>
                    <a:lstStyle/>
                    <a:p>
                      <a:pPr hangingPunct="0">
                        <a:spcAft>
                          <a:spcPts val="0"/>
                        </a:spcAft>
                      </a:pPr>
                      <a:r>
                        <a:rPr lang="en-GB" sz="900" i="1" kern="100">
                          <a:latin typeface="Arial"/>
                          <a:ea typeface="Arial Unicode MS"/>
                          <a:cs typeface="Times New Roman"/>
                        </a:rPr>
                        <a:t>contentInfo</a:t>
                      </a:r>
                      <a:endParaRPr lang="zh-CN" sz="900" kern="100">
                        <a:latin typeface="Arial"/>
                        <a:ea typeface="Times New Roman"/>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en-GB" sz="900" kern="100">
                          <a:latin typeface="Arial"/>
                          <a:ea typeface="Arial Unicode MS"/>
                          <a:cs typeface="Times New Roman"/>
                        </a:rPr>
                        <a:t>0..1</a:t>
                      </a:r>
                      <a:endParaRPr lang="zh-CN" sz="900" kern="100">
                        <a:latin typeface="Arial"/>
                        <a:ea typeface="Times New Roman"/>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9060">
                <a:tc>
                  <a:txBody>
                    <a:bodyPr/>
                    <a:lstStyle/>
                    <a:p>
                      <a:pPr hangingPunct="0">
                        <a:spcAft>
                          <a:spcPts val="0"/>
                        </a:spcAft>
                      </a:pPr>
                      <a:r>
                        <a:rPr lang="en-GB" sz="900" i="1" kern="100">
                          <a:latin typeface="Arial"/>
                          <a:ea typeface="Arial Unicode MS"/>
                          <a:cs typeface="Times New Roman"/>
                        </a:rPr>
                        <a:t>contentSize</a:t>
                      </a:r>
                      <a:endParaRPr lang="zh-CN" sz="900" kern="100">
                        <a:latin typeface="Arial"/>
                        <a:ea typeface="Times New Roman"/>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en-GB" sz="900" kern="100">
                          <a:latin typeface="Arial"/>
                          <a:ea typeface="Arial Unicode MS"/>
                          <a:cs typeface="Times New Roman"/>
                        </a:rPr>
                        <a:t>1</a:t>
                      </a:r>
                      <a:endParaRPr lang="zh-CN" sz="900" kern="100">
                        <a:latin typeface="Arial"/>
                        <a:ea typeface="Times New Roman"/>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9060">
                <a:tc>
                  <a:txBody>
                    <a:bodyPr/>
                    <a:lstStyle/>
                    <a:p>
                      <a:pPr hangingPunct="0">
                        <a:spcAft>
                          <a:spcPts val="0"/>
                        </a:spcAft>
                      </a:pPr>
                      <a:r>
                        <a:rPr lang="en-GB" sz="900" i="1" kern="100">
                          <a:latin typeface="Arial"/>
                          <a:ea typeface="Arial Unicode MS"/>
                          <a:cs typeface="Times New Roman"/>
                        </a:rPr>
                        <a:t>ontologyRef</a:t>
                      </a:r>
                      <a:endParaRPr lang="zh-CN" sz="900" kern="100">
                        <a:latin typeface="Arial"/>
                        <a:ea typeface="Times New Roman"/>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en-GB" sz="900" kern="100">
                          <a:latin typeface="Arial"/>
                          <a:ea typeface="Arial Unicode MS"/>
                          <a:cs typeface="Times New Roman"/>
                        </a:rPr>
                        <a:t>0..1</a:t>
                      </a:r>
                      <a:endParaRPr lang="zh-CN" sz="900" kern="100">
                        <a:latin typeface="Arial"/>
                        <a:ea typeface="Times New Roman"/>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9060">
                <a:tc>
                  <a:txBody>
                    <a:bodyPr/>
                    <a:lstStyle/>
                    <a:p>
                      <a:pPr hangingPunct="0">
                        <a:spcAft>
                          <a:spcPts val="0"/>
                        </a:spcAft>
                      </a:pPr>
                      <a:r>
                        <a:rPr lang="en-GB" sz="900" i="1" kern="100" dirty="0">
                          <a:latin typeface="Arial"/>
                          <a:ea typeface="Arial Unicode MS"/>
                          <a:cs typeface="Times New Roman"/>
                        </a:rPr>
                        <a:t>content</a:t>
                      </a:r>
                      <a:endParaRPr lang="zh-CN" sz="900" kern="100" dirty="0">
                        <a:latin typeface="Arial"/>
                        <a:ea typeface="Times New Roman"/>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en-GB" sz="900" kern="100" dirty="0">
                          <a:latin typeface="Arial"/>
                          <a:ea typeface="Arial Unicode MS"/>
                          <a:cs typeface="Times New Roman"/>
                        </a:rPr>
                        <a:t>1</a:t>
                      </a:r>
                      <a:endParaRPr lang="zh-CN" sz="900" kern="100" dirty="0">
                        <a:latin typeface="Arial"/>
                        <a:ea typeface="Times New Roman"/>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Issues</a:t>
            </a:r>
            <a:endParaRPr lang="zh-CN" altLang="en-US" dirty="0"/>
          </a:p>
        </p:txBody>
      </p:sp>
      <p:sp>
        <p:nvSpPr>
          <p:cNvPr id="3" name="内容占位符 2"/>
          <p:cNvSpPr>
            <a:spLocks noGrp="1"/>
          </p:cNvSpPr>
          <p:nvPr>
            <p:ph idx="1"/>
          </p:nvPr>
        </p:nvSpPr>
        <p:spPr>
          <a:xfrm>
            <a:off x="457200" y="1350964"/>
            <a:ext cx="8229600" cy="5126036"/>
          </a:xfrm>
        </p:spPr>
        <p:txBody>
          <a:bodyPr/>
          <a:lstStyle/>
          <a:p>
            <a:r>
              <a:rPr lang="en-US" altLang="zh-CN" sz="2400" dirty="0" smtClean="0"/>
              <a:t>Location information (GPS) of Beijing’ taxis</a:t>
            </a:r>
          </a:p>
          <a:p>
            <a:pPr lvl="1" indent="-342900">
              <a:buFont typeface="Wingdings" panose="05000000000000000000" pitchFamily="2" charset="2"/>
              <a:buChar char="ü"/>
            </a:pPr>
            <a:r>
              <a:rPr lang="en-US" altLang="zh-CN" sz="2000" dirty="0" smtClean="0">
                <a:solidFill>
                  <a:schemeClr val="tx1"/>
                </a:solidFill>
              </a:rPr>
              <a:t>There are nearly 67000 taxis by 2014. Every minute, the taxis generates one GPS data in general. So the total amount of data transactions have reached near 100 Million times level </a:t>
            </a:r>
            <a:r>
              <a:rPr lang="en-US" altLang="zh-CN" sz="2000" dirty="0">
                <a:solidFill>
                  <a:schemeClr val="tx1"/>
                </a:solidFill>
              </a:rPr>
              <a:t>in a </a:t>
            </a:r>
            <a:r>
              <a:rPr lang="en-US" altLang="zh-CN" sz="2000" dirty="0" smtClean="0">
                <a:solidFill>
                  <a:schemeClr val="tx1"/>
                </a:solidFill>
              </a:rPr>
              <a:t>day. (67000*24*60 ~ 96.5 Millions)</a:t>
            </a:r>
            <a:endParaRPr lang="en-US" altLang="zh-CN" sz="2000" dirty="0">
              <a:solidFill>
                <a:schemeClr val="tx1"/>
              </a:solidFill>
            </a:endParaRPr>
          </a:p>
          <a:p>
            <a:pPr lvl="2" indent="-342900">
              <a:buFont typeface="Calibri" panose="020F0502020204030204" pitchFamily="34" charset="0"/>
              <a:buChar char="̶"/>
            </a:pPr>
            <a:r>
              <a:rPr lang="en-US" altLang="zh-CN" sz="2000" dirty="0">
                <a:solidFill>
                  <a:srgbClr val="C00000"/>
                </a:solidFill>
              </a:rPr>
              <a:t>T</a:t>
            </a:r>
            <a:r>
              <a:rPr lang="en-US" altLang="zh-CN" sz="2000" dirty="0" smtClean="0">
                <a:solidFill>
                  <a:srgbClr val="C00000"/>
                </a:solidFill>
              </a:rPr>
              <a:t>here are at 100M level of &lt;</a:t>
            </a:r>
            <a:r>
              <a:rPr lang="en-US" altLang="zh-CN" sz="2000" dirty="0" err="1" smtClean="0">
                <a:solidFill>
                  <a:srgbClr val="C00000"/>
                </a:solidFill>
              </a:rPr>
              <a:t>contentInstance</a:t>
            </a:r>
            <a:r>
              <a:rPr lang="en-US" altLang="zh-CN" sz="2000" dirty="0" smtClean="0">
                <a:solidFill>
                  <a:srgbClr val="C00000"/>
                </a:solidFill>
              </a:rPr>
              <a:t>&gt; resources to be created. That’s to say we should organize and manage these new resources and a huge amount of history data resource. </a:t>
            </a:r>
          </a:p>
          <a:p>
            <a:pPr lvl="2" indent="-342900">
              <a:buFont typeface="Calibri" panose="020F0502020204030204" pitchFamily="34" charset="0"/>
              <a:buChar char="̶"/>
            </a:pPr>
            <a:r>
              <a:rPr lang="en-US" altLang="zh-CN" sz="2000" dirty="0" smtClean="0">
                <a:solidFill>
                  <a:srgbClr val="C00000"/>
                </a:solidFill>
              </a:rPr>
              <a:t>There are also at least 4 attributes (</a:t>
            </a:r>
            <a:r>
              <a:rPr lang="en-US" altLang="zh-CN" sz="2000" dirty="0" err="1" smtClean="0">
                <a:solidFill>
                  <a:srgbClr val="C00000"/>
                </a:solidFill>
              </a:rPr>
              <a:t>resourceType</a:t>
            </a:r>
            <a:r>
              <a:rPr lang="en-US" altLang="zh-CN" sz="2000" dirty="0" smtClean="0">
                <a:solidFill>
                  <a:srgbClr val="C00000"/>
                </a:solidFill>
              </a:rPr>
              <a:t>, </a:t>
            </a:r>
            <a:r>
              <a:rPr lang="en-US" altLang="zh-CN" sz="2000" dirty="0" err="1" smtClean="0">
                <a:solidFill>
                  <a:srgbClr val="C00000"/>
                </a:solidFill>
              </a:rPr>
              <a:t>resourceName</a:t>
            </a:r>
            <a:r>
              <a:rPr lang="en-US" altLang="zh-CN" sz="2000" dirty="0" smtClean="0">
                <a:solidFill>
                  <a:srgbClr val="C00000"/>
                </a:solidFill>
              </a:rPr>
              <a:t>, </a:t>
            </a:r>
            <a:r>
              <a:rPr lang="en-US" altLang="zh-CN" sz="2000" dirty="0" err="1" smtClean="0">
                <a:solidFill>
                  <a:srgbClr val="C00000"/>
                </a:solidFill>
              </a:rPr>
              <a:t>parentID</a:t>
            </a:r>
            <a:r>
              <a:rPr lang="en-US" altLang="zh-CN" sz="2000" dirty="0" smtClean="0">
                <a:solidFill>
                  <a:srgbClr val="C00000"/>
                </a:solidFill>
              </a:rPr>
              <a:t>, </a:t>
            </a:r>
            <a:r>
              <a:rPr lang="en-US" altLang="zh-CN" sz="2000" dirty="0" err="1" smtClean="0">
                <a:solidFill>
                  <a:srgbClr val="C00000"/>
                </a:solidFill>
              </a:rPr>
              <a:t>stateTag</a:t>
            </a:r>
            <a:r>
              <a:rPr lang="en-US" altLang="zh-CN" sz="2000" dirty="0" smtClean="0">
                <a:solidFill>
                  <a:srgbClr val="C00000"/>
                </a:solidFill>
              </a:rPr>
              <a:t>) which will be created for one location values in a &lt;</a:t>
            </a:r>
            <a:r>
              <a:rPr lang="en-US" altLang="zh-CN" sz="2000" dirty="0" err="1" smtClean="0">
                <a:solidFill>
                  <a:srgbClr val="C00000"/>
                </a:solidFill>
              </a:rPr>
              <a:t>contentInstance</a:t>
            </a:r>
            <a:r>
              <a:rPr lang="en-US" altLang="zh-CN" sz="2000" dirty="0" smtClean="0">
                <a:solidFill>
                  <a:srgbClr val="C00000"/>
                </a:solidFill>
              </a:rPr>
              <a:t>&gt; resource. So it will make large data redundancy.</a:t>
            </a:r>
          </a:p>
        </p:txBody>
      </p:sp>
    </p:spTree>
    <p:extLst>
      <p:ext uri="{BB962C8B-B14F-4D97-AF65-F5344CB8AC3E}">
        <p14:creationId xmlns:p14="http://schemas.microsoft.com/office/powerpoint/2010/main" xmlns="" val="12048243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bwMode="auto">
          <a:xfrm>
            <a:off x="457200" y="457200"/>
            <a:ext cx="8229600" cy="1143000"/>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US" altLang="zh-CN" dirty="0"/>
              <a:t>O</a:t>
            </a:r>
            <a:r>
              <a:rPr lang="en-US" altLang="zh-CN" dirty="0" smtClean="0"/>
              <a:t>ption 1</a:t>
            </a:r>
          </a:p>
        </p:txBody>
      </p:sp>
      <p:sp>
        <p:nvSpPr>
          <p:cNvPr id="9219" name="Slide Number Placeholder 5"/>
          <p:cNvSpPr>
            <a:spLocks noGrp="1"/>
          </p:cNvSpPr>
          <p:nvPr>
            <p:ph type="sldNum" sz="quarter" idx="10"/>
          </p:nvPr>
        </p:nvSpPr>
        <p:spPr bwMode="auto">
          <a:xfrm>
            <a:off x="457200" y="6248400"/>
            <a:ext cx="8229600" cy="609600"/>
          </a:xfrm>
          <a:noFill/>
          <a:ln>
            <a:miter lim="800000"/>
            <a:headEnd/>
            <a:tailEnd/>
          </a:ln>
        </p:spPr>
        <p:txBody>
          <a:bodyPr/>
          <a:lstStyle/>
          <a:p>
            <a:pPr algn="l"/>
            <a:r>
              <a:rPr lang="en-GB" altLang="zh-CN" smtClean="0">
                <a:latin typeface="Myriad pro"/>
              </a:rPr>
              <a:t>© 2015 oneM2M Partners</a:t>
            </a:r>
          </a:p>
          <a:p>
            <a:pPr algn="ctr"/>
            <a:r>
              <a:rPr lang="en-GB" altLang="zh-CN" smtClean="0">
                <a:latin typeface="Myriad pro"/>
              </a:rPr>
              <a:t>&lt;Document number&gt;</a:t>
            </a:r>
          </a:p>
          <a:p>
            <a:fld id="{1B48B4F2-B7B1-45CA-8C62-0CA597CBA13D}" type="slidenum">
              <a:rPr lang="en-US" altLang="zh-CN" smtClean="0">
                <a:latin typeface="Myriad pro"/>
              </a:rPr>
              <a:pPr/>
              <a:t>7</a:t>
            </a:fld>
            <a:endParaRPr lang="en-US" altLang="zh-CN" smtClean="0">
              <a:latin typeface="Myriad pro"/>
            </a:endParaRPr>
          </a:p>
        </p:txBody>
      </p:sp>
      <p:sp>
        <p:nvSpPr>
          <p:cNvPr id="9220" name="内容占位符 5"/>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marL="0" indent="0">
              <a:buFont typeface="Arial" pitchFamily="34" charset="0"/>
              <a:buNone/>
            </a:pPr>
            <a:r>
              <a:rPr lang="en-US" altLang="zh-CN" sz="2000" dirty="0" smtClean="0"/>
              <a:t>Option1 to solve this problem is to define a new resource for time series data. The  List attribute is used to store data and time when the device generated the data.</a:t>
            </a:r>
            <a:endParaRPr lang="zh-CN" altLang="en-US" sz="2000" dirty="0" smtClean="0"/>
          </a:p>
        </p:txBody>
      </p:sp>
      <p:pic>
        <p:nvPicPr>
          <p:cNvPr id="15361" name="Picture 1"/>
          <p:cNvPicPr>
            <a:picLocks noChangeAspect="1" noChangeArrowheads="1"/>
          </p:cNvPicPr>
          <p:nvPr/>
        </p:nvPicPr>
        <p:blipFill>
          <a:blip r:embed="rId2" cstate="print"/>
          <a:srcRect/>
          <a:stretch>
            <a:fillRect/>
          </a:stretch>
        </p:blipFill>
        <p:spPr bwMode="auto">
          <a:xfrm>
            <a:off x="990600" y="2971800"/>
            <a:ext cx="2886075" cy="15525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Option 2</a:t>
            </a:r>
            <a:endParaRPr lang="zh-CN" altLang="en-US" dirty="0"/>
          </a:p>
        </p:txBody>
      </p:sp>
      <p:sp>
        <p:nvSpPr>
          <p:cNvPr id="9" name="TextBox 8"/>
          <p:cNvSpPr txBox="1"/>
          <p:nvPr/>
        </p:nvSpPr>
        <p:spPr>
          <a:xfrm>
            <a:off x="457200" y="1295400"/>
            <a:ext cx="8458200" cy="1200329"/>
          </a:xfrm>
          <a:prstGeom prst="rect">
            <a:avLst/>
          </a:prstGeom>
          <a:noFill/>
        </p:spPr>
        <p:txBody>
          <a:bodyPr wrap="square" rtlCol="0">
            <a:spAutoFit/>
          </a:bodyPr>
          <a:lstStyle/>
          <a:p>
            <a:r>
              <a:rPr lang="en-US" altLang="zh-CN" dirty="0" smtClean="0"/>
              <a:t>A new attribute </a:t>
            </a:r>
            <a:r>
              <a:rPr lang="en-US" altLang="zh-CN" dirty="0" err="1" smtClean="0">
                <a:solidFill>
                  <a:srgbClr val="FF0000"/>
                </a:solidFill>
              </a:rPr>
              <a:t>generatedTime</a:t>
            </a:r>
            <a:r>
              <a:rPr lang="en-US" altLang="zh-CN" dirty="0" smtClean="0"/>
              <a:t> is defined to reflect the time when the device or senor generated the time series data.  A new time series data will lead to create a new </a:t>
            </a:r>
            <a:r>
              <a:rPr lang="en-US" altLang="zh-CN" dirty="0" err="1" smtClean="0"/>
              <a:t>contentInstance</a:t>
            </a:r>
            <a:r>
              <a:rPr lang="en-US" altLang="zh-CN" dirty="0" smtClean="0"/>
              <a:t> resource. </a:t>
            </a:r>
          </a:p>
          <a:p>
            <a:endParaRPr lang="zh-CN" altLang="en-US" dirty="0"/>
          </a:p>
        </p:txBody>
      </p:sp>
      <p:pic>
        <p:nvPicPr>
          <p:cNvPr id="25601" name="Picture 1"/>
          <p:cNvPicPr>
            <a:picLocks noChangeAspect="1" noChangeArrowheads="1"/>
          </p:cNvPicPr>
          <p:nvPr/>
        </p:nvPicPr>
        <p:blipFill>
          <a:blip r:embed="rId2" cstate="print"/>
          <a:srcRect/>
          <a:stretch>
            <a:fillRect/>
          </a:stretch>
        </p:blipFill>
        <p:spPr bwMode="auto">
          <a:xfrm>
            <a:off x="1981200" y="3124200"/>
            <a:ext cx="2886075" cy="3076575"/>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Option 3</a:t>
            </a:r>
            <a:endParaRPr lang="zh-CN" altLang="en-US" dirty="0"/>
          </a:p>
        </p:txBody>
      </p:sp>
      <p:sp>
        <p:nvSpPr>
          <p:cNvPr id="7" name="TextBox 6"/>
          <p:cNvSpPr txBox="1"/>
          <p:nvPr/>
        </p:nvSpPr>
        <p:spPr>
          <a:xfrm>
            <a:off x="381001" y="1371600"/>
            <a:ext cx="8763000" cy="1754326"/>
          </a:xfrm>
          <a:prstGeom prst="rect">
            <a:avLst/>
          </a:prstGeom>
          <a:noFill/>
        </p:spPr>
        <p:txBody>
          <a:bodyPr wrap="square" rtlCol="0">
            <a:spAutoFit/>
          </a:bodyPr>
          <a:lstStyle/>
          <a:p>
            <a:r>
              <a:rPr lang="en-US" altLang="zh-CN" dirty="0" smtClean="0"/>
              <a:t>A new attribute </a:t>
            </a:r>
            <a:r>
              <a:rPr lang="en-US" altLang="zh-CN" dirty="0" err="1" smtClean="0">
                <a:solidFill>
                  <a:srgbClr val="FF0000"/>
                </a:solidFill>
              </a:rPr>
              <a:t>generatedTime</a:t>
            </a:r>
            <a:r>
              <a:rPr lang="en-US" altLang="zh-CN" dirty="0" smtClean="0"/>
              <a:t> is defined to reflect the time when the device or senor generated the time series data. Multiplicity of content is changed as well to accommodate more time series data.  In this case, the content attribute needs to store the data and the related time when the data were collected by the device. It will also lead to a need to update content attribute when new data arrive.</a:t>
            </a:r>
          </a:p>
          <a:p>
            <a:r>
              <a:rPr lang="en-US" altLang="zh-CN" dirty="0" smtClean="0"/>
              <a:t>  </a:t>
            </a:r>
          </a:p>
        </p:txBody>
      </p:sp>
      <p:pic>
        <p:nvPicPr>
          <p:cNvPr id="24577" name="Picture 1"/>
          <p:cNvPicPr>
            <a:picLocks noChangeAspect="1" noChangeArrowheads="1"/>
          </p:cNvPicPr>
          <p:nvPr/>
        </p:nvPicPr>
        <p:blipFill>
          <a:blip r:embed="rId2" cstate="print"/>
          <a:srcRect/>
          <a:stretch>
            <a:fillRect/>
          </a:stretch>
        </p:blipFill>
        <p:spPr bwMode="auto">
          <a:xfrm>
            <a:off x="2286000" y="2971800"/>
            <a:ext cx="2886075" cy="3076575"/>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28156</TotalTime>
  <Words>913</Words>
  <Application>Microsoft Office PowerPoint</Application>
  <PresentationFormat>全屏显示(4:3)</PresentationFormat>
  <Paragraphs>118</Paragraphs>
  <Slides>13</Slides>
  <Notes>2</Notes>
  <HiddenSlides>0</HiddenSlides>
  <MMClips>0</MMClips>
  <ScaleCrop>false</ScaleCrop>
  <HeadingPairs>
    <vt:vector size="6" baseType="variant">
      <vt:variant>
        <vt:lpstr>主题</vt:lpstr>
      </vt:variant>
      <vt:variant>
        <vt:i4>1</vt:i4>
      </vt:variant>
      <vt:variant>
        <vt:lpstr>嵌入 OLE 服务器</vt:lpstr>
      </vt:variant>
      <vt:variant>
        <vt:i4>1</vt:i4>
      </vt:variant>
      <vt:variant>
        <vt:lpstr>幻灯片标题</vt:lpstr>
      </vt:variant>
      <vt:variant>
        <vt:i4>13</vt:i4>
      </vt:variant>
    </vt:vector>
  </HeadingPairs>
  <TitlesOfParts>
    <vt:vector size="15" baseType="lpstr">
      <vt:lpstr>Office Theme</vt:lpstr>
      <vt:lpstr>Visio</vt:lpstr>
      <vt:lpstr>Supporting Time Series Data</vt:lpstr>
      <vt:lpstr>Introduction</vt:lpstr>
      <vt:lpstr>Introduction</vt:lpstr>
      <vt:lpstr>Use of Time Series Data</vt:lpstr>
      <vt:lpstr>Issues</vt:lpstr>
      <vt:lpstr>Issues</vt:lpstr>
      <vt:lpstr>Option 1</vt:lpstr>
      <vt:lpstr>Option 2</vt:lpstr>
      <vt:lpstr>Option 3</vt:lpstr>
      <vt:lpstr>Option 4</vt:lpstr>
      <vt:lpstr>Comparison of Solutions </vt:lpstr>
      <vt:lpstr>Way Forward</vt:lpstr>
      <vt:lpstr> </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&lt;Presentation Title&gt;</dc:title>
  <dc:creator>Victoria Mitchell</dc:creator>
  <cp:lastModifiedBy>y00330652</cp:lastModifiedBy>
  <cp:revision>976</cp:revision>
  <dcterms:created xsi:type="dcterms:W3CDTF">2012-09-11T22:52:11Z</dcterms:created>
  <dcterms:modified xsi:type="dcterms:W3CDTF">2015-07-22T17:40:06Z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_ms_pID_72543">
    <vt:lpwstr>(3)K1rL5p/tPXfPNWjHLyAYrhbhIve901Zp5ShXBSxKNzbBECec69vqyuL3Yc+NYtcQQn8gkARQ_x000d_
nxJtafs3iIwJAYZjfdJfDQod0wirrHL1q1UK/YldXk5Pe+O1BzICrcuAmPo6oJoXHu3GYRcX_x000d_
BgoBRTvV4BrNmHk0LmuXI/mNs4ZlDONrDEJLu8rOFypWhRrynoRiGP2Ko2g1lwPj5t9Q1Wdu_x000d_
sAZhmXAFyM5JDdUWvU</vt:lpwstr>
  </property>
  <property fmtid="{D5CDD505-2E9C-101B-9397-08002B2CF9AE}" pid="3" name="_new_ms_pID_72543_00">
    <vt:lpwstr>_new_ms_pID_72543</vt:lpwstr>
  </property>
  <property fmtid="{D5CDD505-2E9C-101B-9397-08002B2CF9AE}" pid="4" name="_new_ms_pID_725431">
    <vt:lpwstr>80X8NsM9ZvveLE4YxD8Dec1MtYYAXdc6HlLJXTwLDUY66fBYBKceic_x000d_
DITqxriiSZ+A9htwh8WriIsMW/9KsviBlOOpvu4lISE0lW1mB/5YgAzcIuNGQsZihiUOb67Q_x000d_
S2/eUEdmH5FjYqTiDP92g7AYChjOokLHBz81g9794pqHhNzHDT8dwThFEuK+eNkxluSOFUeI_x000d_
B+4f+rBFpC6ZmfPfHNy9P9nMbq6zTnDjHYaQ</vt:lpwstr>
  </property>
  <property fmtid="{D5CDD505-2E9C-101B-9397-08002B2CF9AE}" pid="5" name="_new_ms_pID_725431_00">
    <vt:lpwstr>_new_ms_pID_725431</vt:lpwstr>
  </property>
  <property fmtid="{D5CDD505-2E9C-101B-9397-08002B2CF9AE}" pid="6" name="_new_ms_pID_725432">
    <vt:lpwstr>T0IlCyBlKBQmCNDbTSvlX9lCF5EvlRKu1Vmb_x000d_
sQqZczkggji7vJXVpsc/iL04+1YJMHLCh9fsmIsbMKgrk9bVsX1kP6Mq7fv8g1lkU16ovM7a_x000d_
YbBX9TH/qw+LBGavrZkYWJ07ZrNaGbUM38ADzvqnMDWQjfpES0UFG8+33AEnfccrh6xDKmIc_x000d_
l9hePcMEhu+B2vwZ+6l+I9PRTTSkOqIBvWA=</vt:lpwstr>
  </property>
  <property fmtid="{D5CDD505-2E9C-101B-9397-08002B2CF9AE}" pid="7" name="_new_ms_pID_725432_00">
    <vt:lpwstr>_new_ms_pID_725432</vt:lpwstr>
  </property>
  <property fmtid="{D5CDD505-2E9C-101B-9397-08002B2CF9AE}" pid="8" name="sflag">
    <vt:lpwstr>1436752779</vt:lpwstr>
  </property>
</Properties>
</file>