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  <p:sldMasterId id="2147484273" r:id="rId3"/>
  </p:sldMasterIdLst>
  <p:notesMasterIdLst>
    <p:notesMasterId r:id="rId19"/>
  </p:notesMasterIdLst>
  <p:handoutMasterIdLst>
    <p:handoutMasterId r:id="rId20"/>
  </p:handoutMasterIdLst>
  <p:sldIdLst>
    <p:sldId id="305" r:id="rId4"/>
    <p:sldId id="419" r:id="rId5"/>
    <p:sldId id="563" r:id="rId6"/>
    <p:sldId id="564" r:id="rId7"/>
    <p:sldId id="560" r:id="rId8"/>
    <p:sldId id="565" r:id="rId9"/>
    <p:sldId id="571" r:id="rId10"/>
    <p:sldId id="572" r:id="rId11"/>
    <p:sldId id="573" r:id="rId12"/>
    <p:sldId id="574" r:id="rId13"/>
    <p:sldId id="575" r:id="rId14"/>
    <p:sldId id="583" r:id="rId15"/>
    <p:sldId id="585" r:id="rId16"/>
    <p:sldId id="586" r:id="rId17"/>
    <p:sldId id="58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  <a:srgbClr val="CC00FF"/>
    <a:srgbClr val="FFFF99"/>
    <a:srgbClr val="FFCC00"/>
    <a:srgbClr val="FF9933"/>
    <a:srgbClr val="A0A0A3"/>
    <a:srgbClr val="34B233"/>
    <a:srgbClr val="376092"/>
    <a:srgbClr val="A8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4" autoAdjust="0"/>
    <p:restoredTop sz="83044" autoAdjust="0"/>
  </p:normalViewPr>
  <p:slideViewPr>
    <p:cSldViewPr>
      <p:cViewPr varScale="1">
        <p:scale>
          <a:sx n="83" d="100"/>
          <a:sy n="83" d="100"/>
        </p:scale>
        <p:origin x="-17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B54FB1-CF60-4D83-91DE-543BAA6ED972}" type="datetimeFigureOut">
              <a:rPr lang="en-US"/>
              <a:pPr>
                <a:defRPr/>
              </a:pPr>
              <a:t>9/23/2015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91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730D4F56-C179-477E-97D8-219332205D34}" type="datetimeFigureOut">
              <a:rPr lang="en-US"/>
              <a:pPr>
                <a:defRPr/>
              </a:pPr>
              <a:t>9/23/2015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256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Other suggested titles:</a:t>
            </a:r>
          </a:p>
          <a:p>
            <a:endParaRPr lang="en-US" smtClean="0"/>
          </a:p>
          <a:p>
            <a:r>
              <a:rPr lang="en-US" smtClean="0"/>
              <a:t>“Benefits of oneM2M Standardization”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AEE9C9-4EFF-493F-B6F0-8A319E6BF600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7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9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75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04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126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91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802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010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795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422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401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865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69" r:id="rId1"/>
    <p:sldLayoutId id="2147484270" r:id="rId2"/>
    <p:sldLayoutId id="2147484271" r:id="rId3"/>
    <p:sldLayoutId id="21474842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248092" y="6372100"/>
            <a:ext cx="4251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600" smtClean="0"/>
              <a:pPr algn="r">
                <a:defRPr/>
              </a:pPr>
              <a:t>‹#›</a:t>
            </a:fld>
            <a:endParaRPr lang="en-US" sz="1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9FF51D0-326C-4A6F-9B89-05E31068324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9/23/2015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F15585C-153B-436C-AFBD-2F110C935F1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091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4" r:id="rId1"/>
    <p:sldLayoutId id="2147484275" r:id="rId2"/>
    <p:sldLayoutId id="2147484276" r:id="rId3"/>
    <p:sldLayoutId id="2147484277" r:id="rId4"/>
    <p:sldLayoutId id="2147484278" r:id="rId5"/>
    <p:sldLayoutId id="2147484279" r:id="rId6"/>
    <p:sldLayoutId id="2147484280" r:id="rId7"/>
    <p:sldLayoutId id="2147484281" r:id="rId8"/>
    <p:sldLayoutId id="2147484282" r:id="rId9"/>
    <p:sldLayoutId id="2147484283" r:id="rId10"/>
    <p:sldLayoutId id="21474842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inchoe@samsung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sc@keti.re.kr" TargetMode="External"/><Relationship Id="rId4" Type="http://schemas.openxmlformats.org/officeDocument/2006/relationships/hyperlink" Target="mailto:je.keum@samsung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3.xml"/><Relationship Id="rId7" Type="http://schemas.openxmlformats.org/officeDocument/2006/relationships/image" Target="../media/image4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3.xml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3733800"/>
            <a:ext cx="9144000" cy="13620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altLang="ko-KR" dirty="0"/>
              <a:t>Fuctional </a:t>
            </a:r>
            <a:r>
              <a:rPr lang="fr-FR" altLang="ko-KR" dirty="0" smtClean="0"/>
              <a:t>Procedure </a:t>
            </a:r>
            <a:r>
              <a:rPr lang="fr-FR" altLang="ko-KR" dirty="0"/>
              <a:t>for oiC interworking </a:t>
            </a:r>
            <a:endParaRPr lang="en-US" dirty="0"/>
          </a:p>
        </p:txBody>
      </p:sp>
      <p:sp>
        <p:nvSpPr>
          <p:cNvPr id="5" name="텍스트 개체 틀 1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</p:spPr>
        <p:txBody>
          <a:bodyPr anchor="ctr">
            <a:normAutofit fontScale="55000" lnSpcReduction="20000"/>
          </a:bodyPr>
          <a:lstStyle/>
          <a:p>
            <a:pPr eaLnBrk="1" hangingPunct="1"/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Group Name: Architecture WG</a:t>
            </a:r>
          </a:p>
          <a:p>
            <a:pPr eaLnBrk="1" hangingPunct="1"/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Source: </a:t>
            </a:r>
            <a:r>
              <a:rPr lang="en-US" altLang="ko-KR" sz="2800" dirty="0" err="1">
                <a:solidFill>
                  <a:srgbClr val="B42025"/>
                </a:solidFill>
                <a:ea typeface="굴림" pitchFamily="50" charset="-127"/>
              </a:rPr>
              <a:t>Jinhyeock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 </a:t>
            </a:r>
            <a:r>
              <a:rPr lang="en-US" altLang="ko-KR" sz="2800" dirty="0" err="1">
                <a:solidFill>
                  <a:srgbClr val="B42025"/>
                </a:solidFill>
                <a:ea typeface="굴림" pitchFamily="50" charset="-127"/>
              </a:rPr>
              <a:t>Choi,Samsung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 Electronics, 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  <a:hlinkClick r:id="rId3"/>
              </a:rPr>
              <a:t>jinchoe@samsung.com</a:t>
            </a:r>
            <a:endParaRPr lang="en-US" altLang="ko-KR" sz="2800" dirty="0" smtClean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              Jieun 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Keum, Samsung Electronics, 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  <a:hlinkClick r:id="rId4"/>
              </a:rPr>
              <a:t>je.keum@samsung.com</a:t>
            </a:r>
            <a:endParaRPr lang="en-US" altLang="ko-KR" sz="28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              Sung Chan Choi, KETI, 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  <a:hlinkClick r:id="rId5"/>
              </a:rPr>
              <a:t>csc@keti.re.kr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  </a:t>
            </a:r>
          </a:p>
          <a:p>
            <a:pPr eaLnBrk="1" hangingPunct="1"/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Meeting </a:t>
            </a:r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Date: &lt;</a:t>
            </a:r>
            <a:r>
              <a:rPr lang="en-US" altLang="ko-KR" sz="2800" dirty="0" smtClean="0">
                <a:solidFill>
                  <a:srgbClr val="B42025"/>
                </a:solidFill>
                <a:ea typeface="굴림" pitchFamily="50" charset="-127"/>
              </a:rPr>
              <a:t>2015-09-23&gt;</a:t>
            </a:r>
            <a:endParaRPr lang="en-US" altLang="ko-KR" sz="2800" dirty="0">
              <a:solidFill>
                <a:srgbClr val="B42025"/>
              </a:solidFill>
              <a:ea typeface="굴림" pitchFamily="50" charset="-127"/>
            </a:endParaRPr>
          </a:p>
          <a:p>
            <a:pPr eaLnBrk="1" hangingPunct="1"/>
            <a:r>
              <a:rPr lang="en-US" altLang="ko-KR" sz="2800" dirty="0">
                <a:solidFill>
                  <a:srgbClr val="B42025"/>
                </a:solidFill>
                <a:ea typeface="굴림" pitchFamily="50" charset="-127"/>
              </a:rPr>
              <a:t>Agenda Item: &lt;WI 44: oneM2M-OIC interworking &gt;</a:t>
            </a:r>
            <a:endParaRPr lang="en-US" altLang="ko-KR" sz="2800" dirty="0">
              <a:solidFill>
                <a:srgbClr val="B42025"/>
              </a:solidFill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모서리가 둥근 직사각형 63"/>
          <p:cNvSpPr/>
          <p:nvPr/>
        </p:nvSpPr>
        <p:spPr>
          <a:xfrm>
            <a:off x="2514600" y="3733800"/>
            <a:ext cx="4267200" cy="2667000"/>
          </a:xfrm>
          <a:prstGeom prst="roundRect">
            <a:avLst>
              <a:gd name="adj" fmla="val 586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-148284" y="304800"/>
            <a:ext cx="9448800" cy="762000"/>
          </a:xfrm>
        </p:spPr>
        <p:txBody>
          <a:bodyPr anchor="ctr"/>
          <a:lstStyle/>
          <a:p>
            <a:pPr marL="514350" indent="-514350"/>
            <a:r>
              <a:rPr lang="en-US" altLang="ko-KR" dirty="0"/>
              <a:t>on2M2M &amp; OIC resource translation  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95400"/>
            <a:ext cx="8309221" cy="1676400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Overview (What)  </a:t>
            </a:r>
            <a:endParaRPr lang="en-US" altLang="ko-KR" dirty="0"/>
          </a:p>
          <a:p>
            <a:pPr lvl="1"/>
            <a:r>
              <a:rPr lang="en-US" altLang="ko-KR" dirty="0">
                <a:solidFill>
                  <a:schemeClr val="tx1"/>
                </a:solidFill>
              </a:rPr>
              <a:t>Translating oneM2M &amp; OIC resources to </a:t>
            </a:r>
            <a:r>
              <a:rPr lang="en-US" altLang="ko-KR" dirty="0" smtClean="0">
                <a:solidFill>
                  <a:schemeClr val="tx1"/>
                </a:solidFill>
              </a:rPr>
              <a:t>reflect oneM2M resource change into OIC resource &amp; vice versa. </a:t>
            </a:r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/>
              <a:t>Methods (How) 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More </a:t>
            </a:r>
            <a:r>
              <a:rPr lang="en-US" altLang="ko-KR" dirty="0" smtClean="0">
                <a:solidFill>
                  <a:schemeClr val="tx1"/>
                </a:solidFill>
              </a:rPr>
              <a:t>structural approach would help. </a:t>
            </a:r>
            <a:endParaRPr lang="en-US" altLang="ko-KR" dirty="0" smtClean="0"/>
          </a:p>
          <a:p>
            <a:endParaRPr lang="en-US" altLang="ko-KR" dirty="0" smtClean="0"/>
          </a:p>
          <a:p>
            <a:pPr marL="857250" lvl="1" indent="-457200"/>
            <a:endParaRPr lang="en-US" altLang="ko-KR" dirty="0" smtClean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5334000" y="3877113"/>
            <a:ext cx="1289362" cy="841694"/>
          </a:xfrm>
          <a:prstGeom prst="roundRect">
            <a:avLst>
              <a:gd name="adj" fmla="val 9328"/>
            </a:avLst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5375190" y="4046838"/>
            <a:ext cx="121920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OIC Client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57" name="모서리가 둥근 직사각형 56"/>
          <p:cNvSpPr/>
          <p:nvPr/>
        </p:nvSpPr>
        <p:spPr>
          <a:xfrm>
            <a:off x="5334000" y="4830843"/>
            <a:ext cx="1297319" cy="1488322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5486400" y="4977714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5486400" y="5338440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5486400" y="5682389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61" name="TextBox 60"/>
          <p:cNvSpPr txBox="1"/>
          <p:nvPr/>
        </p:nvSpPr>
        <p:spPr>
          <a:xfrm>
            <a:off x="6202411" y="5004089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2" name="TextBox 61"/>
          <p:cNvSpPr txBox="1"/>
          <p:nvPr/>
        </p:nvSpPr>
        <p:spPr>
          <a:xfrm>
            <a:off x="6202411" y="5358316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3" name="TextBox 62"/>
          <p:cNvSpPr txBox="1"/>
          <p:nvPr/>
        </p:nvSpPr>
        <p:spPr>
          <a:xfrm>
            <a:off x="6202411" y="5712543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5" name="모서리가 둥근 직사각형 64"/>
          <p:cNvSpPr/>
          <p:nvPr/>
        </p:nvSpPr>
        <p:spPr>
          <a:xfrm>
            <a:off x="2667000" y="3877113"/>
            <a:ext cx="2438400" cy="2352753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657600" y="4461879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67" name="TextBox 66"/>
          <p:cNvSpPr txBox="1"/>
          <p:nvPr/>
        </p:nvSpPr>
        <p:spPr>
          <a:xfrm>
            <a:off x="3657600" y="4822605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8" name="TextBox 67"/>
          <p:cNvSpPr txBox="1"/>
          <p:nvPr/>
        </p:nvSpPr>
        <p:spPr>
          <a:xfrm>
            <a:off x="3657600" y="5166554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72" name="TextBox 71"/>
          <p:cNvSpPr txBox="1"/>
          <p:nvPr/>
        </p:nvSpPr>
        <p:spPr>
          <a:xfrm>
            <a:off x="2911768" y="4193575"/>
            <a:ext cx="67839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myLight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  <p:cxnSp>
        <p:nvCxnSpPr>
          <p:cNvPr id="4" name="꺾인 연결선 3"/>
          <p:cNvCxnSpPr>
            <a:stCxn id="72" idx="2"/>
            <a:endCxn id="66" idx="1"/>
          </p:cNvCxnSpPr>
          <p:nvPr/>
        </p:nvCxnSpPr>
        <p:spPr>
          <a:xfrm rot="16200000" flipH="1">
            <a:off x="3381685" y="4309075"/>
            <a:ext cx="145194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꺾인 연결선 72"/>
          <p:cNvCxnSpPr>
            <a:stCxn id="72" idx="2"/>
            <a:endCxn id="67" idx="1"/>
          </p:cNvCxnSpPr>
          <p:nvPr/>
        </p:nvCxnSpPr>
        <p:spPr>
          <a:xfrm rot="16200000" flipH="1">
            <a:off x="3201322" y="4489438"/>
            <a:ext cx="50592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73"/>
          <p:cNvCxnSpPr>
            <a:stCxn id="72" idx="2"/>
            <a:endCxn id="68" idx="1"/>
          </p:cNvCxnSpPr>
          <p:nvPr/>
        </p:nvCxnSpPr>
        <p:spPr>
          <a:xfrm rot="16200000" flipH="1">
            <a:off x="3029348" y="4661412"/>
            <a:ext cx="849869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657600" y="5545495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4275285" y="5875637"/>
            <a:ext cx="6777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TextBox 75"/>
          <p:cNvSpPr txBox="1"/>
          <p:nvPr/>
        </p:nvSpPr>
        <p:spPr>
          <a:xfrm>
            <a:off x="4378049" y="5858533"/>
            <a:ext cx="463588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value</a:t>
            </a:r>
            <a:endParaRPr lang="ko-KR" altLang="en-US" sz="1000" dirty="0"/>
          </a:p>
        </p:txBody>
      </p:sp>
      <p:cxnSp>
        <p:nvCxnSpPr>
          <p:cNvPr id="77" name="꺾인 연결선 76"/>
          <p:cNvCxnSpPr>
            <a:stCxn id="72" idx="2"/>
            <a:endCxn id="75" idx="1"/>
          </p:cNvCxnSpPr>
          <p:nvPr/>
        </p:nvCxnSpPr>
        <p:spPr>
          <a:xfrm rot="16200000" flipH="1">
            <a:off x="2839877" y="4850883"/>
            <a:ext cx="122881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75" idx="2"/>
            <a:endCxn id="16" idx="1"/>
          </p:cNvCxnSpPr>
          <p:nvPr/>
        </p:nvCxnSpPr>
        <p:spPr>
          <a:xfrm rot="16200000" flipH="1">
            <a:off x="4072680" y="5780753"/>
            <a:ext cx="191643" cy="21356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ontent Placeholder 2"/>
          <p:cNvSpPr txBox="1">
            <a:spLocks/>
          </p:cNvSpPr>
          <p:nvPr/>
        </p:nvSpPr>
        <p:spPr>
          <a:xfrm>
            <a:off x="4038600" y="3176919"/>
            <a:ext cx="1120570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IPE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39" name="모서리가 둥근 직사각형 38"/>
          <p:cNvSpPr/>
          <p:nvPr/>
        </p:nvSpPr>
        <p:spPr>
          <a:xfrm>
            <a:off x="5941681" y="6002410"/>
            <a:ext cx="6777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6044445" y="5985306"/>
            <a:ext cx="463588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value</a:t>
            </a:r>
            <a:endParaRPr lang="ko-KR" altLang="en-US" sz="1000" dirty="0"/>
          </a:p>
        </p:txBody>
      </p:sp>
      <p:cxnSp>
        <p:nvCxnSpPr>
          <p:cNvPr id="41" name="꺾인 연결선 40"/>
          <p:cNvCxnSpPr>
            <a:stCxn id="60" idx="2"/>
            <a:endCxn id="39" idx="1"/>
          </p:cNvCxnSpPr>
          <p:nvPr/>
        </p:nvCxnSpPr>
        <p:spPr>
          <a:xfrm rot="16200000" flipH="1">
            <a:off x="5825338" y="5993789"/>
            <a:ext cx="181522" cy="5116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꺾인 연결선 42"/>
          <p:cNvCxnSpPr>
            <a:stCxn id="39" idx="1"/>
            <a:endCxn id="16" idx="3"/>
          </p:cNvCxnSpPr>
          <p:nvPr/>
        </p:nvCxnSpPr>
        <p:spPr>
          <a:xfrm rot="10800000">
            <a:off x="4953001" y="5983360"/>
            <a:ext cx="988681" cy="126773"/>
          </a:xfrm>
          <a:prstGeom prst="bentConnector3">
            <a:avLst>
              <a:gd name="adj1" fmla="val 50000"/>
            </a:avLst>
          </a:prstGeom>
          <a:ln w="19050">
            <a:solidFill>
              <a:srgbClr val="CC00FF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8333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모서리가 둥근 직사각형 63"/>
          <p:cNvSpPr/>
          <p:nvPr/>
        </p:nvSpPr>
        <p:spPr>
          <a:xfrm>
            <a:off x="685800" y="3757281"/>
            <a:ext cx="4267200" cy="2667000"/>
          </a:xfrm>
          <a:prstGeom prst="roundRect">
            <a:avLst>
              <a:gd name="adj" fmla="val 586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-148284" y="304800"/>
            <a:ext cx="9448800" cy="762000"/>
          </a:xfrm>
        </p:spPr>
        <p:txBody>
          <a:bodyPr anchor="ctr"/>
          <a:lstStyle/>
          <a:p>
            <a:pPr marL="514350" indent="-514350"/>
            <a:r>
              <a:rPr lang="en-US" altLang="ko-KR" dirty="0"/>
              <a:t>OIC synchronization  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95399"/>
            <a:ext cx="8309221" cy="2133601"/>
          </a:xfrm>
        </p:spPr>
        <p:txBody>
          <a:bodyPr>
            <a:normAutofit fontScale="62500" lnSpcReduction="20000"/>
          </a:bodyPr>
          <a:lstStyle/>
          <a:p>
            <a:r>
              <a:rPr lang="en-US" altLang="ko-KR" dirty="0" smtClean="0"/>
              <a:t>Overview (What)  </a:t>
            </a:r>
            <a:endParaRPr lang="en-US" altLang="ko-KR" dirty="0"/>
          </a:p>
          <a:p>
            <a:pPr lvl="1"/>
            <a:r>
              <a:rPr lang="en-US" altLang="ko-KR" dirty="0">
                <a:solidFill>
                  <a:schemeClr val="tx1"/>
                </a:solidFill>
              </a:rPr>
              <a:t>Synchronizing virtual OIC device &amp; OIC device </a:t>
            </a:r>
            <a:r>
              <a:rPr lang="en-US" altLang="ko-KR" dirty="0" smtClean="0">
                <a:solidFill>
                  <a:schemeClr val="tx1"/>
                </a:solidFill>
              </a:rPr>
              <a:t>i.e. all of their resources have the same representation. </a:t>
            </a:r>
            <a:r>
              <a:rPr lang="en-US" altLang="ko-KR" dirty="0" smtClean="0"/>
              <a:t> 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dirty="0" smtClean="0"/>
              <a:t>Methods </a:t>
            </a:r>
            <a:r>
              <a:rPr lang="en-US" altLang="ko-KR" dirty="0"/>
              <a:t>(How)  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Binding to establish the relationship between (virtual) OIC device &amp; the original device (similar to </a:t>
            </a:r>
            <a:r>
              <a:rPr lang="en-US" altLang="ko-KR" dirty="0" err="1" smtClean="0">
                <a:solidFill>
                  <a:schemeClr val="tx1"/>
                </a:solidFill>
              </a:rPr>
              <a:t>CoAP</a:t>
            </a:r>
            <a:r>
              <a:rPr lang="en-US" altLang="ko-KR" dirty="0" smtClean="0">
                <a:solidFill>
                  <a:schemeClr val="tx1"/>
                </a:solidFill>
              </a:rPr>
              <a:t> Observe binding) 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Usual </a:t>
            </a:r>
            <a:r>
              <a:rPr lang="en-US" altLang="ko-KR" dirty="0" err="1" smtClean="0">
                <a:solidFill>
                  <a:schemeClr val="tx1"/>
                </a:solidFill>
              </a:rPr>
              <a:t>CoAP</a:t>
            </a:r>
            <a:r>
              <a:rPr lang="en-US" altLang="ko-KR" dirty="0" smtClean="0">
                <a:solidFill>
                  <a:schemeClr val="tx1"/>
                </a:solidFill>
              </a:rPr>
              <a:t> procedure for resource UPDATE.  UPDATE procedure can be initiated by both. </a:t>
            </a:r>
            <a:endParaRPr lang="en-US" altLang="ko-KR" dirty="0"/>
          </a:p>
          <a:p>
            <a:endParaRPr lang="en-US" altLang="ko-KR" dirty="0" smtClean="0"/>
          </a:p>
          <a:p>
            <a:pPr marL="857250" lvl="1" indent="-457200"/>
            <a:endParaRPr lang="en-US" altLang="ko-KR" dirty="0" smtClean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3505200" y="3900594"/>
            <a:ext cx="1289362" cy="841694"/>
          </a:xfrm>
          <a:prstGeom prst="roundRect">
            <a:avLst>
              <a:gd name="adj" fmla="val 9328"/>
            </a:avLst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3546390" y="4070319"/>
            <a:ext cx="121920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OIC Client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57" name="모서리가 둥근 직사각형 56"/>
          <p:cNvSpPr/>
          <p:nvPr/>
        </p:nvSpPr>
        <p:spPr>
          <a:xfrm>
            <a:off x="3505200" y="4854324"/>
            <a:ext cx="1297319" cy="1488322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3657600" y="5001195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3657600" y="5361921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3657600" y="5705870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61" name="TextBox 60"/>
          <p:cNvSpPr txBox="1"/>
          <p:nvPr/>
        </p:nvSpPr>
        <p:spPr>
          <a:xfrm>
            <a:off x="4373611" y="5027570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2" name="TextBox 61"/>
          <p:cNvSpPr txBox="1"/>
          <p:nvPr/>
        </p:nvSpPr>
        <p:spPr>
          <a:xfrm>
            <a:off x="4373611" y="5381797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3" name="TextBox 62"/>
          <p:cNvSpPr txBox="1"/>
          <p:nvPr/>
        </p:nvSpPr>
        <p:spPr>
          <a:xfrm>
            <a:off x="4373611" y="5736024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5" name="모서리가 둥근 직사각형 64"/>
          <p:cNvSpPr/>
          <p:nvPr/>
        </p:nvSpPr>
        <p:spPr>
          <a:xfrm>
            <a:off x="838200" y="3900594"/>
            <a:ext cx="2438400" cy="2352753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1828800" y="4485360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67" name="TextBox 66"/>
          <p:cNvSpPr txBox="1"/>
          <p:nvPr/>
        </p:nvSpPr>
        <p:spPr>
          <a:xfrm>
            <a:off x="1828800" y="4846086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8" name="TextBox 67"/>
          <p:cNvSpPr txBox="1"/>
          <p:nvPr/>
        </p:nvSpPr>
        <p:spPr>
          <a:xfrm>
            <a:off x="1828800" y="5190035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72" name="TextBox 71"/>
          <p:cNvSpPr txBox="1"/>
          <p:nvPr/>
        </p:nvSpPr>
        <p:spPr>
          <a:xfrm>
            <a:off x="1082968" y="4217056"/>
            <a:ext cx="67839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myLight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  <p:cxnSp>
        <p:nvCxnSpPr>
          <p:cNvPr id="4" name="꺾인 연결선 3"/>
          <p:cNvCxnSpPr>
            <a:stCxn id="72" idx="2"/>
            <a:endCxn id="66" idx="1"/>
          </p:cNvCxnSpPr>
          <p:nvPr/>
        </p:nvCxnSpPr>
        <p:spPr>
          <a:xfrm rot="16200000" flipH="1">
            <a:off x="1552885" y="4332556"/>
            <a:ext cx="145194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꺾인 연결선 72"/>
          <p:cNvCxnSpPr>
            <a:stCxn id="72" idx="2"/>
            <a:endCxn id="67" idx="1"/>
          </p:cNvCxnSpPr>
          <p:nvPr/>
        </p:nvCxnSpPr>
        <p:spPr>
          <a:xfrm rot="16200000" flipH="1">
            <a:off x="1372522" y="4512919"/>
            <a:ext cx="50592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73"/>
          <p:cNvCxnSpPr>
            <a:stCxn id="72" idx="2"/>
            <a:endCxn id="68" idx="1"/>
          </p:cNvCxnSpPr>
          <p:nvPr/>
        </p:nvCxnSpPr>
        <p:spPr>
          <a:xfrm rot="16200000" flipH="1">
            <a:off x="1200548" y="4684893"/>
            <a:ext cx="849869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828800" y="5568976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2446485" y="5899118"/>
            <a:ext cx="6777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TextBox 75"/>
          <p:cNvSpPr txBox="1"/>
          <p:nvPr/>
        </p:nvSpPr>
        <p:spPr>
          <a:xfrm>
            <a:off x="2549249" y="5882014"/>
            <a:ext cx="463588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value</a:t>
            </a:r>
            <a:endParaRPr lang="ko-KR" altLang="en-US" sz="1000" dirty="0"/>
          </a:p>
        </p:txBody>
      </p:sp>
      <p:cxnSp>
        <p:nvCxnSpPr>
          <p:cNvPr id="77" name="꺾인 연결선 76"/>
          <p:cNvCxnSpPr>
            <a:stCxn id="72" idx="2"/>
            <a:endCxn id="75" idx="1"/>
          </p:cNvCxnSpPr>
          <p:nvPr/>
        </p:nvCxnSpPr>
        <p:spPr>
          <a:xfrm rot="16200000" flipH="1">
            <a:off x="1011077" y="4874364"/>
            <a:ext cx="122881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75" idx="2"/>
            <a:endCxn id="16" idx="1"/>
          </p:cNvCxnSpPr>
          <p:nvPr/>
        </p:nvCxnSpPr>
        <p:spPr>
          <a:xfrm rot="16200000" flipH="1">
            <a:off x="2243880" y="5804234"/>
            <a:ext cx="191643" cy="21356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ontent Placeholder 2"/>
          <p:cNvSpPr txBox="1">
            <a:spLocks/>
          </p:cNvSpPr>
          <p:nvPr/>
        </p:nvSpPr>
        <p:spPr>
          <a:xfrm>
            <a:off x="2133600" y="3329319"/>
            <a:ext cx="1120570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IPE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39" name="모서리가 둥근 직사각형 38"/>
          <p:cNvSpPr/>
          <p:nvPr/>
        </p:nvSpPr>
        <p:spPr>
          <a:xfrm>
            <a:off x="4112881" y="6025891"/>
            <a:ext cx="6777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4215645" y="6008787"/>
            <a:ext cx="463588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value</a:t>
            </a:r>
            <a:endParaRPr lang="ko-KR" altLang="en-US" sz="1000" dirty="0"/>
          </a:p>
        </p:txBody>
      </p:sp>
      <p:cxnSp>
        <p:nvCxnSpPr>
          <p:cNvPr id="41" name="꺾인 연결선 40"/>
          <p:cNvCxnSpPr>
            <a:stCxn id="60" idx="2"/>
            <a:endCxn id="39" idx="1"/>
          </p:cNvCxnSpPr>
          <p:nvPr/>
        </p:nvCxnSpPr>
        <p:spPr>
          <a:xfrm rot="16200000" flipH="1">
            <a:off x="3996538" y="6017270"/>
            <a:ext cx="181522" cy="5116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모서리가 둥근 직사각형 31"/>
          <p:cNvSpPr/>
          <p:nvPr/>
        </p:nvSpPr>
        <p:spPr>
          <a:xfrm>
            <a:off x="7465681" y="3998078"/>
            <a:ext cx="1297319" cy="1488322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7618081" y="4144949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7618081" y="4505675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7618081" y="4849624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36" name="TextBox 35"/>
          <p:cNvSpPr txBox="1"/>
          <p:nvPr/>
        </p:nvSpPr>
        <p:spPr>
          <a:xfrm>
            <a:off x="8334092" y="4171324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37" name="TextBox 36"/>
          <p:cNvSpPr txBox="1"/>
          <p:nvPr/>
        </p:nvSpPr>
        <p:spPr>
          <a:xfrm>
            <a:off x="8334092" y="4525551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38" name="TextBox 37"/>
          <p:cNvSpPr txBox="1"/>
          <p:nvPr/>
        </p:nvSpPr>
        <p:spPr>
          <a:xfrm>
            <a:off x="8334092" y="4879778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42" name="모서리가 둥근 직사각형 41"/>
          <p:cNvSpPr/>
          <p:nvPr/>
        </p:nvSpPr>
        <p:spPr>
          <a:xfrm>
            <a:off x="8073362" y="5169645"/>
            <a:ext cx="6777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8176126" y="5152541"/>
            <a:ext cx="463588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value</a:t>
            </a:r>
            <a:endParaRPr lang="ko-KR" altLang="en-US" sz="1000" dirty="0"/>
          </a:p>
        </p:txBody>
      </p:sp>
      <p:cxnSp>
        <p:nvCxnSpPr>
          <p:cNvPr id="44" name="꺾인 연결선 43"/>
          <p:cNvCxnSpPr>
            <a:stCxn id="35" idx="2"/>
            <a:endCxn id="42" idx="1"/>
          </p:cNvCxnSpPr>
          <p:nvPr/>
        </p:nvCxnSpPr>
        <p:spPr>
          <a:xfrm rot="16200000" flipH="1">
            <a:off x="7957019" y="5161024"/>
            <a:ext cx="181522" cy="5116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화살표 연결선 44"/>
          <p:cNvCxnSpPr/>
          <p:nvPr/>
        </p:nvCxnSpPr>
        <p:spPr>
          <a:xfrm>
            <a:off x="5490473" y="4180691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/>
          <p:nvPr/>
        </p:nvCxnSpPr>
        <p:spPr>
          <a:xfrm>
            <a:off x="5490473" y="4432569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029200" y="3589638"/>
            <a:ext cx="2378677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POST /</a:t>
            </a:r>
            <a:r>
              <a:rPr lang="en-US" altLang="ko-KR" sz="1400" dirty="0" err="1" smtClean="0">
                <a:latin typeface="맑은 고딕"/>
              </a:rPr>
              <a:t>lightSwitch</a:t>
            </a:r>
            <a:r>
              <a:rPr lang="en-US" altLang="ko-KR" sz="1400" dirty="0" smtClean="0">
                <a:latin typeface="맑은 고딕"/>
              </a:rPr>
              <a:t> </a:t>
            </a:r>
          </a:p>
          <a:p>
            <a:pPr algn="ctr"/>
            <a:r>
              <a:rPr lang="en-US" altLang="ko-KR" sz="1400" dirty="0" smtClean="0">
                <a:latin typeface="+mn-lt"/>
              </a:rPr>
              <a:t>"</a:t>
            </a:r>
            <a:r>
              <a:rPr lang="en-US" altLang="ko-KR" sz="1400" dirty="0">
                <a:latin typeface="+mn-lt"/>
              </a:rPr>
              <a:t>value": False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410200" y="4492823"/>
            <a:ext cx="148253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Response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cxnSp>
        <p:nvCxnSpPr>
          <p:cNvPr id="49" name="직선 화살표 연결선 48"/>
          <p:cNvCxnSpPr/>
          <p:nvPr/>
        </p:nvCxnSpPr>
        <p:spPr>
          <a:xfrm>
            <a:off x="5490473" y="5618194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화살표 연결선 49"/>
          <p:cNvCxnSpPr/>
          <p:nvPr/>
        </p:nvCxnSpPr>
        <p:spPr>
          <a:xfrm>
            <a:off x="5490473" y="5804169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410200" y="5864423"/>
            <a:ext cx="148253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Response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cxnSp>
        <p:nvCxnSpPr>
          <p:cNvPr id="7" name="꺾인 연결선 6"/>
          <p:cNvCxnSpPr>
            <a:endCxn id="42" idx="1"/>
          </p:cNvCxnSpPr>
          <p:nvPr/>
        </p:nvCxnSpPr>
        <p:spPr>
          <a:xfrm flipV="1">
            <a:off x="4802519" y="5277367"/>
            <a:ext cx="3270843" cy="856246"/>
          </a:xfrm>
          <a:prstGeom prst="bentConnector3">
            <a:avLst>
              <a:gd name="adj1" fmla="val 77452"/>
            </a:avLst>
          </a:prstGeom>
          <a:ln w="19050">
            <a:solidFill>
              <a:srgbClr val="0033CC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029200" y="5039380"/>
            <a:ext cx="2378677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POST /</a:t>
            </a:r>
            <a:r>
              <a:rPr lang="en-US" altLang="ko-KR" sz="1400" dirty="0" err="1" smtClean="0">
                <a:latin typeface="맑은 고딕"/>
              </a:rPr>
              <a:t>lightSwitch</a:t>
            </a:r>
            <a:r>
              <a:rPr lang="en-US" altLang="ko-KR" sz="1400" dirty="0" smtClean="0">
                <a:latin typeface="맑은 고딕"/>
              </a:rPr>
              <a:t> </a:t>
            </a:r>
          </a:p>
          <a:p>
            <a:pPr algn="ctr"/>
            <a:r>
              <a:rPr lang="en-US" altLang="ko-KR" sz="1400" dirty="0" smtClean="0">
                <a:latin typeface="+mn-lt"/>
              </a:rPr>
              <a:t>"</a:t>
            </a:r>
            <a:r>
              <a:rPr lang="en-US" altLang="ko-KR" sz="1400" dirty="0">
                <a:latin typeface="+mn-lt"/>
              </a:rPr>
              <a:t>value": False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cxnSp>
        <p:nvCxnSpPr>
          <p:cNvPr id="81" name="꺾인 연결선 80"/>
          <p:cNvCxnSpPr>
            <a:stCxn id="16" idx="3"/>
            <a:endCxn id="39" idx="1"/>
          </p:cNvCxnSpPr>
          <p:nvPr/>
        </p:nvCxnSpPr>
        <p:spPr>
          <a:xfrm>
            <a:off x="3124200" y="6006840"/>
            <a:ext cx="988681" cy="126773"/>
          </a:xfrm>
          <a:prstGeom prst="bentConnector3">
            <a:avLst>
              <a:gd name="adj1" fmla="val 50000"/>
            </a:avLst>
          </a:prstGeom>
          <a:ln w="19050">
            <a:solidFill>
              <a:srgbClr val="CC00FF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1369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52" grpId="0"/>
      <p:bldP spid="7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Appendix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3673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952500" y="304800"/>
            <a:ext cx="7239000" cy="762000"/>
          </a:xfrm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dirty="0" smtClean="0">
                <a:solidFill>
                  <a:schemeClr val="tx1"/>
                </a:solidFill>
              </a:rPr>
              <a:t>Functional Architecture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19200"/>
            <a:ext cx="8229600" cy="2895600"/>
          </a:xfrm>
        </p:spPr>
        <p:txBody>
          <a:bodyPr>
            <a:normAutofit fontScale="62500" lnSpcReduction="20000"/>
          </a:bodyPr>
          <a:lstStyle/>
          <a:p>
            <a:r>
              <a:rPr lang="en-US" altLang="ko-KR" dirty="0" smtClean="0"/>
              <a:t>Interworking with IPE </a:t>
            </a:r>
          </a:p>
          <a:p>
            <a:pPr lvl="1"/>
            <a:r>
              <a:rPr lang="en-US" altLang="ko-KR" dirty="0" smtClean="0"/>
              <a:t>IPE, as an intermediary, facilitates oneM2M &amp; OIC interworking in between. </a:t>
            </a:r>
            <a:endParaRPr lang="en-US" altLang="ko-KR" dirty="0"/>
          </a:p>
          <a:p>
            <a:r>
              <a:rPr lang="en-US" altLang="ko-KR" dirty="0" smtClean="0"/>
              <a:t>Functional Entities  </a:t>
            </a:r>
            <a:endParaRPr lang="en-US" altLang="ko-KR" dirty="0"/>
          </a:p>
          <a:p>
            <a:pPr lvl="1"/>
            <a:r>
              <a:rPr lang="en-US" altLang="ko-KR" dirty="0" smtClean="0"/>
              <a:t>IPE: a specialized AE which maps </a:t>
            </a:r>
            <a:r>
              <a:rPr lang="en-US" altLang="ko-KR" dirty="0"/>
              <a:t>OIC </a:t>
            </a:r>
            <a:r>
              <a:rPr lang="en-US" altLang="ko-KR" dirty="0" smtClean="0"/>
              <a:t>devices </a:t>
            </a:r>
            <a:r>
              <a:rPr lang="en-US" altLang="ko-KR" dirty="0"/>
              <a:t>to oneM2M </a:t>
            </a:r>
            <a:r>
              <a:rPr lang="en-US" altLang="ko-KR" dirty="0" smtClean="0"/>
              <a:t>resources &amp; exposes those via </a:t>
            </a:r>
            <a:r>
              <a:rPr lang="en-US" altLang="ko-KR" dirty="0" err="1"/>
              <a:t>Mca</a:t>
            </a:r>
            <a:r>
              <a:rPr lang="en-US" altLang="ko-KR" dirty="0"/>
              <a:t> (or </a:t>
            </a:r>
            <a:r>
              <a:rPr lang="en-US" altLang="ko-KR" dirty="0" err="1"/>
              <a:t>Mcc</a:t>
            </a:r>
            <a:r>
              <a:rPr lang="en-US" altLang="ko-KR" dirty="0"/>
              <a:t>) reference point.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oneM2M CSE: an usual oneM2M common service entity (CSE)</a:t>
            </a:r>
          </a:p>
          <a:p>
            <a:pPr lvl="1"/>
            <a:r>
              <a:rPr lang="en-US" dirty="0" smtClean="0"/>
              <a:t>OIC device: a logical entity which plays either OIC client or OIC server roles or both. OIC server hosts OIC resources and expose those for </a:t>
            </a:r>
            <a:r>
              <a:rPr lang="en-US" dirty="0" err="1" smtClean="0"/>
              <a:t>IoT</a:t>
            </a:r>
            <a:r>
              <a:rPr lang="en-US" dirty="0" smtClean="0"/>
              <a:t> service. OIC client accesses OIC server to manipulate OIC resources, i.e. monitoring &amp; controlling </a:t>
            </a:r>
          </a:p>
        </p:txBody>
      </p:sp>
      <p:sp>
        <p:nvSpPr>
          <p:cNvPr id="29" name="모서리가 둥근 직사각형 28"/>
          <p:cNvSpPr/>
          <p:nvPr/>
        </p:nvSpPr>
        <p:spPr>
          <a:xfrm>
            <a:off x="7444664" y="4504038"/>
            <a:ext cx="110827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OIC device</a:t>
            </a:r>
            <a:endParaRPr lang="ko-KR" altLang="en-US" dirty="0"/>
          </a:p>
        </p:txBody>
      </p:sp>
      <p:sp>
        <p:nvSpPr>
          <p:cNvPr id="85" name="모서리가 둥근 직사각형 84"/>
          <p:cNvSpPr/>
          <p:nvPr/>
        </p:nvSpPr>
        <p:spPr>
          <a:xfrm>
            <a:off x="850564" y="4504038"/>
            <a:ext cx="110827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oneM2M CSE</a:t>
            </a:r>
            <a:endParaRPr lang="ko-KR" altLang="en-US" dirty="0"/>
          </a:p>
        </p:txBody>
      </p:sp>
      <p:sp>
        <p:nvSpPr>
          <p:cNvPr id="90" name="모서리가 둥근 직사각형 89"/>
          <p:cNvSpPr/>
          <p:nvPr/>
        </p:nvSpPr>
        <p:spPr>
          <a:xfrm>
            <a:off x="3447534" y="4504038"/>
            <a:ext cx="243840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ko-KR" dirty="0" smtClean="0"/>
              <a:t>IPE</a:t>
            </a:r>
            <a:endParaRPr lang="ko-KR" altLang="en-US" dirty="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3599934" y="4901513"/>
            <a:ext cx="1019285" cy="790830"/>
          </a:xfrm>
          <a:prstGeom prst="roundRect">
            <a:avLst>
              <a:gd name="adj" fmla="val 68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oneM2M </a:t>
            </a:r>
            <a:r>
              <a:rPr lang="en-US" altLang="ko-KR" sz="1400" dirty="0" smtClean="0"/>
              <a:t>AE</a:t>
            </a:r>
            <a:endParaRPr lang="ko-KR" altLang="en-US" sz="1400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4744993" y="4901513"/>
            <a:ext cx="1019285" cy="790830"/>
          </a:xfrm>
          <a:prstGeom prst="roundRect">
            <a:avLst>
              <a:gd name="adj" fmla="val 685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virtual OIC device</a:t>
            </a:r>
            <a:endParaRPr lang="ko-KR" altLang="en-US" sz="1400" dirty="0"/>
          </a:p>
        </p:txBody>
      </p:sp>
      <p:cxnSp>
        <p:nvCxnSpPr>
          <p:cNvPr id="17" name="직선 화살표 연결선 16"/>
          <p:cNvCxnSpPr>
            <a:stCxn id="90" idx="3"/>
            <a:endCxn id="29" idx="1"/>
          </p:cNvCxnSpPr>
          <p:nvPr/>
        </p:nvCxnSpPr>
        <p:spPr>
          <a:xfrm>
            <a:off x="5885934" y="5151738"/>
            <a:ext cx="1558730" cy="0"/>
          </a:xfrm>
          <a:prstGeom prst="straightConnector1">
            <a:avLst/>
          </a:prstGeom>
          <a:ln w="19050">
            <a:solidFill>
              <a:srgbClr val="0033CC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stCxn id="85" idx="3"/>
            <a:endCxn id="90" idx="1"/>
          </p:cNvCxnSpPr>
          <p:nvPr/>
        </p:nvCxnSpPr>
        <p:spPr>
          <a:xfrm>
            <a:off x="1958834" y="5151738"/>
            <a:ext cx="1488700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12011" y="5257800"/>
            <a:ext cx="1205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err="1" smtClean="0"/>
              <a:t>Mca</a:t>
            </a:r>
            <a:r>
              <a:rPr lang="en-US" altLang="ko-KR" sz="1200" dirty="0" smtClean="0"/>
              <a:t> (or </a:t>
            </a:r>
            <a:r>
              <a:rPr lang="en-US" altLang="ko-KR" sz="1200" dirty="0" err="1" smtClean="0"/>
              <a:t>Mcc</a:t>
            </a:r>
            <a:r>
              <a:rPr lang="en-US" altLang="ko-KR" sz="1200" dirty="0" smtClean="0"/>
              <a:t>) </a:t>
            </a:r>
          </a:p>
          <a:p>
            <a:pPr algn="ctr"/>
            <a:r>
              <a:rPr lang="en-US" altLang="ko-KR" sz="1200" dirty="0" smtClean="0"/>
              <a:t>Reference Point </a:t>
            </a:r>
            <a:endParaRPr lang="ko-KR" alt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6290215" y="5257800"/>
            <a:ext cx="741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smtClean="0"/>
              <a:t>OIC </a:t>
            </a:r>
          </a:p>
          <a:p>
            <a:pPr algn="ctr"/>
            <a:r>
              <a:rPr lang="en-US" altLang="ko-KR" sz="1200" dirty="0" smtClean="0"/>
              <a:t>Interface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005388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762000"/>
          </a:xfrm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sz="4000" dirty="0" smtClean="0">
                <a:solidFill>
                  <a:schemeClr val="tx1"/>
                </a:solidFill>
              </a:rPr>
              <a:t>oneM2M interworking with OIC via IPE </a:t>
            </a:r>
          </a:p>
        </p:txBody>
      </p:sp>
      <p:sp>
        <p:nvSpPr>
          <p:cNvPr id="29" name="모서리가 둥근 직사각형 28"/>
          <p:cNvSpPr/>
          <p:nvPr/>
        </p:nvSpPr>
        <p:spPr>
          <a:xfrm>
            <a:off x="4802527" y="5875638"/>
            <a:ext cx="1108270" cy="7620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OIC device</a:t>
            </a:r>
            <a:endParaRPr lang="ko-KR" altLang="en-US" sz="1400" dirty="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3220861" y="2675238"/>
            <a:ext cx="2689936" cy="1143000"/>
          </a:xfrm>
          <a:prstGeom prst="roundRect">
            <a:avLst>
              <a:gd name="adj" fmla="val 68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MN-CSE</a:t>
            </a:r>
            <a:endParaRPr lang="ko-KR" altLang="en-US" sz="1400" dirty="0"/>
          </a:p>
        </p:txBody>
      </p:sp>
      <p:cxnSp>
        <p:nvCxnSpPr>
          <p:cNvPr id="20" name="직선 화살표 연결선 19"/>
          <p:cNvCxnSpPr>
            <a:stCxn id="45" idx="3"/>
            <a:endCxn id="15" idx="1"/>
          </p:cNvCxnSpPr>
          <p:nvPr/>
        </p:nvCxnSpPr>
        <p:spPr>
          <a:xfrm>
            <a:off x="2518868" y="3246738"/>
            <a:ext cx="701993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모서리가 둥근 직사각형 13"/>
          <p:cNvSpPr/>
          <p:nvPr/>
        </p:nvSpPr>
        <p:spPr>
          <a:xfrm>
            <a:off x="3220862" y="5875638"/>
            <a:ext cx="1108270" cy="7620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OIC device</a:t>
            </a:r>
            <a:endParaRPr lang="ko-KR" altLang="en-US" sz="1400" dirty="0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3220861" y="4465938"/>
            <a:ext cx="1108271" cy="6477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IPE</a:t>
            </a:r>
            <a:endParaRPr lang="ko-KR" altLang="en-US" sz="1400" dirty="0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4802527" y="4465938"/>
            <a:ext cx="1108270" cy="6477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IPE</a:t>
            </a:r>
            <a:endParaRPr lang="ko-KR" altLang="en-US" sz="1400" dirty="0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2912075" y="2411628"/>
            <a:ext cx="3227322" cy="2947086"/>
          </a:xfrm>
          <a:prstGeom prst="roundRect">
            <a:avLst>
              <a:gd name="adj" fmla="val 5868"/>
            </a:avLst>
          </a:prstGeom>
          <a:noFill/>
          <a:ln w="28575">
            <a:solidFill>
              <a:srgbClr val="CC00FF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3887885" y="1916529"/>
            <a:ext cx="1120570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sz="1800" b="1" dirty="0" smtClean="0">
                <a:solidFill>
                  <a:schemeClr val="tx1"/>
                </a:solidFill>
              </a:rPr>
              <a:t>Gateway</a:t>
            </a:r>
          </a:p>
        </p:txBody>
      </p:sp>
      <p:cxnSp>
        <p:nvCxnSpPr>
          <p:cNvPr id="5" name="꺾인 연결선 4"/>
          <p:cNvCxnSpPr>
            <a:stCxn id="15" idx="2"/>
            <a:endCxn id="18" idx="0"/>
          </p:cNvCxnSpPr>
          <p:nvPr/>
        </p:nvCxnSpPr>
        <p:spPr>
          <a:xfrm rot="5400000">
            <a:off x="3846563" y="3746672"/>
            <a:ext cx="647700" cy="790832"/>
          </a:xfrm>
          <a:prstGeom prst="bentConnector3">
            <a:avLst>
              <a:gd name="adj1" fmla="val 44913"/>
            </a:avLst>
          </a:prstGeom>
          <a:ln w="190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꺾인 연결선 23"/>
          <p:cNvCxnSpPr>
            <a:stCxn id="15" idx="2"/>
            <a:endCxn id="19" idx="0"/>
          </p:cNvCxnSpPr>
          <p:nvPr/>
        </p:nvCxnSpPr>
        <p:spPr>
          <a:xfrm rot="16200000" flipH="1">
            <a:off x="4637395" y="3746671"/>
            <a:ext cx="647700" cy="790833"/>
          </a:xfrm>
          <a:prstGeom prst="bentConnector3">
            <a:avLst>
              <a:gd name="adj1" fmla="val 46185"/>
            </a:avLst>
          </a:prstGeom>
          <a:ln w="190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>
            <a:stCxn id="18" idx="2"/>
            <a:endCxn id="14" idx="0"/>
          </p:cNvCxnSpPr>
          <p:nvPr/>
        </p:nvCxnSpPr>
        <p:spPr>
          <a:xfrm>
            <a:off x="3774997" y="5113638"/>
            <a:ext cx="0" cy="762000"/>
          </a:xfrm>
          <a:prstGeom prst="straightConnector1">
            <a:avLst/>
          </a:prstGeom>
          <a:ln w="19050">
            <a:solidFill>
              <a:srgbClr val="0033CC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>
            <a:stCxn id="19" idx="2"/>
            <a:endCxn id="29" idx="0"/>
          </p:cNvCxnSpPr>
          <p:nvPr/>
        </p:nvCxnSpPr>
        <p:spPr>
          <a:xfrm>
            <a:off x="5356662" y="5113638"/>
            <a:ext cx="0" cy="762000"/>
          </a:xfrm>
          <a:prstGeom prst="straightConnector1">
            <a:avLst/>
          </a:prstGeom>
          <a:ln w="19050">
            <a:solidFill>
              <a:srgbClr val="0033CC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모서리가 둥근 직사각형 44"/>
          <p:cNvSpPr/>
          <p:nvPr/>
        </p:nvSpPr>
        <p:spPr>
          <a:xfrm>
            <a:off x="1643448" y="2675238"/>
            <a:ext cx="875420" cy="1143000"/>
          </a:xfrm>
          <a:prstGeom prst="roundRect">
            <a:avLst>
              <a:gd name="adj" fmla="val 68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IN-CSE</a:t>
            </a:r>
            <a:endParaRPr lang="ko-KR" altLang="en-US" sz="1400" dirty="0"/>
          </a:p>
        </p:txBody>
      </p:sp>
      <p:sp>
        <p:nvSpPr>
          <p:cNvPr id="50" name="모서리가 둥근 직사각형 49"/>
          <p:cNvSpPr/>
          <p:nvPr/>
        </p:nvSpPr>
        <p:spPr>
          <a:xfrm>
            <a:off x="271848" y="2675238"/>
            <a:ext cx="875420" cy="1143000"/>
          </a:xfrm>
          <a:prstGeom prst="roundRect">
            <a:avLst>
              <a:gd name="adj" fmla="val 68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IN-AE</a:t>
            </a:r>
            <a:endParaRPr lang="ko-KR" altLang="en-US" sz="1400" dirty="0"/>
          </a:p>
        </p:txBody>
      </p:sp>
      <p:cxnSp>
        <p:nvCxnSpPr>
          <p:cNvPr id="53" name="직선 화살표 연결선 52"/>
          <p:cNvCxnSpPr>
            <a:stCxn id="50" idx="3"/>
            <a:endCxn id="45" idx="1"/>
          </p:cNvCxnSpPr>
          <p:nvPr/>
        </p:nvCxnSpPr>
        <p:spPr>
          <a:xfrm>
            <a:off x="1147268" y="3246738"/>
            <a:ext cx="496180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모서리가 둥근 직사각형 87"/>
          <p:cNvSpPr/>
          <p:nvPr/>
        </p:nvSpPr>
        <p:spPr>
          <a:xfrm>
            <a:off x="8044248" y="2675238"/>
            <a:ext cx="875420" cy="1143000"/>
          </a:xfrm>
          <a:prstGeom prst="roundRect">
            <a:avLst>
              <a:gd name="adj" fmla="val 68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ASN-AE</a:t>
            </a:r>
            <a:endParaRPr lang="ko-KR" altLang="en-US" sz="1400" dirty="0"/>
          </a:p>
        </p:txBody>
      </p:sp>
      <p:sp>
        <p:nvSpPr>
          <p:cNvPr id="89" name="모서리가 둥근 직사각형 88"/>
          <p:cNvSpPr/>
          <p:nvPr/>
        </p:nvSpPr>
        <p:spPr>
          <a:xfrm>
            <a:off x="6748848" y="2675238"/>
            <a:ext cx="875420" cy="1143000"/>
          </a:xfrm>
          <a:prstGeom prst="roundRect">
            <a:avLst>
              <a:gd name="adj" fmla="val 68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ASN-CSE</a:t>
            </a:r>
            <a:endParaRPr lang="ko-KR" altLang="en-US" sz="1400" dirty="0"/>
          </a:p>
        </p:txBody>
      </p:sp>
      <p:cxnSp>
        <p:nvCxnSpPr>
          <p:cNvPr id="91" name="직선 화살표 연결선 90"/>
          <p:cNvCxnSpPr>
            <a:stCxn id="89" idx="3"/>
            <a:endCxn id="88" idx="1"/>
          </p:cNvCxnSpPr>
          <p:nvPr/>
        </p:nvCxnSpPr>
        <p:spPr>
          <a:xfrm>
            <a:off x="7624268" y="3246738"/>
            <a:ext cx="419980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화살표 연결선 91"/>
          <p:cNvCxnSpPr>
            <a:stCxn id="15" idx="3"/>
            <a:endCxn id="89" idx="1"/>
          </p:cNvCxnSpPr>
          <p:nvPr/>
        </p:nvCxnSpPr>
        <p:spPr>
          <a:xfrm>
            <a:off x="5910797" y="3246738"/>
            <a:ext cx="838051" cy="0"/>
          </a:xfrm>
          <a:prstGeom prst="straightConnector1">
            <a:avLst/>
          </a:prstGeom>
          <a:ln w="190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모서리가 둥근 직사각형 96"/>
          <p:cNvSpPr/>
          <p:nvPr/>
        </p:nvSpPr>
        <p:spPr>
          <a:xfrm>
            <a:off x="7395668" y="4339281"/>
            <a:ext cx="875420" cy="1143000"/>
          </a:xfrm>
          <a:prstGeom prst="roundRect">
            <a:avLst>
              <a:gd name="adj" fmla="val 685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/>
              <a:t>ADN-AE</a:t>
            </a:r>
            <a:endParaRPr lang="ko-KR" altLang="en-US" sz="1400" dirty="0"/>
          </a:p>
        </p:txBody>
      </p:sp>
      <p:cxnSp>
        <p:nvCxnSpPr>
          <p:cNvPr id="98" name="꺾인 연결선 97"/>
          <p:cNvCxnSpPr>
            <a:stCxn id="15" idx="3"/>
            <a:endCxn id="97" idx="1"/>
          </p:cNvCxnSpPr>
          <p:nvPr/>
        </p:nvCxnSpPr>
        <p:spPr>
          <a:xfrm>
            <a:off x="5910797" y="3246738"/>
            <a:ext cx="1484871" cy="1664043"/>
          </a:xfrm>
          <a:prstGeom prst="bentConnector3">
            <a:avLst>
              <a:gd name="adj1" fmla="val 25590"/>
            </a:avLst>
          </a:prstGeom>
          <a:ln w="1905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5354771" y="5413973"/>
            <a:ext cx="741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smtClean="0"/>
              <a:t>OIC </a:t>
            </a:r>
          </a:p>
          <a:p>
            <a:pPr algn="ctr"/>
            <a:r>
              <a:rPr lang="en-US" altLang="ko-KR" sz="1200" dirty="0" smtClean="0"/>
              <a:t>Interface</a:t>
            </a:r>
            <a:endParaRPr lang="ko-KR" altLang="en-US" sz="1200" dirty="0"/>
          </a:p>
        </p:txBody>
      </p:sp>
      <p:sp>
        <p:nvSpPr>
          <p:cNvPr id="100" name="TextBox 99"/>
          <p:cNvSpPr txBox="1"/>
          <p:nvPr/>
        </p:nvSpPr>
        <p:spPr>
          <a:xfrm>
            <a:off x="3031701" y="5413973"/>
            <a:ext cx="7412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smtClean="0"/>
              <a:t>OIC </a:t>
            </a:r>
          </a:p>
          <a:p>
            <a:pPr algn="ctr"/>
            <a:r>
              <a:rPr lang="en-US" altLang="ko-KR" sz="1200" dirty="0" smtClean="0"/>
              <a:t>Interface</a:t>
            </a:r>
            <a:endParaRPr lang="ko-KR" altLang="en-US" sz="1200" dirty="0"/>
          </a:p>
        </p:txBody>
      </p:sp>
      <p:sp>
        <p:nvSpPr>
          <p:cNvPr id="101" name="TextBox 100"/>
          <p:cNvSpPr txBox="1"/>
          <p:nvPr/>
        </p:nvSpPr>
        <p:spPr>
          <a:xfrm>
            <a:off x="4342709" y="4123038"/>
            <a:ext cx="4542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err="1" smtClean="0"/>
              <a:t>Mca</a:t>
            </a:r>
            <a:endParaRPr lang="ko-KR" altLang="en-US" sz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2498124" y="3251886"/>
            <a:ext cx="447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err="1" smtClean="0"/>
              <a:t>Mcc</a:t>
            </a:r>
            <a:endParaRPr lang="ko-KR" altLang="en-US" sz="1200" dirty="0"/>
          </a:p>
        </p:txBody>
      </p:sp>
      <p:sp>
        <p:nvSpPr>
          <p:cNvPr id="103" name="TextBox 102"/>
          <p:cNvSpPr txBox="1"/>
          <p:nvPr/>
        </p:nvSpPr>
        <p:spPr>
          <a:xfrm>
            <a:off x="1176704" y="3251886"/>
            <a:ext cx="454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err="1" smtClean="0"/>
              <a:t>Mca</a:t>
            </a:r>
            <a:endParaRPr lang="ko-KR" altLang="en-US" sz="1200" dirty="0"/>
          </a:p>
        </p:txBody>
      </p:sp>
      <p:sp>
        <p:nvSpPr>
          <p:cNvPr id="104" name="TextBox 103"/>
          <p:cNvSpPr txBox="1"/>
          <p:nvPr/>
        </p:nvSpPr>
        <p:spPr>
          <a:xfrm>
            <a:off x="6295767" y="3251886"/>
            <a:ext cx="4475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err="1" smtClean="0"/>
              <a:t>Mcc</a:t>
            </a:r>
            <a:endParaRPr lang="ko-KR" altLang="en-US" sz="1200" dirty="0"/>
          </a:p>
        </p:txBody>
      </p:sp>
      <p:sp>
        <p:nvSpPr>
          <p:cNvPr id="105" name="TextBox 104"/>
          <p:cNvSpPr txBox="1"/>
          <p:nvPr/>
        </p:nvSpPr>
        <p:spPr>
          <a:xfrm>
            <a:off x="7618693" y="3251886"/>
            <a:ext cx="454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err="1" smtClean="0"/>
              <a:t>Mca</a:t>
            </a:r>
            <a:endParaRPr lang="ko-KR" altLang="en-US" sz="1200" dirty="0"/>
          </a:p>
        </p:txBody>
      </p:sp>
      <p:sp>
        <p:nvSpPr>
          <p:cNvPr id="106" name="TextBox 105"/>
          <p:cNvSpPr txBox="1"/>
          <p:nvPr/>
        </p:nvSpPr>
        <p:spPr>
          <a:xfrm>
            <a:off x="6781800" y="4924167"/>
            <a:ext cx="454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 err="1" smtClean="0"/>
              <a:t>Mca</a:t>
            </a:r>
            <a:endParaRPr lang="ko-KR" altLang="en-US" sz="1200" dirty="0"/>
          </a:p>
        </p:txBody>
      </p:sp>
      <p:sp>
        <p:nvSpPr>
          <p:cNvPr id="107" name="Espace réservé du contenu 2"/>
          <p:cNvSpPr>
            <a:spLocks noGrp="1"/>
          </p:cNvSpPr>
          <p:nvPr>
            <p:ph idx="1"/>
          </p:nvPr>
        </p:nvSpPr>
        <p:spPr>
          <a:xfrm>
            <a:off x="453779" y="1219200"/>
            <a:ext cx="8229600" cy="634314"/>
          </a:xfrm>
        </p:spPr>
        <p:txBody>
          <a:bodyPr>
            <a:normAutofit fontScale="62500" lnSpcReduction="20000"/>
          </a:bodyPr>
          <a:lstStyle/>
          <a:p>
            <a:r>
              <a:rPr lang="en-US" altLang="ko-KR" dirty="0" smtClean="0"/>
              <a:t>Deployment model based on Functional Architecture</a:t>
            </a:r>
          </a:p>
          <a:p>
            <a:pPr lvl="1"/>
            <a:r>
              <a:rPr lang="en-US" altLang="ko-KR" dirty="0" smtClean="0"/>
              <a:t>Main entities and their interworking via reference points.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66195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763000" cy="762000"/>
          </a:xfrm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sz="4000" dirty="0" smtClean="0">
                <a:solidFill>
                  <a:schemeClr val="tx1"/>
                </a:solidFill>
              </a:rPr>
              <a:t>Interworking with OIC via virtual devices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19200"/>
            <a:ext cx="8229600" cy="1981200"/>
          </a:xfrm>
        </p:spPr>
        <p:txBody>
          <a:bodyPr>
            <a:normAutofit fontScale="55000" lnSpcReduction="20000"/>
          </a:bodyPr>
          <a:lstStyle/>
          <a:p>
            <a:r>
              <a:rPr lang="en-US" altLang="ko-KR" dirty="0"/>
              <a:t>v</a:t>
            </a:r>
            <a:r>
              <a:rPr lang="en-US" altLang="ko-KR" dirty="0" smtClean="0"/>
              <a:t>irtual OIC devices in IPE </a:t>
            </a:r>
          </a:p>
          <a:p>
            <a:pPr lvl="1"/>
            <a:r>
              <a:rPr lang="en-US" altLang="ko-KR" dirty="0" smtClean="0"/>
              <a:t>Replicating virtual OIC device in IPE with OIC procedures.</a:t>
            </a:r>
          </a:p>
          <a:p>
            <a:pPr lvl="1"/>
            <a:r>
              <a:rPr lang="en-US" altLang="ko-KR" dirty="0" smtClean="0"/>
              <a:t>Binding two devices such that they are synchronized, i.e. the same resource representations </a:t>
            </a:r>
            <a:endParaRPr lang="en-US" altLang="ko-KR" dirty="0"/>
          </a:p>
          <a:p>
            <a:r>
              <a:rPr lang="en-US" altLang="ko-KR" dirty="0" smtClean="0"/>
              <a:t>virtual oneM2M devices in IPE   </a:t>
            </a:r>
            <a:endParaRPr lang="en-US" altLang="ko-KR" dirty="0"/>
          </a:p>
          <a:p>
            <a:pPr lvl="1"/>
            <a:r>
              <a:rPr lang="en-US" altLang="ko-KR" dirty="0" smtClean="0"/>
              <a:t>Mirroring virtual OIC device to virtual oneM2M device by resource mapping. </a:t>
            </a:r>
          </a:p>
          <a:p>
            <a:pPr lvl="1"/>
            <a:r>
              <a:rPr lang="en-US" dirty="0" smtClean="0"/>
              <a:t>oneM2M service by manipulating virtual oneM2M device, which will reflected in the virtual &amp; original OIC devices. </a:t>
            </a:r>
          </a:p>
        </p:txBody>
      </p:sp>
      <p:sp>
        <p:nvSpPr>
          <p:cNvPr id="18" name="모서리가 둥근 직사각형 17"/>
          <p:cNvSpPr/>
          <p:nvPr/>
        </p:nvSpPr>
        <p:spPr>
          <a:xfrm>
            <a:off x="2743200" y="3657600"/>
            <a:ext cx="4267200" cy="2667000"/>
          </a:xfrm>
          <a:prstGeom prst="roundRect">
            <a:avLst>
              <a:gd name="adj" fmla="val 586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5677651" y="4146147"/>
            <a:ext cx="1104149" cy="1661529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ko-KR" sz="1400" dirty="0" err="1" smtClean="0"/>
              <a:t>vOIC</a:t>
            </a:r>
            <a:r>
              <a:rPr lang="en-US" altLang="ko-KR" sz="1400" dirty="0" smtClean="0"/>
              <a:t> device</a:t>
            </a:r>
            <a:endParaRPr lang="ko-KR" alt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5795321" y="4632121"/>
            <a:ext cx="59122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5795321" y="4992847"/>
            <a:ext cx="50019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28" name="TextBox 27"/>
          <p:cNvSpPr txBox="1"/>
          <p:nvPr/>
        </p:nvSpPr>
        <p:spPr>
          <a:xfrm>
            <a:off x="5795321" y="5336796"/>
            <a:ext cx="805230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33" name="모서리가 둥근 직사각형 32"/>
          <p:cNvSpPr/>
          <p:nvPr/>
        </p:nvSpPr>
        <p:spPr>
          <a:xfrm>
            <a:off x="2971800" y="3800913"/>
            <a:ext cx="1744515" cy="2352753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ko-KR" sz="1600" dirty="0" err="1" smtClean="0"/>
              <a:t>vCSE</a:t>
            </a:r>
            <a:r>
              <a:rPr lang="en-US" altLang="ko-KR" sz="1600" dirty="0" smtClean="0"/>
              <a:t> (AE)</a:t>
            </a:r>
            <a:endParaRPr lang="ko-KR" altLang="en-US" sz="1600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4267200" y="3124200"/>
            <a:ext cx="1120570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IPE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48448" y="4746483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48" name="TextBox 47"/>
          <p:cNvSpPr txBox="1"/>
          <p:nvPr/>
        </p:nvSpPr>
        <p:spPr>
          <a:xfrm>
            <a:off x="3548448" y="5107209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49" name="TextBox 48"/>
          <p:cNvSpPr txBox="1"/>
          <p:nvPr/>
        </p:nvSpPr>
        <p:spPr>
          <a:xfrm>
            <a:off x="3015048" y="4369027"/>
            <a:ext cx="67839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myLight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  <p:cxnSp>
        <p:nvCxnSpPr>
          <p:cNvPr id="50" name="꺾인 연결선 49"/>
          <p:cNvCxnSpPr>
            <a:stCxn id="49" idx="2"/>
            <a:endCxn id="47" idx="1"/>
          </p:cNvCxnSpPr>
          <p:nvPr/>
        </p:nvCxnSpPr>
        <p:spPr>
          <a:xfrm rot="16200000" flipH="1">
            <a:off x="3324173" y="4645319"/>
            <a:ext cx="254346" cy="1942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꺾인 연결선 50"/>
          <p:cNvCxnSpPr>
            <a:stCxn id="49" idx="2"/>
            <a:endCxn id="48" idx="1"/>
          </p:cNvCxnSpPr>
          <p:nvPr/>
        </p:nvCxnSpPr>
        <p:spPr>
          <a:xfrm rot="16200000" flipH="1">
            <a:off x="3143810" y="4825682"/>
            <a:ext cx="615072" cy="1942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548448" y="5468779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53" name="모서리가 둥근 직사각형 52"/>
          <p:cNvSpPr/>
          <p:nvPr/>
        </p:nvSpPr>
        <p:spPr>
          <a:xfrm>
            <a:off x="4073610" y="5790683"/>
            <a:ext cx="6015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/>
                </a:solidFill>
              </a:rPr>
              <a:t>value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cxnSp>
        <p:nvCxnSpPr>
          <p:cNvPr id="55" name="꺾인 연결선 54"/>
          <p:cNvCxnSpPr>
            <a:stCxn id="49" idx="2"/>
            <a:endCxn id="52" idx="1"/>
          </p:cNvCxnSpPr>
          <p:nvPr/>
        </p:nvCxnSpPr>
        <p:spPr>
          <a:xfrm rot="16200000" flipH="1">
            <a:off x="2963025" y="5006467"/>
            <a:ext cx="976642" cy="1942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꺾인 연결선 55"/>
          <p:cNvCxnSpPr>
            <a:stCxn id="52" idx="2"/>
            <a:endCxn id="53" idx="1"/>
          </p:cNvCxnSpPr>
          <p:nvPr/>
        </p:nvCxnSpPr>
        <p:spPr>
          <a:xfrm rot="16200000" flipH="1">
            <a:off x="3921386" y="5746180"/>
            <a:ext cx="183405" cy="12104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모서리가 둥근 직사각형 88"/>
          <p:cNvSpPr/>
          <p:nvPr/>
        </p:nvSpPr>
        <p:spPr>
          <a:xfrm>
            <a:off x="228600" y="3800913"/>
            <a:ext cx="1744515" cy="2352753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ko-KR" sz="1600" dirty="0" err="1" smtClean="0"/>
              <a:t>vCSE</a:t>
            </a:r>
            <a:r>
              <a:rPr lang="en-US" altLang="ko-KR" sz="1600" dirty="0" smtClean="0"/>
              <a:t> (AE)</a:t>
            </a:r>
            <a:endParaRPr lang="ko-KR" altLang="en-US" sz="1600" dirty="0"/>
          </a:p>
        </p:txBody>
      </p:sp>
      <p:sp>
        <p:nvSpPr>
          <p:cNvPr id="91" name="TextBox 90"/>
          <p:cNvSpPr txBox="1"/>
          <p:nvPr/>
        </p:nvSpPr>
        <p:spPr>
          <a:xfrm>
            <a:off x="805248" y="4746483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92" name="TextBox 91"/>
          <p:cNvSpPr txBox="1"/>
          <p:nvPr/>
        </p:nvSpPr>
        <p:spPr>
          <a:xfrm>
            <a:off x="805248" y="5107209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93" name="TextBox 92"/>
          <p:cNvSpPr txBox="1"/>
          <p:nvPr/>
        </p:nvSpPr>
        <p:spPr>
          <a:xfrm>
            <a:off x="271848" y="4369027"/>
            <a:ext cx="67839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myLight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  <p:cxnSp>
        <p:nvCxnSpPr>
          <p:cNvPr id="94" name="꺾인 연결선 93"/>
          <p:cNvCxnSpPr>
            <a:stCxn id="93" idx="2"/>
            <a:endCxn id="91" idx="1"/>
          </p:cNvCxnSpPr>
          <p:nvPr/>
        </p:nvCxnSpPr>
        <p:spPr>
          <a:xfrm rot="16200000" flipH="1">
            <a:off x="580973" y="4645319"/>
            <a:ext cx="254346" cy="1942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꺾인 연결선 94"/>
          <p:cNvCxnSpPr>
            <a:stCxn id="93" idx="2"/>
            <a:endCxn id="92" idx="1"/>
          </p:cNvCxnSpPr>
          <p:nvPr/>
        </p:nvCxnSpPr>
        <p:spPr>
          <a:xfrm rot="16200000" flipH="1">
            <a:off x="400610" y="4825682"/>
            <a:ext cx="615072" cy="1942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805248" y="5468779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97" name="모서리가 둥근 직사각형 96"/>
          <p:cNvSpPr/>
          <p:nvPr/>
        </p:nvSpPr>
        <p:spPr>
          <a:xfrm>
            <a:off x="1330410" y="5790683"/>
            <a:ext cx="6015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/>
                </a:solidFill>
              </a:rPr>
              <a:t>value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cxnSp>
        <p:nvCxnSpPr>
          <p:cNvPr id="98" name="꺾인 연결선 97"/>
          <p:cNvCxnSpPr>
            <a:stCxn id="93" idx="2"/>
            <a:endCxn id="96" idx="1"/>
          </p:cNvCxnSpPr>
          <p:nvPr/>
        </p:nvCxnSpPr>
        <p:spPr>
          <a:xfrm rot="16200000" flipH="1">
            <a:off x="219825" y="5006467"/>
            <a:ext cx="976642" cy="19420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꺾인 연결선 98"/>
          <p:cNvCxnSpPr>
            <a:stCxn id="96" idx="2"/>
            <a:endCxn id="97" idx="1"/>
          </p:cNvCxnSpPr>
          <p:nvPr/>
        </p:nvCxnSpPr>
        <p:spPr>
          <a:xfrm rot="16200000" flipH="1">
            <a:off x="1178186" y="5746180"/>
            <a:ext cx="183405" cy="12104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직선 화살표 연결선 99"/>
          <p:cNvCxnSpPr>
            <a:stCxn id="33" idx="3"/>
            <a:endCxn id="22" idx="1"/>
          </p:cNvCxnSpPr>
          <p:nvPr/>
        </p:nvCxnSpPr>
        <p:spPr>
          <a:xfrm flipV="1">
            <a:off x="4716315" y="4976912"/>
            <a:ext cx="961336" cy="378"/>
          </a:xfrm>
          <a:prstGeom prst="straightConnector1">
            <a:avLst/>
          </a:prstGeom>
          <a:ln w="38100">
            <a:solidFill>
              <a:srgbClr val="CC00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784278" y="5115690"/>
            <a:ext cx="846284" cy="600164"/>
          </a:xfrm>
          <a:prstGeom prst="rect">
            <a:avLst/>
          </a:prstGeom>
          <a:solidFill>
            <a:srgbClr val="FFFF00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 smtClean="0"/>
              <a:t>Mirroring oneM2M &amp; OIC devices</a:t>
            </a:r>
            <a:endParaRPr lang="ko-KR" altLang="en-US" sz="1100" dirty="0" smtClean="0">
              <a:latin typeface="+mn-lt"/>
            </a:endParaRPr>
          </a:p>
        </p:txBody>
      </p:sp>
      <p:sp>
        <p:nvSpPr>
          <p:cNvPr id="106" name="모서리가 둥근 직사각형 105"/>
          <p:cNvSpPr/>
          <p:nvPr/>
        </p:nvSpPr>
        <p:spPr>
          <a:xfrm>
            <a:off x="7811251" y="4146147"/>
            <a:ext cx="1104149" cy="1661529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ko-KR" sz="1400" dirty="0" smtClean="0"/>
              <a:t>OIC device</a:t>
            </a:r>
            <a:endParaRPr lang="ko-KR" altLang="en-US" sz="1400" dirty="0"/>
          </a:p>
        </p:txBody>
      </p:sp>
      <p:sp>
        <p:nvSpPr>
          <p:cNvPr id="107" name="TextBox 106"/>
          <p:cNvSpPr txBox="1"/>
          <p:nvPr/>
        </p:nvSpPr>
        <p:spPr>
          <a:xfrm>
            <a:off x="7928921" y="4632121"/>
            <a:ext cx="59122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7928921" y="4992847"/>
            <a:ext cx="50019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109" name="TextBox 108"/>
          <p:cNvSpPr txBox="1"/>
          <p:nvPr/>
        </p:nvSpPr>
        <p:spPr>
          <a:xfrm>
            <a:off x="7928921" y="5336796"/>
            <a:ext cx="805230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cxnSp>
        <p:nvCxnSpPr>
          <p:cNvPr id="110" name="직선 화살표 연결선 109"/>
          <p:cNvCxnSpPr>
            <a:stCxn id="22" idx="3"/>
            <a:endCxn id="106" idx="1"/>
          </p:cNvCxnSpPr>
          <p:nvPr/>
        </p:nvCxnSpPr>
        <p:spPr>
          <a:xfrm>
            <a:off x="6781800" y="4976912"/>
            <a:ext cx="1029451" cy="0"/>
          </a:xfrm>
          <a:prstGeom prst="straightConnector1">
            <a:avLst/>
          </a:prstGeom>
          <a:ln w="38100">
            <a:solidFill>
              <a:srgbClr val="0000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6868450" y="5115690"/>
            <a:ext cx="846284" cy="769441"/>
          </a:xfrm>
          <a:prstGeom prst="rect">
            <a:avLst/>
          </a:prstGeom>
          <a:solidFill>
            <a:srgbClr val="FFFF00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 smtClean="0"/>
              <a:t>Sync OIC devices via OIC interfaces</a:t>
            </a:r>
            <a:endParaRPr lang="ko-KR" altLang="en-US" sz="1100" dirty="0" smtClean="0">
              <a:latin typeface="+mn-lt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2057400" y="5115690"/>
            <a:ext cx="846284" cy="938719"/>
          </a:xfrm>
          <a:prstGeom prst="rect">
            <a:avLst/>
          </a:prstGeom>
          <a:solidFill>
            <a:srgbClr val="FFFF00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100" dirty="0" smtClean="0"/>
              <a:t>oneM2M services with oneM2M interfaces</a:t>
            </a:r>
            <a:endParaRPr lang="ko-KR" altLang="en-US" sz="1100" dirty="0" smtClean="0">
              <a:latin typeface="+mn-lt"/>
            </a:endParaRPr>
          </a:p>
        </p:txBody>
      </p:sp>
      <p:cxnSp>
        <p:nvCxnSpPr>
          <p:cNvPr id="113" name="직선 화살표 연결선 112"/>
          <p:cNvCxnSpPr>
            <a:stCxn id="89" idx="3"/>
            <a:endCxn id="33" idx="1"/>
          </p:cNvCxnSpPr>
          <p:nvPr/>
        </p:nvCxnSpPr>
        <p:spPr>
          <a:xfrm>
            <a:off x="1973115" y="4977290"/>
            <a:ext cx="998685" cy="0"/>
          </a:xfrm>
          <a:prstGeom prst="straightConnector1">
            <a:avLst/>
          </a:prstGeom>
          <a:ln w="38100">
            <a:solidFill>
              <a:srgbClr val="CC00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1998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11" grpId="0" animBg="1"/>
      <p:bldP spid="1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952500" y="304800"/>
            <a:ext cx="7239000" cy="762000"/>
          </a:xfrm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dirty="0" smtClean="0">
                <a:solidFill>
                  <a:schemeClr val="tx1"/>
                </a:solidFill>
              </a:rPr>
              <a:t>Basic Sketch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19200"/>
            <a:ext cx="8229600" cy="1752600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dirty="0" smtClean="0"/>
              <a:t>IPE in </a:t>
            </a:r>
            <a:r>
              <a:rPr lang="en-US" altLang="ko-KR" dirty="0"/>
              <a:t>between </a:t>
            </a:r>
          </a:p>
          <a:p>
            <a:pPr lvl="1"/>
            <a:r>
              <a:rPr lang="en-US" altLang="ko-KR" dirty="0"/>
              <a:t> which plays the role of both </a:t>
            </a:r>
            <a:r>
              <a:rPr lang="en-US" altLang="ko-KR" dirty="0" smtClean="0"/>
              <a:t>oneM2M &amp; OIC entities</a:t>
            </a:r>
            <a:r>
              <a:rPr lang="en-US" altLang="ko-KR" dirty="0"/>
              <a:t>. </a:t>
            </a:r>
          </a:p>
          <a:p>
            <a:r>
              <a:rPr lang="en-US" altLang="ko-KR" dirty="0"/>
              <a:t>Separation of OIC &amp; oneM2M operation </a:t>
            </a:r>
          </a:p>
          <a:p>
            <a:pPr lvl="1"/>
            <a:r>
              <a:rPr lang="en-US" altLang="ko-KR" dirty="0" smtClean="0"/>
              <a:t>The </a:t>
            </a:r>
            <a:r>
              <a:rPr lang="en-US" altLang="ko-KR" dirty="0"/>
              <a:t>intermediary interact with OIC (&amp; oneM2M) devices with OIC (&amp; oneM2M) procedures respectively. </a:t>
            </a:r>
            <a:endParaRPr lang="en-US" dirty="0" smtClean="0"/>
          </a:p>
        </p:txBody>
      </p:sp>
      <p:pic>
        <p:nvPicPr>
          <p:cNvPr id="31" name="Picture 4" descr="http://www.broadbandbuyer.com/images/products/cisco%20systems/air-oeap602i-e-k9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0603" y="3810000"/>
            <a:ext cx="2382997" cy="2382997"/>
          </a:xfrm>
          <a:prstGeom prst="rect">
            <a:avLst/>
          </a:prstGeom>
          <a:noFill/>
        </p:spPr>
      </p:pic>
      <p:pic>
        <p:nvPicPr>
          <p:cNvPr id="32" name="Picture 2" descr="https://www.troopsupport.dla.mil/events/images/14012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362835"/>
            <a:ext cx="784623" cy="1197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C8BFE7"/>
              </a:clrFrom>
              <a:clrTo>
                <a:srgbClr val="C8BF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302" y="4150425"/>
            <a:ext cx="864298" cy="1640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Content Placeholder 2"/>
          <p:cNvSpPr txBox="1">
            <a:spLocks/>
          </p:cNvSpPr>
          <p:nvPr/>
        </p:nvSpPr>
        <p:spPr>
          <a:xfrm>
            <a:off x="111766" y="3352979"/>
            <a:ext cx="1640834" cy="55688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oneM2M device</a:t>
            </a:r>
          </a:p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(controller)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36" name="Picture 2" descr="https://www.troopsupport.dla.mil/events/images/14012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712" y="4556205"/>
            <a:ext cx="499547" cy="762229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직선 화살표 연결선 38"/>
          <p:cNvCxnSpPr/>
          <p:nvPr/>
        </p:nvCxnSpPr>
        <p:spPr>
          <a:xfrm>
            <a:off x="1593976" y="4749292"/>
            <a:ext cx="1677444" cy="1577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화살표 연결선 39"/>
          <p:cNvCxnSpPr/>
          <p:nvPr/>
        </p:nvCxnSpPr>
        <p:spPr>
          <a:xfrm>
            <a:off x="1593976" y="5104292"/>
            <a:ext cx="1677444" cy="1577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C8BFE7"/>
              </a:clrFrom>
              <a:clrTo>
                <a:srgbClr val="C8BF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163" y="4129218"/>
            <a:ext cx="457199" cy="867833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44" name="직선 화살표 연결선 43"/>
          <p:cNvCxnSpPr/>
          <p:nvPr/>
        </p:nvCxnSpPr>
        <p:spPr>
          <a:xfrm>
            <a:off x="4495800" y="4794082"/>
            <a:ext cx="384421" cy="6518"/>
          </a:xfrm>
          <a:prstGeom prst="straightConnector1">
            <a:avLst/>
          </a:prstGeom>
          <a:ln w="38100">
            <a:solidFill>
              <a:srgbClr val="CC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화살표 연결선 46"/>
          <p:cNvCxnSpPr/>
          <p:nvPr/>
        </p:nvCxnSpPr>
        <p:spPr>
          <a:xfrm>
            <a:off x="4495800" y="5098882"/>
            <a:ext cx="384421" cy="6518"/>
          </a:xfrm>
          <a:prstGeom prst="straightConnector1">
            <a:avLst/>
          </a:prstGeom>
          <a:ln w="38100">
            <a:solidFill>
              <a:srgbClr val="CC00FF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447800" y="4401867"/>
            <a:ext cx="173094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  <a:ea typeface="맑은 고딕"/>
              </a:rPr>
              <a:t>① oneM2M REQ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58" name="Content Placeholder 2"/>
          <p:cNvSpPr txBox="1">
            <a:spLocks/>
          </p:cNvSpPr>
          <p:nvPr/>
        </p:nvSpPr>
        <p:spPr>
          <a:xfrm>
            <a:off x="7391400" y="3352979"/>
            <a:ext cx="1754105" cy="55688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OIC device</a:t>
            </a:r>
          </a:p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(sensor &amp; actuator)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cxnSp>
        <p:nvCxnSpPr>
          <p:cNvPr id="63" name="직선 화살표 연결선 62"/>
          <p:cNvCxnSpPr/>
          <p:nvPr/>
        </p:nvCxnSpPr>
        <p:spPr>
          <a:xfrm>
            <a:off x="6100073" y="4749292"/>
            <a:ext cx="1677444" cy="1577"/>
          </a:xfrm>
          <a:prstGeom prst="straightConnector1">
            <a:avLst/>
          </a:prstGeom>
          <a:ln w="3810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화살표 연결선 63"/>
          <p:cNvCxnSpPr/>
          <p:nvPr/>
        </p:nvCxnSpPr>
        <p:spPr>
          <a:xfrm>
            <a:off x="6100073" y="5104292"/>
            <a:ext cx="1677444" cy="1577"/>
          </a:xfrm>
          <a:prstGeom prst="straightConnector1">
            <a:avLst/>
          </a:prstGeom>
          <a:ln w="38100">
            <a:solidFill>
              <a:srgbClr val="0033CC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ontent Placeholder 2"/>
          <p:cNvSpPr txBox="1">
            <a:spLocks/>
          </p:cNvSpPr>
          <p:nvPr/>
        </p:nvSpPr>
        <p:spPr>
          <a:xfrm>
            <a:off x="3785841" y="3352979"/>
            <a:ext cx="1640834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800" b="1" dirty="0" smtClean="0">
                <a:solidFill>
                  <a:schemeClr val="tx1"/>
                </a:solidFill>
              </a:rPr>
              <a:t>IPE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019800" y="4401867"/>
            <a:ext cx="173094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latin typeface="맑은 고딕"/>
              </a:rPr>
              <a:t>② </a:t>
            </a:r>
            <a:r>
              <a:rPr lang="en-US" altLang="ko-KR" sz="1400" dirty="0" smtClean="0">
                <a:latin typeface="맑은 고딕"/>
              </a:rPr>
              <a:t>OIC REQ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019800" y="5164546"/>
            <a:ext cx="173094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latin typeface="맑은 고딕"/>
              </a:rPr>
              <a:t>③</a:t>
            </a:r>
            <a:r>
              <a:rPr lang="en-US" altLang="ko-KR" sz="1400" dirty="0" smtClean="0">
                <a:latin typeface="맑은 고딕"/>
              </a:rPr>
              <a:t> OIC RES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447800" y="5164546"/>
            <a:ext cx="173094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latin typeface="맑은 고딕"/>
              </a:rPr>
              <a:t>④ </a:t>
            </a:r>
            <a:r>
              <a:rPr lang="en-US" altLang="ko-KR" sz="1400" dirty="0" smtClean="0">
                <a:latin typeface="맑은 고딕"/>
                <a:ea typeface="맑은 고딕"/>
              </a:rPr>
              <a:t>oneM2M RES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77" name="Line 35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H="1" flipV="1">
            <a:off x="3245262" y="3906668"/>
            <a:ext cx="538450" cy="649086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pPr algn="l" eaLnBrk="1" hangingPunct="1"/>
            <a:endParaRPr lang="en-US" sz="1800" b="1" i="0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pic>
        <p:nvPicPr>
          <p:cNvPr id="79" name="Picture 2" descr="https://www.troopsupport.dla.mil/events/images/14012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052" y="5096933"/>
            <a:ext cx="499547" cy="762229"/>
          </a:xfrm>
          <a:prstGeom prst="rect">
            <a:avLst/>
          </a:prstGeom>
          <a:noFill/>
          <a:ln w="38100">
            <a:solidFill>
              <a:srgbClr val="0033CC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TextBox 75"/>
          <p:cNvSpPr txBox="1"/>
          <p:nvPr/>
        </p:nvSpPr>
        <p:spPr>
          <a:xfrm>
            <a:off x="2045076" y="3515380"/>
            <a:ext cx="1460124" cy="523220"/>
          </a:xfrm>
          <a:prstGeom prst="rect">
            <a:avLst/>
          </a:prstGeom>
          <a:solidFill>
            <a:srgbClr val="FFCC00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/>
              <a:t>(virtual) </a:t>
            </a:r>
          </a:p>
          <a:p>
            <a:pPr algn="ctr"/>
            <a:r>
              <a:rPr lang="en-US" altLang="ko-KR" sz="1400" dirty="0" smtClean="0"/>
              <a:t>oneM2M device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019800" y="6060990"/>
            <a:ext cx="1460124" cy="523220"/>
          </a:xfrm>
          <a:prstGeom prst="rect">
            <a:avLst/>
          </a:prstGeom>
          <a:solidFill>
            <a:srgbClr val="FFCC00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/>
              <a:t>(virtual) </a:t>
            </a:r>
          </a:p>
          <a:p>
            <a:pPr algn="ctr"/>
            <a:r>
              <a:rPr lang="en-US" altLang="ko-KR" sz="1400" dirty="0" smtClean="0"/>
              <a:t>OIC device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81" name="Line 3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V="1">
            <a:off x="4743863" y="5257800"/>
            <a:ext cx="0" cy="11430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pPr algn="l" eaLnBrk="1" hangingPunct="1"/>
            <a:endParaRPr lang="en-US" sz="1800" b="1" i="0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581400" y="6233866"/>
            <a:ext cx="1676400" cy="523220"/>
          </a:xfrm>
          <a:prstGeom prst="rect">
            <a:avLst/>
          </a:prstGeom>
          <a:solidFill>
            <a:srgbClr val="FFCC00"/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/>
              <a:t>oneM2M &amp; OIC resource translation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83" name="Line 35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 flipV="1">
            <a:off x="5576598" y="5859162"/>
            <a:ext cx="671801" cy="333835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pPr algn="l" eaLnBrk="1" hangingPunct="1"/>
            <a:endParaRPr lang="en-US" sz="1800" b="1" i="0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70" grpId="0"/>
      <p:bldP spid="71" grpId="0"/>
      <p:bldP spid="75" grpId="0"/>
      <p:bldP spid="77" grpId="0" animBg="1"/>
      <p:bldP spid="76" grpId="0" animBg="1"/>
      <p:bldP spid="80" grpId="0" animBg="1"/>
      <p:bldP spid="81" grpId="0" animBg="1"/>
      <p:bldP spid="82" grpId="0" animBg="1"/>
      <p:bldP spid="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952500" y="304800"/>
            <a:ext cx="7239000" cy="762000"/>
          </a:xfrm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dirty="0" smtClean="0">
                <a:solidFill>
                  <a:schemeClr val="tx1"/>
                </a:solidFill>
              </a:rPr>
              <a:t>Main operations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95400"/>
            <a:ext cx="7166221" cy="52578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(virtual) OIC device representation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replicating OIC device in IPE as (virtual) OIC device </a:t>
            </a:r>
          </a:p>
          <a:p>
            <a:pPr lvl="2"/>
            <a:r>
              <a:rPr lang="en-US" altLang="ko-KR" dirty="0" smtClean="0"/>
              <a:t>With OIC discovery procedures.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(virtual) oneM2M device representation</a:t>
            </a:r>
          </a:p>
          <a:p>
            <a:pPr lvl="1"/>
            <a:r>
              <a:rPr lang="en-US" altLang="ko-KR" dirty="0">
                <a:solidFill>
                  <a:schemeClr val="tx1"/>
                </a:solidFill>
              </a:rPr>
              <a:t>t</a:t>
            </a:r>
            <a:r>
              <a:rPr lang="en-US" altLang="ko-KR" dirty="0" smtClean="0">
                <a:solidFill>
                  <a:schemeClr val="tx1"/>
                </a:solidFill>
              </a:rPr>
              <a:t>ranslating OIC device into (virtual) oneM2M device. </a:t>
            </a:r>
          </a:p>
          <a:p>
            <a:pPr lvl="2"/>
            <a:r>
              <a:rPr lang="en-US" altLang="ko-KR" dirty="0" smtClean="0"/>
              <a:t>With virtual CSE (?)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oneM2M discovery 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oneM2M controller finds (virtual) oneM2M devices  </a:t>
            </a:r>
          </a:p>
          <a:p>
            <a:pPr marL="514350" indent="-514350">
              <a:buFont typeface="+mj-lt"/>
              <a:buAutoNum type="arabicPeriod"/>
            </a:pP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oneM2M monitoring &amp; controlling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oneM2M controller interacts with (virtual) oneM2M devices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on2M2M &amp; OIC resource translation 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Translating oneM2M &amp; OIC resources to synchronize virtual devices state</a:t>
            </a:r>
            <a:endParaRPr lang="en-US" altLang="ko-KR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OIC synchronization 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Synchronizing virtual OIC device &amp; OIC device </a:t>
            </a:r>
          </a:p>
          <a:p>
            <a:pPr lvl="2"/>
            <a:r>
              <a:rPr lang="en-US" altLang="ko-KR" dirty="0" smtClean="0"/>
              <a:t>With OIC Request &amp; response via BINDING (?). </a:t>
            </a:r>
          </a:p>
          <a:p>
            <a:pPr marL="514350" indent="-514350">
              <a:buFont typeface="+mj-lt"/>
              <a:buAutoNum type="arabicPeriod"/>
            </a:pPr>
            <a:endParaRPr lang="en-US" altLang="ko-KR" dirty="0" smtClean="0"/>
          </a:p>
          <a:p>
            <a:pPr marL="400050" lvl="1" indent="0">
              <a:buNone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0275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952500" y="304800"/>
            <a:ext cx="7239000" cy="762000"/>
          </a:xfrm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dirty="0" smtClean="0">
                <a:solidFill>
                  <a:schemeClr val="tx1"/>
                </a:solidFill>
              </a:rPr>
              <a:t>Main operations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95400"/>
            <a:ext cx="7166221" cy="52578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(virtual) OIC device representation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replicating OIC device in IPE as (virtual) OIC device </a:t>
            </a:r>
          </a:p>
          <a:p>
            <a:pPr lvl="2"/>
            <a:r>
              <a:rPr lang="en-US" altLang="ko-KR" dirty="0" smtClean="0"/>
              <a:t>With OIC discovery procedures.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(virtual) oneM2M device representation</a:t>
            </a:r>
          </a:p>
          <a:p>
            <a:pPr lvl="1"/>
            <a:r>
              <a:rPr lang="en-US" altLang="ko-KR" dirty="0">
                <a:solidFill>
                  <a:schemeClr val="tx1"/>
                </a:solidFill>
              </a:rPr>
              <a:t>t</a:t>
            </a:r>
            <a:r>
              <a:rPr lang="en-US" altLang="ko-KR" dirty="0" smtClean="0">
                <a:solidFill>
                  <a:schemeClr val="tx1"/>
                </a:solidFill>
              </a:rPr>
              <a:t>ranslating OIC device into (virtual) oneM2M device. </a:t>
            </a:r>
          </a:p>
          <a:p>
            <a:pPr lvl="2"/>
            <a:r>
              <a:rPr lang="en-US" altLang="ko-KR" dirty="0" smtClean="0"/>
              <a:t>With virtual CSE (?)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oneM2M discovery 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oneM2M controller finds (virtual) oneM2M devices  </a:t>
            </a:r>
          </a:p>
          <a:p>
            <a:pPr marL="514350" indent="-514350">
              <a:buFont typeface="+mj-lt"/>
              <a:buAutoNum type="arabicPeriod"/>
            </a:pP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oneM2M monitoring &amp; controlling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oneM2M controller interacts with (virtual) oneM2M devices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on2M2M &amp; OIC resource translation 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Translating oneM2M &amp; OIC resources to synchronize virtual devices state</a:t>
            </a:r>
            <a:endParaRPr lang="en-US" altLang="ko-KR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OIC synchronization 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Synchronizing virtual OIC device &amp; OIC device </a:t>
            </a:r>
          </a:p>
          <a:p>
            <a:pPr lvl="2"/>
            <a:r>
              <a:rPr lang="en-US" altLang="ko-KR" dirty="0" smtClean="0"/>
              <a:t>With OIC Request &amp; response via BINDING (?). </a:t>
            </a:r>
          </a:p>
          <a:p>
            <a:pPr marL="514350" indent="-514350">
              <a:buFont typeface="+mj-lt"/>
              <a:buAutoNum type="arabicPeriod"/>
            </a:pPr>
            <a:endParaRPr lang="en-US" altLang="ko-KR" dirty="0" smtClean="0"/>
          </a:p>
          <a:p>
            <a:pPr marL="400050" lvl="1" indent="0">
              <a:buNone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3" name="Rounded Rectangle 5"/>
          <p:cNvSpPr/>
          <p:nvPr/>
        </p:nvSpPr>
        <p:spPr>
          <a:xfrm>
            <a:off x="152352" y="3962400"/>
            <a:ext cx="7467648" cy="2652585"/>
          </a:xfrm>
          <a:prstGeom prst="roundRect">
            <a:avLst>
              <a:gd name="adj" fmla="val 8334"/>
            </a:avLst>
          </a:prstGeom>
          <a:noFill/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745628" y="209686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Initial preparation</a:t>
            </a:r>
            <a:endParaRPr lang="ko-KR" alt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7772400" y="4648200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Actual monitoring &amp; controlling </a:t>
            </a:r>
            <a:endParaRPr lang="ko-KR" altLang="en-US" dirty="0"/>
          </a:p>
        </p:txBody>
      </p:sp>
      <p:sp>
        <p:nvSpPr>
          <p:cNvPr id="8" name="Rounded Rectangle 5"/>
          <p:cNvSpPr/>
          <p:nvPr/>
        </p:nvSpPr>
        <p:spPr>
          <a:xfrm>
            <a:off x="152352" y="1130643"/>
            <a:ext cx="7467648" cy="2652585"/>
          </a:xfrm>
          <a:prstGeom prst="roundRect">
            <a:avLst>
              <a:gd name="adj" fmla="val 8334"/>
            </a:avLst>
          </a:prstGeom>
          <a:noFill/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77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952500" y="304800"/>
            <a:ext cx="7239000" cy="762000"/>
          </a:xfrm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dirty="0" smtClean="0">
                <a:solidFill>
                  <a:schemeClr val="tx1"/>
                </a:solidFill>
              </a:rPr>
              <a:t>Main operations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95400"/>
            <a:ext cx="7166221" cy="52578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(virtual) OIC device representation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replicating OIC device in IPE as (virtual) OIC device </a:t>
            </a:r>
          </a:p>
          <a:p>
            <a:pPr lvl="2"/>
            <a:r>
              <a:rPr lang="en-US" altLang="ko-KR" dirty="0" smtClean="0"/>
              <a:t>With OIC discovery procedures.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(virtual) oneM2M device representation</a:t>
            </a:r>
          </a:p>
          <a:p>
            <a:pPr lvl="1"/>
            <a:r>
              <a:rPr lang="en-US" altLang="ko-KR" dirty="0">
                <a:solidFill>
                  <a:schemeClr val="tx1"/>
                </a:solidFill>
              </a:rPr>
              <a:t>t</a:t>
            </a:r>
            <a:r>
              <a:rPr lang="en-US" altLang="ko-KR" dirty="0" smtClean="0">
                <a:solidFill>
                  <a:schemeClr val="tx1"/>
                </a:solidFill>
              </a:rPr>
              <a:t>ranslating OIC device into (virtual) oneM2M device. </a:t>
            </a:r>
          </a:p>
          <a:p>
            <a:pPr lvl="2"/>
            <a:r>
              <a:rPr lang="en-US" altLang="ko-KR" dirty="0" smtClean="0"/>
              <a:t>With virtual CSE (?)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oneM2M discovery 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oneM2M controller finds (virtual) oneM2M devices  </a:t>
            </a:r>
          </a:p>
          <a:p>
            <a:pPr marL="514350" indent="-514350">
              <a:buFont typeface="+mj-lt"/>
              <a:buAutoNum type="arabicPeriod"/>
            </a:pP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oneM2M monitoring &amp; controlling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oneM2M controller interacts with (virtual) oneM2M devices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on2M2M &amp; OIC resource translation 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Translating oneM2M &amp; OIC resources to synchronize virtual devices state</a:t>
            </a:r>
            <a:endParaRPr lang="en-US" altLang="ko-KR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ko-KR" dirty="0" smtClean="0"/>
              <a:t>OIC synchronization 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Synchronizing virtual OIC device &amp; OIC device </a:t>
            </a:r>
          </a:p>
          <a:p>
            <a:pPr lvl="2"/>
            <a:r>
              <a:rPr lang="en-US" altLang="ko-KR" dirty="0" smtClean="0"/>
              <a:t>With OIC Request &amp; response via BINDING (?). </a:t>
            </a:r>
          </a:p>
          <a:p>
            <a:pPr marL="514350" indent="-514350">
              <a:buFont typeface="+mj-lt"/>
              <a:buAutoNum type="arabicPeriod"/>
            </a:pPr>
            <a:endParaRPr lang="en-US" altLang="ko-KR" dirty="0" smtClean="0"/>
          </a:p>
          <a:p>
            <a:pPr marL="400050" lvl="1" indent="0">
              <a:buNone/>
            </a:pPr>
            <a:endParaRPr lang="en-US" altLang="ko-KR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29" name="Rounded Rectangle 5"/>
          <p:cNvSpPr/>
          <p:nvPr/>
        </p:nvSpPr>
        <p:spPr>
          <a:xfrm>
            <a:off x="152400" y="1269504"/>
            <a:ext cx="7467648" cy="893269"/>
          </a:xfrm>
          <a:prstGeom prst="roundRect">
            <a:avLst>
              <a:gd name="adj" fmla="val 8334"/>
            </a:avLst>
          </a:prstGeom>
          <a:noFill/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745628" y="13716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OIC operation</a:t>
            </a:r>
            <a:endParaRPr lang="ko-KR" altLang="en-US" sz="1600" dirty="0"/>
          </a:p>
        </p:txBody>
      </p:sp>
      <p:sp>
        <p:nvSpPr>
          <p:cNvPr id="51" name="Rounded Rectangle 5"/>
          <p:cNvSpPr/>
          <p:nvPr/>
        </p:nvSpPr>
        <p:spPr>
          <a:xfrm>
            <a:off x="152400" y="5586132"/>
            <a:ext cx="7467648" cy="893269"/>
          </a:xfrm>
          <a:prstGeom prst="roundRect">
            <a:avLst>
              <a:gd name="adj" fmla="val 8334"/>
            </a:avLst>
          </a:prstGeom>
          <a:noFill/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7745628" y="567999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OIC operation</a:t>
            </a:r>
            <a:endParaRPr lang="ko-KR" altLang="en-US" sz="1600" dirty="0"/>
          </a:p>
        </p:txBody>
      </p:sp>
      <p:sp>
        <p:nvSpPr>
          <p:cNvPr id="54" name="Rounded Rectangle 5"/>
          <p:cNvSpPr/>
          <p:nvPr/>
        </p:nvSpPr>
        <p:spPr>
          <a:xfrm>
            <a:off x="152400" y="3115623"/>
            <a:ext cx="7467648" cy="675843"/>
          </a:xfrm>
          <a:prstGeom prst="roundRect">
            <a:avLst>
              <a:gd name="adj" fmla="val 8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"/>
          <p:cNvSpPr/>
          <p:nvPr/>
        </p:nvSpPr>
        <p:spPr>
          <a:xfrm>
            <a:off x="152400" y="4021784"/>
            <a:ext cx="7467648" cy="675843"/>
          </a:xfrm>
          <a:prstGeom prst="roundRect">
            <a:avLst>
              <a:gd name="adj" fmla="val 83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745628" y="3118022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oneM2M operation</a:t>
            </a:r>
            <a:endParaRPr lang="ko-KR" altLang="en-US" sz="1600" dirty="0"/>
          </a:p>
        </p:txBody>
      </p:sp>
      <p:sp>
        <p:nvSpPr>
          <p:cNvPr id="59" name="TextBox 58"/>
          <p:cNvSpPr txBox="1"/>
          <p:nvPr/>
        </p:nvSpPr>
        <p:spPr>
          <a:xfrm>
            <a:off x="7745628" y="4032422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oneM2M operation</a:t>
            </a:r>
            <a:endParaRPr lang="ko-KR" altLang="en-US" sz="1600" dirty="0"/>
          </a:p>
        </p:txBody>
      </p:sp>
      <p:sp>
        <p:nvSpPr>
          <p:cNvPr id="60" name="Rounded Rectangle 5"/>
          <p:cNvSpPr/>
          <p:nvPr/>
        </p:nvSpPr>
        <p:spPr>
          <a:xfrm>
            <a:off x="152400" y="2228334"/>
            <a:ext cx="7467648" cy="819666"/>
          </a:xfrm>
          <a:prstGeom prst="roundRect">
            <a:avLst>
              <a:gd name="adj" fmla="val 8334"/>
            </a:avLst>
          </a:prstGeom>
          <a:noFill/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7745628" y="2167918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oneM2M &amp; OIC</a:t>
            </a:r>
          </a:p>
          <a:p>
            <a:pPr algn="ctr"/>
            <a:r>
              <a:rPr lang="en-US" altLang="ko-KR" sz="1600" dirty="0" smtClean="0"/>
              <a:t>translation</a:t>
            </a:r>
            <a:endParaRPr lang="ko-KR" altLang="en-US" sz="1600" dirty="0"/>
          </a:p>
        </p:txBody>
      </p:sp>
      <p:sp>
        <p:nvSpPr>
          <p:cNvPr id="62" name="Rounded Rectangle 5"/>
          <p:cNvSpPr/>
          <p:nvPr/>
        </p:nvSpPr>
        <p:spPr>
          <a:xfrm>
            <a:off x="152400" y="4740874"/>
            <a:ext cx="7467648" cy="794952"/>
          </a:xfrm>
          <a:prstGeom prst="roundRect">
            <a:avLst>
              <a:gd name="adj" fmla="val 8334"/>
            </a:avLst>
          </a:prstGeom>
          <a:noFill/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7745628" y="4680458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/>
              <a:t>oneM2M &amp; OIC</a:t>
            </a:r>
          </a:p>
          <a:p>
            <a:pPr algn="ctr"/>
            <a:r>
              <a:rPr lang="en-US" altLang="ko-KR" sz="1600" dirty="0" smtClean="0"/>
              <a:t>translation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5195797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762000"/>
          </a:xfrm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dirty="0" smtClean="0"/>
              <a:t>(virtual) OIC device representation 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95400"/>
            <a:ext cx="8309221" cy="2362200"/>
          </a:xfrm>
        </p:spPr>
        <p:txBody>
          <a:bodyPr>
            <a:normAutofit fontScale="55000" lnSpcReduction="20000"/>
          </a:bodyPr>
          <a:lstStyle/>
          <a:p>
            <a:r>
              <a:rPr lang="en-US" altLang="ko-KR" dirty="0" smtClean="0"/>
              <a:t>Overview (What)  </a:t>
            </a:r>
            <a:endParaRPr lang="en-US" altLang="ko-KR" dirty="0"/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replicating OIC device in IPE as (virtual) OIC device, (</a:t>
            </a:r>
            <a:r>
              <a:rPr lang="en-US" altLang="ko-KR" dirty="0" smtClean="0"/>
              <a:t>IPE as OIC server (?) ) 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ensuring </a:t>
            </a:r>
            <a:r>
              <a:rPr lang="en-US" altLang="ko-KR" dirty="0">
                <a:solidFill>
                  <a:schemeClr val="tx1"/>
                </a:solidFill>
              </a:rPr>
              <a:t>two OIC devices to be synchronized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en-US" altLang="ko-KR" dirty="0" smtClean="0"/>
              <a:t>i.e</a:t>
            </a:r>
            <a:r>
              <a:rPr lang="en-US" altLang="ko-KR" dirty="0"/>
              <a:t>. having the same resource </a:t>
            </a:r>
            <a:r>
              <a:rPr lang="en-US" altLang="ko-KR" dirty="0" smtClean="0"/>
              <a:t>representation</a:t>
            </a:r>
            <a:r>
              <a:rPr lang="en-US" altLang="ko-KR" dirty="0"/>
              <a:t> </a:t>
            </a:r>
            <a:endParaRPr lang="en-US" altLang="ko-KR" dirty="0" smtClean="0"/>
          </a:p>
          <a:p>
            <a:r>
              <a:rPr lang="en-US" altLang="ko-KR" dirty="0" smtClean="0"/>
              <a:t>Methods (How) 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Using OIC discovery to acquire the OIC device information </a:t>
            </a:r>
          </a:p>
          <a:p>
            <a:pPr lvl="2"/>
            <a:r>
              <a:rPr lang="en-US" altLang="ko-KR" dirty="0" smtClean="0">
                <a:solidFill>
                  <a:schemeClr val="tx1"/>
                </a:solidFill>
              </a:rPr>
              <a:t>GET to /</a:t>
            </a:r>
            <a:r>
              <a:rPr lang="en-US" altLang="ko-KR" dirty="0" err="1" smtClean="0">
                <a:solidFill>
                  <a:schemeClr val="tx1"/>
                </a:solidFill>
              </a:rPr>
              <a:t>oic</a:t>
            </a:r>
            <a:r>
              <a:rPr lang="en-US" altLang="ko-KR" dirty="0" smtClean="0">
                <a:solidFill>
                  <a:schemeClr val="tx1"/>
                </a:solidFill>
              </a:rPr>
              <a:t>/res (from IPE)</a:t>
            </a:r>
          </a:p>
          <a:p>
            <a:pPr lvl="2"/>
            <a:r>
              <a:rPr lang="en-US" altLang="ko-KR" dirty="0" smtClean="0"/>
              <a:t>POST to /</a:t>
            </a:r>
            <a:r>
              <a:rPr lang="en-US" altLang="ko-KR" dirty="0" err="1" smtClean="0"/>
              <a:t>factoryResource</a:t>
            </a:r>
            <a:r>
              <a:rPr lang="en-US" altLang="ko-KR" dirty="0" smtClean="0"/>
              <a:t> (from OIC device) 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Establishing the relationship between two OIC devices . </a:t>
            </a:r>
          </a:p>
          <a:p>
            <a:pPr lvl="2"/>
            <a:r>
              <a:rPr lang="en-US" altLang="ko-KR" dirty="0" smtClean="0"/>
              <a:t>Link with “binding” relationship  </a:t>
            </a:r>
          </a:p>
          <a:p>
            <a:endParaRPr lang="en-US" altLang="ko-KR" dirty="0" smtClean="0"/>
          </a:p>
          <a:p>
            <a:pPr marL="857250" lvl="1" indent="-457200"/>
            <a:endParaRPr lang="en-US" altLang="ko-KR" dirty="0" smtClean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002323" y="2438400"/>
            <a:ext cx="3000014" cy="738664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/>
              <a:t>This is OIC specific procedure, outside of oenM2M scope. Also some ideas still unspecified in OIC. </a:t>
            </a:r>
            <a:endParaRPr lang="ko-KR" altLang="en-US" sz="1400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7502330" y="4495800"/>
            <a:ext cx="110827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2209800" y="3886200"/>
            <a:ext cx="3200400" cy="2667000"/>
          </a:xfrm>
          <a:prstGeom prst="roundRect">
            <a:avLst>
              <a:gd name="adj" fmla="val 586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0" y="4632121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0" y="4992847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0" y="5336796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4191000" y="4029513"/>
            <a:ext cx="1108270" cy="841694"/>
          </a:xfrm>
          <a:prstGeom prst="roundRect">
            <a:avLst>
              <a:gd name="adj" fmla="val 9328"/>
            </a:avLst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9" name="직선 화살표 연결선 18"/>
          <p:cNvCxnSpPr/>
          <p:nvPr/>
        </p:nvCxnSpPr>
        <p:spPr>
          <a:xfrm>
            <a:off x="5795273" y="4081225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>
            <a:off x="5795273" y="4267200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715000" y="3733800"/>
            <a:ext cx="148253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GET /</a:t>
            </a:r>
            <a:r>
              <a:rPr lang="en-US" altLang="ko-KR" sz="1400" dirty="0" err="1" smtClean="0">
                <a:latin typeface="맑은 고딕"/>
              </a:rPr>
              <a:t>oic</a:t>
            </a:r>
            <a:r>
              <a:rPr lang="en-US" altLang="ko-KR" sz="1400" dirty="0" smtClean="0">
                <a:latin typeface="맑은 고딕"/>
              </a:rPr>
              <a:t>/res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15000" y="4327454"/>
            <a:ext cx="148253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Response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33334" y="4188023"/>
            <a:ext cx="121920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OIC Client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cxnSp>
        <p:nvCxnSpPr>
          <p:cNvPr id="26" name="직선 화살표 연결선 25"/>
          <p:cNvCxnSpPr/>
          <p:nvPr/>
        </p:nvCxnSpPr>
        <p:spPr>
          <a:xfrm>
            <a:off x="5795273" y="5061528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5795273" y="5247503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715000" y="4714103"/>
            <a:ext cx="148253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GET /</a:t>
            </a:r>
            <a:r>
              <a:rPr lang="en-US" altLang="ko-KR" sz="1400" dirty="0" err="1" smtClean="0">
                <a:latin typeface="맑은 고딕"/>
              </a:rPr>
              <a:t>oic</a:t>
            </a:r>
            <a:r>
              <a:rPr lang="en-US" altLang="ko-KR" sz="1400" dirty="0" smtClean="0">
                <a:latin typeface="맑은 고딕"/>
              </a:rPr>
              <a:t>/d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15000" y="5307757"/>
            <a:ext cx="148253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Response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cxnSp>
        <p:nvCxnSpPr>
          <p:cNvPr id="30" name="직선 화살표 연결선 29"/>
          <p:cNvCxnSpPr/>
          <p:nvPr/>
        </p:nvCxnSpPr>
        <p:spPr>
          <a:xfrm>
            <a:off x="5795273" y="6151594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/>
          <p:cNvCxnSpPr/>
          <p:nvPr/>
        </p:nvCxnSpPr>
        <p:spPr>
          <a:xfrm>
            <a:off x="5795273" y="6337569"/>
            <a:ext cx="1436705" cy="2375"/>
          </a:xfrm>
          <a:prstGeom prst="straightConnector1">
            <a:avLst/>
          </a:prstGeom>
          <a:ln w="38100">
            <a:solidFill>
              <a:srgbClr val="0033CC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628784" y="5804169"/>
            <a:ext cx="163493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GET /</a:t>
            </a:r>
            <a:r>
              <a:rPr lang="en-US" altLang="ko-KR" sz="1400" dirty="0" err="1" smtClean="0">
                <a:latin typeface="맑은 고딕"/>
              </a:rPr>
              <a:t>lightSwitch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715000" y="6397823"/>
            <a:ext cx="148253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Response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4198957" y="5086866"/>
            <a:ext cx="110827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4316627" y="5223187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36" name="TextBox 35"/>
          <p:cNvSpPr txBox="1"/>
          <p:nvPr/>
        </p:nvSpPr>
        <p:spPr>
          <a:xfrm>
            <a:off x="4316627" y="5583913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37" name="TextBox 36"/>
          <p:cNvSpPr txBox="1"/>
          <p:nvPr/>
        </p:nvSpPr>
        <p:spPr>
          <a:xfrm>
            <a:off x="4316627" y="5927862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5032638" y="5249562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40" name="TextBox 39"/>
          <p:cNvSpPr txBox="1"/>
          <p:nvPr/>
        </p:nvSpPr>
        <p:spPr>
          <a:xfrm>
            <a:off x="5032638" y="5603789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41" name="TextBox 40"/>
          <p:cNvSpPr txBox="1"/>
          <p:nvPr/>
        </p:nvSpPr>
        <p:spPr>
          <a:xfrm>
            <a:off x="5032638" y="5958016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7490030" y="3938919"/>
            <a:ext cx="1120570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OIC device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3352800" y="3405519"/>
            <a:ext cx="1120570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IPE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385438" y="4648200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48" name="TextBox 47"/>
          <p:cNvSpPr txBox="1"/>
          <p:nvPr/>
        </p:nvSpPr>
        <p:spPr>
          <a:xfrm>
            <a:off x="8385438" y="5002427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49" name="TextBox 48"/>
          <p:cNvSpPr txBox="1"/>
          <p:nvPr/>
        </p:nvSpPr>
        <p:spPr>
          <a:xfrm>
            <a:off x="8385438" y="5356654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</p:spTree>
    <p:extLst>
      <p:ext uri="{BB962C8B-B14F-4D97-AF65-F5344CB8AC3E}">
        <p14:creationId xmlns:p14="http://schemas.microsoft.com/office/powerpoint/2010/main" val="15000624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1" grpId="0"/>
      <p:bldP spid="22" grpId="0"/>
      <p:bldP spid="28" grpId="0"/>
      <p:bldP spid="29" grpId="0"/>
      <p:bldP spid="32" grpId="0"/>
      <p:bldP spid="33" grpId="0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41" grpId="0" animBg="1"/>
      <p:bldP spid="47" grpId="0" animBg="1"/>
      <p:bldP spid="48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모서리가 둥근 직사각형 63"/>
          <p:cNvSpPr/>
          <p:nvPr/>
        </p:nvSpPr>
        <p:spPr>
          <a:xfrm>
            <a:off x="2590800" y="3657600"/>
            <a:ext cx="4267200" cy="2667000"/>
          </a:xfrm>
          <a:prstGeom prst="roundRect">
            <a:avLst>
              <a:gd name="adj" fmla="val 586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-148284" y="304800"/>
            <a:ext cx="9448800" cy="762000"/>
          </a:xfrm>
        </p:spPr>
        <p:txBody>
          <a:bodyPr anchor="ctr"/>
          <a:lstStyle/>
          <a:p>
            <a:pPr marL="514350" indent="-514350"/>
            <a:r>
              <a:rPr lang="en-US" altLang="ko-KR" dirty="0"/>
              <a:t>(virtual) oneM2M device representation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95400"/>
            <a:ext cx="8309221" cy="1371600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Overview (What)  </a:t>
            </a:r>
            <a:endParaRPr lang="en-US" altLang="ko-KR" dirty="0"/>
          </a:p>
          <a:p>
            <a:pPr lvl="1"/>
            <a:r>
              <a:rPr lang="en-US" altLang="ko-KR" dirty="0">
                <a:solidFill>
                  <a:schemeClr val="tx1"/>
                </a:solidFill>
              </a:rPr>
              <a:t>translating OIC device into (virtual) oneM2M device. </a:t>
            </a:r>
            <a:endParaRPr lang="en-US" altLang="ko-KR" dirty="0" smtClean="0"/>
          </a:p>
          <a:p>
            <a:r>
              <a:rPr lang="en-US" altLang="ko-KR" dirty="0" smtClean="0"/>
              <a:t>Methods (How) 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Virtual </a:t>
            </a:r>
            <a:r>
              <a:rPr lang="en-US" altLang="ko-KR" dirty="0" smtClean="0">
                <a:solidFill>
                  <a:schemeClr val="tx1"/>
                </a:solidFill>
              </a:rPr>
              <a:t>CSE</a:t>
            </a:r>
            <a:endParaRPr lang="en-US" altLang="ko-KR" dirty="0" smtClean="0"/>
          </a:p>
          <a:p>
            <a:pPr marL="857250" lvl="1" indent="-457200"/>
            <a:endParaRPr lang="en-US" altLang="ko-KR" dirty="0" smtClean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5591292" y="3800913"/>
            <a:ext cx="1108270" cy="841694"/>
          </a:xfrm>
          <a:prstGeom prst="roundRect">
            <a:avLst>
              <a:gd name="adj" fmla="val 9328"/>
            </a:avLst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5533626" y="3959423"/>
            <a:ext cx="121920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OIC Client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57" name="모서리가 둥근 직사각형 56"/>
          <p:cNvSpPr/>
          <p:nvPr/>
        </p:nvSpPr>
        <p:spPr>
          <a:xfrm>
            <a:off x="5599249" y="4858266"/>
            <a:ext cx="110827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5716919" y="4994587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5716919" y="5355313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5716919" y="5699262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61" name="TextBox 60"/>
          <p:cNvSpPr txBox="1"/>
          <p:nvPr/>
        </p:nvSpPr>
        <p:spPr>
          <a:xfrm>
            <a:off x="6432930" y="5020962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2" name="TextBox 61"/>
          <p:cNvSpPr txBox="1"/>
          <p:nvPr/>
        </p:nvSpPr>
        <p:spPr>
          <a:xfrm>
            <a:off x="6432930" y="5375189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3" name="TextBox 62"/>
          <p:cNvSpPr txBox="1"/>
          <p:nvPr/>
        </p:nvSpPr>
        <p:spPr>
          <a:xfrm>
            <a:off x="6432930" y="5729416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5" name="모서리가 둥근 직사각형 64"/>
          <p:cNvSpPr/>
          <p:nvPr/>
        </p:nvSpPr>
        <p:spPr>
          <a:xfrm>
            <a:off x="2743200" y="3800913"/>
            <a:ext cx="2438400" cy="2352753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733800" y="4385679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67" name="TextBox 66"/>
          <p:cNvSpPr txBox="1"/>
          <p:nvPr/>
        </p:nvSpPr>
        <p:spPr>
          <a:xfrm>
            <a:off x="3733800" y="4746405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8" name="TextBox 67"/>
          <p:cNvSpPr txBox="1"/>
          <p:nvPr/>
        </p:nvSpPr>
        <p:spPr>
          <a:xfrm>
            <a:off x="3733800" y="5090354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72" name="TextBox 71"/>
          <p:cNvSpPr txBox="1"/>
          <p:nvPr/>
        </p:nvSpPr>
        <p:spPr>
          <a:xfrm>
            <a:off x="2987968" y="4117375"/>
            <a:ext cx="67839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myLight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  <p:cxnSp>
        <p:nvCxnSpPr>
          <p:cNvPr id="4" name="꺾인 연결선 3"/>
          <p:cNvCxnSpPr>
            <a:stCxn id="72" idx="2"/>
            <a:endCxn id="66" idx="1"/>
          </p:cNvCxnSpPr>
          <p:nvPr/>
        </p:nvCxnSpPr>
        <p:spPr>
          <a:xfrm rot="16200000" flipH="1">
            <a:off x="3457885" y="4232875"/>
            <a:ext cx="145194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꺾인 연결선 72"/>
          <p:cNvCxnSpPr>
            <a:stCxn id="72" idx="2"/>
            <a:endCxn id="67" idx="1"/>
          </p:cNvCxnSpPr>
          <p:nvPr/>
        </p:nvCxnSpPr>
        <p:spPr>
          <a:xfrm rot="16200000" flipH="1">
            <a:off x="3277522" y="4413238"/>
            <a:ext cx="50592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73"/>
          <p:cNvCxnSpPr>
            <a:stCxn id="72" idx="2"/>
            <a:endCxn id="68" idx="1"/>
          </p:cNvCxnSpPr>
          <p:nvPr/>
        </p:nvCxnSpPr>
        <p:spPr>
          <a:xfrm rot="16200000" flipH="1">
            <a:off x="3105548" y="4585212"/>
            <a:ext cx="849869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733800" y="5469295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4351485" y="5799437"/>
            <a:ext cx="6777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TextBox 75"/>
          <p:cNvSpPr txBox="1"/>
          <p:nvPr/>
        </p:nvSpPr>
        <p:spPr>
          <a:xfrm>
            <a:off x="4454249" y="5782333"/>
            <a:ext cx="463588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value</a:t>
            </a:r>
            <a:endParaRPr lang="ko-KR" altLang="en-US" sz="1000" dirty="0"/>
          </a:p>
        </p:txBody>
      </p:sp>
      <p:cxnSp>
        <p:nvCxnSpPr>
          <p:cNvPr id="77" name="꺾인 연결선 76"/>
          <p:cNvCxnSpPr>
            <a:stCxn id="72" idx="2"/>
            <a:endCxn id="75" idx="1"/>
          </p:cNvCxnSpPr>
          <p:nvPr/>
        </p:nvCxnSpPr>
        <p:spPr>
          <a:xfrm rot="16200000" flipH="1">
            <a:off x="2916077" y="4774683"/>
            <a:ext cx="122881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75" idx="2"/>
            <a:endCxn id="16" idx="1"/>
          </p:cNvCxnSpPr>
          <p:nvPr/>
        </p:nvCxnSpPr>
        <p:spPr>
          <a:xfrm rot="16200000" flipH="1">
            <a:off x="4148880" y="5704553"/>
            <a:ext cx="191643" cy="21356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ontent Placeholder 2"/>
          <p:cNvSpPr txBox="1">
            <a:spLocks/>
          </p:cNvSpPr>
          <p:nvPr/>
        </p:nvSpPr>
        <p:spPr>
          <a:xfrm>
            <a:off x="4137230" y="3124200"/>
            <a:ext cx="1120570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IPE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0124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모서리가 둥근 직사각형 63"/>
          <p:cNvSpPr/>
          <p:nvPr/>
        </p:nvSpPr>
        <p:spPr>
          <a:xfrm>
            <a:off x="3886200" y="3657600"/>
            <a:ext cx="4267200" cy="2667000"/>
          </a:xfrm>
          <a:prstGeom prst="roundRect">
            <a:avLst>
              <a:gd name="adj" fmla="val 586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-148284" y="304800"/>
            <a:ext cx="9448800" cy="762000"/>
          </a:xfrm>
        </p:spPr>
        <p:txBody>
          <a:bodyPr anchor="ctr"/>
          <a:lstStyle/>
          <a:p>
            <a:pPr marL="514350" indent="-514350"/>
            <a:r>
              <a:rPr lang="en-US" altLang="ko-KR" dirty="0"/>
              <a:t>oneM2M discovery 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95400"/>
            <a:ext cx="8309221" cy="1371600"/>
          </a:xfrm>
        </p:spPr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Overview (What)  </a:t>
            </a:r>
            <a:endParaRPr lang="en-US" altLang="ko-KR" dirty="0"/>
          </a:p>
          <a:p>
            <a:pPr lvl="1"/>
            <a:r>
              <a:rPr lang="en-US" altLang="ko-KR" dirty="0">
                <a:solidFill>
                  <a:schemeClr val="tx1"/>
                </a:solidFill>
              </a:rPr>
              <a:t>oneM2M controller finds (virtual) oneM2M devices  </a:t>
            </a:r>
          </a:p>
          <a:p>
            <a:r>
              <a:rPr lang="en-US" altLang="ko-KR" dirty="0" smtClean="0"/>
              <a:t>Methods (How) 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Usual oneM2M procedures </a:t>
            </a:r>
            <a:endParaRPr lang="en-US" altLang="ko-KR" dirty="0" smtClean="0"/>
          </a:p>
          <a:p>
            <a:endParaRPr lang="en-US" altLang="ko-KR" dirty="0" smtClean="0"/>
          </a:p>
          <a:p>
            <a:pPr marL="857250" lvl="1" indent="-457200"/>
            <a:endParaRPr lang="en-US" altLang="ko-KR" dirty="0" smtClean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6886692" y="3800913"/>
            <a:ext cx="1108270" cy="841694"/>
          </a:xfrm>
          <a:prstGeom prst="roundRect">
            <a:avLst>
              <a:gd name="adj" fmla="val 9328"/>
            </a:avLst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6829026" y="3959423"/>
            <a:ext cx="121920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OIC Client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57" name="모서리가 둥근 직사각형 56"/>
          <p:cNvSpPr/>
          <p:nvPr/>
        </p:nvSpPr>
        <p:spPr>
          <a:xfrm>
            <a:off x="6894649" y="4858266"/>
            <a:ext cx="110827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012319" y="4994587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7012319" y="5355313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7012319" y="5699262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61" name="TextBox 60"/>
          <p:cNvSpPr txBox="1"/>
          <p:nvPr/>
        </p:nvSpPr>
        <p:spPr>
          <a:xfrm>
            <a:off x="7728330" y="5020962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2" name="TextBox 61"/>
          <p:cNvSpPr txBox="1"/>
          <p:nvPr/>
        </p:nvSpPr>
        <p:spPr>
          <a:xfrm>
            <a:off x="7728330" y="5375189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3" name="TextBox 62"/>
          <p:cNvSpPr txBox="1"/>
          <p:nvPr/>
        </p:nvSpPr>
        <p:spPr>
          <a:xfrm>
            <a:off x="7728330" y="5729416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5" name="모서리가 둥근 직사각형 64"/>
          <p:cNvSpPr/>
          <p:nvPr/>
        </p:nvSpPr>
        <p:spPr>
          <a:xfrm>
            <a:off x="4038600" y="3800913"/>
            <a:ext cx="2438400" cy="2352753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5029200" y="4385679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67" name="TextBox 66"/>
          <p:cNvSpPr txBox="1"/>
          <p:nvPr/>
        </p:nvSpPr>
        <p:spPr>
          <a:xfrm>
            <a:off x="5029200" y="4746405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8" name="TextBox 67"/>
          <p:cNvSpPr txBox="1"/>
          <p:nvPr/>
        </p:nvSpPr>
        <p:spPr>
          <a:xfrm>
            <a:off x="5029200" y="5090354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72" name="TextBox 71"/>
          <p:cNvSpPr txBox="1"/>
          <p:nvPr/>
        </p:nvSpPr>
        <p:spPr>
          <a:xfrm>
            <a:off x="4283368" y="4117375"/>
            <a:ext cx="67839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myLight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  <p:cxnSp>
        <p:nvCxnSpPr>
          <p:cNvPr id="4" name="꺾인 연결선 3"/>
          <p:cNvCxnSpPr>
            <a:stCxn id="72" idx="2"/>
            <a:endCxn id="66" idx="1"/>
          </p:cNvCxnSpPr>
          <p:nvPr/>
        </p:nvCxnSpPr>
        <p:spPr>
          <a:xfrm rot="16200000" flipH="1">
            <a:off x="4753285" y="4232875"/>
            <a:ext cx="145194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꺾인 연결선 72"/>
          <p:cNvCxnSpPr>
            <a:stCxn id="72" idx="2"/>
            <a:endCxn id="67" idx="1"/>
          </p:cNvCxnSpPr>
          <p:nvPr/>
        </p:nvCxnSpPr>
        <p:spPr>
          <a:xfrm rot="16200000" flipH="1">
            <a:off x="4572922" y="4413238"/>
            <a:ext cx="50592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73"/>
          <p:cNvCxnSpPr>
            <a:stCxn id="72" idx="2"/>
            <a:endCxn id="68" idx="1"/>
          </p:cNvCxnSpPr>
          <p:nvPr/>
        </p:nvCxnSpPr>
        <p:spPr>
          <a:xfrm rot="16200000" flipH="1">
            <a:off x="4400948" y="4585212"/>
            <a:ext cx="849869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029200" y="5469295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5646885" y="5799437"/>
            <a:ext cx="6777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TextBox 75"/>
          <p:cNvSpPr txBox="1"/>
          <p:nvPr/>
        </p:nvSpPr>
        <p:spPr>
          <a:xfrm>
            <a:off x="5749649" y="5782333"/>
            <a:ext cx="463588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value</a:t>
            </a:r>
            <a:endParaRPr lang="ko-KR" altLang="en-US" sz="1000" dirty="0"/>
          </a:p>
        </p:txBody>
      </p:sp>
      <p:cxnSp>
        <p:nvCxnSpPr>
          <p:cNvPr id="77" name="꺾인 연결선 76"/>
          <p:cNvCxnSpPr>
            <a:stCxn id="72" idx="2"/>
            <a:endCxn id="75" idx="1"/>
          </p:cNvCxnSpPr>
          <p:nvPr/>
        </p:nvCxnSpPr>
        <p:spPr>
          <a:xfrm rot="16200000" flipH="1">
            <a:off x="4211477" y="4774683"/>
            <a:ext cx="122881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75" idx="2"/>
            <a:endCxn id="16" idx="1"/>
          </p:cNvCxnSpPr>
          <p:nvPr/>
        </p:nvCxnSpPr>
        <p:spPr>
          <a:xfrm rot="16200000" flipH="1">
            <a:off x="5444280" y="5704553"/>
            <a:ext cx="191643" cy="21356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ontent Placeholder 2"/>
          <p:cNvSpPr txBox="1">
            <a:spLocks/>
          </p:cNvSpPr>
          <p:nvPr/>
        </p:nvSpPr>
        <p:spPr>
          <a:xfrm>
            <a:off x="5432630" y="3124200"/>
            <a:ext cx="1120570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IPE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545700" y="4495800"/>
            <a:ext cx="110827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741489" y="4656835"/>
            <a:ext cx="681597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AE or CSE</a:t>
            </a:r>
            <a:endParaRPr lang="ko-KR" altLang="en-US" sz="1000" dirty="0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247070" y="3828798"/>
            <a:ext cx="1640834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oneM2M device</a:t>
            </a:r>
          </a:p>
        </p:txBody>
      </p:sp>
      <p:cxnSp>
        <p:nvCxnSpPr>
          <p:cNvPr id="35" name="직선 화살표 연결선 34"/>
          <p:cNvCxnSpPr/>
          <p:nvPr/>
        </p:nvCxnSpPr>
        <p:spPr>
          <a:xfrm>
            <a:off x="1955442" y="4767025"/>
            <a:ext cx="1677444" cy="1577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/>
          <p:nvPr/>
        </p:nvCxnSpPr>
        <p:spPr>
          <a:xfrm>
            <a:off x="1955442" y="5122025"/>
            <a:ext cx="1677444" cy="1577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809266" y="4419600"/>
            <a:ext cx="173094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  <a:ea typeface="맑은 고딕"/>
              </a:rPr>
              <a:t>oneM2M REQ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09266" y="5182279"/>
            <a:ext cx="173094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  <a:ea typeface="맑은 고딕"/>
              </a:rPr>
              <a:t>oneM2M RES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790294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모서리가 둥근 직사각형 63"/>
          <p:cNvSpPr/>
          <p:nvPr/>
        </p:nvSpPr>
        <p:spPr>
          <a:xfrm>
            <a:off x="3886200" y="3657600"/>
            <a:ext cx="4267200" cy="2667000"/>
          </a:xfrm>
          <a:prstGeom prst="roundRect">
            <a:avLst>
              <a:gd name="adj" fmla="val 586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-148284" y="304800"/>
            <a:ext cx="9448800" cy="762000"/>
          </a:xfrm>
        </p:spPr>
        <p:txBody>
          <a:bodyPr anchor="ctr"/>
          <a:lstStyle/>
          <a:p>
            <a:pPr marL="514350" indent="-514350"/>
            <a:r>
              <a:rPr lang="en-US" altLang="ko-KR" dirty="0"/>
              <a:t>oneM2M monitoring &amp; controlling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3779" y="1295400"/>
            <a:ext cx="8309221" cy="1828800"/>
          </a:xfrm>
        </p:spPr>
        <p:txBody>
          <a:bodyPr>
            <a:normAutofit fontScale="62500" lnSpcReduction="20000"/>
          </a:bodyPr>
          <a:lstStyle/>
          <a:p>
            <a:r>
              <a:rPr lang="en-US" altLang="ko-KR" dirty="0" smtClean="0"/>
              <a:t>Overview (What)  </a:t>
            </a:r>
            <a:endParaRPr lang="en-US" altLang="ko-KR" dirty="0"/>
          </a:p>
          <a:p>
            <a:pPr lvl="1"/>
            <a:r>
              <a:rPr lang="en-US" altLang="ko-KR" dirty="0">
                <a:solidFill>
                  <a:schemeClr val="tx1"/>
                </a:solidFill>
              </a:rPr>
              <a:t>oneM2M controller interacts with (virtual) oneM2M devices</a:t>
            </a:r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/>
              <a:t>Methods (How) 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Usual oneM2M procedures </a:t>
            </a:r>
          </a:p>
          <a:p>
            <a:pPr lvl="1"/>
            <a:r>
              <a:rPr lang="en-US" altLang="ko-KR" dirty="0" smtClean="0">
                <a:solidFill>
                  <a:schemeClr val="tx1"/>
                </a:solidFill>
              </a:rPr>
              <a:t>Need consideration regarding OIC REQ/ RES procedures </a:t>
            </a:r>
          </a:p>
          <a:p>
            <a:pPr lvl="2"/>
            <a:r>
              <a:rPr lang="en-US" altLang="ko-KR" dirty="0" smtClean="0">
                <a:solidFill>
                  <a:schemeClr val="tx1"/>
                </a:solidFill>
              </a:rPr>
              <a:t> Blocking or Non-blocking </a:t>
            </a:r>
            <a:r>
              <a:rPr lang="en-US" altLang="ko-KR" dirty="0" smtClean="0">
                <a:solidFill>
                  <a:schemeClr val="tx1"/>
                </a:solidFill>
              </a:rPr>
              <a:t>procedure</a:t>
            </a:r>
            <a:endParaRPr lang="en-US" altLang="ko-KR" dirty="0" smtClean="0"/>
          </a:p>
          <a:p>
            <a:pPr marL="857250" lvl="1" indent="-457200"/>
            <a:endParaRPr lang="en-US" altLang="ko-KR" dirty="0" smtClean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6886692" y="3800913"/>
            <a:ext cx="1108270" cy="841694"/>
          </a:xfrm>
          <a:prstGeom prst="roundRect">
            <a:avLst>
              <a:gd name="adj" fmla="val 9328"/>
            </a:avLst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6829026" y="3959423"/>
            <a:ext cx="1219200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</a:rPr>
              <a:t>OIC Client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57" name="모서리가 둥근 직사각형 56"/>
          <p:cNvSpPr/>
          <p:nvPr/>
        </p:nvSpPr>
        <p:spPr>
          <a:xfrm>
            <a:off x="6894649" y="4858266"/>
            <a:ext cx="110827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012319" y="4994587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7012319" y="5355313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7012319" y="5699262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61" name="TextBox 60"/>
          <p:cNvSpPr txBox="1"/>
          <p:nvPr/>
        </p:nvSpPr>
        <p:spPr>
          <a:xfrm>
            <a:off x="7728330" y="5020962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2" name="TextBox 61"/>
          <p:cNvSpPr txBox="1"/>
          <p:nvPr/>
        </p:nvSpPr>
        <p:spPr>
          <a:xfrm>
            <a:off x="7728330" y="5375189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3" name="TextBox 62"/>
          <p:cNvSpPr txBox="1"/>
          <p:nvPr/>
        </p:nvSpPr>
        <p:spPr>
          <a:xfrm>
            <a:off x="7728330" y="5729416"/>
            <a:ext cx="377562" cy="215444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Bind</a:t>
            </a:r>
            <a:endParaRPr lang="ko-KR" altLang="en-US" sz="800" dirty="0"/>
          </a:p>
        </p:txBody>
      </p:sp>
      <p:sp>
        <p:nvSpPr>
          <p:cNvPr id="65" name="모서리가 둥근 직사각형 64"/>
          <p:cNvSpPr/>
          <p:nvPr/>
        </p:nvSpPr>
        <p:spPr>
          <a:xfrm>
            <a:off x="4038600" y="3800913"/>
            <a:ext cx="2438400" cy="2352753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5029200" y="4385679"/>
            <a:ext cx="593432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/res</a:t>
            </a:r>
            <a:endParaRPr lang="ko-KR" altLang="en-US" sz="1000" dirty="0"/>
          </a:p>
        </p:txBody>
      </p:sp>
      <p:sp>
        <p:nvSpPr>
          <p:cNvPr id="67" name="TextBox 66"/>
          <p:cNvSpPr txBox="1"/>
          <p:nvPr/>
        </p:nvSpPr>
        <p:spPr>
          <a:xfrm>
            <a:off x="5029200" y="4746405"/>
            <a:ext cx="50206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oic</a:t>
            </a:r>
            <a:r>
              <a:rPr lang="en-US" altLang="ko-KR" sz="1000" dirty="0" smtClean="0"/>
              <a:t>/d</a:t>
            </a:r>
            <a:endParaRPr lang="ko-KR" altLang="en-US" sz="1000" dirty="0"/>
          </a:p>
        </p:txBody>
      </p:sp>
      <p:sp>
        <p:nvSpPr>
          <p:cNvPr id="68" name="TextBox 67"/>
          <p:cNvSpPr txBox="1"/>
          <p:nvPr/>
        </p:nvSpPr>
        <p:spPr>
          <a:xfrm>
            <a:off x="5029200" y="5090354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72" name="TextBox 71"/>
          <p:cNvSpPr txBox="1"/>
          <p:nvPr/>
        </p:nvSpPr>
        <p:spPr>
          <a:xfrm>
            <a:off x="4283368" y="4117375"/>
            <a:ext cx="678391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myLight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  <p:cxnSp>
        <p:nvCxnSpPr>
          <p:cNvPr id="4" name="꺾인 연결선 3"/>
          <p:cNvCxnSpPr>
            <a:stCxn id="72" idx="2"/>
            <a:endCxn id="66" idx="1"/>
          </p:cNvCxnSpPr>
          <p:nvPr/>
        </p:nvCxnSpPr>
        <p:spPr>
          <a:xfrm rot="16200000" flipH="1">
            <a:off x="4753285" y="4232875"/>
            <a:ext cx="145194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꺾인 연결선 72"/>
          <p:cNvCxnSpPr>
            <a:stCxn id="72" idx="2"/>
            <a:endCxn id="67" idx="1"/>
          </p:cNvCxnSpPr>
          <p:nvPr/>
        </p:nvCxnSpPr>
        <p:spPr>
          <a:xfrm rot="16200000" flipH="1">
            <a:off x="4572922" y="4413238"/>
            <a:ext cx="50592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73"/>
          <p:cNvCxnSpPr>
            <a:stCxn id="72" idx="2"/>
            <a:endCxn id="68" idx="1"/>
          </p:cNvCxnSpPr>
          <p:nvPr/>
        </p:nvCxnSpPr>
        <p:spPr>
          <a:xfrm rot="16200000" flipH="1">
            <a:off x="4400948" y="4585212"/>
            <a:ext cx="849869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029200" y="5469295"/>
            <a:ext cx="808235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/</a:t>
            </a:r>
            <a:r>
              <a:rPr lang="en-US" altLang="ko-KR" sz="1000" dirty="0" err="1" smtClean="0"/>
              <a:t>lightSwitch</a:t>
            </a:r>
            <a:endParaRPr lang="ko-KR" altLang="en-US" sz="1000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5646885" y="5799437"/>
            <a:ext cx="677715" cy="21544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TextBox 75"/>
          <p:cNvSpPr txBox="1"/>
          <p:nvPr/>
        </p:nvSpPr>
        <p:spPr>
          <a:xfrm>
            <a:off x="5749649" y="5782333"/>
            <a:ext cx="463588" cy="246221"/>
          </a:xfrm>
          <a:prstGeom prst="rect">
            <a:avLst/>
          </a:prstGeom>
          <a:noFill/>
          <a:ln w="3175">
            <a:noFill/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value</a:t>
            </a:r>
            <a:endParaRPr lang="ko-KR" altLang="en-US" sz="1000" dirty="0"/>
          </a:p>
        </p:txBody>
      </p:sp>
      <p:cxnSp>
        <p:nvCxnSpPr>
          <p:cNvPr id="77" name="꺾인 연결선 76"/>
          <p:cNvCxnSpPr>
            <a:stCxn id="72" idx="2"/>
            <a:endCxn id="75" idx="1"/>
          </p:cNvCxnSpPr>
          <p:nvPr/>
        </p:nvCxnSpPr>
        <p:spPr>
          <a:xfrm rot="16200000" flipH="1">
            <a:off x="4211477" y="4774683"/>
            <a:ext cx="1228810" cy="406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75" idx="2"/>
            <a:endCxn id="16" idx="1"/>
          </p:cNvCxnSpPr>
          <p:nvPr/>
        </p:nvCxnSpPr>
        <p:spPr>
          <a:xfrm rot="16200000" flipH="1">
            <a:off x="5444280" y="5704553"/>
            <a:ext cx="191643" cy="21356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ontent Placeholder 2"/>
          <p:cNvSpPr txBox="1">
            <a:spLocks/>
          </p:cNvSpPr>
          <p:nvPr/>
        </p:nvSpPr>
        <p:spPr>
          <a:xfrm>
            <a:off x="5432630" y="3124200"/>
            <a:ext cx="1120570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IPE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29" name="모서리가 둥근 직사각형 28"/>
          <p:cNvSpPr/>
          <p:nvPr/>
        </p:nvSpPr>
        <p:spPr>
          <a:xfrm>
            <a:off x="545700" y="4495800"/>
            <a:ext cx="1108270" cy="1295400"/>
          </a:xfrm>
          <a:prstGeom prst="roundRect">
            <a:avLst>
              <a:gd name="adj" fmla="val 932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741489" y="4656835"/>
            <a:ext cx="681597" cy="24622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AE or CSE</a:t>
            </a:r>
            <a:endParaRPr lang="ko-KR" altLang="en-US" sz="1000" dirty="0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247070" y="3828798"/>
            <a:ext cx="1640834" cy="55688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baseline="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A4C5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ctr">
              <a:buNone/>
            </a:pPr>
            <a:r>
              <a:rPr lang="en-US" altLang="ko-KR" sz="1600" b="1" dirty="0" smtClean="0">
                <a:solidFill>
                  <a:schemeClr val="tx1"/>
                </a:solidFill>
              </a:rPr>
              <a:t>oneM2M device</a:t>
            </a:r>
          </a:p>
        </p:txBody>
      </p:sp>
      <p:cxnSp>
        <p:nvCxnSpPr>
          <p:cNvPr id="35" name="직선 화살표 연결선 34"/>
          <p:cNvCxnSpPr/>
          <p:nvPr/>
        </p:nvCxnSpPr>
        <p:spPr>
          <a:xfrm>
            <a:off x="1955442" y="4767025"/>
            <a:ext cx="1677444" cy="1577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/>
          <p:nvPr/>
        </p:nvCxnSpPr>
        <p:spPr>
          <a:xfrm>
            <a:off x="1955442" y="5122025"/>
            <a:ext cx="1677444" cy="1577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809266" y="4419600"/>
            <a:ext cx="173094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  <a:ea typeface="맑은 고딕"/>
              </a:rPr>
              <a:t>oneM2M REQ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09266" y="5182279"/>
            <a:ext cx="1730948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latin typeface="맑은 고딕"/>
                <a:ea typeface="맑은 고딕"/>
              </a:rPr>
              <a:t>oneM2M RES</a:t>
            </a:r>
            <a:endParaRPr lang="ko-KR" altLang="en-US" sz="1400" dirty="0" smtClean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112121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1;Scheme1;-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1;Scheme1;-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1;Scheme1;-1"/>
</p:tagLst>
</file>

<file path=ppt/theme/theme1.xml><?xml version="1.0" encoding="utf-8"?>
<a:theme xmlns:a="http://schemas.openxmlformats.org/drawingml/2006/main" name="oneM2M Heading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neM2M Conten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42258</TotalTime>
  <Words>1252</Words>
  <Application>Microsoft Office PowerPoint</Application>
  <PresentationFormat>화면 슬라이드 쇼(4:3)</PresentationFormat>
  <Paragraphs>331</Paragraphs>
  <Slides>15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3</vt:i4>
      </vt:variant>
      <vt:variant>
        <vt:lpstr>슬라이드 제목</vt:lpstr>
      </vt:variant>
      <vt:variant>
        <vt:i4>15</vt:i4>
      </vt:variant>
    </vt:vector>
  </HeadingPairs>
  <TitlesOfParts>
    <vt:vector size="18" baseType="lpstr">
      <vt:lpstr>oneM2M Heading Theme</vt:lpstr>
      <vt:lpstr>oneM2M Content Theme</vt:lpstr>
      <vt:lpstr>Office Theme</vt:lpstr>
      <vt:lpstr>Fuctional Procedure for oiC interworking </vt:lpstr>
      <vt:lpstr>Basic Sketch</vt:lpstr>
      <vt:lpstr>Main operations</vt:lpstr>
      <vt:lpstr>Main operations</vt:lpstr>
      <vt:lpstr>Main operations</vt:lpstr>
      <vt:lpstr>(virtual) OIC device representation </vt:lpstr>
      <vt:lpstr>(virtual) oneM2M device representation</vt:lpstr>
      <vt:lpstr>oneM2M discovery </vt:lpstr>
      <vt:lpstr>oneM2M monitoring &amp; controlling</vt:lpstr>
      <vt:lpstr>on2M2M &amp; OIC resource translation  </vt:lpstr>
      <vt:lpstr>OIC synchronization  </vt:lpstr>
      <vt:lpstr>Appendix</vt:lpstr>
      <vt:lpstr>Functional Architecture</vt:lpstr>
      <vt:lpstr>oneM2M interworking with OIC via IPE </vt:lpstr>
      <vt:lpstr>Interworking with OIC via virtual devices</vt:lpstr>
    </vt:vector>
  </TitlesOfParts>
  <Company>oneM2M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MARCOM</dc:creator>
  <cp:lastModifiedBy>Jieun</cp:lastModifiedBy>
  <cp:revision>2074</cp:revision>
  <dcterms:created xsi:type="dcterms:W3CDTF">2012-09-11T22:52:11Z</dcterms:created>
  <dcterms:modified xsi:type="dcterms:W3CDTF">2015-09-23T08:42:08Z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