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2" r:id="rId2"/>
  </p:sldMasterIdLst>
  <p:notesMasterIdLst>
    <p:notesMasterId r:id="rId13"/>
  </p:notesMasterIdLst>
  <p:handoutMasterIdLst>
    <p:handoutMasterId r:id="rId14"/>
  </p:handoutMasterIdLst>
  <p:sldIdLst>
    <p:sldId id="305" r:id="rId3"/>
    <p:sldId id="590" r:id="rId4"/>
    <p:sldId id="591" r:id="rId5"/>
    <p:sldId id="592" r:id="rId6"/>
    <p:sldId id="593" r:id="rId7"/>
    <p:sldId id="595" r:id="rId8"/>
    <p:sldId id="596" r:id="rId9"/>
    <p:sldId id="597" r:id="rId10"/>
    <p:sldId id="598" r:id="rId11"/>
    <p:sldId id="599"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Qualcomm_JB1" initials="QC_J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33CC"/>
    <a:srgbClr val="CC00FF"/>
    <a:srgbClr val="FFFF99"/>
    <a:srgbClr val="FFCC00"/>
    <a:srgbClr val="FF9933"/>
    <a:srgbClr val="A0A0A3"/>
    <a:srgbClr val="34B233"/>
    <a:srgbClr val="376092"/>
    <a:srgbClr val="A8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22" autoAdjust="0"/>
    <p:restoredTop sz="95429" autoAdjust="0"/>
  </p:normalViewPr>
  <p:slideViewPr>
    <p:cSldViewPr>
      <p:cViewPr varScale="1">
        <p:scale>
          <a:sx n="117" d="100"/>
          <a:sy n="117" d="100"/>
        </p:scale>
        <p:origin x="-1536" y="-102"/>
      </p:cViewPr>
      <p:guideLst>
        <p:guide orient="horz" pos="2160"/>
        <p:guide pos="2880"/>
      </p:guideLst>
    </p:cSldViewPr>
  </p:slideViewPr>
  <p:outlineViewPr>
    <p:cViewPr>
      <p:scale>
        <a:sx n="33" d="100"/>
        <a:sy n="33" d="100"/>
      </p:scale>
      <p:origin x="0" y="695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325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9B54FB1-CF60-4D83-91DE-543BAA6ED972}" type="datetimeFigureOut">
              <a:rPr lang="en-US"/>
              <a:pPr>
                <a:defRPr/>
              </a:pPr>
              <a:t>10/13/2015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EC401609-F54A-4009-91CF-0BEF82844589}" type="slidenum">
              <a:rPr lang="en-US"/>
              <a:pPr>
                <a:defRPr/>
              </a:pPr>
              <a:t>‹#›</a:t>
            </a:fld>
            <a:endParaRPr lang="en-US" dirty="0"/>
          </a:p>
        </p:txBody>
      </p:sp>
    </p:spTree>
    <p:extLst>
      <p:ext uri="{BB962C8B-B14F-4D97-AF65-F5344CB8AC3E}">
        <p14:creationId xmlns:p14="http://schemas.microsoft.com/office/powerpoint/2010/main" val="215291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pitchFamily="34"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Arial" pitchFamily="34" charset="0"/>
              </a:defRPr>
            </a:lvl1pPr>
          </a:lstStyle>
          <a:p>
            <a:pPr>
              <a:defRPr/>
            </a:pPr>
            <a:fld id="{730D4F56-C179-477E-97D8-219332205D34}" type="datetimeFigureOut">
              <a:rPr lang="en-US"/>
              <a:pPr>
                <a:defRPr/>
              </a:pPr>
              <a:t>10/13/2015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cs typeface="Arial" pitchFamily="34" charset="0"/>
              </a:defRPr>
            </a:lvl1pPr>
          </a:lstStyle>
          <a:p>
            <a:pPr>
              <a:defRPr/>
            </a:pPr>
            <a:fld id="{3AF17833-FF17-4930-ACA3-4A68716B52A3}" type="slidenum">
              <a:rPr lang="en-US"/>
              <a:pPr>
                <a:defRPr/>
              </a:pPr>
              <a:t>‹#›</a:t>
            </a:fld>
            <a:endParaRPr lang="en-US" dirty="0"/>
          </a:p>
        </p:txBody>
      </p:sp>
    </p:spTree>
    <p:extLst>
      <p:ext uri="{BB962C8B-B14F-4D97-AF65-F5344CB8AC3E}">
        <p14:creationId xmlns:p14="http://schemas.microsoft.com/office/powerpoint/2010/main" val="26272567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Other suggested titles:</a:t>
            </a:r>
          </a:p>
          <a:p>
            <a:endParaRPr lang="en-US" smtClean="0"/>
          </a:p>
          <a:p>
            <a:r>
              <a:rPr lang="en-US" smtClean="0"/>
              <a:t>“Benefits of oneM2M Standardization”</a:t>
            </a:r>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6AEE9C9-4EFF-493F-B6F0-8A319E6BF600}" type="slidenum">
              <a:rPr lang="en-US" smtClean="0">
                <a:cs typeface="Arial" charset="0"/>
              </a:rPr>
              <a:pPr/>
              <a:t>1</a:t>
            </a:fld>
            <a:endParaRPr lang="en-US" smtClean="0">
              <a:cs typeface="Arial" charset="0"/>
            </a:endParaRPr>
          </a:p>
        </p:txBody>
      </p:sp>
    </p:spTree>
    <p:extLst>
      <p:ext uri="{BB962C8B-B14F-4D97-AF65-F5344CB8AC3E}">
        <p14:creationId xmlns:p14="http://schemas.microsoft.com/office/powerpoint/2010/main" val="10391704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ounded Rectangle 3"/>
          <p:cNvSpPr/>
          <p:nvPr userDrawn="1"/>
        </p:nvSpPr>
        <p:spPr>
          <a:xfrm>
            <a:off x="457200" y="5075238"/>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7" descr="C:\Documents and Settings\mcauley\Local Settings\Temp\wz83a6\oneM2M\oneM2M-Logo.gif"/>
          <p:cNvPicPr>
            <a:picLocks noChangeAspect="1" noChangeArrowheads="1"/>
          </p:cNvPicPr>
          <p:nvPr userDrawn="1"/>
        </p:nvPicPr>
        <p:blipFill>
          <a:blip r:embed="rId2" cstate="print"/>
          <a:srcRect t="7465"/>
          <a:stretch>
            <a:fillRect/>
          </a:stretch>
        </p:blipFill>
        <p:spPr bwMode="auto">
          <a:xfrm>
            <a:off x="1581150" y="152400"/>
            <a:ext cx="5981700" cy="3778250"/>
          </a:xfrm>
          <a:prstGeom prst="rect">
            <a:avLst/>
          </a:prstGeom>
          <a:noFill/>
          <a:ln w="9525">
            <a:noFill/>
            <a:miter lim="800000"/>
            <a:headEnd/>
            <a:tailEnd/>
          </a:ln>
        </p:spPr>
      </p:pic>
      <p:sp>
        <p:nvSpPr>
          <p:cNvPr id="13" name="Text Placeholder 2"/>
          <p:cNvSpPr>
            <a:spLocks noGrp="1"/>
          </p:cNvSpPr>
          <p:nvPr>
            <p:ph type="body" idx="1"/>
          </p:nvPr>
        </p:nvSpPr>
        <p:spPr>
          <a:xfrm>
            <a:off x="685800" y="5076826"/>
            <a:ext cx="7772400" cy="1219200"/>
          </a:xfrm>
          <a:prstGeom prst="rect">
            <a:avLst/>
          </a:prstGeom>
        </p:spPr>
        <p:txBody>
          <a:bodyPr anchor="t">
            <a:normAutofit/>
          </a:bodyPr>
          <a:lstStyle>
            <a:lvl1pPr marL="0" indent="0">
              <a:spcBef>
                <a:spcPts val="0"/>
              </a:spcBef>
              <a:buNone/>
              <a:defRPr sz="1800">
                <a:solidFill>
                  <a:srgbClr val="C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14" name="Title 1"/>
          <p:cNvSpPr>
            <a:spLocks noGrp="1"/>
          </p:cNvSpPr>
          <p:nvPr>
            <p:ph type="title"/>
          </p:nvPr>
        </p:nvSpPr>
        <p:spPr>
          <a:xfrm>
            <a:off x="685800" y="3629025"/>
            <a:ext cx="7772400" cy="1362075"/>
          </a:xfrm>
          <a:prstGeom prst="rect">
            <a:avLst/>
          </a:prstGeom>
        </p:spPr>
        <p:txBody>
          <a:bodyPr anchor="t">
            <a:normAutofit/>
          </a:bodyPr>
          <a:lstStyle>
            <a:lvl1pPr algn="ctr">
              <a:lnSpc>
                <a:spcPct val="90000"/>
              </a:lnSpc>
              <a:defRPr sz="4800" b="1" cap="all">
                <a:solidFill>
                  <a:srgbClr val="A0A0A3"/>
                </a:solidFill>
              </a:defRPr>
            </a:lvl1pPr>
          </a:lstStyle>
          <a:p>
            <a:r>
              <a:rPr lang="en-US" dirty="0"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normAutofit/>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normAutofit/>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userDrawn="1"/>
        </p:nvSpPr>
        <p:spPr>
          <a:xfrm>
            <a:off x="8248092" y="6372100"/>
            <a:ext cx="425116" cy="338554"/>
          </a:xfrm>
          <a:prstGeom prst="rect">
            <a:avLst/>
          </a:prstGeom>
        </p:spPr>
        <p:txBody>
          <a:bodyPr wrap="none">
            <a:spAutoFit/>
          </a:bodyPr>
          <a:lstStyle/>
          <a:p>
            <a:pPr algn="r">
              <a:defRPr/>
            </a:pPr>
            <a:fld id="{B52B8AB2-264B-4AC2-9175-A38C93BC556B}" type="slidenum">
              <a:rPr lang="en-US" sz="1600" smtClean="0"/>
              <a:pPr algn="r">
                <a:defRPr/>
              </a:pPr>
              <a:t>‹#›</a:t>
            </a:fld>
            <a:endParaRPr lang="en-US" sz="160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8248092" y="6372100"/>
            <a:ext cx="425116" cy="338554"/>
          </a:xfrm>
          <a:prstGeom prst="rect">
            <a:avLst/>
          </a:prstGeom>
        </p:spPr>
        <p:txBody>
          <a:bodyPr wrap="none">
            <a:spAutoFit/>
          </a:bodyPr>
          <a:lstStyle/>
          <a:p>
            <a:pPr algn="r">
              <a:defRPr/>
            </a:pPr>
            <a:fld id="{B52B8AB2-264B-4AC2-9175-A38C93BC556B}" type="slidenum">
              <a:rPr lang="en-US" sz="1600" smtClean="0"/>
              <a:pPr algn="r">
                <a:defRPr/>
              </a:pPr>
              <a:t>‹#›</a:t>
            </a:fld>
            <a:endParaRPr lang="en-US" sz="16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1143000"/>
          </a:xfrm>
          <a:prstGeom prst="rect">
            <a:avLst/>
          </a:prstGeom>
        </p:spPr>
        <p:txBody>
          <a:bodyPr anchor="t" anchorCtr="0"/>
          <a:lstStyle>
            <a:lvl1pPr>
              <a:lnSpc>
                <a:spcPct val="85000"/>
              </a:lnSpc>
              <a:defRPr/>
            </a:lvl1p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lvl1pPr>
              <a:lnSpc>
                <a:spcPct val="85000"/>
              </a:lnSpc>
              <a:defRPr/>
            </a:lvl1p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269" r:id="rId1"/>
    <p:sldLayoutId id="2147484270" r:id="rId2"/>
    <p:sldLayoutId id="2147484271" r:id="rId3"/>
    <p:sldLayoutId id="2147484272" r:id="rId4"/>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7239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 name="Rectangle 7"/>
          <p:cNvSpPr/>
          <p:nvPr userDrawn="1"/>
        </p:nvSpPr>
        <p:spPr>
          <a:xfrm>
            <a:off x="8248092" y="6372100"/>
            <a:ext cx="425116" cy="338554"/>
          </a:xfrm>
          <a:prstGeom prst="rect">
            <a:avLst/>
          </a:prstGeom>
        </p:spPr>
        <p:txBody>
          <a:bodyPr wrap="none">
            <a:spAutoFit/>
          </a:bodyPr>
          <a:lstStyle/>
          <a:p>
            <a:pPr algn="r">
              <a:defRPr/>
            </a:pPr>
            <a:fld id="{B52B8AB2-264B-4AC2-9175-A38C93BC556B}" type="slidenum">
              <a:rPr lang="en-US" sz="1600" smtClean="0"/>
              <a:pPr algn="r">
                <a:defRPr/>
              </a:pPr>
              <a:t>‹#›</a:t>
            </a:fld>
            <a:endParaRPr lang="en-US" sz="1600"/>
          </a:p>
        </p:txBody>
      </p:sp>
    </p:spTree>
  </p:cSld>
  <p:clrMap bg1="lt1" tx1="dk1" bg2="lt2" tx2="dk2" accent1="accent1" accent2="accent2" accent3="accent3" accent4="accent4" accent5="accent5" accent6="accent6" hlink="hlink" folHlink="folHlink"/>
  <p:sldLayoutIdLst>
    <p:sldLayoutId id="2147484265" r:id="rId1"/>
    <p:sldLayoutId id="2147484266" r:id="rId2"/>
    <p:sldLayoutId id="2147484267" r:id="rId3"/>
    <p:sldLayoutId id="2147484268" r:id="rId4"/>
  </p:sldLayoutIdLst>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iran.vedula@samsung.com" TargetMode="External"/><Relationship Id="rId7" Type="http://schemas.openxmlformats.org/officeDocument/2006/relationships/hyperlink" Target="mailto:shkim@dtnc.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sungchan.keti@gmail.com" TargetMode="External"/><Relationship Id="rId5" Type="http://schemas.openxmlformats.org/officeDocument/2006/relationships/hyperlink" Target="mailto:jinchoe@samsung.com" TargetMode="External"/><Relationship Id="rId4" Type="http://schemas.openxmlformats.org/officeDocument/2006/relationships/hyperlink" Target="mailto:je.keum@samsung.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733800"/>
            <a:ext cx="9144000" cy="1362075"/>
          </a:xfrm>
        </p:spPr>
        <p:txBody>
          <a:bodyPr>
            <a:normAutofit fontScale="90000"/>
          </a:bodyPr>
          <a:lstStyle/>
          <a:p>
            <a:pPr>
              <a:defRPr/>
            </a:pPr>
            <a:r>
              <a:rPr lang="fr-FR" dirty="0" smtClean="0"/>
              <a:t>OIC INTERWORKING Resource </a:t>
            </a:r>
            <a:r>
              <a:rPr lang="fr-FR" smtClean="0"/>
              <a:t>mapping</a:t>
            </a:r>
            <a:endParaRPr lang="en-US" dirty="0"/>
          </a:p>
        </p:txBody>
      </p:sp>
      <p:sp>
        <p:nvSpPr>
          <p:cNvPr id="6" name="텍스트 개체 틀 1"/>
          <p:cNvSpPr>
            <a:spLocks noGrp="1"/>
          </p:cNvSpPr>
          <p:nvPr>
            <p:ph type="body" idx="1"/>
          </p:nvPr>
        </p:nvSpPr>
        <p:spPr>
          <a:xfrm>
            <a:off x="685800" y="5076826"/>
            <a:ext cx="7772400" cy="1219200"/>
          </a:xfrm>
        </p:spPr>
        <p:txBody>
          <a:bodyPr anchor="ctr">
            <a:normAutofit fontScale="40000" lnSpcReduction="20000"/>
          </a:bodyPr>
          <a:lstStyle/>
          <a:p>
            <a:pPr eaLnBrk="1" hangingPunct="1"/>
            <a:r>
              <a:rPr lang="en-US" altLang="ko-KR" sz="2800" dirty="0">
                <a:solidFill>
                  <a:srgbClr val="B42025"/>
                </a:solidFill>
                <a:ea typeface="굴림" pitchFamily="50" charset="-127"/>
              </a:rPr>
              <a:t>Group Name: Architecture WG</a:t>
            </a:r>
          </a:p>
          <a:p>
            <a:pPr eaLnBrk="1" hangingPunct="1"/>
            <a:r>
              <a:rPr lang="en-US" altLang="ko-KR" sz="2800" dirty="0">
                <a:solidFill>
                  <a:srgbClr val="B42025"/>
                </a:solidFill>
                <a:ea typeface="굴림" pitchFamily="50" charset="-127"/>
              </a:rPr>
              <a:t>Source: </a:t>
            </a:r>
            <a:r>
              <a:rPr lang="en-US" altLang="ko-KR" sz="2800" dirty="0" err="1">
                <a:solidFill>
                  <a:srgbClr val="B42025"/>
                </a:solidFill>
                <a:ea typeface="굴림" pitchFamily="50" charset="-127"/>
              </a:rPr>
              <a:t>Kiran</a:t>
            </a:r>
            <a:r>
              <a:rPr lang="en-US" altLang="ko-KR" sz="2800" dirty="0">
                <a:solidFill>
                  <a:srgbClr val="B42025"/>
                </a:solidFill>
                <a:ea typeface="굴림" pitchFamily="50" charset="-127"/>
              </a:rPr>
              <a:t> Vedula, Samsung Electronics, </a:t>
            </a:r>
            <a:r>
              <a:rPr lang="en-US" altLang="ko-KR" sz="2800" dirty="0" smtClean="0">
                <a:solidFill>
                  <a:srgbClr val="B42025"/>
                </a:solidFill>
                <a:ea typeface="굴림" pitchFamily="50" charset="-127"/>
                <a:hlinkClick r:id="rId3"/>
              </a:rPr>
              <a:t>kiran.vedula@samsung.com</a:t>
            </a:r>
            <a:endParaRPr lang="en-US" altLang="ko-KR" sz="2800" dirty="0" smtClean="0">
              <a:solidFill>
                <a:srgbClr val="B42025"/>
              </a:solidFill>
              <a:ea typeface="굴림" pitchFamily="50" charset="-127"/>
            </a:endParaRPr>
          </a:p>
          <a:p>
            <a:pPr eaLnBrk="1" hangingPunct="1"/>
            <a:r>
              <a:rPr lang="en-US" altLang="ko-KR" sz="2800" dirty="0">
                <a:solidFill>
                  <a:srgbClr val="B42025"/>
                </a:solidFill>
                <a:ea typeface="굴림" pitchFamily="50" charset="-127"/>
              </a:rPr>
              <a:t> </a:t>
            </a:r>
            <a:r>
              <a:rPr lang="en-US" altLang="ko-KR" sz="2800" dirty="0" smtClean="0">
                <a:solidFill>
                  <a:srgbClr val="B42025"/>
                </a:solidFill>
                <a:ea typeface="굴림" pitchFamily="50" charset="-127"/>
              </a:rPr>
              <a:t>             </a:t>
            </a:r>
            <a:r>
              <a:rPr lang="en-US" altLang="ko-KR" sz="2800" dirty="0" err="1" smtClean="0">
                <a:solidFill>
                  <a:srgbClr val="B42025"/>
                </a:solidFill>
                <a:ea typeface="굴림" pitchFamily="50" charset="-127"/>
              </a:rPr>
              <a:t>Jieun</a:t>
            </a:r>
            <a:r>
              <a:rPr lang="en-US" altLang="ko-KR" sz="2800" dirty="0" smtClean="0">
                <a:solidFill>
                  <a:srgbClr val="B42025"/>
                </a:solidFill>
                <a:ea typeface="굴림" pitchFamily="50" charset="-127"/>
              </a:rPr>
              <a:t> </a:t>
            </a:r>
            <a:r>
              <a:rPr lang="en-US" altLang="ko-KR" sz="2800" dirty="0">
                <a:solidFill>
                  <a:srgbClr val="B42025"/>
                </a:solidFill>
                <a:ea typeface="굴림" pitchFamily="50" charset="-127"/>
              </a:rPr>
              <a:t>Keum, Samsung Electronics, </a:t>
            </a:r>
            <a:r>
              <a:rPr lang="en-US" altLang="ko-KR" sz="2800" dirty="0" smtClean="0">
                <a:solidFill>
                  <a:srgbClr val="B42025"/>
                </a:solidFill>
                <a:ea typeface="굴림" pitchFamily="50" charset="-127"/>
                <a:hlinkClick r:id="rId4"/>
              </a:rPr>
              <a:t>je.keum@samsung.com</a:t>
            </a:r>
            <a:r>
              <a:rPr lang="en-US" altLang="ko-KR" sz="2800" dirty="0" smtClean="0">
                <a:solidFill>
                  <a:srgbClr val="B42025"/>
                </a:solidFill>
                <a:ea typeface="굴림" pitchFamily="50" charset="-127"/>
              </a:rPr>
              <a:t>  </a:t>
            </a:r>
            <a:endParaRPr lang="en-US" altLang="ko-KR" sz="2800" dirty="0" smtClean="0">
              <a:solidFill>
                <a:srgbClr val="B42025"/>
              </a:solidFill>
              <a:ea typeface="굴림" pitchFamily="50" charset="-127"/>
            </a:endParaRPr>
          </a:p>
          <a:p>
            <a:r>
              <a:rPr lang="en-US" sz="2800" dirty="0">
                <a:solidFill>
                  <a:srgbClr val="B42025"/>
                </a:solidFill>
                <a:ea typeface="굴림" pitchFamily="50" charset="-127"/>
              </a:rPr>
              <a:t> </a:t>
            </a:r>
            <a:r>
              <a:rPr lang="en-US" sz="2800" dirty="0" smtClean="0">
                <a:solidFill>
                  <a:srgbClr val="B42025"/>
                </a:solidFill>
                <a:ea typeface="굴림" pitchFamily="50" charset="-127"/>
              </a:rPr>
              <a:t>             </a:t>
            </a:r>
            <a:r>
              <a:rPr lang="en-US" sz="2800" dirty="0" err="1" smtClean="0">
                <a:solidFill>
                  <a:srgbClr val="B42025"/>
                </a:solidFill>
                <a:ea typeface="굴림" pitchFamily="50" charset="-127"/>
              </a:rPr>
              <a:t>Jinhyeock</a:t>
            </a:r>
            <a:r>
              <a:rPr lang="en-US" sz="2800" dirty="0" smtClean="0">
                <a:solidFill>
                  <a:srgbClr val="B42025"/>
                </a:solidFill>
                <a:ea typeface="굴림" pitchFamily="50" charset="-127"/>
              </a:rPr>
              <a:t> </a:t>
            </a:r>
            <a:r>
              <a:rPr lang="en-US" sz="2800" dirty="0">
                <a:solidFill>
                  <a:srgbClr val="B42025"/>
                </a:solidFill>
                <a:ea typeface="굴림" pitchFamily="50" charset="-127"/>
              </a:rPr>
              <a:t>Choi, Samsung Electronics, </a:t>
            </a:r>
            <a:r>
              <a:rPr lang="en-US" sz="2800" dirty="0">
                <a:solidFill>
                  <a:srgbClr val="B42025"/>
                </a:solidFill>
                <a:ea typeface="굴림" pitchFamily="50" charset="-127"/>
                <a:hlinkClick r:id="rId5"/>
              </a:rPr>
              <a:t>jinchoe@samsung.com</a:t>
            </a:r>
            <a:r>
              <a:rPr lang="en-US" sz="2800" dirty="0">
                <a:solidFill>
                  <a:srgbClr val="B42025"/>
                </a:solidFill>
                <a:ea typeface="굴림" pitchFamily="50" charset="-127"/>
              </a:rPr>
              <a:t> </a:t>
            </a:r>
          </a:p>
          <a:p>
            <a:r>
              <a:rPr lang="en-US" sz="2800" dirty="0">
                <a:solidFill>
                  <a:srgbClr val="B42025"/>
                </a:solidFill>
                <a:ea typeface="굴림" pitchFamily="50" charset="-127"/>
              </a:rPr>
              <a:t>              </a:t>
            </a:r>
            <a:r>
              <a:rPr lang="en-US" sz="2800" dirty="0" err="1" smtClean="0">
                <a:solidFill>
                  <a:srgbClr val="B42025"/>
                </a:solidFill>
                <a:ea typeface="굴림" pitchFamily="50" charset="-127"/>
              </a:rPr>
              <a:t>Sungchan</a:t>
            </a:r>
            <a:r>
              <a:rPr lang="en-US" sz="2800" dirty="0" smtClean="0">
                <a:solidFill>
                  <a:srgbClr val="B42025"/>
                </a:solidFill>
                <a:ea typeface="굴림" pitchFamily="50" charset="-127"/>
              </a:rPr>
              <a:t> </a:t>
            </a:r>
            <a:r>
              <a:rPr lang="en-US" sz="2800" dirty="0">
                <a:solidFill>
                  <a:srgbClr val="B42025"/>
                </a:solidFill>
                <a:ea typeface="굴림" pitchFamily="50" charset="-127"/>
              </a:rPr>
              <a:t>Choi, KETI, </a:t>
            </a:r>
            <a:r>
              <a:rPr lang="en-US" sz="2800" dirty="0">
                <a:solidFill>
                  <a:srgbClr val="B42025"/>
                </a:solidFill>
                <a:ea typeface="굴림" pitchFamily="50" charset="-127"/>
                <a:hlinkClick r:id="rId6"/>
              </a:rPr>
              <a:t>sungchan.keti@gmail.com</a:t>
            </a:r>
            <a:endParaRPr lang="en-US" sz="2800" dirty="0">
              <a:solidFill>
                <a:srgbClr val="B42025"/>
              </a:solidFill>
              <a:ea typeface="굴림" pitchFamily="50" charset="-127"/>
            </a:endParaRPr>
          </a:p>
          <a:p>
            <a:r>
              <a:rPr lang="en-GB" sz="2800">
                <a:solidFill>
                  <a:srgbClr val="B42025"/>
                </a:solidFill>
                <a:ea typeface="굴림" pitchFamily="50" charset="-127"/>
              </a:rPr>
              <a:t>             </a:t>
            </a:r>
            <a:r>
              <a:rPr lang="en-GB" sz="2800" smtClean="0">
                <a:solidFill>
                  <a:srgbClr val="B42025"/>
                </a:solidFill>
                <a:ea typeface="굴림" pitchFamily="50" charset="-127"/>
              </a:rPr>
              <a:t> </a:t>
            </a:r>
            <a:r>
              <a:rPr lang="en-GB" sz="2800" dirty="0" err="1">
                <a:solidFill>
                  <a:srgbClr val="B42025"/>
                </a:solidFill>
                <a:ea typeface="굴림" pitchFamily="50" charset="-127"/>
              </a:rPr>
              <a:t>SeonHyang</a:t>
            </a:r>
            <a:r>
              <a:rPr lang="en-GB" sz="2800" dirty="0">
                <a:solidFill>
                  <a:srgbClr val="B42025"/>
                </a:solidFill>
                <a:ea typeface="굴림" pitchFamily="50" charset="-127"/>
              </a:rPr>
              <a:t> Kim, DT&amp;C, </a:t>
            </a:r>
            <a:r>
              <a:rPr lang="en-GB" sz="2800" dirty="0">
                <a:solidFill>
                  <a:srgbClr val="B42025"/>
                </a:solidFill>
                <a:ea typeface="굴림" pitchFamily="50" charset="-127"/>
                <a:hlinkClick r:id="rId7"/>
              </a:rPr>
              <a:t>shkim@dtnc.net</a:t>
            </a:r>
            <a:endParaRPr lang="en-US" altLang="ko-KR" sz="2800" dirty="0" smtClean="0">
              <a:solidFill>
                <a:srgbClr val="B42025"/>
              </a:solidFill>
              <a:ea typeface="굴림" pitchFamily="50" charset="-127"/>
            </a:endParaRPr>
          </a:p>
          <a:p>
            <a:pPr eaLnBrk="1" hangingPunct="1"/>
            <a:r>
              <a:rPr lang="en-US" altLang="ko-KR" sz="2800" dirty="0" smtClean="0">
                <a:solidFill>
                  <a:srgbClr val="B42025"/>
                </a:solidFill>
                <a:ea typeface="굴림" pitchFamily="50" charset="-127"/>
              </a:rPr>
              <a:t>Meeting </a:t>
            </a:r>
            <a:r>
              <a:rPr lang="en-US" altLang="ko-KR" sz="2800" dirty="0">
                <a:solidFill>
                  <a:srgbClr val="B42025"/>
                </a:solidFill>
                <a:ea typeface="굴림" pitchFamily="50" charset="-127"/>
              </a:rPr>
              <a:t>Date: &lt;</a:t>
            </a:r>
            <a:r>
              <a:rPr lang="en-US" altLang="ko-KR" sz="2800" dirty="0" smtClean="0">
                <a:solidFill>
                  <a:srgbClr val="B42025"/>
                </a:solidFill>
                <a:ea typeface="굴림" pitchFamily="50" charset="-127"/>
              </a:rPr>
              <a:t>2015-10-20&gt;</a:t>
            </a:r>
            <a:endParaRPr lang="en-US" altLang="ko-KR" sz="2800" dirty="0">
              <a:solidFill>
                <a:srgbClr val="B42025"/>
              </a:solidFill>
              <a:ea typeface="굴림" pitchFamily="50" charset="-127"/>
            </a:endParaRPr>
          </a:p>
          <a:p>
            <a:pPr eaLnBrk="1" hangingPunct="1"/>
            <a:r>
              <a:rPr lang="en-US" altLang="ko-KR" sz="2800" dirty="0">
                <a:solidFill>
                  <a:srgbClr val="B42025"/>
                </a:solidFill>
                <a:ea typeface="굴림" pitchFamily="50" charset="-127"/>
              </a:rPr>
              <a:t>Agenda Item: &lt;WI 44: oneM2M-OIC interworking &gt;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‘Labels’ attribute in &lt;AE&gt; resource</a:t>
            </a:r>
          </a:p>
          <a:p>
            <a:pPr lvl="1"/>
            <a:r>
              <a:rPr lang="en-US" dirty="0" smtClean="0"/>
              <a:t>This could be used to indicate that the device contained is an OIC device for e.g. </a:t>
            </a:r>
            <a:r>
              <a:rPr lang="en-US" dirty="0" err="1" smtClean="0"/>
              <a:t>oic.d.light</a:t>
            </a:r>
            <a:endParaRPr lang="en-US" dirty="0" smtClean="0"/>
          </a:p>
          <a:p>
            <a:endParaRPr lang="en-US" dirty="0" smtClean="0"/>
          </a:p>
          <a:p>
            <a:r>
              <a:rPr lang="en-US" dirty="0" smtClean="0"/>
              <a:t>‘Labels’ attribute in &lt;Container&gt; resource</a:t>
            </a:r>
          </a:p>
          <a:p>
            <a:pPr lvl="1"/>
            <a:r>
              <a:rPr lang="en-US" dirty="0" smtClean="0"/>
              <a:t>This could be used to indicate the resource type of the OIC resource whose representation is contained for e.g. </a:t>
            </a:r>
            <a:r>
              <a:rPr lang="en-US" dirty="0" err="1" smtClean="0"/>
              <a:t>oic.r.switch.binary</a:t>
            </a:r>
            <a:endParaRPr lang="en-US" dirty="0" smtClean="0"/>
          </a:p>
          <a:p>
            <a:endParaRPr lang="en-US" dirty="0" smtClean="0"/>
          </a:p>
          <a:p>
            <a:r>
              <a:rPr lang="en-US" dirty="0" smtClean="0"/>
              <a:t>‘</a:t>
            </a:r>
            <a:r>
              <a:rPr lang="en-US" dirty="0" err="1" smtClean="0"/>
              <a:t>contentInfo</a:t>
            </a:r>
            <a:r>
              <a:rPr lang="en-US" dirty="0" smtClean="0"/>
              <a:t>’ attribute in &lt;contentInstance&gt; resource</a:t>
            </a:r>
          </a:p>
          <a:p>
            <a:pPr lvl="1"/>
            <a:r>
              <a:rPr lang="en-US" dirty="0" smtClean="0"/>
              <a:t>This could be used to indicate the type of content for e.g. JSON, CBOR or XML</a:t>
            </a:r>
          </a:p>
        </p:txBody>
      </p:sp>
      <p:sp>
        <p:nvSpPr>
          <p:cNvPr id="4" name="Title 1"/>
          <p:cNvSpPr>
            <a:spLocks noGrp="1"/>
          </p:cNvSpPr>
          <p:nvPr>
            <p:ph type="title"/>
          </p:nvPr>
        </p:nvSpPr>
        <p:spPr>
          <a:xfrm>
            <a:off x="609600" y="228600"/>
            <a:ext cx="7620000" cy="715962"/>
          </a:xfrm>
        </p:spPr>
        <p:txBody>
          <a:bodyPr/>
          <a:lstStyle/>
          <a:p>
            <a:r>
              <a:rPr lang="en-US" sz="3600" dirty="0" smtClean="0"/>
              <a:t>Recommended Mapping Rules (contd…)</a:t>
            </a:r>
            <a:endParaRPr lang="en-US" sz="3600" dirty="0"/>
          </a:p>
        </p:txBody>
      </p:sp>
    </p:spTree>
    <p:extLst>
      <p:ext uri="{BB962C8B-B14F-4D97-AF65-F5344CB8AC3E}">
        <p14:creationId xmlns:p14="http://schemas.microsoft.com/office/powerpoint/2010/main" val="2632516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792162"/>
          </a:xfrm>
        </p:spPr>
        <p:txBody>
          <a:bodyPr/>
          <a:lstStyle/>
          <a:p>
            <a:r>
              <a:rPr lang="en-US" dirty="0" smtClean="0"/>
              <a:t>Introduction</a:t>
            </a:r>
            <a:endParaRPr lang="en-US" dirty="0"/>
          </a:p>
        </p:txBody>
      </p:sp>
      <p:sp>
        <p:nvSpPr>
          <p:cNvPr id="3" name="Content Placeholder 2"/>
          <p:cNvSpPr>
            <a:spLocks noGrp="1"/>
          </p:cNvSpPr>
          <p:nvPr>
            <p:ph idx="1"/>
          </p:nvPr>
        </p:nvSpPr>
        <p:spPr>
          <a:xfrm>
            <a:off x="457200" y="1600201"/>
            <a:ext cx="8229600" cy="1447799"/>
          </a:xfrm>
        </p:spPr>
        <p:txBody>
          <a:bodyPr>
            <a:normAutofit fontScale="62500" lnSpcReduction="20000"/>
          </a:bodyPr>
          <a:lstStyle/>
          <a:p>
            <a:r>
              <a:rPr lang="en-US" dirty="0" smtClean="0"/>
              <a:t>In this presentation a possible mapping of OIC entities into oneM2M entities is recommended</a:t>
            </a:r>
          </a:p>
          <a:p>
            <a:endParaRPr lang="en-US" dirty="0" smtClean="0"/>
          </a:p>
          <a:p>
            <a:r>
              <a:rPr lang="en-US" dirty="0" smtClean="0"/>
              <a:t>At first a generic mapping is depicted and further the mapping is extended to specific resources and properties</a:t>
            </a:r>
          </a:p>
        </p:txBody>
      </p:sp>
    </p:spTree>
    <p:extLst>
      <p:ext uri="{BB962C8B-B14F-4D97-AF65-F5344CB8AC3E}">
        <p14:creationId xmlns:p14="http://schemas.microsoft.com/office/powerpoint/2010/main" val="180181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Generic Entity Mapping</a:t>
            </a:r>
            <a:endParaRPr lang="en-US" dirty="0"/>
          </a:p>
        </p:txBody>
      </p:sp>
      <p:sp>
        <p:nvSpPr>
          <p:cNvPr id="5" name="Content Placeholder 2"/>
          <p:cNvSpPr>
            <a:spLocks noGrp="1"/>
          </p:cNvSpPr>
          <p:nvPr>
            <p:ph idx="1"/>
          </p:nvPr>
        </p:nvSpPr>
        <p:spPr>
          <a:xfrm>
            <a:off x="685800" y="1219200"/>
            <a:ext cx="8305800" cy="2133600"/>
          </a:xfrm>
          <a:ln w="25400">
            <a:solidFill>
              <a:schemeClr val="accent1"/>
            </a:solidFill>
          </a:ln>
        </p:spPr>
        <p:txBody>
          <a:bodyPr>
            <a:normAutofit fontScale="47500" lnSpcReduction="20000"/>
          </a:bodyPr>
          <a:lstStyle/>
          <a:p>
            <a:r>
              <a:rPr lang="en-US" dirty="0" smtClean="0"/>
              <a:t>The tree represents a structure of any OIC device and how it is mapped into oneM2M entities</a:t>
            </a:r>
          </a:p>
          <a:p>
            <a:endParaRPr lang="en-US" dirty="0" smtClean="0"/>
          </a:p>
          <a:p>
            <a:r>
              <a:rPr lang="en-US" dirty="0" smtClean="0"/>
              <a:t>Each OIC device can include one or more resources; Each resource can have a representation at any instance of time</a:t>
            </a:r>
          </a:p>
          <a:p>
            <a:endParaRPr lang="en-US" dirty="0" smtClean="0"/>
          </a:p>
          <a:p>
            <a:r>
              <a:rPr lang="en-US" dirty="0" smtClean="0"/>
              <a:t>Mapping</a:t>
            </a:r>
          </a:p>
          <a:p>
            <a:pPr lvl="1"/>
            <a:r>
              <a:rPr lang="en-US" dirty="0" smtClean="0"/>
              <a:t>OIC </a:t>
            </a:r>
            <a:r>
              <a:rPr lang="en-US" dirty="0"/>
              <a:t>D</a:t>
            </a:r>
            <a:r>
              <a:rPr lang="en-US" dirty="0" smtClean="0"/>
              <a:t>evice 	--- &lt;AE&gt; oneM2M resource</a:t>
            </a:r>
          </a:p>
          <a:p>
            <a:pPr lvl="1"/>
            <a:r>
              <a:rPr lang="en-US" dirty="0" smtClean="0"/>
              <a:t>Any OIC Resource --- &lt;Container&gt; oneM2M resource</a:t>
            </a:r>
          </a:p>
          <a:p>
            <a:pPr lvl="1"/>
            <a:r>
              <a:rPr lang="en-US" dirty="0" smtClean="0"/>
              <a:t>Resource representation --- &lt;content instance&gt; oneM2M resource</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1" y="3886200"/>
            <a:ext cx="4648200" cy="2590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3581400"/>
            <a:ext cx="3590925" cy="26607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01293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715962"/>
          </a:xfrm>
        </p:spPr>
        <p:txBody>
          <a:bodyPr/>
          <a:lstStyle/>
          <a:p>
            <a:r>
              <a:rPr lang="en-US" dirty="0" smtClean="0"/>
              <a:t>Model of Light device in OIC</a:t>
            </a:r>
            <a:endParaRPr lang="en-US" dirty="0"/>
          </a:p>
        </p:txBody>
      </p:sp>
      <p:sp>
        <p:nvSpPr>
          <p:cNvPr id="4" name="Rectangle 3"/>
          <p:cNvSpPr/>
          <p:nvPr/>
        </p:nvSpPr>
        <p:spPr>
          <a:xfrm>
            <a:off x="1143000" y="1295400"/>
            <a:ext cx="3606800" cy="326458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ko-KR" altLang="en-US" sz="1400" dirty="0"/>
          </a:p>
        </p:txBody>
      </p:sp>
      <p:sp>
        <p:nvSpPr>
          <p:cNvPr id="5" name="TextBox 4"/>
          <p:cNvSpPr txBox="1"/>
          <p:nvPr/>
        </p:nvSpPr>
        <p:spPr>
          <a:xfrm>
            <a:off x="2810838" y="4234070"/>
            <a:ext cx="1782924" cy="307777"/>
          </a:xfrm>
          <a:prstGeom prst="rect">
            <a:avLst/>
          </a:prstGeom>
          <a:noFill/>
        </p:spPr>
        <p:txBody>
          <a:bodyPr wrap="none" rtlCol="0">
            <a:spAutoFit/>
          </a:bodyPr>
          <a:lstStyle/>
          <a:p>
            <a:r>
              <a:rPr lang="en-US" altLang="ko-KR" sz="1400" b="1" dirty="0" smtClean="0">
                <a:solidFill>
                  <a:srgbClr val="FF0000"/>
                </a:solidFill>
              </a:rPr>
              <a:t>Physical Device:  bulb</a:t>
            </a:r>
            <a:endParaRPr lang="ko-KR" altLang="en-US" sz="1400" b="1" dirty="0">
              <a:solidFill>
                <a:srgbClr val="FF0000"/>
              </a:solidFill>
            </a:endParaRPr>
          </a:p>
        </p:txBody>
      </p:sp>
      <p:sp>
        <p:nvSpPr>
          <p:cNvPr id="6" name="Rectangle 5"/>
          <p:cNvSpPr/>
          <p:nvPr/>
        </p:nvSpPr>
        <p:spPr>
          <a:xfrm>
            <a:off x="1600199" y="1618119"/>
            <a:ext cx="2615507" cy="242540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ko-KR" altLang="en-US" sz="1400" dirty="0"/>
          </a:p>
        </p:txBody>
      </p:sp>
      <p:sp>
        <p:nvSpPr>
          <p:cNvPr id="7" name="TextBox 6"/>
          <p:cNvSpPr txBox="1"/>
          <p:nvPr/>
        </p:nvSpPr>
        <p:spPr>
          <a:xfrm>
            <a:off x="2993063" y="3736886"/>
            <a:ext cx="1118319" cy="307777"/>
          </a:xfrm>
          <a:prstGeom prst="rect">
            <a:avLst/>
          </a:prstGeom>
          <a:noFill/>
        </p:spPr>
        <p:txBody>
          <a:bodyPr wrap="none" rtlCol="0">
            <a:spAutoFit/>
          </a:bodyPr>
          <a:lstStyle/>
          <a:p>
            <a:r>
              <a:rPr lang="en-US" altLang="ko-KR" sz="1400" b="1" dirty="0" smtClean="0">
                <a:solidFill>
                  <a:srgbClr val="FF0000"/>
                </a:solidFill>
              </a:rPr>
              <a:t>OIC Device 1</a:t>
            </a:r>
            <a:endParaRPr lang="ko-KR" altLang="en-US" sz="1400" b="1" dirty="0">
              <a:solidFill>
                <a:srgbClr val="FF0000"/>
              </a:solidFill>
            </a:endParaRPr>
          </a:p>
        </p:txBody>
      </p:sp>
      <p:sp>
        <p:nvSpPr>
          <p:cNvPr id="8" name="TextBox 7"/>
          <p:cNvSpPr txBox="1"/>
          <p:nvPr/>
        </p:nvSpPr>
        <p:spPr>
          <a:xfrm>
            <a:off x="1891511" y="1782201"/>
            <a:ext cx="1735494" cy="307777"/>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defPPr>
              <a:defRPr lang="en-US"/>
            </a:defPPr>
            <a:lvl1pPr>
              <a:defRPr sz="14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ltLang="ko-KR" dirty="0"/>
              <a:t>oic.wk.p</a:t>
            </a:r>
            <a:endParaRPr lang="ko-KR" altLang="en-US" dirty="0"/>
          </a:p>
        </p:txBody>
      </p:sp>
      <p:sp>
        <p:nvSpPr>
          <p:cNvPr id="9" name="TextBox 8"/>
          <p:cNvSpPr txBox="1"/>
          <p:nvPr/>
        </p:nvSpPr>
        <p:spPr>
          <a:xfrm>
            <a:off x="1866597" y="2290362"/>
            <a:ext cx="1735495" cy="307777"/>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defPPr>
              <a:defRPr lang="en-US"/>
            </a:defPPr>
            <a:lvl1pPr>
              <a:defRPr sz="14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ltLang="ko-KR" dirty="0"/>
              <a:t>oic.wk.res</a:t>
            </a:r>
            <a:endParaRPr lang="ko-KR" altLang="en-US" dirty="0"/>
          </a:p>
        </p:txBody>
      </p:sp>
      <p:sp>
        <p:nvSpPr>
          <p:cNvPr id="10" name="TextBox 9"/>
          <p:cNvSpPr txBox="1"/>
          <p:nvPr/>
        </p:nvSpPr>
        <p:spPr>
          <a:xfrm>
            <a:off x="1866598" y="2788305"/>
            <a:ext cx="1735495" cy="307777"/>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defPPr>
              <a:defRPr lang="en-US"/>
            </a:defPPr>
            <a:lvl1pPr>
              <a:defRPr sz="14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ltLang="ko-KR" dirty="0"/>
              <a:t>oic.wk.d </a:t>
            </a:r>
            <a:r>
              <a:rPr lang="en-US" altLang="ko-KR" dirty="0" smtClean="0"/>
              <a:t>+ oic.d.light</a:t>
            </a:r>
            <a:endParaRPr lang="ko-KR" altLang="en-US" dirty="0"/>
          </a:p>
        </p:txBody>
      </p:sp>
      <p:grpSp>
        <p:nvGrpSpPr>
          <p:cNvPr id="11" name="Group 10"/>
          <p:cNvGrpSpPr/>
          <p:nvPr/>
        </p:nvGrpSpPr>
        <p:grpSpPr>
          <a:xfrm>
            <a:off x="5807263" y="1543050"/>
            <a:ext cx="2269937" cy="2324442"/>
            <a:chOff x="8398063" y="888619"/>
            <a:chExt cx="2819051" cy="2782711"/>
          </a:xfrm>
        </p:grpSpPr>
        <p:sp>
          <p:nvSpPr>
            <p:cNvPr id="12" name="Rectangle 39"/>
            <p:cNvSpPr/>
            <p:nvPr/>
          </p:nvSpPr>
          <p:spPr>
            <a:xfrm>
              <a:off x="8398063" y="888619"/>
              <a:ext cx="2819051" cy="2782711"/>
            </a:xfrm>
            <a:prstGeom prst="rect">
              <a:avLst/>
            </a:prstGeom>
            <a:ln/>
          </p:spPr>
          <p:style>
            <a:lnRef idx="1">
              <a:schemeClr val="accent1"/>
            </a:lnRef>
            <a:fillRef idx="2">
              <a:schemeClr val="accent1"/>
            </a:fillRef>
            <a:effectRef idx="1">
              <a:schemeClr val="accent1"/>
            </a:effectRef>
            <a:fontRef idx="minor">
              <a:schemeClr val="dk1"/>
            </a:fontRef>
          </p:style>
          <p:txBody>
            <a:bodyPr lIns="121725" tIns="60862" rIns="121725" bIns="60862" rtlCol="0" anchor="t"/>
            <a:lstStyle/>
            <a:p>
              <a:pPr defTabSz="1217249">
                <a:defRPr/>
              </a:pPr>
              <a:r>
                <a:rPr lang="en-GB" sz="1400" kern="0" dirty="0" smtClean="0">
                  <a:solidFill>
                    <a:schemeClr val="tx1"/>
                  </a:solidFill>
                  <a:latin typeface="Century Gothic"/>
                </a:rPr>
                <a:t>Resource URI: </a:t>
              </a:r>
              <a:r>
                <a:rPr lang="en-GB" sz="1400" b="1" kern="0" dirty="0" smtClean="0">
                  <a:solidFill>
                    <a:schemeClr val="tx1"/>
                  </a:solidFill>
                  <a:latin typeface="Century Gothic"/>
                </a:rPr>
                <a:t>/</a:t>
              </a:r>
              <a:r>
                <a:rPr lang="en-GB" sz="1400" b="1" kern="0" dirty="0" err="1" smtClean="0">
                  <a:solidFill>
                    <a:schemeClr val="tx1"/>
                  </a:solidFill>
                  <a:latin typeface="Century Gothic"/>
                </a:rPr>
                <a:t>oic</a:t>
              </a:r>
              <a:r>
                <a:rPr lang="en-GB" sz="1400" b="1" kern="0" dirty="0" smtClean="0">
                  <a:solidFill>
                    <a:schemeClr val="tx1"/>
                  </a:solidFill>
                  <a:latin typeface="Century Gothic"/>
                </a:rPr>
                <a:t>/p</a:t>
              </a:r>
              <a:endParaRPr lang="en-GB" sz="1400" b="1" kern="0" dirty="0">
                <a:solidFill>
                  <a:schemeClr val="tx1"/>
                </a:solidFill>
                <a:latin typeface="Century Gothic"/>
              </a:endParaRPr>
            </a:p>
          </p:txBody>
        </p:sp>
        <p:sp>
          <p:nvSpPr>
            <p:cNvPr id="13" name="Rectangle 40"/>
            <p:cNvSpPr/>
            <p:nvPr/>
          </p:nvSpPr>
          <p:spPr>
            <a:xfrm>
              <a:off x="8486159" y="1215998"/>
              <a:ext cx="2642862" cy="327377"/>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defTabSz="1217249">
                <a:defRPr/>
              </a:pPr>
              <a:r>
                <a:rPr lang="en-GB" sz="1400" kern="0" dirty="0" err="1">
                  <a:solidFill>
                    <a:schemeClr val="tx1"/>
                  </a:solidFill>
                  <a:latin typeface="Century Gothic"/>
                </a:rPr>
                <a:t>rt</a:t>
              </a:r>
              <a:r>
                <a:rPr lang="en-GB" sz="1400" kern="0" dirty="0">
                  <a:solidFill>
                    <a:schemeClr val="tx1"/>
                  </a:solidFill>
                  <a:latin typeface="Century Gothic"/>
                </a:rPr>
                <a:t>: </a:t>
              </a:r>
              <a:r>
                <a:rPr lang="en-GB" sz="1400" kern="0" dirty="0" err="1" smtClean="0">
                  <a:solidFill>
                    <a:schemeClr val="tx1"/>
                  </a:solidFill>
                  <a:latin typeface="Century Gothic"/>
                </a:rPr>
                <a:t>oic.wk.p</a:t>
              </a:r>
              <a:endParaRPr lang="en-GB" sz="1400" kern="0" dirty="0">
                <a:solidFill>
                  <a:schemeClr val="tx1"/>
                </a:solidFill>
                <a:latin typeface="Century Gothic"/>
              </a:endParaRPr>
            </a:p>
          </p:txBody>
        </p:sp>
        <p:sp>
          <p:nvSpPr>
            <p:cNvPr id="14" name="Rectangle 41"/>
            <p:cNvSpPr/>
            <p:nvPr/>
          </p:nvSpPr>
          <p:spPr>
            <a:xfrm>
              <a:off x="8486159" y="1625219"/>
              <a:ext cx="2642862" cy="327377"/>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a:solidFill>
                    <a:schemeClr val="tx1"/>
                  </a:solidFill>
                  <a:latin typeface="Century Gothic"/>
                </a:rPr>
                <a:t>if: </a:t>
              </a:r>
              <a:r>
                <a:rPr lang="en-GB" sz="1400" kern="0" dirty="0" err="1" smtClean="0">
                  <a:solidFill>
                    <a:schemeClr val="tx1"/>
                  </a:solidFill>
                  <a:latin typeface="Century Gothic"/>
                </a:rPr>
                <a:t>oic.if.r</a:t>
              </a:r>
              <a:r>
                <a:rPr lang="en-GB" sz="1400" kern="0" dirty="0" smtClean="0">
                  <a:solidFill>
                    <a:schemeClr val="tx1"/>
                  </a:solidFill>
                  <a:latin typeface="Century Gothic"/>
                </a:rPr>
                <a:t> </a:t>
              </a:r>
              <a:endParaRPr lang="en-GB" sz="1400" kern="0" dirty="0">
                <a:solidFill>
                  <a:schemeClr val="tx1"/>
                </a:solidFill>
                <a:latin typeface="Century Gothic"/>
              </a:endParaRPr>
            </a:p>
          </p:txBody>
        </p:sp>
        <p:sp>
          <p:nvSpPr>
            <p:cNvPr id="15" name="Rectangle 42"/>
            <p:cNvSpPr/>
            <p:nvPr/>
          </p:nvSpPr>
          <p:spPr>
            <a:xfrm>
              <a:off x="8486159" y="2034442"/>
              <a:ext cx="2642862" cy="327377"/>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a:solidFill>
                    <a:schemeClr val="tx1"/>
                  </a:solidFill>
                  <a:latin typeface="Century Gothic"/>
                </a:rPr>
                <a:t>n: </a:t>
              </a:r>
              <a:r>
                <a:rPr lang="en-GB" sz="1400" kern="0" dirty="0" smtClean="0">
                  <a:solidFill>
                    <a:schemeClr val="tx1"/>
                  </a:solidFill>
                  <a:latin typeface="Century Gothic"/>
                </a:rPr>
                <a:t>homePlatform </a:t>
              </a:r>
              <a:endParaRPr lang="en-GB" sz="1400" kern="0" dirty="0">
                <a:solidFill>
                  <a:schemeClr val="tx1"/>
                </a:solidFill>
                <a:latin typeface="Century Gothic"/>
              </a:endParaRPr>
            </a:p>
          </p:txBody>
        </p:sp>
        <p:sp>
          <p:nvSpPr>
            <p:cNvPr id="16" name="Rectangle 15"/>
            <p:cNvSpPr/>
            <p:nvPr/>
          </p:nvSpPr>
          <p:spPr>
            <a:xfrm>
              <a:off x="8486159" y="2443665"/>
              <a:ext cx="2642862" cy="327377"/>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a:solidFill>
                    <a:schemeClr val="tx1"/>
                  </a:solidFill>
                  <a:latin typeface="Century Gothic"/>
                </a:rPr>
                <a:t>policy: bm:11</a:t>
              </a:r>
            </a:p>
          </p:txBody>
        </p:sp>
        <p:sp>
          <p:nvSpPr>
            <p:cNvPr id="17" name="Rectangle 16"/>
            <p:cNvSpPr/>
            <p:nvPr/>
          </p:nvSpPr>
          <p:spPr>
            <a:xfrm>
              <a:off x="8486159" y="2852886"/>
              <a:ext cx="2642862" cy="327377"/>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defRPr/>
              </a:pPr>
              <a:r>
                <a:rPr lang="en-GB" sz="1400" kern="0" dirty="0" smtClean="0">
                  <a:solidFill>
                    <a:schemeClr val="tx1"/>
                  </a:solidFill>
                  <a:latin typeface="Century Gothic"/>
                </a:rPr>
                <a:t>pi: at1908</a:t>
              </a:r>
              <a:endParaRPr lang="en-GB" sz="1400" kern="0" dirty="0">
                <a:solidFill>
                  <a:schemeClr val="tx1"/>
                </a:solidFill>
                <a:latin typeface="Century Gothic"/>
              </a:endParaRPr>
            </a:p>
          </p:txBody>
        </p:sp>
        <p:sp>
          <p:nvSpPr>
            <p:cNvPr id="18" name="Rectangle 54"/>
            <p:cNvSpPr/>
            <p:nvPr/>
          </p:nvSpPr>
          <p:spPr>
            <a:xfrm>
              <a:off x="8486159" y="3262109"/>
              <a:ext cx="2642862" cy="327377"/>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defRPr/>
              </a:pPr>
              <a:r>
                <a:rPr lang="en-GB" sz="1400" kern="0" dirty="0" smtClean="0">
                  <a:solidFill>
                    <a:schemeClr val="tx1"/>
                  </a:solidFill>
                  <a:latin typeface="Century Gothic"/>
                </a:rPr>
                <a:t>mnmn: Samsung</a:t>
              </a:r>
              <a:endParaRPr lang="en-GB" sz="1400" kern="0" dirty="0">
                <a:solidFill>
                  <a:schemeClr val="tx1"/>
                </a:solidFill>
                <a:latin typeface="Century Gothic"/>
              </a:endParaRPr>
            </a:p>
          </p:txBody>
        </p:sp>
      </p:grpSp>
      <p:cxnSp>
        <p:nvCxnSpPr>
          <p:cNvPr id="19" name="Straight Connector 18"/>
          <p:cNvCxnSpPr/>
          <p:nvPr/>
        </p:nvCxnSpPr>
        <p:spPr>
          <a:xfrm flipV="1">
            <a:off x="3627005" y="1549749"/>
            <a:ext cx="2180258" cy="232452"/>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602092" y="2089978"/>
            <a:ext cx="2205171" cy="1784211"/>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866598" y="3310866"/>
            <a:ext cx="1735495" cy="307777"/>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defPPr>
              <a:defRPr lang="en-US"/>
            </a:defPPr>
            <a:lvl1pPr>
              <a:defRPr sz="1400" b="1"/>
            </a:lvl1pPr>
          </a:lstStyle>
          <a:p>
            <a:r>
              <a:rPr lang="en-US" altLang="ko-KR" dirty="0"/>
              <a:t>oic.r.switch.binary</a:t>
            </a:r>
            <a:endParaRPr lang="ko-KR" altLang="en-US" dirty="0"/>
          </a:p>
        </p:txBody>
      </p:sp>
      <p:sp>
        <p:nvSpPr>
          <p:cNvPr id="22" name="TextBox 21"/>
          <p:cNvSpPr txBox="1"/>
          <p:nvPr/>
        </p:nvSpPr>
        <p:spPr>
          <a:xfrm>
            <a:off x="1946884" y="1310342"/>
            <a:ext cx="936090" cy="307777"/>
          </a:xfrm>
          <a:prstGeom prst="rect">
            <a:avLst/>
          </a:prstGeom>
          <a:noFill/>
        </p:spPr>
        <p:txBody>
          <a:bodyPr wrap="none" rtlCol="0">
            <a:spAutoFit/>
          </a:bodyPr>
          <a:lstStyle>
            <a:defPPr>
              <a:defRPr lang="en-US"/>
            </a:defPPr>
            <a:lvl1pPr>
              <a:defRPr sz="1400" b="1">
                <a:solidFill>
                  <a:srgbClr val="FF0000"/>
                </a:solidFill>
              </a:defRPr>
            </a:lvl1pPr>
          </a:lstStyle>
          <a:p>
            <a:r>
              <a:rPr lang="en-US" altLang="ko-KR" dirty="0" smtClean="0"/>
              <a:t>Resources</a:t>
            </a:r>
            <a:endParaRPr lang="ko-KR" altLang="en-US" dirty="0"/>
          </a:p>
        </p:txBody>
      </p:sp>
      <p:sp>
        <p:nvSpPr>
          <p:cNvPr id="23" name="TextBox 22"/>
          <p:cNvSpPr txBox="1"/>
          <p:nvPr/>
        </p:nvSpPr>
        <p:spPr>
          <a:xfrm>
            <a:off x="6510255" y="3947412"/>
            <a:ext cx="958339" cy="307777"/>
          </a:xfrm>
          <a:prstGeom prst="rect">
            <a:avLst/>
          </a:prstGeom>
          <a:noFill/>
        </p:spPr>
        <p:txBody>
          <a:bodyPr wrap="none" rtlCol="0">
            <a:spAutoFit/>
          </a:bodyPr>
          <a:lstStyle>
            <a:defPPr>
              <a:defRPr lang="en-US"/>
            </a:defPPr>
            <a:lvl1pPr>
              <a:defRPr sz="1400" b="1">
                <a:solidFill>
                  <a:srgbClr val="FF0000"/>
                </a:solidFill>
              </a:defRPr>
            </a:lvl1pPr>
          </a:lstStyle>
          <a:p>
            <a:r>
              <a:rPr lang="en-US" altLang="ko-KR" dirty="0" smtClean="0"/>
              <a:t>Properties</a:t>
            </a:r>
            <a:endParaRPr lang="ko-KR" altLang="en-US" dirty="0"/>
          </a:p>
        </p:txBody>
      </p:sp>
      <p:sp>
        <p:nvSpPr>
          <p:cNvPr id="24" name="Content Placeholder 2"/>
          <p:cNvSpPr>
            <a:spLocks noGrp="1"/>
          </p:cNvSpPr>
          <p:nvPr>
            <p:ph idx="1"/>
          </p:nvPr>
        </p:nvSpPr>
        <p:spPr>
          <a:xfrm>
            <a:off x="457200" y="4876800"/>
            <a:ext cx="8229600" cy="1752600"/>
          </a:xfrm>
          <a:ln w="25400">
            <a:solidFill>
              <a:schemeClr val="accent1"/>
            </a:solidFill>
          </a:ln>
        </p:spPr>
        <p:txBody>
          <a:bodyPr vert="horz" lIns="91440" tIns="45720" rIns="91440" bIns="45720" rtlCol="0">
            <a:normAutofit fontScale="40000" lnSpcReduction="20000"/>
          </a:bodyPr>
          <a:lstStyle/>
          <a:p>
            <a:r>
              <a:rPr lang="en-US" dirty="0"/>
              <a:t>An OIC light device is depicted in the figure which supports mandatory common resources ‘oic.wk.res’, ‘oic.wk.d’ and ‘</a:t>
            </a:r>
            <a:r>
              <a:rPr lang="en-US" dirty="0" err="1"/>
              <a:t>oic.wk.p</a:t>
            </a:r>
            <a:r>
              <a:rPr lang="en-US" dirty="0"/>
              <a:t>’</a:t>
            </a:r>
          </a:p>
          <a:p>
            <a:endParaRPr lang="en-US" dirty="0"/>
          </a:p>
          <a:p>
            <a:r>
              <a:rPr lang="en-US" dirty="0"/>
              <a:t>The oic.wk.d is extended by oic.d.light with additional information about the device</a:t>
            </a:r>
          </a:p>
          <a:p>
            <a:endParaRPr lang="en-US" dirty="0"/>
          </a:p>
          <a:p>
            <a:r>
              <a:rPr lang="en-US" dirty="0"/>
              <a:t>OIC light also support </a:t>
            </a:r>
            <a:r>
              <a:rPr lang="en-US" dirty="0" err="1"/>
              <a:t>oic.r.switch.binary</a:t>
            </a:r>
            <a:r>
              <a:rPr lang="en-US" dirty="0"/>
              <a:t> resource which is mandatory for the particular device type</a:t>
            </a:r>
          </a:p>
          <a:p>
            <a:endParaRPr lang="en-US" dirty="0"/>
          </a:p>
          <a:p>
            <a:r>
              <a:rPr lang="en-US" dirty="0"/>
              <a:t>Properties of the oic.wk.p resource type are also depicted</a:t>
            </a:r>
          </a:p>
        </p:txBody>
      </p:sp>
    </p:spTree>
    <p:extLst>
      <p:ext uri="{BB962C8B-B14F-4D97-AF65-F5344CB8AC3E}">
        <p14:creationId xmlns:p14="http://schemas.microsoft.com/office/powerpoint/2010/main" val="2347109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15962"/>
          </a:xfrm>
        </p:spPr>
        <p:txBody>
          <a:bodyPr/>
          <a:lstStyle/>
          <a:p>
            <a:r>
              <a:rPr lang="en-US" dirty="0" smtClean="0"/>
              <a:t>Light Device Resource Mapping</a:t>
            </a:r>
            <a:endParaRPr lang="en-US" dirty="0"/>
          </a:p>
        </p:txBody>
      </p:sp>
      <p:sp>
        <p:nvSpPr>
          <p:cNvPr id="5" name="Content Placeholder 2"/>
          <p:cNvSpPr>
            <a:spLocks noGrp="1"/>
          </p:cNvSpPr>
          <p:nvPr>
            <p:ph idx="1"/>
          </p:nvPr>
        </p:nvSpPr>
        <p:spPr>
          <a:xfrm>
            <a:off x="6096000" y="1295400"/>
            <a:ext cx="2895600" cy="1371600"/>
          </a:xfrm>
          <a:ln w="25400">
            <a:solidFill>
              <a:schemeClr val="accent1"/>
            </a:solidFill>
          </a:ln>
        </p:spPr>
        <p:txBody>
          <a:bodyPr vert="horz" lIns="91440" tIns="45720" rIns="91440" bIns="45720" rtlCol="0">
            <a:normAutofit fontScale="62500" lnSpcReduction="20000"/>
          </a:bodyPr>
          <a:lstStyle/>
          <a:p>
            <a:pPr marL="0" indent="0">
              <a:buNone/>
            </a:pPr>
            <a:r>
              <a:rPr lang="en-US" dirty="0" smtClean="0"/>
              <a:t>Figure depicting the OIC light device (slide 4) structured using the generic entity mapping (slide 3)</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371600"/>
            <a:ext cx="5114925" cy="5191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84056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639762"/>
          </a:xfrm>
        </p:spPr>
        <p:txBody>
          <a:bodyPr>
            <a:noAutofit/>
          </a:bodyPr>
          <a:lstStyle/>
          <a:p>
            <a:r>
              <a:rPr lang="en-US" sz="3600" dirty="0" smtClean="0"/>
              <a:t>oneM2M AE Resource gets values from oic/d</a:t>
            </a:r>
            <a:endParaRPr lang="en-US" sz="3600" dirty="0"/>
          </a:p>
        </p:txBody>
      </p:sp>
      <p:sp>
        <p:nvSpPr>
          <p:cNvPr id="4" name="Rectangle 39"/>
          <p:cNvSpPr/>
          <p:nvPr/>
        </p:nvSpPr>
        <p:spPr>
          <a:xfrm>
            <a:off x="1143000" y="914400"/>
            <a:ext cx="2269937" cy="3543642"/>
          </a:xfrm>
          <a:prstGeom prst="rect">
            <a:avLst/>
          </a:prstGeom>
          <a:ln/>
        </p:spPr>
        <p:style>
          <a:lnRef idx="1">
            <a:schemeClr val="accent1"/>
          </a:lnRef>
          <a:fillRef idx="2">
            <a:schemeClr val="accent1"/>
          </a:fillRef>
          <a:effectRef idx="1">
            <a:schemeClr val="accent1"/>
          </a:effectRef>
          <a:fontRef idx="minor">
            <a:schemeClr val="dk1"/>
          </a:fontRef>
        </p:style>
        <p:txBody>
          <a:bodyPr lIns="121725" tIns="60862" rIns="121725" bIns="60862" rtlCol="0" anchor="t"/>
          <a:lstStyle/>
          <a:p>
            <a:pPr defTabSz="1217249">
              <a:defRPr/>
            </a:pPr>
            <a:r>
              <a:rPr lang="en-GB" sz="1400" b="1" kern="0" dirty="0" smtClean="0">
                <a:solidFill>
                  <a:schemeClr val="tx1"/>
                </a:solidFill>
                <a:latin typeface="Century Gothic"/>
              </a:rPr>
              <a:t>AE</a:t>
            </a:r>
            <a:endParaRPr lang="en-GB" sz="1400" b="1" kern="0" dirty="0">
              <a:solidFill>
                <a:schemeClr val="tx1"/>
              </a:solidFill>
              <a:latin typeface="Century Gothic"/>
            </a:endParaRPr>
          </a:p>
        </p:txBody>
      </p:sp>
      <p:sp>
        <p:nvSpPr>
          <p:cNvPr id="5" name="Rectangle 40"/>
          <p:cNvSpPr/>
          <p:nvPr/>
        </p:nvSpPr>
        <p:spPr>
          <a:xfrm>
            <a:off x="1213936" y="1264065"/>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defTabSz="1217249">
              <a:defRPr/>
            </a:pPr>
            <a:r>
              <a:rPr lang="en-GB" sz="1400" kern="0" dirty="0" smtClean="0">
                <a:solidFill>
                  <a:schemeClr val="tx1"/>
                </a:solidFill>
                <a:latin typeface="Century Gothic"/>
              </a:rPr>
              <a:t>Resource type: </a:t>
            </a:r>
            <a:r>
              <a:rPr lang="en-GB" sz="800" kern="0" dirty="0" smtClean="0">
                <a:solidFill>
                  <a:schemeClr val="tx1"/>
                </a:solidFill>
                <a:latin typeface="Century Gothic"/>
              </a:rPr>
              <a:t>AE</a:t>
            </a:r>
            <a:endParaRPr lang="en-GB" sz="800" kern="0" dirty="0">
              <a:solidFill>
                <a:schemeClr val="tx1"/>
              </a:solidFill>
              <a:latin typeface="Century Gothic"/>
            </a:endParaRPr>
          </a:p>
        </p:txBody>
      </p:sp>
      <p:sp>
        <p:nvSpPr>
          <p:cNvPr id="6" name="Rectangle 41"/>
          <p:cNvSpPr/>
          <p:nvPr/>
        </p:nvSpPr>
        <p:spPr>
          <a:xfrm>
            <a:off x="1213936" y="1605893"/>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Resource ID</a:t>
            </a:r>
            <a:endParaRPr lang="en-GB" sz="1400" kern="0" dirty="0">
              <a:solidFill>
                <a:schemeClr val="tx1"/>
              </a:solidFill>
              <a:latin typeface="Century Gothic"/>
            </a:endParaRPr>
          </a:p>
        </p:txBody>
      </p:sp>
      <p:sp>
        <p:nvSpPr>
          <p:cNvPr id="7" name="Rectangle 42"/>
          <p:cNvSpPr/>
          <p:nvPr/>
        </p:nvSpPr>
        <p:spPr>
          <a:xfrm>
            <a:off x="1213936" y="1947724"/>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Resource Name</a:t>
            </a:r>
            <a:endParaRPr lang="en-GB" sz="1400" kern="0" dirty="0">
              <a:solidFill>
                <a:schemeClr val="tx1"/>
              </a:solidFill>
              <a:latin typeface="Century Gothic"/>
            </a:endParaRPr>
          </a:p>
        </p:txBody>
      </p:sp>
      <p:sp>
        <p:nvSpPr>
          <p:cNvPr id="8" name="Rectangle 7"/>
          <p:cNvSpPr/>
          <p:nvPr/>
        </p:nvSpPr>
        <p:spPr>
          <a:xfrm>
            <a:off x="1213936" y="2289554"/>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Parent ID</a:t>
            </a:r>
            <a:endParaRPr lang="en-GB" sz="1400" kern="0" dirty="0">
              <a:solidFill>
                <a:schemeClr val="tx1"/>
              </a:solidFill>
              <a:latin typeface="Century Gothic"/>
            </a:endParaRPr>
          </a:p>
        </p:txBody>
      </p:sp>
      <p:sp>
        <p:nvSpPr>
          <p:cNvPr id="9" name="Rectangle 8"/>
          <p:cNvSpPr/>
          <p:nvPr/>
        </p:nvSpPr>
        <p:spPr>
          <a:xfrm>
            <a:off x="1219200" y="2629242"/>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Expiry Time</a:t>
            </a:r>
            <a:endParaRPr lang="en-GB" sz="1400" kern="0" dirty="0">
              <a:solidFill>
                <a:schemeClr val="tx1"/>
              </a:solidFill>
              <a:latin typeface="Century Gothic"/>
            </a:endParaRPr>
          </a:p>
        </p:txBody>
      </p:sp>
      <p:sp>
        <p:nvSpPr>
          <p:cNvPr id="10" name="Rectangle 9"/>
          <p:cNvSpPr/>
          <p:nvPr/>
        </p:nvSpPr>
        <p:spPr>
          <a:xfrm>
            <a:off x="1219200" y="2965379"/>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Creation Time</a:t>
            </a:r>
            <a:endParaRPr lang="en-GB" sz="1400" kern="0" dirty="0">
              <a:solidFill>
                <a:schemeClr val="tx1"/>
              </a:solidFill>
              <a:latin typeface="Century Gothic"/>
            </a:endParaRPr>
          </a:p>
        </p:txBody>
      </p:sp>
      <p:sp>
        <p:nvSpPr>
          <p:cNvPr id="11" name="Rectangle 10"/>
          <p:cNvSpPr/>
          <p:nvPr/>
        </p:nvSpPr>
        <p:spPr>
          <a:xfrm>
            <a:off x="1213934" y="3315042"/>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Last Modified Time</a:t>
            </a:r>
            <a:endParaRPr lang="en-GB" sz="1400" kern="0" dirty="0">
              <a:solidFill>
                <a:schemeClr val="tx1"/>
              </a:solidFill>
              <a:latin typeface="Century Gothic"/>
            </a:endParaRPr>
          </a:p>
        </p:txBody>
      </p:sp>
      <p:sp>
        <p:nvSpPr>
          <p:cNvPr id="12" name="Rectangle 11"/>
          <p:cNvSpPr/>
          <p:nvPr/>
        </p:nvSpPr>
        <p:spPr>
          <a:xfrm>
            <a:off x="1219200" y="3651179"/>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r>
              <a:rPr lang="en-GB" sz="1400" kern="0" dirty="0" smtClean="0">
                <a:solidFill>
                  <a:schemeClr val="tx1"/>
                </a:solidFill>
                <a:latin typeface="Century Gothic"/>
              </a:rPr>
              <a:t>App-ID</a:t>
            </a:r>
            <a:endParaRPr lang="en-GB" sz="1400" kern="0" dirty="0">
              <a:solidFill>
                <a:schemeClr val="tx1"/>
              </a:solidFill>
              <a:latin typeface="Century Gothic"/>
            </a:endParaRPr>
          </a:p>
        </p:txBody>
      </p:sp>
      <p:sp>
        <p:nvSpPr>
          <p:cNvPr id="13" name="Rectangle 12"/>
          <p:cNvSpPr/>
          <p:nvPr/>
        </p:nvSpPr>
        <p:spPr>
          <a:xfrm>
            <a:off x="1213933" y="4027194"/>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r>
              <a:rPr lang="en-GB" sz="1400" kern="0" dirty="0" smtClean="0">
                <a:solidFill>
                  <a:schemeClr val="tx1"/>
                </a:solidFill>
                <a:latin typeface="Century Gothic"/>
              </a:rPr>
              <a:t>AE-ID</a:t>
            </a:r>
            <a:endParaRPr lang="en-GB" sz="1400" kern="0" dirty="0">
              <a:solidFill>
                <a:schemeClr val="tx1"/>
              </a:solidFill>
              <a:latin typeface="Century Gothic"/>
            </a:endParaRPr>
          </a:p>
        </p:txBody>
      </p:sp>
      <p:sp>
        <p:nvSpPr>
          <p:cNvPr id="14" name="TextBox 13"/>
          <p:cNvSpPr txBox="1"/>
          <p:nvPr/>
        </p:nvSpPr>
        <p:spPr>
          <a:xfrm>
            <a:off x="3549353" y="1663912"/>
            <a:ext cx="864339" cy="215444"/>
          </a:xfrm>
          <a:prstGeom prst="rect">
            <a:avLst/>
          </a:prstGeom>
          <a:noFill/>
        </p:spPr>
        <p:txBody>
          <a:bodyPr wrap="none" rtlCol="0">
            <a:spAutoFit/>
          </a:bodyPr>
          <a:lstStyle/>
          <a:p>
            <a:r>
              <a:rPr lang="en-US" sz="800" b="1" dirty="0" smtClean="0"/>
              <a:t>Provided by CSE</a:t>
            </a:r>
            <a:endParaRPr lang="en-US" sz="800" b="1" dirty="0"/>
          </a:p>
        </p:txBody>
      </p:sp>
      <p:sp>
        <p:nvSpPr>
          <p:cNvPr id="15" name="TextBox 14"/>
          <p:cNvSpPr txBox="1"/>
          <p:nvPr/>
        </p:nvSpPr>
        <p:spPr>
          <a:xfrm>
            <a:off x="3547217" y="2347573"/>
            <a:ext cx="460382" cy="215444"/>
          </a:xfrm>
          <a:prstGeom prst="rect">
            <a:avLst/>
          </a:prstGeom>
          <a:noFill/>
        </p:spPr>
        <p:txBody>
          <a:bodyPr wrap="none" rtlCol="0">
            <a:spAutoFit/>
          </a:bodyPr>
          <a:lstStyle/>
          <a:p>
            <a:r>
              <a:rPr lang="en-US" sz="800" b="1" dirty="0" smtClean="0"/>
              <a:t>CSE-ID</a:t>
            </a:r>
            <a:endParaRPr lang="en-US" sz="800" b="1" dirty="0"/>
          </a:p>
        </p:txBody>
      </p:sp>
      <p:sp>
        <p:nvSpPr>
          <p:cNvPr id="16" name="Rectangle 39"/>
          <p:cNvSpPr/>
          <p:nvPr/>
        </p:nvSpPr>
        <p:spPr>
          <a:xfrm>
            <a:off x="5715000" y="1520279"/>
            <a:ext cx="2269937" cy="2780377"/>
          </a:xfrm>
          <a:prstGeom prst="rect">
            <a:avLst/>
          </a:prstGeom>
          <a:ln/>
        </p:spPr>
        <p:style>
          <a:lnRef idx="1">
            <a:schemeClr val="accent1"/>
          </a:lnRef>
          <a:fillRef idx="2">
            <a:schemeClr val="accent1"/>
          </a:fillRef>
          <a:effectRef idx="1">
            <a:schemeClr val="accent1"/>
          </a:effectRef>
          <a:fontRef idx="minor">
            <a:schemeClr val="dk1"/>
          </a:fontRef>
        </p:style>
        <p:txBody>
          <a:bodyPr lIns="121725" tIns="60862" rIns="121725" bIns="60862" rtlCol="0" anchor="t"/>
          <a:lstStyle/>
          <a:p>
            <a:pPr defTabSz="1217249">
              <a:defRPr/>
            </a:pPr>
            <a:r>
              <a:rPr lang="en-GB" sz="1400" b="1" kern="0" dirty="0" smtClean="0">
                <a:solidFill>
                  <a:schemeClr val="tx1"/>
                </a:solidFill>
                <a:latin typeface="Century Gothic"/>
              </a:rPr>
              <a:t>D</a:t>
            </a:r>
          </a:p>
          <a:p>
            <a:pPr defTabSz="1217249">
              <a:defRPr/>
            </a:pPr>
            <a:r>
              <a:rPr lang="en-GB" sz="1400" kern="0" dirty="0" smtClean="0">
                <a:solidFill>
                  <a:schemeClr val="tx1"/>
                </a:solidFill>
                <a:latin typeface="Century Gothic"/>
              </a:rPr>
              <a:t>Resource URI: </a:t>
            </a:r>
            <a:r>
              <a:rPr lang="en-GB" sz="1400" b="1" kern="0" dirty="0" smtClean="0">
                <a:solidFill>
                  <a:schemeClr val="tx1"/>
                </a:solidFill>
                <a:latin typeface="Century Gothic"/>
              </a:rPr>
              <a:t>/</a:t>
            </a:r>
            <a:r>
              <a:rPr lang="en-GB" sz="1400" b="1" kern="0" dirty="0" err="1" smtClean="0">
                <a:solidFill>
                  <a:schemeClr val="tx1"/>
                </a:solidFill>
                <a:latin typeface="Century Gothic"/>
              </a:rPr>
              <a:t>oic</a:t>
            </a:r>
            <a:r>
              <a:rPr lang="en-GB" sz="1400" b="1" kern="0" dirty="0" smtClean="0">
                <a:solidFill>
                  <a:schemeClr val="tx1"/>
                </a:solidFill>
                <a:latin typeface="Century Gothic"/>
              </a:rPr>
              <a:t>/d</a:t>
            </a:r>
            <a:endParaRPr lang="en-GB" sz="1400" b="1" kern="0" dirty="0">
              <a:solidFill>
                <a:schemeClr val="tx1"/>
              </a:solidFill>
              <a:latin typeface="Century Gothic"/>
            </a:endParaRPr>
          </a:p>
        </p:txBody>
      </p:sp>
      <p:sp>
        <p:nvSpPr>
          <p:cNvPr id="17" name="Rectangle 40"/>
          <p:cNvSpPr/>
          <p:nvPr/>
        </p:nvSpPr>
        <p:spPr>
          <a:xfrm>
            <a:off x="5785936" y="2123459"/>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defTabSz="1217249">
              <a:defRPr/>
            </a:pPr>
            <a:r>
              <a:rPr lang="en-GB" sz="1400" kern="0" dirty="0" err="1">
                <a:solidFill>
                  <a:schemeClr val="tx1"/>
                </a:solidFill>
                <a:latin typeface="Century Gothic"/>
              </a:rPr>
              <a:t>rt</a:t>
            </a:r>
            <a:r>
              <a:rPr lang="en-GB" sz="1400" kern="0" dirty="0">
                <a:solidFill>
                  <a:schemeClr val="tx1"/>
                </a:solidFill>
                <a:latin typeface="Century Gothic"/>
              </a:rPr>
              <a:t>: </a:t>
            </a:r>
            <a:r>
              <a:rPr lang="en-GB" sz="1400" kern="0" dirty="0" err="1" smtClean="0">
                <a:solidFill>
                  <a:schemeClr val="tx1"/>
                </a:solidFill>
                <a:latin typeface="Century Gothic"/>
              </a:rPr>
              <a:t>oic.wk.d</a:t>
            </a:r>
            <a:endParaRPr lang="en-GB" sz="1400" kern="0" dirty="0">
              <a:solidFill>
                <a:schemeClr val="tx1"/>
              </a:solidFill>
              <a:latin typeface="Century Gothic"/>
            </a:endParaRPr>
          </a:p>
        </p:txBody>
      </p:sp>
      <p:sp>
        <p:nvSpPr>
          <p:cNvPr id="18" name="Rectangle 41"/>
          <p:cNvSpPr/>
          <p:nvPr/>
        </p:nvSpPr>
        <p:spPr>
          <a:xfrm>
            <a:off x="5785936" y="2465287"/>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a:solidFill>
                  <a:schemeClr val="tx1"/>
                </a:solidFill>
                <a:latin typeface="Century Gothic"/>
              </a:rPr>
              <a:t>if: </a:t>
            </a:r>
            <a:r>
              <a:rPr lang="en-GB" sz="1400" kern="0" dirty="0" err="1" smtClean="0">
                <a:solidFill>
                  <a:schemeClr val="tx1"/>
                </a:solidFill>
                <a:latin typeface="Century Gothic"/>
              </a:rPr>
              <a:t>oic.if.r</a:t>
            </a:r>
            <a:r>
              <a:rPr lang="en-GB" sz="1400" kern="0" dirty="0" smtClean="0">
                <a:solidFill>
                  <a:schemeClr val="tx1"/>
                </a:solidFill>
                <a:latin typeface="Century Gothic"/>
              </a:rPr>
              <a:t> </a:t>
            </a:r>
            <a:endParaRPr lang="en-GB" sz="1400" kern="0" dirty="0">
              <a:solidFill>
                <a:schemeClr val="tx1"/>
              </a:solidFill>
              <a:latin typeface="Century Gothic"/>
            </a:endParaRPr>
          </a:p>
        </p:txBody>
      </p:sp>
      <p:sp>
        <p:nvSpPr>
          <p:cNvPr id="19" name="Rectangle 18"/>
          <p:cNvSpPr/>
          <p:nvPr/>
        </p:nvSpPr>
        <p:spPr>
          <a:xfrm>
            <a:off x="5785936" y="3164617"/>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defRPr/>
            </a:pPr>
            <a:r>
              <a:rPr lang="en-GB" sz="1400" kern="0" dirty="0" smtClean="0">
                <a:solidFill>
                  <a:schemeClr val="tx1"/>
                </a:solidFill>
                <a:latin typeface="Century Gothic"/>
              </a:rPr>
              <a:t>di: &lt;uuid&gt;</a:t>
            </a:r>
            <a:endParaRPr lang="en-GB" sz="1400" kern="0" dirty="0">
              <a:solidFill>
                <a:schemeClr val="tx1"/>
              </a:solidFill>
              <a:latin typeface="Century Gothic"/>
            </a:endParaRPr>
          </a:p>
        </p:txBody>
      </p:sp>
      <p:sp>
        <p:nvSpPr>
          <p:cNvPr id="20" name="Rectangle 54"/>
          <p:cNvSpPr/>
          <p:nvPr/>
        </p:nvSpPr>
        <p:spPr>
          <a:xfrm>
            <a:off x="5785936" y="3545617"/>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defRPr/>
            </a:pPr>
            <a:r>
              <a:rPr lang="en-GB" sz="1400" kern="0" dirty="0" err="1" smtClean="0">
                <a:solidFill>
                  <a:schemeClr val="tx1"/>
                </a:solidFill>
                <a:latin typeface="Century Gothic"/>
              </a:rPr>
              <a:t>lsv</a:t>
            </a:r>
            <a:r>
              <a:rPr lang="en-GB" sz="1400" kern="0" dirty="0" smtClean="0">
                <a:solidFill>
                  <a:schemeClr val="tx1"/>
                </a:solidFill>
                <a:latin typeface="Century Gothic"/>
              </a:rPr>
              <a:t>: &lt;spec </a:t>
            </a:r>
            <a:r>
              <a:rPr lang="en-GB" sz="1400" kern="0" dirty="0" err="1" smtClean="0">
                <a:solidFill>
                  <a:schemeClr val="tx1"/>
                </a:solidFill>
                <a:latin typeface="Century Gothic"/>
              </a:rPr>
              <a:t>ver</a:t>
            </a:r>
            <a:r>
              <a:rPr lang="en-GB" sz="1400" kern="0" dirty="0" smtClean="0">
                <a:solidFill>
                  <a:schemeClr val="tx1"/>
                </a:solidFill>
                <a:latin typeface="Century Gothic"/>
              </a:rPr>
              <a:t>&gt;</a:t>
            </a:r>
            <a:endParaRPr lang="en-GB" sz="1400" kern="0" dirty="0">
              <a:solidFill>
                <a:schemeClr val="tx1"/>
              </a:solidFill>
              <a:latin typeface="Century Gothic"/>
            </a:endParaRPr>
          </a:p>
        </p:txBody>
      </p:sp>
      <p:sp>
        <p:nvSpPr>
          <p:cNvPr id="21" name="Rectangle 42"/>
          <p:cNvSpPr/>
          <p:nvPr/>
        </p:nvSpPr>
        <p:spPr>
          <a:xfrm>
            <a:off x="5785934" y="2823501"/>
            <a:ext cx="2128067" cy="273463"/>
          </a:xfrm>
          <a:prstGeom prst="rect">
            <a:avLst/>
          </a:prstGeom>
          <a:ln/>
        </p:spPr>
        <p:style>
          <a:lnRef idx="2">
            <a:schemeClr val="accent2"/>
          </a:lnRef>
          <a:fillRef idx="1">
            <a:schemeClr val="lt1"/>
          </a:fillRef>
          <a:effectRef idx="0">
            <a:schemeClr val="accent2"/>
          </a:effectRef>
          <a:fontRef idx="minor">
            <a:schemeClr val="dk1"/>
          </a:fontRef>
        </p:style>
        <p:txBody>
          <a:bodyPr lIns="121725" tIns="60862" rIns="121725" bIns="60862" rtlCol="0" anchor="ctr"/>
          <a:lstStyle/>
          <a:p>
            <a:pPr algn="ctr" latinLnBrk="0"/>
            <a:r>
              <a:rPr lang="en-GB" sz="1400" kern="0" dirty="0">
                <a:solidFill>
                  <a:schemeClr val="tx1"/>
                </a:solidFill>
                <a:latin typeface="Century Gothic"/>
              </a:rPr>
              <a:t>n: </a:t>
            </a:r>
            <a:r>
              <a:rPr lang="en-GB" sz="1400" kern="0" dirty="0" err="1" smtClean="0">
                <a:solidFill>
                  <a:schemeClr val="tx1"/>
                </a:solidFill>
                <a:latin typeface="Century Gothic"/>
              </a:rPr>
              <a:t>mybulb</a:t>
            </a:r>
            <a:endParaRPr lang="en-GB" sz="1400" kern="0" dirty="0">
              <a:solidFill>
                <a:schemeClr val="tx1"/>
              </a:solidFill>
              <a:latin typeface="Century Gothic"/>
            </a:endParaRPr>
          </a:p>
        </p:txBody>
      </p:sp>
      <p:sp>
        <p:nvSpPr>
          <p:cNvPr id="22" name="TextBox 21"/>
          <p:cNvSpPr txBox="1"/>
          <p:nvPr/>
        </p:nvSpPr>
        <p:spPr>
          <a:xfrm>
            <a:off x="6627955" y="4370174"/>
            <a:ext cx="518091" cy="369332"/>
          </a:xfrm>
          <a:prstGeom prst="rect">
            <a:avLst/>
          </a:prstGeom>
          <a:noFill/>
        </p:spPr>
        <p:txBody>
          <a:bodyPr wrap="none" rtlCol="0">
            <a:spAutoFit/>
          </a:bodyPr>
          <a:lstStyle/>
          <a:p>
            <a:r>
              <a:rPr lang="en-US" dirty="0" smtClean="0"/>
              <a:t>OIC</a:t>
            </a:r>
            <a:endParaRPr lang="en-US" dirty="0"/>
          </a:p>
        </p:txBody>
      </p:sp>
      <p:sp>
        <p:nvSpPr>
          <p:cNvPr id="23" name="TextBox 22"/>
          <p:cNvSpPr txBox="1"/>
          <p:nvPr/>
        </p:nvSpPr>
        <p:spPr>
          <a:xfrm>
            <a:off x="8061137" y="2881520"/>
            <a:ext cx="554960" cy="215444"/>
          </a:xfrm>
          <a:prstGeom prst="rect">
            <a:avLst/>
          </a:prstGeom>
          <a:noFill/>
        </p:spPr>
        <p:txBody>
          <a:bodyPr wrap="none" rtlCol="0">
            <a:spAutoFit/>
          </a:bodyPr>
          <a:lstStyle/>
          <a:p>
            <a:r>
              <a:rPr lang="en-US" sz="800" b="1" dirty="0" smtClean="0"/>
              <a:t>Optional</a:t>
            </a:r>
            <a:endParaRPr lang="en-US" sz="800" b="1" dirty="0"/>
          </a:p>
        </p:txBody>
      </p:sp>
      <p:sp>
        <p:nvSpPr>
          <p:cNvPr id="24" name="Rectangle 54"/>
          <p:cNvSpPr/>
          <p:nvPr/>
        </p:nvSpPr>
        <p:spPr>
          <a:xfrm>
            <a:off x="5785933" y="3924642"/>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defRPr/>
            </a:pPr>
            <a:r>
              <a:rPr lang="en-GB" sz="1400" kern="0" dirty="0" err="1" smtClean="0">
                <a:solidFill>
                  <a:schemeClr val="tx1"/>
                </a:solidFill>
                <a:latin typeface="Century Gothic"/>
              </a:rPr>
              <a:t>dmv</a:t>
            </a:r>
            <a:r>
              <a:rPr lang="en-GB" sz="1400" kern="0" dirty="0" smtClean="0">
                <a:solidFill>
                  <a:schemeClr val="tx1"/>
                </a:solidFill>
                <a:latin typeface="Century Gothic"/>
              </a:rPr>
              <a:t>: &lt;data mo ver.&gt;</a:t>
            </a:r>
            <a:endParaRPr lang="en-GB" sz="1400" kern="0" dirty="0">
              <a:solidFill>
                <a:schemeClr val="tx1"/>
              </a:solidFill>
              <a:latin typeface="Century Gothic"/>
            </a:endParaRPr>
          </a:p>
        </p:txBody>
      </p:sp>
      <p:cxnSp>
        <p:nvCxnSpPr>
          <p:cNvPr id="29" name="Straight Arrow Connector 28"/>
          <p:cNvCxnSpPr>
            <a:stCxn id="19" idx="1"/>
          </p:cNvCxnSpPr>
          <p:nvPr/>
        </p:nvCxnSpPr>
        <p:spPr>
          <a:xfrm flipH="1">
            <a:off x="3347267" y="3301349"/>
            <a:ext cx="2438669" cy="4865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1668366" y="4554128"/>
            <a:ext cx="1055097" cy="369332"/>
          </a:xfrm>
          <a:prstGeom prst="rect">
            <a:avLst/>
          </a:prstGeom>
          <a:noFill/>
        </p:spPr>
        <p:txBody>
          <a:bodyPr wrap="none" rtlCol="0">
            <a:spAutoFit/>
          </a:bodyPr>
          <a:lstStyle/>
          <a:p>
            <a:r>
              <a:rPr lang="en-US" dirty="0" smtClean="0"/>
              <a:t>oneM2M</a:t>
            </a:r>
            <a:endParaRPr lang="en-US" dirty="0"/>
          </a:p>
        </p:txBody>
      </p:sp>
      <p:sp>
        <p:nvSpPr>
          <p:cNvPr id="30" name="TextBox 29"/>
          <p:cNvSpPr txBox="1"/>
          <p:nvPr/>
        </p:nvSpPr>
        <p:spPr>
          <a:xfrm>
            <a:off x="304800" y="5067300"/>
            <a:ext cx="8610600" cy="1562100"/>
          </a:xfrm>
          <a:prstGeom prst="rect">
            <a:avLst/>
          </a:prstGeom>
          <a:ln w="25400">
            <a:solidFill>
              <a:schemeClr val="accent1"/>
            </a:solidFill>
          </a:ln>
        </p:spPr>
        <p:txBody>
          <a:bodyPr vert="horz" lIns="91440" tIns="45720" rIns="91440" bIns="45720" rtlCol="0">
            <a:normAutofit fontScale="40000" lnSpcReduction="20000"/>
          </a:bodyPr>
          <a:lstStyle>
            <a:lvl1pPr marL="342900" indent="-342900">
              <a:spcBef>
                <a:spcPct val="20000"/>
              </a:spcBef>
              <a:buFont typeface="Arial" pitchFamily="34" charset="0"/>
              <a:buChar char="•"/>
              <a:defRPr sz="3200"/>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0" indent="0">
              <a:buNone/>
            </a:pPr>
            <a:r>
              <a:rPr lang="en-US" dirty="0" smtClean="0"/>
              <a:t>Some properties of </a:t>
            </a:r>
            <a:r>
              <a:rPr lang="en-US" dirty="0" err="1" smtClean="0"/>
              <a:t>oic.wk.d</a:t>
            </a:r>
            <a:r>
              <a:rPr lang="en-US" dirty="0" smtClean="0"/>
              <a:t> resource could be mapped to attributes of &lt;AE&gt; resource. But 2 issues exist:</a:t>
            </a:r>
          </a:p>
          <a:p>
            <a:pPr marL="0" indent="0">
              <a:buNone/>
            </a:pPr>
            <a:r>
              <a:rPr lang="en-US" u="sng" dirty="0" smtClean="0"/>
              <a:t>Issue </a:t>
            </a:r>
            <a:r>
              <a:rPr lang="en-US" u="sng" dirty="0"/>
              <a:t>1: </a:t>
            </a:r>
            <a:r>
              <a:rPr lang="en-US" dirty="0"/>
              <a:t>Some Mandatory </a:t>
            </a:r>
            <a:r>
              <a:rPr lang="en-US" dirty="0" smtClean="0"/>
              <a:t>AE attributes </a:t>
            </a:r>
            <a:r>
              <a:rPr lang="en-US" dirty="0"/>
              <a:t>don’t have corresponding attributes </a:t>
            </a:r>
            <a:r>
              <a:rPr lang="en-US" dirty="0" smtClean="0"/>
              <a:t>from OIC</a:t>
            </a:r>
            <a:endParaRPr lang="en-US" dirty="0"/>
          </a:p>
          <a:p>
            <a:pPr marL="0" indent="0">
              <a:buNone/>
            </a:pPr>
            <a:r>
              <a:rPr lang="en-US" u="sng" dirty="0"/>
              <a:t>Issue 2: </a:t>
            </a:r>
            <a:r>
              <a:rPr lang="en-US" dirty="0"/>
              <a:t>Resources in oneM2M are not extensible. So other </a:t>
            </a:r>
            <a:r>
              <a:rPr lang="en-US" dirty="0" smtClean="0"/>
              <a:t>OIC properties cannot </a:t>
            </a:r>
            <a:r>
              <a:rPr lang="en-US" dirty="0"/>
              <a:t>be mapped</a:t>
            </a:r>
          </a:p>
          <a:p>
            <a:endParaRPr lang="en-US" dirty="0"/>
          </a:p>
          <a:p>
            <a:pPr marL="0" indent="0">
              <a:buNone/>
            </a:pPr>
            <a:r>
              <a:rPr lang="en-US" u="sng" dirty="0" smtClean="0"/>
              <a:t>Recommendation: </a:t>
            </a:r>
          </a:p>
          <a:p>
            <a:r>
              <a:rPr lang="en-US" dirty="0"/>
              <a:t>Remaining attributes like </a:t>
            </a:r>
            <a:r>
              <a:rPr lang="en-US" dirty="0" err="1"/>
              <a:t>creationTime</a:t>
            </a:r>
            <a:r>
              <a:rPr lang="en-US" dirty="0"/>
              <a:t>, </a:t>
            </a:r>
            <a:r>
              <a:rPr lang="en-US" dirty="0" err="1"/>
              <a:t>expiryTime</a:t>
            </a:r>
            <a:r>
              <a:rPr lang="en-US" dirty="0"/>
              <a:t> could be filled by MN at the time of &lt;AE&gt; </a:t>
            </a:r>
            <a:r>
              <a:rPr lang="en-US" dirty="0" smtClean="0"/>
              <a:t>creation</a:t>
            </a:r>
          </a:p>
          <a:p>
            <a:r>
              <a:rPr lang="en-US" dirty="0" smtClean="0"/>
              <a:t>Include </a:t>
            </a:r>
            <a:r>
              <a:rPr lang="en-US" dirty="0"/>
              <a:t>complete representation of </a:t>
            </a:r>
            <a:r>
              <a:rPr lang="en-US" dirty="0" smtClean="0"/>
              <a:t>OIC resource </a:t>
            </a:r>
            <a:r>
              <a:rPr lang="en-US" dirty="0"/>
              <a:t>as content inside &lt;contentInstance&gt; </a:t>
            </a:r>
            <a:r>
              <a:rPr lang="en-US" dirty="0" smtClean="0"/>
              <a:t>resource. </a:t>
            </a:r>
          </a:p>
        </p:txBody>
      </p:sp>
    </p:spTree>
    <p:extLst>
      <p:ext uri="{BB962C8B-B14F-4D97-AF65-F5344CB8AC3E}">
        <p14:creationId xmlns:p14="http://schemas.microsoft.com/office/powerpoint/2010/main" val="23011500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715962"/>
          </a:xfrm>
        </p:spPr>
        <p:txBody>
          <a:bodyPr>
            <a:normAutofit fontScale="90000"/>
          </a:bodyPr>
          <a:lstStyle/>
          <a:p>
            <a:r>
              <a:rPr lang="en-US" dirty="0" smtClean="0"/>
              <a:t>OIC res -&gt; oneM2M Container Mapping</a:t>
            </a:r>
            <a:endParaRPr lang="en-US" dirty="0"/>
          </a:p>
        </p:txBody>
      </p:sp>
      <p:sp>
        <p:nvSpPr>
          <p:cNvPr id="4" name="Rectangle 39"/>
          <p:cNvSpPr/>
          <p:nvPr/>
        </p:nvSpPr>
        <p:spPr>
          <a:xfrm>
            <a:off x="5350063" y="1892200"/>
            <a:ext cx="2269937" cy="2390669"/>
          </a:xfrm>
          <a:prstGeom prst="rect">
            <a:avLst/>
          </a:prstGeom>
          <a:ln/>
        </p:spPr>
        <p:style>
          <a:lnRef idx="1">
            <a:schemeClr val="accent1"/>
          </a:lnRef>
          <a:fillRef idx="2">
            <a:schemeClr val="accent1"/>
          </a:fillRef>
          <a:effectRef idx="1">
            <a:schemeClr val="accent1"/>
          </a:effectRef>
          <a:fontRef idx="minor">
            <a:schemeClr val="dk1"/>
          </a:fontRef>
        </p:style>
        <p:txBody>
          <a:bodyPr lIns="121725" tIns="60862" rIns="121725" bIns="60862" rtlCol="0" anchor="t"/>
          <a:lstStyle/>
          <a:p>
            <a:pPr defTabSz="1217249">
              <a:defRPr/>
            </a:pPr>
            <a:r>
              <a:rPr lang="en-GB" sz="1400" b="1" kern="0" dirty="0" smtClean="0">
                <a:solidFill>
                  <a:schemeClr val="tx1"/>
                </a:solidFill>
                <a:latin typeface="Century Gothic"/>
              </a:rPr>
              <a:t>RES</a:t>
            </a:r>
          </a:p>
          <a:p>
            <a:pPr defTabSz="1217249">
              <a:defRPr/>
            </a:pPr>
            <a:r>
              <a:rPr lang="en-GB" sz="1400" kern="0" dirty="0" smtClean="0">
                <a:solidFill>
                  <a:schemeClr val="tx1"/>
                </a:solidFill>
                <a:latin typeface="Century Gothic"/>
              </a:rPr>
              <a:t>Resource URI: </a:t>
            </a:r>
            <a:r>
              <a:rPr lang="en-GB" sz="1400" b="1" kern="0" dirty="0" smtClean="0">
                <a:solidFill>
                  <a:schemeClr val="tx1"/>
                </a:solidFill>
                <a:latin typeface="Century Gothic"/>
              </a:rPr>
              <a:t>/</a:t>
            </a:r>
            <a:r>
              <a:rPr lang="en-GB" sz="1400" b="1" kern="0" dirty="0" err="1" smtClean="0">
                <a:solidFill>
                  <a:schemeClr val="tx1"/>
                </a:solidFill>
                <a:latin typeface="Century Gothic"/>
              </a:rPr>
              <a:t>oic</a:t>
            </a:r>
            <a:r>
              <a:rPr lang="en-GB" sz="1400" b="1" kern="0" dirty="0" smtClean="0">
                <a:solidFill>
                  <a:schemeClr val="tx1"/>
                </a:solidFill>
                <a:latin typeface="Century Gothic"/>
              </a:rPr>
              <a:t>/res</a:t>
            </a:r>
            <a:endParaRPr lang="en-GB" sz="1400" b="1" kern="0" dirty="0">
              <a:solidFill>
                <a:schemeClr val="tx1"/>
              </a:solidFill>
              <a:latin typeface="Century Gothic"/>
            </a:endParaRPr>
          </a:p>
        </p:txBody>
      </p:sp>
      <p:sp>
        <p:nvSpPr>
          <p:cNvPr id="5" name="Rectangle 40"/>
          <p:cNvSpPr/>
          <p:nvPr/>
        </p:nvSpPr>
        <p:spPr>
          <a:xfrm>
            <a:off x="5420999" y="2495379"/>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defTabSz="1217249">
              <a:defRPr/>
            </a:pPr>
            <a:r>
              <a:rPr lang="en-GB" sz="1400" kern="0" dirty="0" err="1">
                <a:solidFill>
                  <a:schemeClr val="tx1"/>
                </a:solidFill>
                <a:latin typeface="Century Gothic"/>
              </a:rPr>
              <a:t>rt</a:t>
            </a:r>
            <a:r>
              <a:rPr lang="en-GB" sz="1400" kern="0" dirty="0">
                <a:solidFill>
                  <a:schemeClr val="tx1"/>
                </a:solidFill>
                <a:latin typeface="Century Gothic"/>
              </a:rPr>
              <a:t>: </a:t>
            </a:r>
            <a:r>
              <a:rPr lang="en-GB" sz="1400" kern="0" dirty="0" smtClean="0">
                <a:solidFill>
                  <a:schemeClr val="tx1"/>
                </a:solidFill>
                <a:latin typeface="Century Gothic"/>
              </a:rPr>
              <a:t>oic.wk.res</a:t>
            </a:r>
            <a:endParaRPr lang="en-GB" sz="1400" kern="0" dirty="0">
              <a:solidFill>
                <a:schemeClr val="tx1"/>
              </a:solidFill>
              <a:latin typeface="Century Gothic"/>
            </a:endParaRPr>
          </a:p>
        </p:txBody>
      </p:sp>
      <p:sp>
        <p:nvSpPr>
          <p:cNvPr id="6" name="Rectangle 41"/>
          <p:cNvSpPr/>
          <p:nvPr/>
        </p:nvSpPr>
        <p:spPr>
          <a:xfrm>
            <a:off x="5420999" y="2837207"/>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a:solidFill>
                  <a:schemeClr val="tx1"/>
                </a:solidFill>
                <a:latin typeface="Century Gothic"/>
              </a:rPr>
              <a:t>if: </a:t>
            </a:r>
            <a:r>
              <a:rPr lang="en-GB" sz="1400" kern="0" dirty="0" err="1" smtClean="0">
                <a:solidFill>
                  <a:schemeClr val="tx1"/>
                </a:solidFill>
                <a:latin typeface="Century Gothic"/>
              </a:rPr>
              <a:t>oic.if.ll</a:t>
            </a:r>
            <a:r>
              <a:rPr lang="en-GB" sz="1400" kern="0" dirty="0" smtClean="0">
                <a:solidFill>
                  <a:schemeClr val="tx1"/>
                </a:solidFill>
                <a:latin typeface="Century Gothic"/>
              </a:rPr>
              <a:t> </a:t>
            </a:r>
            <a:endParaRPr lang="en-GB" sz="1400" kern="0" dirty="0">
              <a:solidFill>
                <a:schemeClr val="tx1"/>
              </a:solidFill>
              <a:latin typeface="Century Gothic"/>
            </a:endParaRPr>
          </a:p>
        </p:txBody>
      </p:sp>
      <p:sp>
        <p:nvSpPr>
          <p:cNvPr id="9" name="Rectangle 8"/>
          <p:cNvSpPr/>
          <p:nvPr/>
        </p:nvSpPr>
        <p:spPr>
          <a:xfrm>
            <a:off x="5420999" y="3536537"/>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defRPr/>
            </a:pPr>
            <a:r>
              <a:rPr lang="en-GB" sz="1400" kern="0" dirty="0">
                <a:solidFill>
                  <a:schemeClr val="tx1"/>
                </a:solidFill>
                <a:latin typeface="Century Gothic"/>
              </a:rPr>
              <a:t>d</a:t>
            </a:r>
            <a:r>
              <a:rPr lang="en-GB" sz="1400" kern="0" dirty="0" smtClean="0">
                <a:solidFill>
                  <a:schemeClr val="tx1"/>
                </a:solidFill>
                <a:latin typeface="Century Gothic"/>
              </a:rPr>
              <a:t>i: &lt;uuid&gt;</a:t>
            </a:r>
            <a:endParaRPr lang="en-GB" sz="1400" kern="0" dirty="0">
              <a:solidFill>
                <a:schemeClr val="tx1"/>
              </a:solidFill>
              <a:latin typeface="Century Gothic"/>
            </a:endParaRPr>
          </a:p>
        </p:txBody>
      </p:sp>
      <p:sp>
        <p:nvSpPr>
          <p:cNvPr id="10" name="Rectangle 54"/>
          <p:cNvSpPr/>
          <p:nvPr/>
        </p:nvSpPr>
        <p:spPr>
          <a:xfrm>
            <a:off x="5420999" y="3917537"/>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defRPr/>
            </a:pPr>
            <a:r>
              <a:rPr lang="en-GB" sz="1400" kern="0" dirty="0" smtClean="0">
                <a:solidFill>
                  <a:schemeClr val="tx1"/>
                </a:solidFill>
                <a:latin typeface="Century Gothic"/>
              </a:rPr>
              <a:t>links: &lt;array of links&gt;</a:t>
            </a:r>
            <a:endParaRPr lang="en-GB" sz="1400" kern="0" dirty="0">
              <a:solidFill>
                <a:schemeClr val="tx1"/>
              </a:solidFill>
              <a:latin typeface="Century Gothic"/>
            </a:endParaRPr>
          </a:p>
        </p:txBody>
      </p:sp>
      <p:sp>
        <p:nvSpPr>
          <p:cNvPr id="12" name="Rectangle 39"/>
          <p:cNvSpPr/>
          <p:nvPr/>
        </p:nvSpPr>
        <p:spPr>
          <a:xfrm>
            <a:off x="533400" y="1409358"/>
            <a:ext cx="2269937" cy="4229442"/>
          </a:xfrm>
          <a:prstGeom prst="rect">
            <a:avLst/>
          </a:prstGeom>
          <a:ln/>
        </p:spPr>
        <p:style>
          <a:lnRef idx="1">
            <a:schemeClr val="accent1"/>
          </a:lnRef>
          <a:fillRef idx="2">
            <a:schemeClr val="accent1"/>
          </a:fillRef>
          <a:effectRef idx="1">
            <a:schemeClr val="accent1"/>
          </a:effectRef>
          <a:fontRef idx="minor">
            <a:schemeClr val="dk1"/>
          </a:fontRef>
        </p:style>
        <p:txBody>
          <a:bodyPr lIns="121725" tIns="60862" rIns="121725" bIns="60862" rtlCol="0" anchor="t"/>
          <a:lstStyle/>
          <a:p>
            <a:pPr defTabSz="1217249">
              <a:defRPr/>
            </a:pPr>
            <a:r>
              <a:rPr lang="en-GB" sz="1400" b="1" kern="0" dirty="0" smtClean="0">
                <a:solidFill>
                  <a:schemeClr val="tx1"/>
                </a:solidFill>
                <a:latin typeface="Century Gothic"/>
              </a:rPr>
              <a:t>Container</a:t>
            </a:r>
            <a:endParaRPr lang="en-GB" sz="1400" b="1" kern="0" dirty="0">
              <a:solidFill>
                <a:schemeClr val="tx1"/>
              </a:solidFill>
              <a:latin typeface="Century Gothic"/>
            </a:endParaRPr>
          </a:p>
        </p:txBody>
      </p:sp>
      <p:sp>
        <p:nvSpPr>
          <p:cNvPr id="13" name="Rectangle 40"/>
          <p:cNvSpPr/>
          <p:nvPr/>
        </p:nvSpPr>
        <p:spPr>
          <a:xfrm>
            <a:off x="604336" y="1759023"/>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defTabSz="1217249">
              <a:defRPr/>
            </a:pPr>
            <a:r>
              <a:rPr lang="en-GB" sz="1400" kern="0" dirty="0" smtClean="0">
                <a:solidFill>
                  <a:schemeClr val="tx1"/>
                </a:solidFill>
                <a:latin typeface="Century Gothic"/>
              </a:rPr>
              <a:t>Resource type: </a:t>
            </a:r>
            <a:r>
              <a:rPr lang="en-GB" sz="800" kern="0" dirty="0" smtClean="0">
                <a:solidFill>
                  <a:schemeClr val="tx1"/>
                </a:solidFill>
                <a:latin typeface="Century Gothic"/>
              </a:rPr>
              <a:t>Container</a:t>
            </a:r>
            <a:endParaRPr lang="en-GB" sz="800" kern="0" dirty="0">
              <a:solidFill>
                <a:schemeClr val="tx1"/>
              </a:solidFill>
              <a:latin typeface="Century Gothic"/>
            </a:endParaRPr>
          </a:p>
        </p:txBody>
      </p:sp>
      <p:sp>
        <p:nvSpPr>
          <p:cNvPr id="14" name="Rectangle 41"/>
          <p:cNvSpPr/>
          <p:nvPr/>
        </p:nvSpPr>
        <p:spPr>
          <a:xfrm>
            <a:off x="604336" y="2100851"/>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Resource ID</a:t>
            </a:r>
            <a:endParaRPr lang="en-GB" sz="1400" kern="0" dirty="0">
              <a:solidFill>
                <a:schemeClr val="tx1"/>
              </a:solidFill>
              <a:latin typeface="Century Gothic"/>
            </a:endParaRPr>
          </a:p>
        </p:txBody>
      </p:sp>
      <p:sp>
        <p:nvSpPr>
          <p:cNvPr id="15" name="Rectangle 42"/>
          <p:cNvSpPr/>
          <p:nvPr/>
        </p:nvSpPr>
        <p:spPr>
          <a:xfrm>
            <a:off x="604336" y="2442682"/>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Resource Name</a:t>
            </a:r>
            <a:endParaRPr lang="en-GB" sz="1400" kern="0" dirty="0">
              <a:solidFill>
                <a:schemeClr val="tx1"/>
              </a:solidFill>
              <a:latin typeface="Century Gothic"/>
            </a:endParaRPr>
          </a:p>
        </p:txBody>
      </p:sp>
      <p:sp>
        <p:nvSpPr>
          <p:cNvPr id="16" name="Rectangle 15"/>
          <p:cNvSpPr/>
          <p:nvPr/>
        </p:nvSpPr>
        <p:spPr>
          <a:xfrm>
            <a:off x="604336" y="2784512"/>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Parent ID</a:t>
            </a:r>
            <a:endParaRPr lang="en-GB" sz="1400" kern="0" dirty="0">
              <a:solidFill>
                <a:schemeClr val="tx1"/>
              </a:solidFill>
              <a:latin typeface="Century Gothic"/>
            </a:endParaRPr>
          </a:p>
        </p:txBody>
      </p:sp>
      <p:sp>
        <p:nvSpPr>
          <p:cNvPr id="17" name="Rectangle 16"/>
          <p:cNvSpPr/>
          <p:nvPr/>
        </p:nvSpPr>
        <p:spPr>
          <a:xfrm>
            <a:off x="609600" y="3124200"/>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Expiry Time</a:t>
            </a:r>
            <a:endParaRPr lang="en-GB" sz="1400" kern="0" dirty="0">
              <a:solidFill>
                <a:schemeClr val="tx1"/>
              </a:solidFill>
              <a:latin typeface="Century Gothic"/>
            </a:endParaRPr>
          </a:p>
        </p:txBody>
      </p:sp>
      <p:sp>
        <p:nvSpPr>
          <p:cNvPr id="18" name="Rectangle 17"/>
          <p:cNvSpPr/>
          <p:nvPr/>
        </p:nvSpPr>
        <p:spPr>
          <a:xfrm>
            <a:off x="609600" y="3460337"/>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Creation Time</a:t>
            </a:r>
            <a:endParaRPr lang="en-GB" sz="1400" kern="0" dirty="0">
              <a:solidFill>
                <a:schemeClr val="tx1"/>
              </a:solidFill>
              <a:latin typeface="Century Gothic"/>
            </a:endParaRPr>
          </a:p>
        </p:txBody>
      </p:sp>
      <p:sp>
        <p:nvSpPr>
          <p:cNvPr id="19" name="Rectangle 18"/>
          <p:cNvSpPr/>
          <p:nvPr/>
        </p:nvSpPr>
        <p:spPr>
          <a:xfrm>
            <a:off x="604334" y="3810000"/>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Last Modified Time</a:t>
            </a:r>
            <a:endParaRPr lang="en-GB" sz="1400" kern="0" dirty="0">
              <a:solidFill>
                <a:schemeClr val="tx1"/>
              </a:solidFill>
              <a:latin typeface="Century Gothic"/>
            </a:endParaRPr>
          </a:p>
        </p:txBody>
      </p:sp>
      <p:sp>
        <p:nvSpPr>
          <p:cNvPr id="20" name="Rectangle 19"/>
          <p:cNvSpPr/>
          <p:nvPr/>
        </p:nvSpPr>
        <p:spPr>
          <a:xfrm>
            <a:off x="615133" y="5257800"/>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r>
              <a:rPr lang="en-GB" sz="1400" kern="0" dirty="0" smtClean="0">
                <a:solidFill>
                  <a:schemeClr val="tx1"/>
                </a:solidFill>
                <a:latin typeface="Century Gothic"/>
              </a:rPr>
              <a:t>CurrentByteSize</a:t>
            </a:r>
            <a:endParaRPr lang="en-GB" sz="1400" kern="0" dirty="0">
              <a:solidFill>
                <a:schemeClr val="tx1"/>
              </a:solidFill>
              <a:latin typeface="Century Gothic"/>
            </a:endParaRPr>
          </a:p>
        </p:txBody>
      </p:sp>
      <p:sp>
        <p:nvSpPr>
          <p:cNvPr id="21" name="TextBox 20"/>
          <p:cNvSpPr txBox="1"/>
          <p:nvPr/>
        </p:nvSpPr>
        <p:spPr>
          <a:xfrm>
            <a:off x="2793261" y="2129860"/>
            <a:ext cx="864339" cy="215444"/>
          </a:xfrm>
          <a:prstGeom prst="rect">
            <a:avLst/>
          </a:prstGeom>
          <a:noFill/>
        </p:spPr>
        <p:txBody>
          <a:bodyPr wrap="none" rtlCol="0">
            <a:spAutoFit/>
          </a:bodyPr>
          <a:lstStyle/>
          <a:p>
            <a:r>
              <a:rPr lang="en-US" sz="800" b="1" dirty="0" smtClean="0"/>
              <a:t>Provided by CSE</a:t>
            </a:r>
            <a:endParaRPr lang="en-US" sz="800" b="1" dirty="0"/>
          </a:p>
        </p:txBody>
      </p:sp>
      <p:sp>
        <p:nvSpPr>
          <p:cNvPr id="24" name="Rectangle 42"/>
          <p:cNvSpPr/>
          <p:nvPr/>
        </p:nvSpPr>
        <p:spPr>
          <a:xfrm>
            <a:off x="5420997" y="3195421"/>
            <a:ext cx="2128067" cy="273463"/>
          </a:xfrm>
          <a:prstGeom prst="rect">
            <a:avLst/>
          </a:prstGeom>
          <a:ln/>
        </p:spPr>
        <p:style>
          <a:lnRef idx="2">
            <a:schemeClr val="accent2"/>
          </a:lnRef>
          <a:fillRef idx="1">
            <a:schemeClr val="lt1"/>
          </a:fillRef>
          <a:effectRef idx="0">
            <a:schemeClr val="accent2"/>
          </a:effectRef>
          <a:fontRef idx="minor">
            <a:schemeClr val="dk1"/>
          </a:fontRef>
        </p:style>
        <p:txBody>
          <a:bodyPr lIns="121725" tIns="60862" rIns="121725" bIns="60862" rtlCol="0" anchor="ctr"/>
          <a:lstStyle/>
          <a:p>
            <a:pPr algn="ctr" latinLnBrk="0"/>
            <a:r>
              <a:rPr lang="en-GB" sz="1400" kern="0" dirty="0">
                <a:solidFill>
                  <a:schemeClr val="tx1"/>
                </a:solidFill>
                <a:latin typeface="Century Gothic"/>
              </a:rPr>
              <a:t>n: </a:t>
            </a:r>
            <a:r>
              <a:rPr lang="en-GB" sz="1400" kern="0" dirty="0" smtClean="0">
                <a:solidFill>
                  <a:schemeClr val="tx1"/>
                </a:solidFill>
                <a:latin typeface="Century Gothic"/>
              </a:rPr>
              <a:t>discRes</a:t>
            </a:r>
            <a:endParaRPr lang="en-GB" sz="1400" kern="0" dirty="0">
              <a:solidFill>
                <a:schemeClr val="tx1"/>
              </a:solidFill>
              <a:latin typeface="Century Gothic"/>
            </a:endParaRPr>
          </a:p>
        </p:txBody>
      </p:sp>
      <p:sp>
        <p:nvSpPr>
          <p:cNvPr id="29" name="TextBox 28"/>
          <p:cNvSpPr txBox="1"/>
          <p:nvPr/>
        </p:nvSpPr>
        <p:spPr>
          <a:xfrm>
            <a:off x="6240941" y="4355230"/>
            <a:ext cx="518091" cy="369332"/>
          </a:xfrm>
          <a:prstGeom prst="rect">
            <a:avLst/>
          </a:prstGeom>
          <a:noFill/>
        </p:spPr>
        <p:txBody>
          <a:bodyPr wrap="none" rtlCol="0">
            <a:spAutoFit/>
          </a:bodyPr>
          <a:lstStyle/>
          <a:p>
            <a:r>
              <a:rPr lang="en-US" dirty="0" smtClean="0"/>
              <a:t>OIC</a:t>
            </a:r>
            <a:endParaRPr lang="en-US" dirty="0"/>
          </a:p>
        </p:txBody>
      </p:sp>
      <p:sp>
        <p:nvSpPr>
          <p:cNvPr id="30" name="TextBox 29"/>
          <p:cNvSpPr txBox="1"/>
          <p:nvPr/>
        </p:nvSpPr>
        <p:spPr>
          <a:xfrm>
            <a:off x="1107545" y="5702509"/>
            <a:ext cx="1055097" cy="369332"/>
          </a:xfrm>
          <a:prstGeom prst="rect">
            <a:avLst/>
          </a:prstGeom>
          <a:noFill/>
        </p:spPr>
        <p:txBody>
          <a:bodyPr wrap="none" rtlCol="0">
            <a:spAutoFit/>
          </a:bodyPr>
          <a:lstStyle/>
          <a:p>
            <a:r>
              <a:rPr lang="en-US" dirty="0" smtClean="0"/>
              <a:t>oneM2M</a:t>
            </a:r>
            <a:endParaRPr lang="en-US" dirty="0"/>
          </a:p>
        </p:txBody>
      </p:sp>
      <p:sp>
        <p:nvSpPr>
          <p:cNvPr id="31" name="TextBox 30"/>
          <p:cNvSpPr txBox="1"/>
          <p:nvPr/>
        </p:nvSpPr>
        <p:spPr>
          <a:xfrm>
            <a:off x="7696200" y="3253440"/>
            <a:ext cx="554960" cy="215444"/>
          </a:xfrm>
          <a:prstGeom prst="rect">
            <a:avLst/>
          </a:prstGeom>
          <a:noFill/>
        </p:spPr>
        <p:txBody>
          <a:bodyPr wrap="none" rtlCol="0">
            <a:spAutoFit/>
          </a:bodyPr>
          <a:lstStyle/>
          <a:p>
            <a:r>
              <a:rPr lang="en-US" sz="800" b="1" dirty="0" smtClean="0"/>
              <a:t>Optional</a:t>
            </a:r>
            <a:endParaRPr lang="en-US" sz="800" b="1" dirty="0"/>
          </a:p>
        </p:txBody>
      </p:sp>
      <p:sp>
        <p:nvSpPr>
          <p:cNvPr id="33" name="Rectangle 32"/>
          <p:cNvSpPr/>
          <p:nvPr/>
        </p:nvSpPr>
        <p:spPr>
          <a:xfrm>
            <a:off x="609600" y="4194561"/>
            <a:ext cx="2128067" cy="273463"/>
          </a:xfrm>
          <a:prstGeom prst="rect">
            <a:avLst/>
          </a:prstGeom>
          <a:ln/>
        </p:spPr>
        <p:style>
          <a:lnRef idx="1">
            <a:schemeClr val="accent2"/>
          </a:lnRef>
          <a:fillRef idx="2">
            <a:schemeClr val="accent2"/>
          </a:fillRef>
          <a:effectRef idx="1">
            <a:schemeClr val="accent2"/>
          </a:effectRef>
          <a:fontRef idx="minor">
            <a:schemeClr val="dk1"/>
          </a:fontRef>
        </p:style>
        <p:txBody>
          <a:bodyPr lIns="121725" tIns="60862" rIns="121725" bIns="60862" rtlCol="0" anchor="ctr"/>
          <a:lstStyle/>
          <a:p>
            <a:pPr algn="ctr" latinLnBrk="0"/>
            <a:r>
              <a:rPr lang="en-GB" sz="1400" kern="0" dirty="0" smtClean="0">
                <a:solidFill>
                  <a:schemeClr val="tx1"/>
                </a:solidFill>
                <a:latin typeface="Century Gothic"/>
              </a:rPr>
              <a:t>State Tag</a:t>
            </a:r>
            <a:endParaRPr lang="en-GB" sz="1400" kern="0" dirty="0">
              <a:solidFill>
                <a:schemeClr val="tx1"/>
              </a:solidFill>
              <a:latin typeface="Century Gothic"/>
            </a:endParaRPr>
          </a:p>
        </p:txBody>
      </p:sp>
      <p:sp>
        <p:nvSpPr>
          <p:cNvPr id="35" name="Rectangle 34"/>
          <p:cNvSpPr/>
          <p:nvPr/>
        </p:nvSpPr>
        <p:spPr>
          <a:xfrm>
            <a:off x="604333" y="4572166"/>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r>
              <a:rPr lang="en-GB" sz="1400" kern="0" dirty="0" smtClean="0">
                <a:solidFill>
                  <a:schemeClr val="tx1"/>
                </a:solidFill>
                <a:latin typeface="Century Gothic"/>
              </a:rPr>
              <a:t>Creator</a:t>
            </a:r>
            <a:endParaRPr lang="en-GB" sz="1400" kern="0" dirty="0">
              <a:solidFill>
                <a:schemeClr val="tx1"/>
              </a:solidFill>
              <a:latin typeface="Century Gothic"/>
            </a:endParaRPr>
          </a:p>
        </p:txBody>
      </p:sp>
      <p:sp>
        <p:nvSpPr>
          <p:cNvPr id="36" name="Rectangle 35"/>
          <p:cNvSpPr/>
          <p:nvPr/>
        </p:nvSpPr>
        <p:spPr>
          <a:xfrm>
            <a:off x="609600" y="4908137"/>
            <a:ext cx="2128067" cy="273463"/>
          </a:xfrm>
          <a:prstGeom prst="rect">
            <a:avLst/>
          </a:prstGeom>
          <a:ln/>
        </p:spPr>
        <p:style>
          <a:lnRef idx="1">
            <a:schemeClr val="accent5"/>
          </a:lnRef>
          <a:fillRef idx="2">
            <a:schemeClr val="accent5"/>
          </a:fillRef>
          <a:effectRef idx="1">
            <a:schemeClr val="accent5"/>
          </a:effectRef>
          <a:fontRef idx="minor">
            <a:schemeClr val="dk1"/>
          </a:fontRef>
        </p:style>
        <p:txBody>
          <a:bodyPr lIns="121725" tIns="60862" rIns="121725" bIns="60862" rtlCol="0" anchor="ctr"/>
          <a:lstStyle/>
          <a:p>
            <a:pPr algn="ctr" defTabSz="1217249"/>
            <a:r>
              <a:rPr lang="en-GB" sz="1400" kern="0" dirty="0" smtClean="0">
                <a:solidFill>
                  <a:schemeClr val="tx1"/>
                </a:solidFill>
                <a:latin typeface="Century Gothic"/>
              </a:rPr>
              <a:t>CurrentNrofInstances</a:t>
            </a:r>
            <a:endParaRPr lang="en-GB" sz="1400" kern="0" dirty="0">
              <a:solidFill>
                <a:schemeClr val="tx1"/>
              </a:solidFill>
              <a:latin typeface="Century Gothic"/>
            </a:endParaRPr>
          </a:p>
        </p:txBody>
      </p:sp>
      <p:sp>
        <p:nvSpPr>
          <p:cNvPr id="27" name="TextBox 26"/>
          <p:cNvSpPr txBox="1"/>
          <p:nvPr/>
        </p:nvSpPr>
        <p:spPr>
          <a:xfrm>
            <a:off x="4076700" y="5181600"/>
            <a:ext cx="4762500" cy="1142999"/>
          </a:xfrm>
          <a:prstGeom prst="rect">
            <a:avLst/>
          </a:prstGeom>
          <a:ln w="25400">
            <a:solidFill>
              <a:schemeClr val="accent1"/>
            </a:solidFill>
          </a:ln>
        </p:spPr>
        <p:txBody>
          <a:bodyPr vert="horz" lIns="91440" tIns="45720" rIns="91440" bIns="45720" rtlCol="0">
            <a:normAutofit fontScale="70000" lnSpcReduction="20000"/>
          </a:bodyPr>
          <a:lstStyle>
            <a:lvl1pPr marL="342900" indent="-342900">
              <a:spcBef>
                <a:spcPct val="20000"/>
              </a:spcBef>
              <a:buFont typeface="Arial" pitchFamily="34" charset="0"/>
              <a:buChar char="•"/>
              <a:defRPr sz="3200"/>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en-US" sz="1600" dirty="0" smtClean="0"/>
              <a:t>One Container resource is created per each OIC resource discovered. Each value in OIC links point to one resource</a:t>
            </a:r>
          </a:p>
          <a:p>
            <a:r>
              <a:rPr lang="en-US" sz="1600" dirty="0" smtClean="0"/>
              <a:t>Some parameters like name of the resource can be mapped to Resource Name attribute in oneM2M Container resource but size limitations may be there. So it is recommended that creator provides this value</a:t>
            </a:r>
          </a:p>
          <a:p>
            <a:r>
              <a:rPr lang="en-US" sz="1600" dirty="0"/>
              <a:t>Remaining attributes like </a:t>
            </a:r>
            <a:r>
              <a:rPr lang="en-US" sz="1600" dirty="0" err="1"/>
              <a:t>creationTime</a:t>
            </a:r>
            <a:r>
              <a:rPr lang="en-US" sz="1600" dirty="0"/>
              <a:t>, </a:t>
            </a:r>
            <a:r>
              <a:rPr lang="en-US" sz="1600" dirty="0" err="1"/>
              <a:t>expiryTime</a:t>
            </a:r>
            <a:r>
              <a:rPr lang="en-US" sz="1600" dirty="0"/>
              <a:t> could be filled by MN at the time of </a:t>
            </a:r>
            <a:r>
              <a:rPr lang="en-US" sz="1600" dirty="0" smtClean="0"/>
              <a:t>&lt;Container&gt; creation</a:t>
            </a:r>
          </a:p>
        </p:txBody>
      </p:sp>
      <p:sp>
        <p:nvSpPr>
          <p:cNvPr id="28" name="TextBox 27"/>
          <p:cNvSpPr txBox="1"/>
          <p:nvPr/>
        </p:nvSpPr>
        <p:spPr>
          <a:xfrm>
            <a:off x="2895600" y="2842531"/>
            <a:ext cx="420308" cy="215444"/>
          </a:xfrm>
          <a:prstGeom prst="rect">
            <a:avLst/>
          </a:prstGeom>
          <a:noFill/>
        </p:spPr>
        <p:txBody>
          <a:bodyPr wrap="none" rtlCol="0">
            <a:spAutoFit/>
          </a:bodyPr>
          <a:lstStyle/>
          <a:p>
            <a:r>
              <a:rPr lang="en-US" sz="800" b="1" dirty="0"/>
              <a:t>A</a:t>
            </a:r>
            <a:r>
              <a:rPr lang="en-US" sz="800" b="1" dirty="0" smtClean="0"/>
              <a:t>E-ID</a:t>
            </a:r>
            <a:endParaRPr lang="en-US" sz="800" b="1" dirty="0"/>
          </a:p>
        </p:txBody>
      </p:sp>
    </p:spTree>
    <p:extLst>
      <p:ext uri="{BB962C8B-B14F-4D97-AF65-F5344CB8AC3E}">
        <p14:creationId xmlns:p14="http://schemas.microsoft.com/office/powerpoint/2010/main" val="10719786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39000" cy="639762"/>
          </a:xfrm>
        </p:spPr>
        <p:txBody>
          <a:bodyPr/>
          <a:lstStyle/>
          <a:p>
            <a:r>
              <a:rPr lang="en-US" sz="3600" dirty="0" smtClean="0"/>
              <a:t>Mapping Options for Properties</a:t>
            </a:r>
            <a:endParaRPr lang="en-US"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27121434"/>
              </p:ext>
            </p:extLst>
          </p:nvPr>
        </p:nvGraphicFramePr>
        <p:xfrm>
          <a:off x="457200" y="1600200"/>
          <a:ext cx="8229600" cy="299212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dirty="0" smtClean="0"/>
                        <a:t>Options</a:t>
                      </a:r>
                      <a:endParaRPr lang="en-US" dirty="0"/>
                    </a:p>
                  </a:txBody>
                  <a:tcPr/>
                </a:tc>
                <a:tc>
                  <a:txBody>
                    <a:bodyPr/>
                    <a:lstStyle/>
                    <a:p>
                      <a:r>
                        <a:rPr lang="en-US" dirty="0" smtClean="0"/>
                        <a:t>PROs</a:t>
                      </a:r>
                      <a:endParaRPr lang="en-US" dirty="0"/>
                    </a:p>
                  </a:txBody>
                  <a:tcPr/>
                </a:tc>
                <a:tc>
                  <a:txBody>
                    <a:bodyPr/>
                    <a:lstStyle/>
                    <a:p>
                      <a:r>
                        <a:rPr lang="en-US" dirty="0" smtClean="0"/>
                        <a:t>CONs</a:t>
                      </a:r>
                      <a:endParaRPr lang="en-US" dirty="0"/>
                    </a:p>
                  </a:txBody>
                  <a:tcPr/>
                </a:tc>
              </a:tr>
              <a:tr h="370840">
                <a:tc>
                  <a:txBody>
                    <a:bodyPr/>
                    <a:lstStyle/>
                    <a:p>
                      <a:r>
                        <a:rPr lang="en-US" sz="1400" b="1" u="sng" dirty="0" smtClean="0"/>
                        <a:t>Option 1:</a:t>
                      </a:r>
                      <a:r>
                        <a:rPr lang="en-US" sz="1400" dirty="0" smtClean="0"/>
                        <a:t> </a:t>
                      </a:r>
                    </a:p>
                    <a:p>
                      <a:r>
                        <a:rPr lang="en-US" sz="1400" dirty="0" smtClean="0"/>
                        <a:t>Complete Resource Representation (includes all properties)</a:t>
                      </a:r>
                      <a:r>
                        <a:rPr lang="en-US" sz="1400" baseline="0" dirty="0" smtClean="0"/>
                        <a:t> </a:t>
                      </a:r>
                      <a:r>
                        <a:rPr lang="en-US" sz="1400" dirty="0" smtClean="0"/>
                        <a:t>mapped to Content Instance Resource</a:t>
                      </a:r>
                      <a:endParaRPr lang="en-US" sz="1400" dirty="0"/>
                    </a:p>
                  </a:txBody>
                  <a:tcPr/>
                </a:tc>
                <a:tc>
                  <a:txBody>
                    <a:bodyPr/>
                    <a:lstStyle/>
                    <a:p>
                      <a:r>
                        <a:rPr lang="en-US" sz="1400" dirty="0" smtClean="0"/>
                        <a:t>All OIC</a:t>
                      </a:r>
                      <a:r>
                        <a:rPr lang="en-US" sz="1400" baseline="0" dirty="0" smtClean="0"/>
                        <a:t> data can be replicated</a:t>
                      </a:r>
                      <a:endParaRPr lang="en-US" sz="1400" dirty="0"/>
                    </a:p>
                  </a:txBody>
                  <a:tcPr/>
                </a:tc>
                <a:tc>
                  <a:txBody>
                    <a:bodyPr/>
                    <a:lstStyle/>
                    <a:p>
                      <a:r>
                        <a:rPr lang="en-US" sz="1400" dirty="0" smtClean="0"/>
                        <a:t>Some property should be used to differentiate</a:t>
                      </a:r>
                      <a:r>
                        <a:rPr lang="en-US" sz="1400" baseline="0" dirty="0" smtClean="0"/>
                        <a:t> between content instances from different resource types</a:t>
                      </a:r>
                      <a:endParaRPr lang="en-US" sz="1400" dirty="0"/>
                    </a:p>
                  </a:txBody>
                  <a:tcPr/>
                </a:tc>
              </a:tr>
              <a:tr h="370840">
                <a:tc>
                  <a:txBody>
                    <a:bodyPr/>
                    <a:lstStyle/>
                    <a:p>
                      <a:r>
                        <a:rPr lang="en-US" sz="1400" b="1" u="sng" dirty="0" smtClean="0"/>
                        <a:t>Option</a:t>
                      </a:r>
                      <a:r>
                        <a:rPr lang="en-US" sz="1400" b="1" u="sng" baseline="0" dirty="0" smtClean="0"/>
                        <a:t> 2: </a:t>
                      </a:r>
                    </a:p>
                    <a:p>
                      <a:r>
                        <a:rPr lang="en-US" sz="1400" dirty="0" smtClean="0"/>
                        <a:t>Each Property mapped to Content Instance Resource</a:t>
                      </a:r>
                      <a:endParaRPr lang="en-US" sz="1400" dirty="0"/>
                    </a:p>
                  </a:txBody>
                  <a:tcPr/>
                </a:tc>
                <a:tc>
                  <a:txBody>
                    <a:bodyPr/>
                    <a:lstStyle/>
                    <a:p>
                      <a:r>
                        <a:rPr lang="en-US" sz="1400" dirty="0" smtClean="0"/>
                        <a:t>Simple mapping</a:t>
                      </a:r>
                      <a:endParaRPr lang="en-US" sz="1400" dirty="0"/>
                    </a:p>
                  </a:txBody>
                  <a:tcPr/>
                </a:tc>
                <a:tc>
                  <a:txBody>
                    <a:bodyPr/>
                    <a:lstStyle/>
                    <a:p>
                      <a:r>
                        <a:rPr lang="en-US" sz="1400" dirty="0" smtClean="0"/>
                        <a:t>Additional data is created and</a:t>
                      </a:r>
                      <a:r>
                        <a:rPr lang="en-US" sz="1400" baseline="0" dirty="0" smtClean="0"/>
                        <a:t> hence occupies more memory on IPE</a:t>
                      </a:r>
                      <a:endParaRPr lang="en-US" sz="1400" dirty="0"/>
                    </a:p>
                  </a:txBody>
                  <a:tcPr/>
                </a:tc>
              </a:tr>
              <a:tr h="370840">
                <a:tc>
                  <a:txBody>
                    <a:bodyPr/>
                    <a:lstStyle/>
                    <a:p>
                      <a:r>
                        <a:rPr lang="en-US" sz="1400" b="1" u="sng" dirty="0" smtClean="0"/>
                        <a:t>Option 3: </a:t>
                      </a:r>
                    </a:p>
                    <a:p>
                      <a:r>
                        <a:rPr lang="en-US" sz="1400" dirty="0" smtClean="0"/>
                        <a:t>Properties mapped to Attributes of a oneM2M</a:t>
                      </a:r>
                      <a:r>
                        <a:rPr lang="en-US" sz="1400" baseline="0" dirty="0" smtClean="0"/>
                        <a:t> resource</a:t>
                      </a:r>
                      <a:endParaRPr lang="en-US" sz="1400" dirty="0"/>
                    </a:p>
                  </a:txBody>
                  <a:tcPr/>
                </a:tc>
                <a:tc>
                  <a:txBody>
                    <a:bodyPr/>
                    <a:lstStyle/>
                    <a:p>
                      <a:r>
                        <a:rPr lang="en-US" sz="1400" dirty="0" smtClean="0"/>
                        <a:t>Less footprint on IPE</a:t>
                      </a:r>
                      <a:endParaRPr lang="en-US" sz="1400" dirty="0"/>
                    </a:p>
                  </a:txBody>
                  <a:tcPr/>
                </a:tc>
                <a:tc>
                  <a:txBody>
                    <a:bodyPr/>
                    <a:lstStyle/>
                    <a:p>
                      <a:r>
                        <a:rPr lang="en-US" sz="1400" dirty="0" smtClean="0"/>
                        <a:t>Complex mapping</a:t>
                      </a:r>
                    </a:p>
                    <a:p>
                      <a:r>
                        <a:rPr lang="en-US" sz="1400" dirty="0" smtClean="0"/>
                        <a:t>New</a:t>
                      </a:r>
                      <a:r>
                        <a:rPr lang="en-US" sz="1400" baseline="0" dirty="0" smtClean="0"/>
                        <a:t> attributes need to be defined in oneM2M (where they are not already present)</a:t>
                      </a:r>
                      <a:endParaRPr lang="en-US" sz="1400" dirty="0"/>
                    </a:p>
                  </a:txBody>
                  <a:tcPr/>
                </a:tc>
              </a:tr>
            </a:tbl>
          </a:graphicData>
        </a:graphic>
      </p:graphicFrame>
      <p:sp>
        <p:nvSpPr>
          <p:cNvPr id="5" name="TextBox 4"/>
          <p:cNvSpPr txBox="1"/>
          <p:nvPr/>
        </p:nvSpPr>
        <p:spPr>
          <a:xfrm>
            <a:off x="685800" y="5410200"/>
            <a:ext cx="3426772" cy="369332"/>
          </a:xfrm>
          <a:prstGeom prst="rect">
            <a:avLst/>
          </a:prstGeom>
          <a:noFill/>
        </p:spPr>
        <p:txBody>
          <a:bodyPr wrap="none" rtlCol="0">
            <a:spAutoFit/>
          </a:bodyPr>
          <a:lstStyle/>
          <a:p>
            <a:r>
              <a:rPr lang="en-US" u="sng" dirty="0" smtClean="0"/>
              <a:t>Recommendation:</a:t>
            </a:r>
            <a:r>
              <a:rPr lang="en-US" dirty="0" smtClean="0"/>
              <a:t> To use Option 1</a:t>
            </a:r>
            <a:endParaRPr lang="en-US" dirty="0"/>
          </a:p>
        </p:txBody>
      </p:sp>
    </p:spTree>
    <p:extLst>
      <p:ext uri="{BB962C8B-B14F-4D97-AF65-F5344CB8AC3E}">
        <p14:creationId xmlns:p14="http://schemas.microsoft.com/office/powerpoint/2010/main" val="26727476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724400"/>
          </a:xfrm>
        </p:spPr>
        <p:txBody>
          <a:bodyPr>
            <a:normAutofit fontScale="70000" lnSpcReduction="20000"/>
          </a:bodyPr>
          <a:lstStyle/>
          <a:p>
            <a:r>
              <a:rPr lang="en-US" dirty="0" smtClean="0"/>
              <a:t>oneM2M &lt;AE&gt; and &lt;Container&gt; Resources related attributes could be filled with OIC properties from OIC resources (esp. </a:t>
            </a:r>
            <a:r>
              <a:rPr lang="en-US" dirty="0" err="1" smtClean="0"/>
              <a:t>oic</a:t>
            </a:r>
            <a:r>
              <a:rPr lang="en-US" dirty="0" smtClean="0"/>
              <a:t>/d, oic/res and any device specific resources) as much as possible</a:t>
            </a:r>
          </a:p>
          <a:p>
            <a:endParaRPr lang="en-US" dirty="0" smtClean="0"/>
          </a:p>
          <a:p>
            <a:r>
              <a:rPr lang="en-US" dirty="0" smtClean="0"/>
              <a:t>Complete OIC resource representation could be mapped as a &lt;content instance&gt; resource with the representation data in its ‘content’ attribute</a:t>
            </a:r>
          </a:p>
          <a:p>
            <a:endParaRPr lang="en-US" dirty="0" smtClean="0"/>
          </a:p>
          <a:p>
            <a:r>
              <a:rPr lang="en-US" dirty="0" smtClean="0"/>
              <a:t>Attributes of oneM2M &lt;AE&gt;, &lt;Container&gt; resources which are mandatory and which could not be filled with OIC properties from OIC resources could be filled either by CSE in some cases or intuitively added by the oneM2M client itself</a:t>
            </a:r>
          </a:p>
          <a:p>
            <a:endParaRPr lang="en-US" dirty="0"/>
          </a:p>
          <a:p>
            <a:r>
              <a:rPr lang="en-US" dirty="0" smtClean="0"/>
              <a:t>Most of the OIC Core and Smart Home resources representation could be mapped to &lt;content instance&gt; resource</a:t>
            </a:r>
          </a:p>
        </p:txBody>
      </p:sp>
      <p:sp>
        <p:nvSpPr>
          <p:cNvPr id="2" name="Title 1"/>
          <p:cNvSpPr>
            <a:spLocks noGrp="1"/>
          </p:cNvSpPr>
          <p:nvPr>
            <p:ph type="title"/>
          </p:nvPr>
        </p:nvSpPr>
        <p:spPr>
          <a:xfrm>
            <a:off x="609600" y="228600"/>
            <a:ext cx="7239000" cy="715962"/>
          </a:xfrm>
        </p:spPr>
        <p:txBody>
          <a:bodyPr/>
          <a:lstStyle/>
          <a:p>
            <a:r>
              <a:rPr lang="en-US" dirty="0" smtClean="0"/>
              <a:t>Recommended Mapping Rules</a:t>
            </a:r>
            <a:endParaRPr lang="en-US" dirty="0"/>
          </a:p>
        </p:txBody>
      </p:sp>
    </p:spTree>
    <p:extLst>
      <p:ext uri="{BB962C8B-B14F-4D97-AF65-F5344CB8AC3E}">
        <p14:creationId xmlns:p14="http://schemas.microsoft.com/office/powerpoint/2010/main" val="3832078111"/>
      </p:ext>
    </p:extLst>
  </p:cSld>
  <p:clrMapOvr>
    <a:masterClrMapping/>
  </p:clrMapOvr>
</p:sld>
</file>

<file path=ppt/theme/theme1.xml><?xml version="1.0" encoding="utf-8"?>
<a:theme xmlns:a="http://schemas.openxmlformats.org/drawingml/2006/main" name="oneM2M Heading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neM2M Conten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42878</TotalTime>
  <Words>887</Words>
  <Application>Microsoft Office PowerPoint</Application>
  <PresentationFormat>On-screen Show (4:3)</PresentationFormat>
  <Paragraphs>145</Paragraphs>
  <Slides>10</Slides>
  <Notes>1</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oneM2M Heading Theme</vt:lpstr>
      <vt:lpstr>oneM2M Content Theme</vt:lpstr>
      <vt:lpstr>OIC INTERWORKING Resource mapping</vt:lpstr>
      <vt:lpstr>Introduction</vt:lpstr>
      <vt:lpstr>Generic Entity Mapping</vt:lpstr>
      <vt:lpstr>Model of Light device in OIC</vt:lpstr>
      <vt:lpstr>Light Device Resource Mapping</vt:lpstr>
      <vt:lpstr>oneM2M AE Resource gets values from oic/d</vt:lpstr>
      <vt:lpstr>OIC res -&gt; oneM2M Container Mapping</vt:lpstr>
      <vt:lpstr>Mapping Options for Properties</vt:lpstr>
      <vt:lpstr>Recommended Mapping Rules</vt:lpstr>
      <vt:lpstr>Recommended Mapping Rules (contd…)</vt:lpstr>
    </vt:vector>
  </TitlesOfParts>
  <Company>oneM2M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MARCOM</dc:creator>
  <cp:lastModifiedBy>Kiran Bharadwaj Vedula (05618280)</cp:lastModifiedBy>
  <cp:revision>2281</cp:revision>
  <dcterms:created xsi:type="dcterms:W3CDTF">2012-09-11T22:52:11Z</dcterms:created>
  <dcterms:modified xsi:type="dcterms:W3CDTF">2015-10-13T12:51:26Z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