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2" r:id="rId2"/>
  </p:sldMasterIdLst>
  <p:notesMasterIdLst>
    <p:notesMasterId r:id="rId10"/>
  </p:notesMasterIdLst>
  <p:handoutMasterIdLst>
    <p:handoutMasterId r:id="rId11"/>
  </p:handoutMasterIdLst>
  <p:sldIdLst>
    <p:sldId id="305" r:id="rId3"/>
    <p:sldId id="590" r:id="rId4"/>
    <p:sldId id="592" r:id="rId5"/>
    <p:sldId id="593" r:id="rId6"/>
    <p:sldId id="594" r:id="rId7"/>
    <p:sldId id="595" r:id="rId8"/>
    <p:sldId id="596"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Qualcomm_JB1" initials="QC_J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33CC"/>
    <a:srgbClr val="CC00FF"/>
    <a:srgbClr val="FFFF99"/>
    <a:srgbClr val="FFCC00"/>
    <a:srgbClr val="FF9933"/>
    <a:srgbClr val="A0A0A3"/>
    <a:srgbClr val="34B233"/>
    <a:srgbClr val="376092"/>
    <a:srgbClr val="A8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22" autoAdjust="0"/>
    <p:restoredTop sz="95429" autoAdjust="0"/>
  </p:normalViewPr>
  <p:slideViewPr>
    <p:cSldViewPr>
      <p:cViewPr varScale="1">
        <p:scale>
          <a:sx n="117" d="100"/>
          <a:sy n="117" d="100"/>
        </p:scale>
        <p:origin x="-1536" y="-102"/>
      </p:cViewPr>
      <p:guideLst>
        <p:guide orient="horz" pos="2160"/>
        <p:guide pos="2880"/>
      </p:guideLst>
    </p:cSldViewPr>
  </p:slideViewPr>
  <p:outlineViewPr>
    <p:cViewPr>
      <p:scale>
        <a:sx n="33" d="100"/>
        <a:sy n="33" d="100"/>
      </p:scale>
      <p:origin x="0" y="695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325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9B54FB1-CF60-4D83-91DE-543BAA6ED972}" type="datetimeFigureOut">
              <a:rPr lang="en-US"/>
              <a:pPr>
                <a:defRPr/>
              </a:pPr>
              <a:t>10/13/2015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EC401609-F54A-4009-91CF-0BEF82844589}" type="slidenum">
              <a:rPr lang="en-US"/>
              <a:pPr>
                <a:defRPr/>
              </a:pPr>
              <a:t>‹#›</a:t>
            </a:fld>
            <a:endParaRPr lang="en-US" dirty="0"/>
          </a:p>
        </p:txBody>
      </p:sp>
    </p:spTree>
    <p:extLst>
      <p:ext uri="{BB962C8B-B14F-4D97-AF65-F5344CB8AC3E}">
        <p14:creationId xmlns:p14="http://schemas.microsoft.com/office/powerpoint/2010/main" val="215291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pitchFamily="34"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Arial" pitchFamily="34" charset="0"/>
              </a:defRPr>
            </a:lvl1pPr>
          </a:lstStyle>
          <a:p>
            <a:pPr>
              <a:defRPr/>
            </a:pPr>
            <a:fld id="{730D4F56-C179-477E-97D8-219332205D34}" type="datetimeFigureOut">
              <a:rPr lang="en-US"/>
              <a:pPr>
                <a:defRPr/>
              </a:pPr>
              <a:t>10/13/2015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cs typeface="Arial" pitchFamily="34" charset="0"/>
              </a:defRPr>
            </a:lvl1pPr>
          </a:lstStyle>
          <a:p>
            <a:pPr>
              <a:defRPr/>
            </a:pPr>
            <a:fld id="{3AF17833-FF17-4930-ACA3-4A68716B52A3}" type="slidenum">
              <a:rPr lang="en-US"/>
              <a:pPr>
                <a:defRPr/>
              </a:pPr>
              <a:t>‹#›</a:t>
            </a:fld>
            <a:endParaRPr lang="en-US" dirty="0"/>
          </a:p>
        </p:txBody>
      </p:sp>
    </p:spTree>
    <p:extLst>
      <p:ext uri="{BB962C8B-B14F-4D97-AF65-F5344CB8AC3E}">
        <p14:creationId xmlns:p14="http://schemas.microsoft.com/office/powerpoint/2010/main" val="26272567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Other suggested titles:</a:t>
            </a:r>
          </a:p>
          <a:p>
            <a:endParaRPr lang="en-US" smtClean="0"/>
          </a:p>
          <a:p>
            <a:r>
              <a:rPr lang="en-US" smtClean="0"/>
              <a:t>“Benefits of oneM2M Standardization”</a:t>
            </a:r>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6AEE9C9-4EFF-493F-B6F0-8A319E6BF600}" type="slidenum">
              <a:rPr lang="en-US" smtClean="0">
                <a:cs typeface="Arial" charset="0"/>
              </a:rPr>
              <a:pPr/>
              <a:t>1</a:t>
            </a:fld>
            <a:endParaRPr lang="en-US" smtClean="0">
              <a:cs typeface="Arial" charset="0"/>
            </a:endParaRPr>
          </a:p>
        </p:txBody>
      </p:sp>
    </p:spTree>
    <p:extLst>
      <p:ext uri="{BB962C8B-B14F-4D97-AF65-F5344CB8AC3E}">
        <p14:creationId xmlns:p14="http://schemas.microsoft.com/office/powerpoint/2010/main" val="10391704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ounded Rectangle 3"/>
          <p:cNvSpPr/>
          <p:nvPr userDrawn="1"/>
        </p:nvSpPr>
        <p:spPr>
          <a:xfrm>
            <a:off x="457200" y="5075238"/>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7" descr="C:\Documents and Settings\mcauley\Local Settings\Temp\wz83a6\oneM2M\oneM2M-Logo.gif"/>
          <p:cNvPicPr>
            <a:picLocks noChangeAspect="1" noChangeArrowheads="1"/>
          </p:cNvPicPr>
          <p:nvPr userDrawn="1"/>
        </p:nvPicPr>
        <p:blipFill>
          <a:blip r:embed="rId2" cstate="print"/>
          <a:srcRect t="7465"/>
          <a:stretch>
            <a:fillRect/>
          </a:stretch>
        </p:blipFill>
        <p:spPr bwMode="auto">
          <a:xfrm>
            <a:off x="1581150" y="152400"/>
            <a:ext cx="5981700" cy="3778250"/>
          </a:xfrm>
          <a:prstGeom prst="rect">
            <a:avLst/>
          </a:prstGeom>
          <a:noFill/>
          <a:ln w="9525">
            <a:noFill/>
            <a:miter lim="800000"/>
            <a:headEnd/>
            <a:tailEnd/>
          </a:ln>
        </p:spPr>
      </p:pic>
      <p:sp>
        <p:nvSpPr>
          <p:cNvPr id="13" name="Text Placeholder 2"/>
          <p:cNvSpPr>
            <a:spLocks noGrp="1"/>
          </p:cNvSpPr>
          <p:nvPr>
            <p:ph type="body" idx="1"/>
          </p:nvPr>
        </p:nvSpPr>
        <p:spPr>
          <a:xfrm>
            <a:off x="685800" y="5076826"/>
            <a:ext cx="7772400" cy="1219200"/>
          </a:xfrm>
          <a:prstGeom prst="rect">
            <a:avLst/>
          </a:prstGeom>
        </p:spPr>
        <p:txBody>
          <a:bodyPr anchor="t">
            <a:normAutofit/>
          </a:bodyPr>
          <a:lstStyle>
            <a:lvl1pPr marL="0" indent="0">
              <a:spcBef>
                <a:spcPts val="0"/>
              </a:spcBef>
              <a:buNone/>
              <a:defRPr sz="1800">
                <a:solidFill>
                  <a:srgbClr val="C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14" name="Title 1"/>
          <p:cNvSpPr>
            <a:spLocks noGrp="1"/>
          </p:cNvSpPr>
          <p:nvPr>
            <p:ph type="title"/>
          </p:nvPr>
        </p:nvSpPr>
        <p:spPr>
          <a:xfrm>
            <a:off x="685800" y="3629025"/>
            <a:ext cx="7772400" cy="1362075"/>
          </a:xfrm>
          <a:prstGeom prst="rect">
            <a:avLst/>
          </a:prstGeom>
        </p:spPr>
        <p:txBody>
          <a:bodyPr anchor="t">
            <a:normAutofit/>
          </a:bodyPr>
          <a:lstStyle>
            <a:lvl1pPr algn="ctr">
              <a:lnSpc>
                <a:spcPct val="90000"/>
              </a:lnSpc>
              <a:defRPr sz="4800" b="1" cap="all">
                <a:solidFill>
                  <a:srgbClr val="A0A0A3"/>
                </a:solidFill>
              </a:defRPr>
            </a:lvl1pPr>
          </a:lstStyle>
          <a:p>
            <a:r>
              <a:rPr lang="en-US" dirty="0"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normAutofit/>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normAutofit/>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userDrawn="1"/>
        </p:nvSpPr>
        <p:spPr>
          <a:xfrm>
            <a:off x="8248092" y="6372100"/>
            <a:ext cx="425116" cy="338554"/>
          </a:xfrm>
          <a:prstGeom prst="rect">
            <a:avLst/>
          </a:prstGeom>
        </p:spPr>
        <p:txBody>
          <a:bodyPr wrap="none">
            <a:spAutoFit/>
          </a:bodyPr>
          <a:lstStyle/>
          <a:p>
            <a:pPr algn="r">
              <a:defRPr/>
            </a:pPr>
            <a:fld id="{B52B8AB2-264B-4AC2-9175-A38C93BC556B}" type="slidenum">
              <a:rPr lang="en-US" sz="1600" smtClean="0"/>
              <a:pPr algn="r">
                <a:defRPr/>
              </a:pPr>
              <a:t>‹#›</a:t>
            </a:fld>
            <a:endParaRPr lang="en-US" sz="160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8248092" y="6372100"/>
            <a:ext cx="425116" cy="338554"/>
          </a:xfrm>
          <a:prstGeom prst="rect">
            <a:avLst/>
          </a:prstGeom>
        </p:spPr>
        <p:txBody>
          <a:bodyPr wrap="none">
            <a:spAutoFit/>
          </a:bodyPr>
          <a:lstStyle/>
          <a:p>
            <a:pPr algn="r">
              <a:defRPr/>
            </a:pPr>
            <a:fld id="{B52B8AB2-264B-4AC2-9175-A38C93BC556B}" type="slidenum">
              <a:rPr lang="en-US" sz="1600" smtClean="0"/>
              <a:pPr algn="r">
                <a:defRPr/>
              </a:pPr>
              <a:t>‹#›</a:t>
            </a:fld>
            <a:endParaRPr lang="en-US" sz="16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1143000"/>
          </a:xfrm>
          <a:prstGeom prst="rect">
            <a:avLst/>
          </a:prstGeom>
        </p:spPr>
        <p:txBody>
          <a:bodyPr anchor="t" anchorCtr="0"/>
          <a:lstStyle>
            <a:lvl1pPr>
              <a:lnSpc>
                <a:spcPct val="85000"/>
              </a:lnSpc>
              <a:defRPr/>
            </a:lvl1p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lvl1pPr>
              <a:lnSpc>
                <a:spcPct val="85000"/>
              </a:lnSpc>
              <a:defRPr/>
            </a:lvl1p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269" r:id="rId1"/>
    <p:sldLayoutId id="2147484270" r:id="rId2"/>
    <p:sldLayoutId id="2147484271" r:id="rId3"/>
    <p:sldLayoutId id="2147484272" r:id="rId4"/>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7239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 name="Rectangle 7"/>
          <p:cNvSpPr/>
          <p:nvPr userDrawn="1"/>
        </p:nvSpPr>
        <p:spPr>
          <a:xfrm>
            <a:off x="8248092" y="6372100"/>
            <a:ext cx="425116" cy="338554"/>
          </a:xfrm>
          <a:prstGeom prst="rect">
            <a:avLst/>
          </a:prstGeom>
        </p:spPr>
        <p:txBody>
          <a:bodyPr wrap="none">
            <a:spAutoFit/>
          </a:bodyPr>
          <a:lstStyle/>
          <a:p>
            <a:pPr algn="r">
              <a:defRPr/>
            </a:pPr>
            <a:fld id="{B52B8AB2-264B-4AC2-9175-A38C93BC556B}" type="slidenum">
              <a:rPr lang="en-US" sz="1600" smtClean="0"/>
              <a:pPr algn="r">
                <a:defRPr/>
              </a:pPr>
              <a:t>‹#›</a:t>
            </a:fld>
            <a:endParaRPr lang="en-US" sz="1600"/>
          </a:p>
        </p:txBody>
      </p:sp>
    </p:spTree>
  </p:cSld>
  <p:clrMap bg1="lt1" tx1="dk1" bg2="lt2" tx2="dk2" accent1="accent1" accent2="accent2" accent3="accent3" accent4="accent4" accent5="accent5" accent6="accent6" hlink="hlink" folHlink="folHlink"/>
  <p:sldLayoutIdLst>
    <p:sldLayoutId id="2147484265" r:id="rId1"/>
    <p:sldLayoutId id="2147484266" r:id="rId2"/>
    <p:sldLayoutId id="2147484267" r:id="rId3"/>
    <p:sldLayoutId id="2147484268" r:id="rId4"/>
  </p:sldLayoutIdLst>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iran.vedula@samsung.com" TargetMode="External"/><Relationship Id="rId7" Type="http://schemas.openxmlformats.org/officeDocument/2006/relationships/hyperlink" Target="mailto:shkim@dtnc.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sungchan.keti@gmail.com" TargetMode="External"/><Relationship Id="rId5" Type="http://schemas.openxmlformats.org/officeDocument/2006/relationships/hyperlink" Target="mailto:jinchoe@samsung.com" TargetMode="External"/><Relationship Id="rId4" Type="http://schemas.openxmlformats.org/officeDocument/2006/relationships/hyperlink" Target="mailto:je.keum@samsung.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3.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3.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3.xml"/><Relationship Id="rId1" Type="http://schemas.openxmlformats.org/officeDocument/2006/relationships/vmlDrawing" Target="../drawings/vmlDrawing3.vml"/><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733800"/>
            <a:ext cx="9144000" cy="1362075"/>
          </a:xfrm>
        </p:spPr>
        <p:txBody>
          <a:bodyPr>
            <a:normAutofit/>
          </a:bodyPr>
          <a:lstStyle/>
          <a:p>
            <a:pPr>
              <a:defRPr/>
            </a:pPr>
            <a:r>
              <a:rPr lang="fr-FR" sz="3200" dirty="0" smtClean="0"/>
              <a:t>OIC INTERWORKING </a:t>
            </a:r>
            <a:r>
              <a:rPr lang="fr-FR" sz="3200" dirty="0" err="1" smtClean="0"/>
              <a:t>Operational</a:t>
            </a:r>
            <a:r>
              <a:rPr lang="fr-FR" sz="3200" dirty="0" smtClean="0"/>
              <a:t> </a:t>
            </a:r>
            <a:r>
              <a:rPr lang="fr-FR" sz="3200" dirty="0" err="1" smtClean="0"/>
              <a:t>Procedure</a:t>
            </a:r>
            <a:r>
              <a:rPr lang="fr-FR" sz="3200" dirty="0" smtClean="0"/>
              <a:t> (</a:t>
            </a:r>
            <a:r>
              <a:rPr lang="fr-FR" sz="3200" dirty="0" err="1" smtClean="0"/>
              <a:t>addressing</a:t>
            </a:r>
            <a:r>
              <a:rPr lang="fr-FR" sz="3200" dirty="0" smtClean="0"/>
              <a:t> and </a:t>
            </a:r>
            <a:r>
              <a:rPr lang="fr-FR" sz="3200" dirty="0" err="1" smtClean="0"/>
              <a:t>Discovery</a:t>
            </a:r>
            <a:r>
              <a:rPr lang="fr-FR" sz="3200" dirty="0" smtClean="0"/>
              <a:t>)</a:t>
            </a:r>
            <a:endParaRPr lang="en-US" sz="3200" dirty="0"/>
          </a:p>
        </p:txBody>
      </p:sp>
      <p:sp>
        <p:nvSpPr>
          <p:cNvPr id="6" name="텍스트 개체 틀 1"/>
          <p:cNvSpPr>
            <a:spLocks noGrp="1"/>
          </p:cNvSpPr>
          <p:nvPr>
            <p:ph type="body" idx="1"/>
          </p:nvPr>
        </p:nvSpPr>
        <p:spPr>
          <a:xfrm>
            <a:off x="685800" y="5076826"/>
            <a:ext cx="7772400" cy="1219200"/>
          </a:xfrm>
        </p:spPr>
        <p:txBody>
          <a:bodyPr anchor="ctr">
            <a:normAutofit fontScale="40000" lnSpcReduction="20000"/>
          </a:bodyPr>
          <a:lstStyle/>
          <a:p>
            <a:pPr eaLnBrk="1" hangingPunct="1"/>
            <a:r>
              <a:rPr lang="en-US" altLang="ko-KR" sz="2800" dirty="0">
                <a:solidFill>
                  <a:srgbClr val="B42025"/>
                </a:solidFill>
                <a:ea typeface="굴림" pitchFamily="50" charset="-127"/>
              </a:rPr>
              <a:t>Group Name: Architecture WG</a:t>
            </a:r>
          </a:p>
          <a:p>
            <a:pPr eaLnBrk="1" hangingPunct="1"/>
            <a:r>
              <a:rPr lang="en-US" altLang="ko-KR" sz="2800" dirty="0">
                <a:solidFill>
                  <a:srgbClr val="B42025"/>
                </a:solidFill>
                <a:ea typeface="굴림" pitchFamily="50" charset="-127"/>
              </a:rPr>
              <a:t>Source: </a:t>
            </a:r>
            <a:r>
              <a:rPr lang="en-US" altLang="ko-KR" sz="2800" dirty="0" err="1">
                <a:solidFill>
                  <a:srgbClr val="B42025"/>
                </a:solidFill>
                <a:ea typeface="굴림" pitchFamily="50" charset="-127"/>
              </a:rPr>
              <a:t>Kiran</a:t>
            </a:r>
            <a:r>
              <a:rPr lang="en-US" altLang="ko-KR" sz="2800" dirty="0">
                <a:solidFill>
                  <a:srgbClr val="B42025"/>
                </a:solidFill>
                <a:ea typeface="굴림" pitchFamily="50" charset="-127"/>
              </a:rPr>
              <a:t> Vedula, Samsung Electronics, </a:t>
            </a:r>
            <a:r>
              <a:rPr lang="en-US" altLang="ko-KR" sz="2800" dirty="0" smtClean="0">
                <a:solidFill>
                  <a:srgbClr val="B42025"/>
                </a:solidFill>
                <a:ea typeface="굴림" pitchFamily="50" charset="-127"/>
                <a:hlinkClick r:id="rId3"/>
              </a:rPr>
              <a:t>kiran.vedula@samsung.com</a:t>
            </a:r>
            <a:endParaRPr lang="en-US" altLang="ko-KR" sz="2800" dirty="0" smtClean="0">
              <a:solidFill>
                <a:srgbClr val="B42025"/>
              </a:solidFill>
              <a:ea typeface="굴림" pitchFamily="50" charset="-127"/>
            </a:endParaRPr>
          </a:p>
          <a:p>
            <a:pPr eaLnBrk="1" hangingPunct="1"/>
            <a:r>
              <a:rPr lang="en-US" altLang="ko-KR" sz="2800" dirty="0" smtClean="0">
                <a:solidFill>
                  <a:srgbClr val="B42025"/>
                </a:solidFill>
                <a:ea typeface="굴림" pitchFamily="50" charset="-127"/>
              </a:rPr>
              <a:t>              </a:t>
            </a:r>
            <a:r>
              <a:rPr lang="en-US" altLang="ko-KR" sz="2800" dirty="0" err="1" smtClean="0">
                <a:solidFill>
                  <a:srgbClr val="B42025"/>
                </a:solidFill>
                <a:ea typeface="굴림" pitchFamily="50" charset="-127"/>
              </a:rPr>
              <a:t>Jieun</a:t>
            </a:r>
            <a:r>
              <a:rPr lang="en-US" altLang="ko-KR" sz="2800" dirty="0" smtClean="0">
                <a:solidFill>
                  <a:srgbClr val="B42025"/>
                </a:solidFill>
                <a:ea typeface="굴림" pitchFamily="50" charset="-127"/>
              </a:rPr>
              <a:t> </a:t>
            </a:r>
            <a:r>
              <a:rPr lang="en-US" altLang="ko-KR" sz="2800" dirty="0">
                <a:solidFill>
                  <a:srgbClr val="B42025"/>
                </a:solidFill>
                <a:ea typeface="굴림" pitchFamily="50" charset="-127"/>
              </a:rPr>
              <a:t>Keum, Samsung Electronics, </a:t>
            </a:r>
            <a:r>
              <a:rPr lang="en-US" altLang="ko-KR" sz="2800" dirty="0" smtClean="0">
                <a:solidFill>
                  <a:srgbClr val="B42025"/>
                </a:solidFill>
                <a:ea typeface="굴림" pitchFamily="50" charset="-127"/>
                <a:hlinkClick r:id="rId4"/>
              </a:rPr>
              <a:t>je.keum@samsung.com</a:t>
            </a:r>
            <a:r>
              <a:rPr lang="en-US" altLang="ko-KR" sz="2800" dirty="0" smtClean="0">
                <a:solidFill>
                  <a:srgbClr val="B42025"/>
                </a:solidFill>
                <a:ea typeface="굴림" pitchFamily="50" charset="-127"/>
              </a:rPr>
              <a:t>  </a:t>
            </a:r>
            <a:endParaRPr lang="en-US" altLang="ko-KR" sz="2800" dirty="0" smtClean="0">
              <a:solidFill>
                <a:srgbClr val="B42025"/>
              </a:solidFill>
              <a:ea typeface="굴림" pitchFamily="50" charset="-127"/>
            </a:endParaRPr>
          </a:p>
          <a:p>
            <a:pPr eaLnBrk="1" hangingPunct="1"/>
            <a:r>
              <a:rPr lang="en-US" altLang="ko-KR" sz="2800" dirty="0" smtClean="0">
                <a:solidFill>
                  <a:srgbClr val="B42025"/>
                </a:solidFill>
                <a:ea typeface="굴림" pitchFamily="50" charset="-127"/>
              </a:rPr>
              <a:t>              </a:t>
            </a:r>
            <a:r>
              <a:rPr lang="en-US" altLang="ko-KR" sz="2800" dirty="0" err="1" smtClean="0">
                <a:solidFill>
                  <a:srgbClr val="B42025"/>
                </a:solidFill>
                <a:ea typeface="굴림" pitchFamily="50" charset="-127"/>
              </a:rPr>
              <a:t>Jinhyeock</a:t>
            </a:r>
            <a:r>
              <a:rPr lang="en-US" altLang="ko-KR" sz="2800" dirty="0" smtClean="0">
                <a:solidFill>
                  <a:srgbClr val="B42025"/>
                </a:solidFill>
                <a:ea typeface="굴림" pitchFamily="50" charset="-127"/>
              </a:rPr>
              <a:t> Choi, Samsung Electronics, </a:t>
            </a:r>
            <a:r>
              <a:rPr lang="en-US" altLang="ko-KR" sz="2800" dirty="0" smtClean="0">
                <a:solidFill>
                  <a:srgbClr val="B42025"/>
                </a:solidFill>
                <a:ea typeface="굴림" pitchFamily="50" charset="-127"/>
                <a:hlinkClick r:id="rId5"/>
              </a:rPr>
              <a:t>jinchoe@samsung.com</a:t>
            </a:r>
            <a:r>
              <a:rPr lang="en-US" altLang="ko-KR" sz="2800" dirty="0" smtClean="0">
                <a:solidFill>
                  <a:srgbClr val="B42025"/>
                </a:solidFill>
                <a:ea typeface="굴림" pitchFamily="50" charset="-127"/>
              </a:rPr>
              <a:t> </a:t>
            </a:r>
            <a:endParaRPr lang="en-US" altLang="ko-KR" sz="2800" dirty="0" smtClean="0">
              <a:solidFill>
                <a:srgbClr val="B42025"/>
              </a:solidFill>
              <a:ea typeface="굴림" pitchFamily="50" charset="-127"/>
            </a:endParaRPr>
          </a:p>
          <a:p>
            <a:pPr eaLnBrk="1" hangingPunct="1"/>
            <a:r>
              <a:rPr lang="en-US" sz="2700" smtClean="0">
                <a:solidFill>
                  <a:srgbClr val="B42025"/>
                </a:solidFill>
                <a:ea typeface="굴림" pitchFamily="50" charset="-127"/>
              </a:rPr>
              <a:t>              </a:t>
            </a:r>
            <a:r>
              <a:rPr lang="en-US" sz="2700" dirty="0" err="1" smtClean="0">
                <a:solidFill>
                  <a:srgbClr val="B42025"/>
                </a:solidFill>
                <a:ea typeface="굴림" pitchFamily="50" charset="-127"/>
              </a:rPr>
              <a:t>Sungchan</a:t>
            </a:r>
            <a:r>
              <a:rPr lang="en-US" sz="2700" dirty="0" smtClean="0">
                <a:solidFill>
                  <a:srgbClr val="B42025"/>
                </a:solidFill>
                <a:ea typeface="굴림" pitchFamily="50" charset="-127"/>
              </a:rPr>
              <a:t> </a:t>
            </a:r>
            <a:r>
              <a:rPr lang="en-US" sz="2700" dirty="0">
                <a:solidFill>
                  <a:srgbClr val="B42025"/>
                </a:solidFill>
                <a:ea typeface="굴림" pitchFamily="50" charset="-127"/>
              </a:rPr>
              <a:t>Choi, KETI, </a:t>
            </a:r>
            <a:r>
              <a:rPr lang="en-US" sz="2700" dirty="0">
                <a:solidFill>
                  <a:srgbClr val="B42025"/>
                </a:solidFill>
                <a:ea typeface="굴림" pitchFamily="50" charset="-127"/>
                <a:hlinkClick r:id="rId6"/>
              </a:rPr>
              <a:t>sungchan.keti@gmail.com</a:t>
            </a:r>
            <a:endParaRPr lang="en-US" sz="2700" dirty="0">
              <a:solidFill>
                <a:srgbClr val="B42025"/>
              </a:solidFill>
              <a:ea typeface="굴림" pitchFamily="50" charset="-127"/>
            </a:endParaRPr>
          </a:p>
          <a:p>
            <a:pPr eaLnBrk="1" hangingPunct="1"/>
            <a:r>
              <a:rPr lang="en-GB" sz="2700" dirty="0">
                <a:solidFill>
                  <a:srgbClr val="B42025"/>
                </a:solidFill>
                <a:ea typeface="굴림" pitchFamily="50" charset="-127"/>
              </a:rPr>
              <a:t> </a:t>
            </a:r>
            <a:r>
              <a:rPr lang="en-GB" sz="2700" dirty="0" smtClean="0">
                <a:solidFill>
                  <a:srgbClr val="B42025"/>
                </a:solidFill>
                <a:ea typeface="굴림" pitchFamily="50" charset="-127"/>
              </a:rPr>
              <a:t>             </a:t>
            </a:r>
            <a:r>
              <a:rPr lang="en-GB" sz="2700" dirty="0" err="1" smtClean="0">
                <a:solidFill>
                  <a:srgbClr val="B42025"/>
                </a:solidFill>
                <a:ea typeface="굴림" pitchFamily="50" charset="-127"/>
              </a:rPr>
              <a:t>SeonHyang</a:t>
            </a:r>
            <a:r>
              <a:rPr lang="en-GB" sz="2700" dirty="0" smtClean="0">
                <a:solidFill>
                  <a:srgbClr val="B42025"/>
                </a:solidFill>
                <a:ea typeface="굴림" pitchFamily="50" charset="-127"/>
              </a:rPr>
              <a:t> </a:t>
            </a:r>
            <a:r>
              <a:rPr lang="en-GB" sz="2700" dirty="0">
                <a:solidFill>
                  <a:srgbClr val="B42025"/>
                </a:solidFill>
                <a:ea typeface="굴림" pitchFamily="50" charset="-127"/>
              </a:rPr>
              <a:t>Kim, DT&amp;C, </a:t>
            </a:r>
            <a:r>
              <a:rPr lang="en-GB" sz="2700" dirty="0">
                <a:solidFill>
                  <a:srgbClr val="B42025"/>
                </a:solidFill>
                <a:ea typeface="굴림" pitchFamily="50" charset="-127"/>
                <a:hlinkClick r:id="rId7"/>
              </a:rPr>
              <a:t>shkim@dtnc.net</a:t>
            </a:r>
            <a:endParaRPr lang="en-US" altLang="ko-KR" sz="2700" dirty="0">
              <a:solidFill>
                <a:srgbClr val="B42025"/>
              </a:solidFill>
              <a:ea typeface="굴림" pitchFamily="50" charset="-127"/>
            </a:endParaRPr>
          </a:p>
          <a:p>
            <a:pPr eaLnBrk="1" hangingPunct="1"/>
            <a:r>
              <a:rPr lang="en-US" altLang="ko-KR" sz="2800" dirty="0" smtClean="0">
                <a:solidFill>
                  <a:srgbClr val="B42025"/>
                </a:solidFill>
                <a:ea typeface="굴림" pitchFamily="50" charset="-127"/>
              </a:rPr>
              <a:t>Meeting </a:t>
            </a:r>
            <a:r>
              <a:rPr lang="en-US" altLang="ko-KR" sz="2800" dirty="0">
                <a:solidFill>
                  <a:srgbClr val="B42025"/>
                </a:solidFill>
                <a:ea typeface="굴림" pitchFamily="50" charset="-127"/>
              </a:rPr>
              <a:t>Date: &lt;</a:t>
            </a:r>
            <a:r>
              <a:rPr lang="en-US" altLang="ko-KR" sz="2800" dirty="0" smtClean="0">
                <a:solidFill>
                  <a:srgbClr val="B42025"/>
                </a:solidFill>
                <a:ea typeface="굴림" pitchFamily="50" charset="-127"/>
              </a:rPr>
              <a:t>2015-10-20&gt;</a:t>
            </a:r>
            <a:endParaRPr lang="en-US" altLang="ko-KR" sz="2800" dirty="0">
              <a:solidFill>
                <a:srgbClr val="B42025"/>
              </a:solidFill>
              <a:ea typeface="굴림" pitchFamily="50" charset="-127"/>
            </a:endParaRPr>
          </a:p>
          <a:p>
            <a:pPr eaLnBrk="1" hangingPunct="1"/>
            <a:r>
              <a:rPr lang="en-US" altLang="ko-KR" sz="2800" dirty="0">
                <a:solidFill>
                  <a:srgbClr val="B42025"/>
                </a:solidFill>
                <a:ea typeface="굴림" pitchFamily="50" charset="-127"/>
              </a:rPr>
              <a:t>Agenda Item: &lt;WI 44: oneM2M-OIC interworking &gt;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457200" y="1600201"/>
            <a:ext cx="8229600" cy="2895600"/>
          </a:xfrm>
        </p:spPr>
        <p:txBody>
          <a:bodyPr>
            <a:normAutofit fontScale="70000" lnSpcReduction="20000"/>
          </a:bodyPr>
          <a:lstStyle/>
          <a:p>
            <a:r>
              <a:rPr lang="en-US" dirty="0" smtClean="0"/>
              <a:t>This presentation introduces possible initialization setup of different entities for oneM2M OIC Interworking</a:t>
            </a:r>
          </a:p>
          <a:p>
            <a:endParaRPr lang="en-US" dirty="0" smtClean="0"/>
          </a:p>
          <a:p>
            <a:r>
              <a:rPr lang="en-US" dirty="0" smtClean="0"/>
              <a:t>Also details of how oneM2M device can discover OIC entities is depicted. There can be 2 alternatives</a:t>
            </a:r>
          </a:p>
          <a:p>
            <a:pPr lvl="1"/>
            <a:r>
              <a:rPr lang="en-US" dirty="0"/>
              <a:t>Automatic Bootstrap Mode</a:t>
            </a:r>
          </a:p>
          <a:p>
            <a:pPr lvl="1"/>
            <a:r>
              <a:rPr lang="en-US" dirty="0" smtClean="0"/>
              <a:t>Need Based Mode</a:t>
            </a:r>
          </a:p>
          <a:p>
            <a:endParaRPr lang="en-US" dirty="0"/>
          </a:p>
          <a:p>
            <a:r>
              <a:rPr lang="en-US" dirty="0" smtClean="0"/>
              <a:t>Also how entities are addressed is described</a:t>
            </a:r>
            <a:endParaRPr lang="en-US" dirty="0"/>
          </a:p>
        </p:txBody>
      </p:sp>
    </p:spTree>
    <p:extLst>
      <p:ext uri="{BB962C8B-B14F-4D97-AF65-F5344CB8AC3E}">
        <p14:creationId xmlns:p14="http://schemas.microsoft.com/office/powerpoint/2010/main" val="180181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639762"/>
          </a:xfrm>
        </p:spPr>
        <p:txBody>
          <a:bodyPr/>
          <a:lstStyle/>
          <a:p>
            <a:r>
              <a:rPr lang="en-US" dirty="0" smtClean="0"/>
              <a:t>Initialization of Entities</a:t>
            </a:r>
            <a:endParaRPr lang="en-US" dirty="0"/>
          </a:p>
        </p:txBody>
      </p:sp>
      <p:sp>
        <p:nvSpPr>
          <p:cNvPr id="31" name="Content Placeholder 2"/>
          <p:cNvSpPr>
            <a:spLocks noGrp="1"/>
          </p:cNvSpPr>
          <p:nvPr>
            <p:ph idx="1"/>
          </p:nvPr>
        </p:nvSpPr>
        <p:spPr>
          <a:xfrm>
            <a:off x="457200" y="4419600"/>
            <a:ext cx="8229600" cy="1905000"/>
          </a:xfrm>
        </p:spPr>
        <p:txBody>
          <a:bodyPr>
            <a:normAutofit fontScale="47500" lnSpcReduction="20000"/>
          </a:bodyPr>
          <a:lstStyle/>
          <a:p>
            <a:pPr marL="514350" indent="-514350">
              <a:buFont typeface="+mj-lt"/>
              <a:buAutoNum type="arabicPeriod"/>
            </a:pPr>
            <a:r>
              <a:rPr lang="en-US" dirty="0" smtClean="0"/>
              <a:t>The IN supports a CSE. An ADN AE (Smartphone) is registered to the </a:t>
            </a:r>
            <a:r>
              <a:rPr lang="en-US" dirty="0"/>
              <a:t>I</a:t>
            </a:r>
            <a:r>
              <a:rPr lang="en-US" dirty="0" smtClean="0"/>
              <a:t>N CSE. Similarly MN already supports a CSE</a:t>
            </a:r>
          </a:p>
          <a:p>
            <a:pPr marL="514350" indent="-514350">
              <a:buFont typeface="+mj-lt"/>
              <a:buAutoNum type="arabicPeriod"/>
            </a:pPr>
            <a:r>
              <a:rPr lang="en-US" dirty="0"/>
              <a:t>I</a:t>
            </a:r>
            <a:r>
              <a:rPr lang="en-US" dirty="0" smtClean="0"/>
              <a:t>N CSE also registers with MN CSE</a:t>
            </a:r>
          </a:p>
          <a:p>
            <a:pPr marL="514350" indent="-514350">
              <a:buFont typeface="+mj-lt"/>
              <a:buAutoNum type="arabicPeriod"/>
            </a:pPr>
            <a:r>
              <a:rPr lang="en-US" dirty="0" smtClean="0"/>
              <a:t>Intermediary Device is installed with an IPE AE based on an out of band mechanism</a:t>
            </a:r>
          </a:p>
          <a:p>
            <a:pPr marL="914400" lvl="1" indent="-514350"/>
            <a:r>
              <a:rPr lang="en-US" dirty="0" smtClean="0"/>
              <a:t>Triggered by a user action e.g. user subscribing to some service or</a:t>
            </a:r>
          </a:p>
          <a:p>
            <a:pPr marL="914400" lvl="1" indent="-514350"/>
            <a:r>
              <a:rPr lang="en-US" dirty="0" smtClean="0"/>
              <a:t>Based on business logic of service provider</a:t>
            </a:r>
          </a:p>
          <a:p>
            <a:pPr marL="514350" indent="-514350">
              <a:buFont typeface="+mj-lt"/>
              <a:buAutoNum type="arabicPeriod"/>
            </a:pPr>
            <a:r>
              <a:rPr lang="en-US" dirty="0"/>
              <a:t>The </a:t>
            </a:r>
            <a:r>
              <a:rPr lang="en-US" dirty="0" smtClean="0"/>
              <a:t>installed IPE </a:t>
            </a:r>
            <a:r>
              <a:rPr lang="en-US" dirty="0"/>
              <a:t>AE registers with </a:t>
            </a:r>
            <a:r>
              <a:rPr lang="en-US" dirty="0" smtClean="0"/>
              <a:t>MN CSE</a:t>
            </a:r>
            <a:endParaRPr lang="en-US" dirty="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Object 3"/>
          <p:cNvGraphicFramePr>
            <a:graphicFrameLocks noChangeAspect="1"/>
          </p:cNvGraphicFramePr>
          <p:nvPr>
            <p:extLst>
              <p:ext uri="{D42A27DB-BD31-4B8C-83A1-F6EECF244321}">
                <p14:modId xmlns:p14="http://schemas.microsoft.com/office/powerpoint/2010/main" val="3021407432"/>
              </p:ext>
            </p:extLst>
          </p:nvPr>
        </p:nvGraphicFramePr>
        <p:xfrm>
          <a:off x="1066800" y="1066800"/>
          <a:ext cx="7239000" cy="3177099"/>
        </p:xfrm>
        <a:graphic>
          <a:graphicData uri="http://schemas.openxmlformats.org/presentationml/2006/ole">
            <mc:AlternateContent xmlns:mc="http://schemas.openxmlformats.org/markup-compatibility/2006">
              <mc:Choice xmlns:v="urn:schemas-microsoft-com:vml" Requires="v">
                <p:oleObj spid="_x0000_s1033" name="Visio" r:id="rId3" imgW="5909698" imgH="2771820" progId="Visio.Drawing.11">
                  <p:embed/>
                </p:oleObj>
              </mc:Choice>
              <mc:Fallback>
                <p:oleObj name="Visio" r:id="rId3" imgW="5909698" imgH="2771820"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066800"/>
                        <a:ext cx="7239000" cy="3177099"/>
                      </a:xfrm>
                      <a:prstGeom prst="rect">
                        <a:avLst/>
                      </a:prstGeom>
                      <a:noFill/>
                    </p:spPr>
                  </p:pic>
                </p:oleObj>
              </mc:Fallback>
            </mc:AlternateContent>
          </a:graphicData>
        </a:graphic>
      </p:graphicFrame>
    </p:spTree>
    <p:extLst>
      <p:ext uri="{BB962C8B-B14F-4D97-AF65-F5344CB8AC3E}">
        <p14:creationId xmlns:p14="http://schemas.microsoft.com/office/powerpoint/2010/main" val="1295357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639762"/>
          </a:xfrm>
        </p:spPr>
        <p:txBody>
          <a:bodyPr/>
          <a:lstStyle/>
          <a:p>
            <a:r>
              <a:rPr lang="en-US" dirty="0" smtClean="0"/>
              <a:t>Discovery </a:t>
            </a:r>
            <a:r>
              <a:rPr lang="en-US" sz="2400" dirty="0" smtClean="0"/>
              <a:t>(Automatic bootstrap Mode)</a:t>
            </a:r>
            <a:endParaRPr lang="en-US" sz="2400" dirty="0"/>
          </a:p>
        </p:txBody>
      </p:sp>
      <p:sp>
        <p:nvSpPr>
          <p:cNvPr id="28" name="Content Placeholder 2"/>
          <p:cNvSpPr>
            <a:spLocks noGrp="1"/>
          </p:cNvSpPr>
          <p:nvPr>
            <p:ph idx="1"/>
          </p:nvPr>
        </p:nvSpPr>
        <p:spPr>
          <a:xfrm>
            <a:off x="457200" y="4267200"/>
            <a:ext cx="8229600" cy="2362200"/>
          </a:xfrm>
        </p:spPr>
        <p:txBody>
          <a:bodyPr>
            <a:normAutofit fontScale="40000" lnSpcReduction="20000"/>
          </a:bodyPr>
          <a:lstStyle/>
          <a:p>
            <a:pPr marL="514350" indent="-514350">
              <a:buFont typeface="+mj-lt"/>
              <a:buAutoNum type="arabicPeriod"/>
            </a:pPr>
            <a:r>
              <a:rPr lang="en-US" dirty="0" smtClean="0"/>
              <a:t>The IPE AE discovers OIC devices using its OIC Client functionality as soon as it is installed on MN and registered to MN CSE. It uses OIC mechanisms for the discovery</a:t>
            </a:r>
          </a:p>
          <a:p>
            <a:pPr marL="514350" indent="-514350">
              <a:buFont typeface="+mj-lt"/>
              <a:buAutoNum type="arabicPeriod"/>
            </a:pPr>
            <a:r>
              <a:rPr lang="en-US" dirty="0" smtClean="0"/>
              <a:t>After the discovery, IPE AE uses its translator function to map the discovered OIC devices and resources into oneM2M resources and creates them on MN</a:t>
            </a:r>
          </a:p>
          <a:p>
            <a:pPr marL="514350" indent="-514350">
              <a:buFont typeface="+mj-lt"/>
              <a:buAutoNum type="arabicPeriod"/>
            </a:pPr>
            <a:r>
              <a:rPr lang="en-US" dirty="0" smtClean="0"/>
              <a:t>For each discovered OIC Device an OIC AE is created and registered with MN CSE</a:t>
            </a:r>
          </a:p>
          <a:p>
            <a:pPr marL="514350" indent="-514350">
              <a:buFont typeface="+mj-lt"/>
              <a:buAutoNum type="arabicPeriod"/>
            </a:pPr>
            <a:r>
              <a:rPr lang="en-US" dirty="0" smtClean="0"/>
              <a:t>After that the ADN through an IN CSE can anytime discover OIC AE resources by sending a RETRIEVE request with appropriate filter criteria to the MN CSE where they are registered</a:t>
            </a:r>
          </a:p>
          <a:p>
            <a:pPr marL="514350" indent="-514350">
              <a:buFont typeface="+mj-lt"/>
              <a:buAutoNum type="arabicPeriod"/>
            </a:pPr>
            <a:r>
              <a:rPr lang="en-US" dirty="0"/>
              <a:t>The MN CSE responds to I</a:t>
            </a:r>
            <a:r>
              <a:rPr lang="en-US" dirty="0" smtClean="0"/>
              <a:t>N </a:t>
            </a:r>
            <a:r>
              <a:rPr lang="en-US" dirty="0"/>
              <a:t>CSE with the </a:t>
            </a:r>
            <a:r>
              <a:rPr lang="en-US" dirty="0" smtClean="0"/>
              <a:t>OIC </a:t>
            </a:r>
            <a:r>
              <a:rPr lang="en-US" dirty="0"/>
              <a:t>AE’s </a:t>
            </a:r>
            <a:r>
              <a:rPr lang="en-US" dirty="0" smtClean="0"/>
              <a:t>information which in turn is sent to the ADN</a:t>
            </a:r>
          </a:p>
          <a:p>
            <a:pPr marL="514350" indent="-514350">
              <a:buFont typeface="+mj-lt"/>
              <a:buAutoNum type="arabicPeriod"/>
            </a:pPr>
            <a:r>
              <a:rPr lang="en-US" dirty="0" smtClean="0"/>
              <a:t>Also, Instead of step 4 and 5, directly the MN CSE can notify IN CSE of the discovered information based on subscription</a:t>
            </a:r>
          </a:p>
          <a:p>
            <a:pPr marL="514350" indent="-514350">
              <a:buFont typeface="+mj-lt"/>
              <a:buAutoNum type="arabicPeriod"/>
            </a:pPr>
            <a:endParaRPr lang="en-US" dirty="0"/>
          </a:p>
          <a:p>
            <a:pPr marL="0" indent="0">
              <a:buNone/>
            </a:pPr>
            <a:r>
              <a:rPr lang="en-US" dirty="0" smtClean="0">
                <a:solidFill>
                  <a:srgbClr val="FF0000"/>
                </a:solidFill>
              </a:rPr>
              <a:t>NOTE: In this mode, OIC AE’s are formed before any discovery request</a:t>
            </a:r>
          </a:p>
        </p:txBody>
      </p:sp>
      <p:sp>
        <p:nvSpPr>
          <p:cNvPr id="2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3" name="Object 22"/>
          <p:cNvGraphicFramePr>
            <a:graphicFrameLocks noChangeAspect="1"/>
          </p:cNvGraphicFramePr>
          <p:nvPr>
            <p:extLst>
              <p:ext uri="{D42A27DB-BD31-4B8C-83A1-F6EECF244321}">
                <p14:modId xmlns:p14="http://schemas.microsoft.com/office/powerpoint/2010/main" val="122502142"/>
              </p:ext>
            </p:extLst>
          </p:nvPr>
        </p:nvGraphicFramePr>
        <p:xfrm>
          <a:off x="762000" y="1066800"/>
          <a:ext cx="7772400" cy="3048000"/>
        </p:xfrm>
        <a:graphic>
          <a:graphicData uri="http://schemas.openxmlformats.org/presentationml/2006/ole">
            <mc:AlternateContent xmlns:mc="http://schemas.openxmlformats.org/markup-compatibility/2006">
              <mc:Choice xmlns:v="urn:schemas-microsoft-com:vml" Requires="v">
                <p:oleObj spid="_x0000_s2056" name="Visio" r:id="rId3" imgW="5778144" imgH="2771820" progId="Visio.Drawing.11">
                  <p:embed/>
                </p:oleObj>
              </mc:Choice>
              <mc:Fallback>
                <p:oleObj name="Visio" r:id="rId3" imgW="5778144" imgH="2771820"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066800"/>
                        <a:ext cx="7772400" cy="3048000"/>
                      </a:xfrm>
                      <a:prstGeom prst="rect">
                        <a:avLst/>
                      </a:prstGeom>
                      <a:noFill/>
                    </p:spPr>
                  </p:pic>
                </p:oleObj>
              </mc:Fallback>
            </mc:AlternateContent>
          </a:graphicData>
        </a:graphic>
      </p:graphicFrame>
    </p:spTree>
    <p:extLst>
      <p:ext uri="{BB962C8B-B14F-4D97-AF65-F5344CB8AC3E}">
        <p14:creationId xmlns:p14="http://schemas.microsoft.com/office/powerpoint/2010/main" val="1347685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639762"/>
          </a:xfrm>
        </p:spPr>
        <p:txBody>
          <a:bodyPr/>
          <a:lstStyle/>
          <a:p>
            <a:r>
              <a:rPr lang="en-US" dirty="0" smtClean="0"/>
              <a:t>Discovery </a:t>
            </a:r>
            <a:r>
              <a:rPr lang="en-US" sz="2400" dirty="0" smtClean="0"/>
              <a:t>(Need Based Mode)</a:t>
            </a:r>
            <a:endParaRPr lang="en-US" sz="2400" dirty="0"/>
          </a:p>
        </p:txBody>
      </p:sp>
      <p:sp>
        <p:nvSpPr>
          <p:cNvPr id="28" name="Content Placeholder 2"/>
          <p:cNvSpPr>
            <a:spLocks noGrp="1"/>
          </p:cNvSpPr>
          <p:nvPr>
            <p:ph idx="1"/>
          </p:nvPr>
        </p:nvSpPr>
        <p:spPr>
          <a:xfrm>
            <a:off x="457200" y="4343400"/>
            <a:ext cx="8229600" cy="2209800"/>
          </a:xfrm>
        </p:spPr>
        <p:txBody>
          <a:bodyPr>
            <a:normAutofit fontScale="40000" lnSpcReduction="20000"/>
          </a:bodyPr>
          <a:lstStyle/>
          <a:p>
            <a:pPr marL="514350" indent="-514350">
              <a:buFont typeface="+mj-lt"/>
              <a:buAutoNum type="arabicPeriod"/>
            </a:pPr>
            <a:r>
              <a:rPr lang="en-US" dirty="0" smtClean="0"/>
              <a:t>The ADN through IN CSE sends a RETRIEVE request to MN CSE with filter criteria to search for IPE AE (if possible OIC IPE AE)</a:t>
            </a:r>
          </a:p>
          <a:p>
            <a:pPr marL="514350" indent="-514350">
              <a:buFont typeface="+mj-lt"/>
              <a:buAutoNum type="arabicPeriod"/>
            </a:pPr>
            <a:r>
              <a:rPr lang="en-US" dirty="0" smtClean="0"/>
              <a:t>Trigger could be sent to IPE from MN CSE to perform the OIC discovery</a:t>
            </a:r>
          </a:p>
          <a:p>
            <a:pPr marL="514350" indent="-514350">
              <a:buFont typeface="+mj-lt"/>
              <a:buAutoNum type="arabicPeriod"/>
            </a:pPr>
            <a:r>
              <a:rPr lang="en-US" dirty="0" smtClean="0"/>
              <a:t>Based on that IPE AE sends discovery request using OIC mechanisms</a:t>
            </a:r>
          </a:p>
          <a:p>
            <a:pPr marL="514350" indent="-514350">
              <a:buFont typeface="+mj-lt"/>
              <a:buAutoNum type="arabicPeriod"/>
            </a:pPr>
            <a:r>
              <a:rPr lang="en-US" dirty="0"/>
              <a:t>After the discovery, IPE AE uses its translator function to map the discovered OIC devices and resources into oneM2M resources and creates </a:t>
            </a:r>
            <a:r>
              <a:rPr lang="en-US" dirty="0" smtClean="0"/>
              <a:t>them</a:t>
            </a:r>
          </a:p>
          <a:p>
            <a:pPr marL="514350" indent="-514350">
              <a:buFont typeface="+mj-lt"/>
              <a:buAutoNum type="arabicPeriod"/>
            </a:pPr>
            <a:r>
              <a:rPr lang="en-US" dirty="0"/>
              <a:t>For each discovered OIC Device an OIC AE is created and registered with MN CSE</a:t>
            </a:r>
          </a:p>
          <a:p>
            <a:pPr marL="514350" indent="-514350">
              <a:buFont typeface="+mj-lt"/>
              <a:buAutoNum type="arabicPeriod"/>
            </a:pPr>
            <a:r>
              <a:rPr lang="en-US" dirty="0" smtClean="0"/>
              <a:t>The MN CSE responds to ADN through IN CSE with the newly registered OIC AE’s information</a:t>
            </a:r>
          </a:p>
          <a:p>
            <a:pPr marL="514350" indent="-514350">
              <a:buFont typeface="+mj-lt"/>
              <a:buAutoNum type="arabicPeriod"/>
            </a:pPr>
            <a:endParaRPr lang="en-US" dirty="0"/>
          </a:p>
          <a:p>
            <a:pPr marL="0" indent="0">
              <a:buNone/>
            </a:pPr>
            <a:r>
              <a:rPr lang="en-US" dirty="0">
                <a:solidFill>
                  <a:srgbClr val="FF0000"/>
                </a:solidFill>
              </a:rPr>
              <a:t>NOTE: In this mode, OIC AE’s are formed </a:t>
            </a:r>
            <a:r>
              <a:rPr lang="en-US" dirty="0" smtClean="0">
                <a:solidFill>
                  <a:srgbClr val="FF0000"/>
                </a:solidFill>
              </a:rPr>
              <a:t>after discovery request in real time</a:t>
            </a:r>
            <a:endParaRPr lang="en-US" dirty="0">
              <a:solidFill>
                <a:srgbClr val="FF0000"/>
              </a:solidFill>
            </a:endParaRPr>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7" name="Object 16"/>
          <p:cNvGraphicFramePr>
            <a:graphicFrameLocks noChangeAspect="1"/>
          </p:cNvGraphicFramePr>
          <p:nvPr>
            <p:extLst>
              <p:ext uri="{D42A27DB-BD31-4B8C-83A1-F6EECF244321}">
                <p14:modId xmlns:p14="http://schemas.microsoft.com/office/powerpoint/2010/main" val="2708591110"/>
              </p:ext>
            </p:extLst>
          </p:nvPr>
        </p:nvGraphicFramePr>
        <p:xfrm>
          <a:off x="533400" y="990600"/>
          <a:ext cx="8001000" cy="3048000"/>
        </p:xfrm>
        <a:graphic>
          <a:graphicData uri="http://schemas.openxmlformats.org/presentationml/2006/ole">
            <mc:AlternateContent xmlns:mc="http://schemas.openxmlformats.org/markup-compatibility/2006">
              <mc:Choice xmlns:v="urn:schemas-microsoft-com:vml" Requires="v">
                <p:oleObj spid="_x0000_s3078" name="Visio" r:id="rId3" imgW="5778144" imgH="2771820" progId="Visio.Drawing.11">
                  <p:embed/>
                </p:oleObj>
              </mc:Choice>
              <mc:Fallback>
                <p:oleObj name="Visio" r:id="rId3" imgW="5778144" imgH="2771820"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990600"/>
                        <a:ext cx="8001000" cy="3048000"/>
                      </a:xfrm>
                      <a:prstGeom prst="rect">
                        <a:avLst/>
                      </a:prstGeom>
                      <a:noFill/>
                    </p:spPr>
                  </p:pic>
                </p:oleObj>
              </mc:Fallback>
            </mc:AlternateContent>
          </a:graphicData>
        </a:graphic>
      </p:graphicFrame>
    </p:spTree>
    <p:extLst>
      <p:ext uri="{BB962C8B-B14F-4D97-AF65-F5344CB8AC3E}">
        <p14:creationId xmlns:p14="http://schemas.microsoft.com/office/powerpoint/2010/main" val="2070157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715962"/>
          </a:xfrm>
        </p:spPr>
        <p:txBody>
          <a:bodyPr/>
          <a:lstStyle/>
          <a:p>
            <a:r>
              <a:rPr lang="en-US" dirty="0" smtClean="0"/>
              <a:t>Comparative Analysis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26692799"/>
              </p:ext>
            </p:extLst>
          </p:nvPr>
        </p:nvGraphicFramePr>
        <p:xfrm>
          <a:off x="457200" y="1600200"/>
          <a:ext cx="8229600" cy="284988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ctr"/>
                      <a:r>
                        <a:rPr lang="en-US" dirty="0" smtClean="0"/>
                        <a:t>Mode</a:t>
                      </a:r>
                      <a:endParaRPr lang="en-US" dirty="0"/>
                    </a:p>
                  </a:txBody>
                  <a:tcPr/>
                </a:tc>
                <a:tc>
                  <a:txBody>
                    <a:bodyPr/>
                    <a:lstStyle/>
                    <a:p>
                      <a:pPr algn="ctr"/>
                      <a:r>
                        <a:rPr lang="en-US" dirty="0" smtClean="0"/>
                        <a:t>PROs</a:t>
                      </a:r>
                      <a:endParaRPr lang="en-US" dirty="0"/>
                    </a:p>
                  </a:txBody>
                  <a:tcPr/>
                </a:tc>
                <a:tc>
                  <a:txBody>
                    <a:bodyPr/>
                    <a:lstStyle/>
                    <a:p>
                      <a:pPr algn="ctr"/>
                      <a:r>
                        <a:rPr lang="en-US" dirty="0" smtClean="0"/>
                        <a:t>CONs</a:t>
                      </a:r>
                      <a:endParaRPr lang="en-US" dirty="0"/>
                    </a:p>
                  </a:txBody>
                  <a:tcPr/>
                </a:tc>
              </a:tr>
              <a:tr h="370840">
                <a:tc rowSpan="2">
                  <a:txBody>
                    <a:bodyPr/>
                    <a:lstStyle/>
                    <a:p>
                      <a:pPr algn="l"/>
                      <a:r>
                        <a:rPr lang="en-US" sz="1200" b="1" dirty="0" smtClean="0"/>
                        <a:t>Automatic Bootstrap Mode</a:t>
                      </a:r>
                      <a:endParaRPr lang="en-US" sz="1200" b="1" dirty="0"/>
                    </a:p>
                  </a:txBody>
                  <a:tcPr anchor="ctr"/>
                </a:tc>
                <a:tc>
                  <a:txBody>
                    <a:bodyPr/>
                    <a:lstStyle/>
                    <a:p>
                      <a:r>
                        <a:rPr lang="en-US" sz="1200" dirty="0" smtClean="0"/>
                        <a:t>Quick discovery</a:t>
                      </a:r>
                      <a:endParaRPr lang="en-US" sz="1200" dirty="0"/>
                    </a:p>
                  </a:txBody>
                  <a:tcPr/>
                </a:tc>
                <a:tc>
                  <a:txBody>
                    <a:bodyPr/>
                    <a:lstStyle/>
                    <a:p>
                      <a:r>
                        <a:rPr lang="en-US" sz="1200" dirty="0" smtClean="0"/>
                        <a:t>OIC</a:t>
                      </a:r>
                      <a:r>
                        <a:rPr lang="en-US" sz="1200" baseline="0" dirty="0" smtClean="0"/>
                        <a:t> AE is created even before its usage. Occupies memory</a:t>
                      </a:r>
                      <a:endParaRPr lang="en-US" sz="1200" dirty="0"/>
                    </a:p>
                  </a:txBody>
                  <a:tcPr/>
                </a:tc>
              </a:tr>
              <a:tr h="370840">
                <a:tc vMerge="1">
                  <a:txBody>
                    <a:bodyPr/>
                    <a:lstStyle/>
                    <a:p>
                      <a:endParaRPr lang="en-US" dirty="0"/>
                    </a:p>
                  </a:txBody>
                  <a:tcPr/>
                </a:tc>
                <a:tc>
                  <a:txBody>
                    <a:bodyPr/>
                    <a:lstStyle/>
                    <a:p>
                      <a:endParaRPr lang="en-US" sz="1200" dirty="0"/>
                    </a:p>
                  </a:txBody>
                  <a:tcPr/>
                </a:tc>
                <a:tc>
                  <a:txBody>
                    <a:bodyPr/>
                    <a:lstStyle/>
                    <a:p>
                      <a:r>
                        <a:rPr lang="en-US" sz="1200" dirty="0" smtClean="0"/>
                        <a:t>OIC AE information could</a:t>
                      </a:r>
                      <a:r>
                        <a:rPr lang="en-US" sz="1200" baseline="0" dirty="0" smtClean="0"/>
                        <a:t> become stale if not updated regularly. To keep updated further resources need to be used</a:t>
                      </a:r>
                      <a:endParaRPr lang="en-US" sz="1200" dirty="0"/>
                    </a:p>
                  </a:txBody>
                  <a:tcPr/>
                </a:tc>
              </a:tr>
              <a:tr h="370840">
                <a:tc rowSpan="3">
                  <a:txBody>
                    <a:bodyPr/>
                    <a:lstStyle/>
                    <a:p>
                      <a:pPr algn="l"/>
                      <a:r>
                        <a:rPr lang="en-US" sz="1200" b="1" dirty="0" smtClean="0"/>
                        <a:t>Need Based Mode</a:t>
                      </a:r>
                      <a:endParaRPr lang="en-US" sz="1200" b="1" dirty="0"/>
                    </a:p>
                  </a:txBody>
                  <a:tcPr anchor="ctr"/>
                </a:tc>
                <a:tc>
                  <a:txBody>
                    <a:bodyPr/>
                    <a:lstStyle/>
                    <a:p>
                      <a:r>
                        <a:rPr lang="en-US" sz="1200" dirty="0" smtClean="0"/>
                        <a:t>OIC</a:t>
                      </a:r>
                      <a:r>
                        <a:rPr lang="en-US" sz="1200" baseline="0" dirty="0" smtClean="0"/>
                        <a:t> AE created only after discovery request from any oneM2M entity. Memory efficient</a:t>
                      </a:r>
                      <a:endParaRPr lang="en-US" sz="1200" dirty="0"/>
                    </a:p>
                  </a:txBody>
                  <a:tcPr/>
                </a:tc>
                <a:tc>
                  <a:txBody>
                    <a:bodyPr/>
                    <a:lstStyle/>
                    <a:p>
                      <a:r>
                        <a:rPr lang="en-US" sz="1200" dirty="0" smtClean="0"/>
                        <a:t>Slow discovery</a:t>
                      </a:r>
                      <a:endParaRPr lang="en-US" sz="1200" dirty="0"/>
                    </a:p>
                  </a:txBody>
                  <a:tcPr/>
                </a:tc>
              </a:tr>
              <a:tr h="370840">
                <a:tc vMerge="1">
                  <a:txBody>
                    <a:bodyPr/>
                    <a:lstStyle/>
                    <a:p>
                      <a:endParaRPr lang="en-US" dirty="0"/>
                    </a:p>
                  </a:txBody>
                  <a:tcPr/>
                </a:tc>
                <a:tc>
                  <a:txBody>
                    <a:bodyPr/>
                    <a:lstStyle/>
                    <a:p>
                      <a:r>
                        <a:rPr lang="en-US" sz="1200" dirty="0" smtClean="0"/>
                        <a:t>OIC AE information is up to date. </a:t>
                      </a:r>
                      <a:endParaRPr lang="en-US" sz="1200" dirty="0"/>
                    </a:p>
                  </a:txBody>
                  <a:tcPr/>
                </a:tc>
                <a:tc>
                  <a:txBody>
                    <a:bodyPr/>
                    <a:lstStyle/>
                    <a:p>
                      <a:endParaRPr lang="en-US" sz="1200" dirty="0"/>
                    </a:p>
                  </a:txBody>
                  <a:tcPr/>
                </a:tc>
              </a:tr>
              <a:tr h="370840">
                <a:tc vMerge="1">
                  <a:txBody>
                    <a:bodyPr/>
                    <a:lstStyle/>
                    <a:p>
                      <a:pPr algn="l"/>
                      <a:endParaRPr lang="en-US" sz="1200" b="1" dirty="0"/>
                    </a:p>
                  </a:txBody>
                  <a:tcPr anchor="ctr"/>
                </a:tc>
                <a:tc>
                  <a:txBody>
                    <a:bodyPr/>
                    <a:lstStyle/>
                    <a:p>
                      <a:r>
                        <a:rPr lang="en-US" sz="1200" dirty="0" smtClean="0"/>
                        <a:t>OIC AE could be deleted after</a:t>
                      </a:r>
                      <a:r>
                        <a:rPr lang="en-US" sz="1200" baseline="0" dirty="0" smtClean="0"/>
                        <a:t> sometime</a:t>
                      </a:r>
                      <a:endParaRPr lang="en-US" sz="1200" dirty="0"/>
                    </a:p>
                  </a:txBody>
                  <a:tcPr/>
                </a:tc>
                <a:tc>
                  <a:txBody>
                    <a:bodyPr/>
                    <a:lstStyle/>
                    <a:p>
                      <a:endParaRPr lang="en-US" sz="1200" dirty="0"/>
                    </a:p>
                  </a:txBody>
                  <a:tcPr/>
                </a:tc>
              </a:tr>
            </a:tbl>
          </a:graphicData>
        </a:graphic>
      </p:graphicFrame>
    </p:spTree>
    <p:extLst>
      <p:ext uri="{BB962C8B-B14F-4D97-AF65-F5344CB8AC3E}">
        <p14:creationId xmlns:p14="http://schemas.microsoft.com/office/powerpoint/2010/main" val="3152672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715962"/>
          </a:xfrm>
        </p:spPr>
        <p:txBody>
          <a:bodyPr/>
          <a:lstStyle/>
          <a:p>
            <a:r>
              <a:rPr lang="en-US" dirty="0" smtClean="0"/>
              <a:t>Addressing</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The “To” parameter in a request/ notification is used as a target for the request/ notification</a:t>
            </a:r>
          </a:p>
          <a:p>
            <a:r>
              <a:rPr lang="en-US" u="sng" dirty="0" smtClean="0"/>
              <a:t>Resource-ID</a:t>
            </a:r>
            <a:r>
              <a:rPr lang="en-US" u="sng" dirty="0"/>
              <a:t>:</a:t>
            </a:r>
            <a:r>
              <a:rPr lang="en-US" dirty="0"/>
              <a:t> The originator of the request is recommended to use “Absolute” </a:t>
            </a:r>
            <a:r>
              <a:rPr lang="en-US" dirty="0" smtClean="0"/>
              <a:t>or “SP-relative” format </a:t>
            </a:r>
            <a:r>
              <a:rPr lang="en-US" dirty="0"/>
              <a:t>of addressing when sending requests. This is just to ensure that the MN-CSE hosting OIC AE resources receives the request</a:t>
            </a:r>
          </a:p>
          <a:p>
            <a:endParaRPr lang="en-US" dirty="0" smtClean="0"/>
          </a:p>
          <a:p>
            <a:r>
              <a:rPr lang="en-US" dirty="0" smtClean="0"/>
              <a:t>Request Target</a:t>
            </a:r>
          </a:p>
          <a:p>
            <a:pPr lvl="1"/>
            <a:r>
              <a:rPr lang="en-US" dirty="0" smtClean="0"/>
              <a:t>Requests are targeted to AEs but via CSE which hosts them</a:t>
            </a:r>
          </a:p>
          <a:p>
            <a:pPr lvl="1"/>
            <a:r>
              <a:rPr lang="en-US" dirty="0" smtClean="0"/>
              <a:t>The MN CSE-</a:t>
            </a:r>
            <a:r>
              <a:rPr lang="en-US" dirty="0" err="1" smtClean="0"/>
              <a:t>PoA</a:t>
            </a:r>
            <a:r>
              <a:rPr lang="en-US" dirty="0" smtClean="0"/>
              <a:t> is used by </a:t>
            </a:r>
            <a:r>
              <a:rPr lang="en-US" dirty="0"/>
              <a:t>I</a:t>
            </a:r>
            <a:r>
              <a:rPr lang="en-US" dirty="0" smtClean="0"/>
              <a:t>N to reach the CSE which is hosting the OIC AE resource</a:t>
            </a:r>
          </a:p>
          <a:p>
            <a:pPr lvl="1"/>
            <a:r>
              <a:rPr lang="en-US" dirty="0" smtClean="0"/>
              <a:t>Specific AE under the MN CSE is addressed using the AE-ID attribute of the &lt;AE&gt;</a:t>
            </a:r>
          </a:p>
          <a:p>
            <a:endParaRPr lang="en-US" dirty="0" smtClean="0"/>
          </a:p>
          <a:p>
            <a:r>
              <a:rPr lang="en-US" dirty="0" smtClean="0"/>
              <a:t>Notification Target</a:t>
            </a:r>
          </a:p>
          <a:p>
            <a:pPr lvl="1"/>
            <a:r>
              <a:rPr lang="en-US" dirty="0" smtClean="0"/>
              <a:t>Notifications are usually targeted to AEs</a:t>
            </a:r>
          </a:p>
          <a:p>
            <a:pPr lvl="1"/>
            <a:r>
              <a:rPr lang="en-US" dirty="0" smtClean="0"/>
              <a:t>A hosting CSE which receives notification request, can retarget the request to AE-</a:t>
            </a:r>
            <a:r>
              <a:rPr lang="en-US" dirty="0" err="1" smtClean="0"/>
              <a:t>PoA</a:t>
            </a:r>
            <a:endParaRPr lang="en-US" dirty="0" smtClean="0"/>
          </a:p>
          <a:p>
            <a:endParaRPr lang="en-US" dirty="0"/>
          </a:p>
        </p:txBody>
      </p:sp>
    </p:spTree>
    <p:extLst>
      <p:ext uri="{BB962C8B-B14F-4D97-AF65-F5344CB8AC3E}">
        <p14:creationId xmlns:p14="http://schemas.microsoft.com/office/powerpoint/2010/main" val="2010156650"/>
      </p:ext>
    </p:extLst>
  </p:cSld>
  <p:clrMapOvr>
    <a:masterClrMapping/>
  </p:clrMapOvr>
</p:sld>
</file>

<file path=ppt/theme/theme1.xml><?xml version="1.0" encoding="utf-8"?>
<a:theme xmlns:a="http://schemas.openxmlformats.org/drawingml/2006/main" name="oneM2M Heading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neM2M Conten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43286</TotalTime>
  <Words>706</Words>
  <Application>Microsoft Office PowerPoint</Application>
  <PresentationFormat>On-screen Show (4:3)</PresentationFormat>
  <Paragraphs>71</Paragraphs>
  <Slides>7</Slides>
  <Notes>1</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7</vt:i4>
      </vt:variant>
    </vt:vector>
  </HeadingPairs>
  <TitlesOfParts>
    <vt:vector size="10" baseType="lpstr">
      <vt:lpstr>oneM2M Heading Theme</vt:lpstr>
      <vt:lpstr>oneM2M Content Theme</vt:lpstr>
      <vt:lpstr>Visio</vt:lpstr>
      <vt:lpstr>OIC INTERWORKING Operational Procedure (addressing and Discovery)</vt:lpstr>
      <vt:lpstr>Introduction</vt:lpstr>
      <vt:lpstr>Initialization of Entities</vt:lpstr>
      <vt:lpstr>Discovery (Automatic bootstrap Mode)</vt:lpstr>
      <vt:lpstr>Discovery (Need Based Mode)</vt:lpstr>
      <vt:lpstr>Comparative Analysis</vt:lpstr>
      <vt:lpstr>Addressing</vt:lpstr>
    </vt:vector>
  </TitlesOfParts>
  <Company>oneM2M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MARCOM</dc:creator>
  <cp:lastModifiedBy>Kiran Bharadwaj Vedula (05618280)</cp:lastModifiedBy>
  <cp:revision>2405</cp:revision>
  <dcterms:created xsi:type="dcterms:W3CDTF">2012-09-11T22:52:11Z</dcterms:created>
  <dcterms:modified xsi:type="dcterms:W3CDTF">2015-10-13T12:46:44Z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