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9"/>
  </p:notesMasterIdLst>
  <p:handoutMasterIdLst>
    <p:handoutMasterId r:id="rId10"/>
  </p:handoutMasterIdLst>
  <p:sldIdLst>
    <p:sldId id="305" r:id="rId3"/>
    <p:sldId id="422" r:id="rId4"/>
    <p:sldId id="429" r:id="rId5"/>
    <p:sldId id="426" r:id="rId6"/>
    <p:sldId id="427" r:id="rId7"/>
    <p:sldId id="42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CC00FF"/>
    <a:srgbClr val="0000FF"/>
    <a:srgbClr val="FFFF66"/>
    <a:srgbClr val="0033CC"/>
    <a:srgbClr val="FFFF99"/>
    <a:srgbClr val="FFCC00"/>
    <a:srgbClr val="A0A0A3"/>
    <a:srgbClr val="34B233"/>
    <a:srgbClr val="37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37" autoAdjust="0"/>
    <p:restoredTop sz="95470" autoAdjust="0"/>
  </p:normalViewPr>
  <p:slideViewPr>
    <p:cSldViewPr>
      <p:cViewPr varScale="1">
        <p:scale>
          <a:sx n="112" d="100"/>
          <a:sy n="112" d="100"/>
        </p:scale>
        <p:origin x="-165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B54FB1-CF60-4D83-91DE-543BAA6ED972}" type="datetimeFigureOut">
              <a:rPr lang="en-US"/>
              <a:pPr>
                <a:defRPr/>
              </a:pPr>
              <a:t>10/13/2015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91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730D4F56-C179-477E-97D8-219332205D34}" type="datetimeFigureOut">
              <a:rPr lang="en-US"/>
              <a:pPr>
                <a:defRPr/>
              </a:pPr>
              <a:t>10/13/2015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256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Other suggested titles:</a:t>
            </a:r>
          </a:p>
          <a:p>
            <a:endParaRPr lang="en-US" smtClean="0"/>
          </a:p>
          <a:p>
            <a:r>
              <a:rPr lang="en-US" smtClean="0"/>
              <a:t>“Benefits of oneM2M Standardization”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AEE9C9-4EFF-493F-B6F0-8A319E6BF600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7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.keum@samsung.com" TargetMode="External"/><Relationship Id="rId7" Type="http://schemas.openxmlformats.org/officeDocument/2006/relationships/hyperlink" Target="mailto:shkim@dtnc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ungchan.keti@gmail.com" TargetMode="External"/><Relationship Id="rId5" Type="http://schemas.openxmlformats.org/officeDocument/2006/relationships/hyperlink" Target="mailto:jinchoe@samsung.com" TargetMode="External"/><Relationship Id="rId4" Type="http://schemas.openxmlformats.org/officeDocument/2006/relationships/hyperlink" Target="mailto:kiran.vedula@samsung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97" y="3505200"/>
            <a:ext cx="9144000" cy="1362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/>
              <a:t>OIC Interworking Operation Procedure for </a:t>
            </a:r>
            <a:r>
              <a:rPr lang="en-US" altLang="ko-KR" sz="3600" dirty="0"/>
              <a:t>Subscription &amp; </a:t>
            </a:r>
            <a:r>
              <a:rPr lang="en-US" altLang="ko-KR" sz="3600" dirty="0" smtClean="0"/>
              <a:t>Notification      </a:t>
            </a:r>
            <a:endParaRPr lang="en-US" sz="3600" dirty="0"/>
          </a:p>
        </p:txBody>
      </p:sp>
      <p:sp>
        <p:nvSpPr>
          <p:cNvPr id="5" name="Rounded Rectangle 5"/>
          <p:cNvSpPr/>
          <p:nvPr/>
        </p:nvSpPr>
        <p:spPr>
          <a:xfrm>
            <a:off x="228600" y="4802660"/>
            <a:ext cx="8839200" cy="1902940"/>
          </a:xfrm>
          <a:prstGeom prst="roundRect">
            <a:avLst/>
          </a:prstGeom>
          <a:solidFill>
            <a:schemeClr val="bg1"/>
          </a:solidFill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ko-KR" smtClean="0">
              <a:solidFill>
                <a:srgbClr val="FFFFFF"/>
              </a:solidFill>
              <a:ea typeface="굴림" panose="020B0600000101010101" pitchFamily="50" charset="-127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70091" y="4856766"/>
            <a:ext cx="8356218" cy="18158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Group Name: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Architecture WG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Source: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Jieun Keum, Samsung Electronics,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  <a:hlinkClick r:id="rId3"/>
              </a:rPr>
              <a:t>je.keum@samsung.com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              </a:t>
            </a:r>
            <a:r>
              <a:rPr lang="en-US" altLang="ko-KR" sz="1400" dirty="0" err="1" smtClean="0">
                <a:solidFill>
                  <a:srgbClr val="B42025"/>
                </a:solidFill>
                <a:ea typeface="굴림" pitchFamily="50" charset="-127"/>
              </a:rPr>
              <a:t>Kiran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Vedula, Samsung Electronics,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  <a:hlinkClick r:id="rId4"/>
              </a:rPr>
              <a:t>kiran.vedula@samsung.com</a:t>
            </a:r>
          </a:p>
          <a:p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              </a:t>
            </a:r>
            <a:r>
              <a:rPr lang="en-US" sz="1400" dirty="0" err="1" smtClean="0">
                <a:solidFill>
                  <a:srgbClr val="B42025"/>
                </a:solidFill>
                <a:ea typeface="굴림" pitchFamily="50" charset="-127"/>
              </a:rPr>
              <a:t>Jinhyeock</a:t>
            </a:r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Choi, Samsung Electronics, </a:t>
            </a:r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  <a:hlinkClick r:id="rId5"/>
              </a:rPr>
              <a:t>jinchoe@samsung.com</a:t>
            </a:r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</a:p>
          <a:p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              </a:t>
            </a:r>
            <a:r>
              <a:rPr lang="en-US" sz="1400" dirty="0" err="1" smtClean="0">
                <a:solidFill>
                  <a:srgbClr val="B42025"/>
                </a:solidFill>
                <a:ea typeface="굴림" pitchFamily="50" charset="-127"/>
              </a:rPr>
              <a:t>Sungchan</a:t>
            </a:r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US" sz="1400" dirty="0">
                <a:solidFill>
                  <a:srgbClr val="B42025"/>
                </a:solidFill>
                <a:ea typeface="굴림" pitchFamily="50" charset="-127"/>
              </a:rPr>
              <a:t>Choi, KETI, </a:t>
            </a:r>
            <a:r>
              <a:rPr lang="en-US" sz="1400" dirty="0">
                <a:solidFill>
                  <a:srgbClr val="B42025"/>
                </a:solidFill>
                <a:ea typeface="굴림" pitchFamily="50" charset="-127"/>
                <a:hlinkClick r:id="rId6"/>
              </a:rPr>
              <a:t>sungchan.keti@gmail.com</a:t>
            </a:r>
            <a:endParaRPr lang="en-US" sz="1400" dirty="0">
              <a:solidFill>
                <a:srgbClr val="B42025"/>
              </a:solidFill>
              <a:ea typeface="굴림" pitchFamily="50" charset="-127"/>
            </a:endParaRPr>
          </a:p>
          <a:p>
            <a:r>
              <a:rPr lang="en-GB" sz="1400" dirty="0" smtClean="0">
                <a:solidFill>
                  <a:srgbClr val="B42025"/>
                </a:solidFill>
                <a:ea typeface="굴림" pitchFamily="50" charset="-127"/>
              </a:rPr>
              <a:t>               </a:t>
            </a:r>
            <a:r>
              <a:rPr lang="en-GB" sz="1400" dirty="0" err="1" smtClean="0">
                <a:solidFill>
                  <a:srgbClr val="B42025"/>
                </a:solidFill>
                <a:ea typeface="굴림" pitchFamily="50" charset="-127"/>
              </a:rPr>
              <a:t>SeonHyang</a:t>
            </a:r>
            <a:r>
              <a:rPr lang="en-GB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GB" sz="1400" dirty="0">
                <a:solidFill>
                  <a:srgbClr val="B42025"/>
                </a:solidFill>
                <a:ea typeface="굴림" pitchFamily="50" charset="-127"/>
              </a:rPr>
              <a:t>Kim, DT&amp;C, </a:t>
            </a:r>
            <a:r>
              <a:rPr lang="en-GB" sz="1400" dirty="0">
                <a:solidFill>
                  <a:srgbClr val="B42025"/>
                </a:solidFill>
                <a:ea typeface="굴림" pitchFamily="50" charset="-127"/>
                <a:hlinkClick r:id="rId7"/>
              </a:rPr>
              <a:t>shkim@dtnc.net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Meeting </a:t>
            </a:r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Date: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&lt;2015-10-20&gt;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Agenda Item: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&lt;WI 44: oneM2M-OIC interworking &gt;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>
            <a:normAutofit/>
          </a:bodyPr>
          <a:lstStyle/>
          <a:p>
            <a:r>
              <a:rPr lang="en-US" dirty="0" smtClean="0"/>
              <a:t>This presentation introduces possible interworking procedure of Subscription and </a:t>
            </a:r>
            <a:r>
              <a:rPr lang="en-US" dirty="0"/>
              <a:t>N</a:t>
            </a:r>
            <a:r>
              <a:rPr lang="en-US" dirty="0" smtClean="0"/>
              <a:t>otification for oneM2M OIC Interworking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6717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General principle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altLang="ko-KR" dirty="0" smtClean="0"/>
              <a:t>oneM2M Subscription and Notification function can be mapped to OIC observe scheme.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135343"/>
              </p:ext>
            </p:extLst>
          </p:nvPr>
        </p:nvGraphicFramePr>
        <p:xfrm>
          <a:off x="5257800" y="3276600"/>
          <a:ext cx="3209925" cy="276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Visio" r:id="rId3" imgW="3212296" imgH="2768979" progId="Visio.Drawing.11">
                  <p:embed/>
                </p:oleObj>
              </mc:Choice>
              <mc:Fallback>
                <p:oleObj name="Visio" r:id="rId3" imgW="3212296" imgH="2768979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276600"/>
                        <a:ext cx="3209925" cy="2762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직사각형 7"/>
          <p:cNvSpPr/>
          <p:nvPr/>
        </p:nvSpPr>
        <p:spPr>
          <a:xfrm>
            <a:off x="457200" y="3124200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GB" altLang="ko-KR" sz="3200" dirty="0">
                <a:solidFill>
                  <a:prstClr val="black"/>
                </a:solidFill>
                <a:latin typeface="Calibri"/>
                <a:cs typeface="+mn-cs"/>
              </a:rPr>
              <a:t>In observe mechanism the OIC Client utilizes the RETRIEVE operation to require the OIC Server for updates in case of OIC Resource state changes</a:t>
            </a:r>
            <a:r>
              <a:rPr lang="en-US" altLang="ko-KR" sz="320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endParaRPr lang="ko-KR" altLang="en-US" sz="32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33319" y="6019800"/>
            <a:ext cx="35474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&lt;OIC operation for observe mechanism&gt;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03900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639762"/>
          </a:xfrm>
        </p:spPr>
        <p:txBody>
          <a:bodyPr/>
          <a:lstStyle/>
          <a:p>
            <a:r>
              <a:rPr lang="en-US" dirty="0" smtClean="0"/>
              <a:t>Subscription</a:t>
            </a:r>
            <a:endParaRPr lang="en-US" dirty="0"/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381000" y="4191000"/>
            <a:ext cx="8229600" cy="2209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200" dirty="0"/>
              <a:t>Create </a:t>
            </a:r>
            <a:r>
              <a:rPr lang="en-US" sz="1200" dirty="0" smtClean="0"/>
              <a:t> &lt;</a:t>
            </a:r>
            <a:r>
              <a:rPr lang="en-US" sz="1200" dirty="0"/>
              <a:t>subscription&gt; </a:t>
            </a:r>
            <a:r>
              <a:rPr lang="en-US" sz="1200" dirty="0" smtClean="0"/>
              <a:t>targeting  &lt;</a:t>
            </a:r>
            <a:r>
              <a:rPr lang="en-US" sz="1200" dirty="0"/>
              <a:t>container&gt; </a:t>
            </a:r>
            <a:r>
              <a:rPr lang="en-US" sz="1200" dirty="0" smtClean="0"/>
              <a:t> </a:t>
            </a:r>
            <a:r>
              <a:rPr lang="en-US" sz="1200" dirty="0"/>
              <a:t>under OIC AE </a:t>
            </a:r>
            <a:endParaRPr lang="en-US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Map </a:t>
            </a:r>
            <a:r>
              <a:rPr lang="en-US" sz="1200" dirty="0"/>
              <a:t>&lt;subscription&gt; to </a:t>
            </a:r>
            <a:r>
              <a:rPr lang="en-US" sz="1200" dirty="0" smtClean="0"/>
              <a:t>OIC  observe Retrieve </a:t>
            </a:r>
            <a:r>
              <a:rPr lang="en-US" sz="1200" dirty="0"/>
              <a:t>request </a:t>
            </a:r>
            <a:r>
              <a:rPr lang="en-US" sz="1200" dirty="0" smtClean="0"/>
              <a:t>message with observe indication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altLang="ko-KR" sz="1100" dirty="0"/>
              <a:t>Corresponding </a:t>
            </a:r>
            <a:r>
              <a:rPr lang="en-GB" altLang="ko-KR" sz="1100" i="1" dirty="0" smtClean="0"/>
              <a:t>URI </a:t>
            </a:r>
            <a:r>
              <a:rPr lang="en-GB" altLang="ko-KR" sz="1100" dirty="0"/>
              <a:t>of the &lt;container</a:t>
            </a:r>
            <a:r>
              <a:rPr lang="en-GB" altLang="ko-KR" sz="1100" dirty="0" smtClean="0"/>
              <a:t>&gt; can be mapped to</a:t>
            </a:r>
            <a:r>
              <a:rPr lang="en-GB" altLang="ko-KR" sz="1100" i="1" dirty="0" smtClean="0"/>
              <a:t> </a:t>
            </a:r>
            <a:r>
              <a:rPr lang="en-GB" altLang="ko-KR" sz="1100" i="1" dirty="0" err="1" smtClean="0"/>
              <a:t>to</a:t>
            </a:r>
            <a:r>
              <a:rPr lang="en-GB" altLang="ko-KR" sz="1100" i="1" dirty="0" smtClean="0"/>
              <a:t> </a:t>
            </a:r>
            <a:r>
              <a:rPr lang="en-GB" altLang="ko-KR" sz="1100" dirty="0" smtClean="0"/>
              <a:t>parameter of OIC RETRIVE message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altLang="ko-KR" sz="1100" dirty="0"/>
              <a:t>OIC client URI in Intermediary </a:t>
            </a:r>
            <a:r>
              <a:rPr lang="en-US" altLang="ko-KR" sz="1100" dirty="0" smtClean="0">
                <a:latin typeface="Times New Roman"/>
              </a:rPr>
              <a:t> can be mapped to  </a:t>
            </a:r>
            <a:r>
              <a:rPr lang="en-US" altLang="ko-KR" sz="1100" i="1" dirty="0" err="1" smtClean="0">
                <a:latin typeface="Times New Roman"/>
              </a:rPr>
              <a:t>fr</a:t>
            </a:r>
            <a:r>
              <a:rPr lang="en-US" altLang="ko-KR" sz="1100" dirty="0" smtClean="0">
                <a:latin typeface="Times New Roman"/>
              </a:rPr>
              <a:t> </a:t>
            </a:r>
            <a:r>
              <a:rPr lang="en-GB" altLang="ko-KR" sz="1100" dirty="0"/>
              <a:t>parameter of OIC RETRIVE message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sz="1100" dirty="0" smtClean="0"/>
              <a:t>Resource ID in &lt;subscription&gt; can be mapped to </a:t>
            </a:r>
            <a:r>
              <a:rPr lang="en-US" sz="1100" i="1" dirty="0" err="1" smtClean="0"/>
              <a:t>ri</a:t>
            </a:r>
            <a:r>
              <a:rPr lang="en-US" sz="1100" i="1" dirty="0" smtClean="0"/>
              <a:t> </a:t>
            </a:r>
            <a:r>
              <a:rPr lang="en-GB" altLang="ko-KR" sz="1100" dirty="0"/>
              <a:t>parameter of OIC RETRIVE </a:t>
            </a:r>
            <a:r>
              <a:rPr lang="en-GB" altLang="ko-KR" sz="1100" dirty="0" smtClean="0"/>
              <a:t>message</a:t>
            </a:r>
            <a:endParaRPr lang="en-US" sz="1100" dirty="0"/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OIC Client send OIC Retrieve Request message to OIC Device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OIC Device send OIC Retrieve Response message to OIC Client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/>
              <a:t>Transform to </a:t>
            </a:r>
            <a:r>
              <a:rPr lang="en-US" altLang="ko-KR" sz="1200" dirty="0"/>
              <a:t>oneM2M  Create RESPONSE </a:t>
            </a:r>
            <a:r>
              <a:rPr lang="en-US" altLang="ko-KR" sz="1200" dirty="0" smtClean="0"/>
              <a:t>message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altLang="ko-KR" sz="1100" dirty="0" err="1" smtClean="0"/>
              <a:t>cn</a:t>
            </a:r>
            <a:r>
              <a:rPr lang="en-US" altLang="ko-KR" sz="1100" dirty="0" smtClean="0"/>
              <a:t> of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OIC retrieve message </a:t>
            </a:r>
            <a:r>
              <a:rPr lang="en-GB" altLang="ko-KR" sz="1100" dirty="0" smtClean="0"/>
              <a:t> </a:t>
            </a:r>
            <a:r>
              <a:rPr lang="en-GB" altLang="ko-KR" sz="1100" dirty="0"/>
              <a:t>can be mapped to</a:t>
            </a:r>
            <a:r>
              <a:rPr lang="en-GB" altLang="ko-KR" sz="1100" i="1" dirty="0"/>
              <a:t> </a:t>
            </a:r>
            <a:r>
              <a:rPr lang="en-GB" altLang="ko-KR" sz="1100" i="1" dirty="0" smtClean="0"/>
              <a:t>content </a:t>
            </a:r>
            <a:r>
              <a:rPr lang="en-GB" altLang="ko-KR" sz="1100" dirty="0" smtClean="0"/>
              <a:t>parameter </a:t>
            </a:r>
            <a:r>
              <a:rPr lang="en-GB" altLang="ko-KR" sz="1100" dirty="0"/>
              <a:t>of </a:t>
            </a:r>
            <a:r>
              <a:rPr lang="en-GB" altLang="ko-KR" sz="1100" dirty="0" smtClean="0"/>
              <a:t>oneM2M CREATE RESPONSE message</a:t>
            </a:r>
            <a:endParaRPr lang="en-GB" altLang="ko-KR" sz="1100" dirty="0"/>
          </a:p>
          <a:p>
            <a:pPr marL="514350" lvl="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MN CSE send Create RESPONSE message to IN CSE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400050" lvl="1" indent="0">
              <a:buNone/>
            </a:pPr>
            <a:endParaRPr lang="en-US" altLang="ko-KR" sz="1100" dirty="0" smtClean="0"/>
          </a:p>
          <a:p>
            <a:pPr marL="514350" indent="-514350">
              <a:buFont typeface="+mj-lt"/>
              <a:buAutoNum type="arabicPeriod"/>
            </a:pPr>
            <a:endParaRPr lang="en-US" altLang="ko-KR" sz="1200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925434"/>
              </p:ext>
            </p:extLst>
          </p:nvPr>
        </p:nvGraphicFramePr>
        <p:xfrm>
          <a:off x="304799" y="1295400"/>
          <a:ext cx="832687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Visio" r:id="rId3" imgW="6425382" imgH="1881900" progId="Visio.Drawing.11">
                  <p:embed/>
                </p:oleObj>
              </mc:Choice>
              <mc:Fallback>
                <p:oleObj name="Visio" r:id="rId3" imgW="6425382" imgH="188190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799" y="1295400"/>
                        <a:ext cx="8326877" cy="2438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5027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639762"/>
          </a:xfrm>
        </p:spPr>
        <p:txBody>
          <a:bodyPr/>
          <a:lstStyle/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381000" y="4191000"/>
            <a:ext cx="8229600" cy="2209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ko-KR" sz="1200" dirty="0"/>
              <a:t>OIC Device send OIC Retrieve Response message to OIC </a:t>
            </a:r>
            <a:r>
              <a:rPr lang="en-US" altLang="ko-KR" sz="1200" dirty="0" smtClean="0"/>
              <a:t>Client with modified resource representation</a:t>
            </a:r>
            <a:endParaRPr lang="en-US" altLang="ko-KR" sz="1200" dirty="0"/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/>
              <a:t>Transform </a:t>
            </a:r>
            <a:r>
              <a:rPr lang="en-US" altLang="ko-KR" sz="1200" dirty="0"/>
              <a:t>to oneM2M </a:t>
            </a:r>
            <a:r>
              <a:rPr lang="en-US" altLang="ko-KR" sz="1200" dirty="0" smtClean="0"/>
              <a:t>NOTIFY  </a:t>
            </a:r>
            <a:r>
              <a:rPr lang="en-US" altLang="ko-KR" sz="1200" dirty="0"/>
              <a:t>Request message </a:t>
            </a:r>
            <a:endParaRPr lang="en-US" altLang="ko-KR" sz="1200" dirty="0" smtClean="0"/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altLang="ko-KR" sz="1100" dirty="0" err="1"/>
              <a:t>cn</a:t>
            </a:r>
            <a:r>
              <a:rPr lang="en-US" altLang="ko-KR" sz="1100" dirty="0"/>
              <a:t> of</a:t>
            </a:r>
            <a:r>
              <a:rPr lang="ko-KR" altLang="en-US" sz="1100" dirty="0"/>
              <a:t> </a:t>
            </a:r>
            <a:r>
              <a:rPr lang="en-US" altLang="ko-KR" sz="1100" dirty="0"/>
              <a:t>OIC retrieve message </a:t>
            </a:r>
            <a:r>
              <a:rPr lang="en-GB" altLang="ko-KR" sz="1100" dirty="0"/>
              <a:t> can be mapped to</a:t>
            </a:r>
            <a:r>
              <a:rPr lang="en-GB" altLang="ko-KR" sz="1100" i="1" dirty="0"/>
              <a:t> content </a:t>
            </a:r>
            <a:r>
              <a:rPr lang="en-GB" altLang="ko-KR" sz="1100" dirty="0"/>
              <a:t>parameter of </a:t>
            </a:r>
            <a:r>
              <a:rPr lang="en-GB" altLang="ko-KR" sz="1100" dirty="0" smtClean="0"/>
              <a:t>oneM2M NOTIFY request message</a:t>
            </a:r>
            <a:endParaRPr lang="en-US" altLang="ko-KR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MN- CSE Send oneM2M NOTIFY request message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IN- CSE send oneM2M NOTIFY response message  </a:t>
            </a:r>
          </a:p>
          <a:p>
            <a:pPr marL="400050" lvl="1" indent="0">
              <a:buNone/>
            </a:pPr>
            <a:endParaRPr lang="en-US" altLang="ko-KR" sz="1100" dirty="0"/>
          </a:p>
          <a:p>
            <a:pPr marL="514350" indent="-514350">
              <a:buFont typeface="+mj-lt"/>
              <a:buAutoNum type="arabicPeriod"/>
            </a:pPr>
            <a:endParaRPr lang="en-US" altLang="ko-KR" sz="1200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927718"/>
              </p:ext>
            </p:extLst>
          </p:nvPr>
        </p:nvGraphicFramePr>
        <p:xfrm>
          <a:off x="668776" y="1447800"/>
          <a:ext cx="7806447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Visio" r:id="rId3" imgW="6425382" imgH="1881900" progId="Visio.Drawing.11">
                  <p:embed/>
                </p:oleObj>
              </mc:Choice>
              <mc:Fallback>
                <p:oleObj name="Visio" r:id="rId3" imgW="6425382" imgH="188190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776" y="1447800"/>
                        <a:ext cx="7806447" cy="2286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4695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858" y="228600"/>
            <a:ext cx="7239000" cy="639762"/>
          </a:xfrm>
        </p:spPr>
        <p:txBody>
          <a:bodyPr/>
          <a:lstStyle/>
          <a:p>
            <a:r>
              <a:rPr lang="en-US" dirty="0" smtClean="0"/>
              <a:t>Cancel of Subscription</a:t>
            </a:r>
            <a:endParaRPr lang="en-US" dirty="0"/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381000" y="4191000"/>
            <a:ext cx="8229600" cy="2209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/>
              <a:t>IN-CSE send Delete request of &lt;subscription&gt; resource.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/>
              <a:t>IPE transform </a:t>
            </a:r>
            <a:r>
              <a:rPr lang="en-US" altLang="ko-KR" sz="1200" dirty="0"/>
              <a:t>to OIC Retrieve request message without observe indication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OIC Client send OIC Retrieve </a:t>
            </a:r>
            <a:r>
              <a:rPr lang="en-US" altLang="ko-KR" sz="1200" dirty="0">
                <a:solidFill>
                  <a:prstClr val="black"/>
                </a:solidFill>
              </a:rPr>
              <a:t>request </a:t>
            </a:r>
            <a:r>
              <a:rPr lang="en-US" altLang="ko-KR" sz="1200" dirty="0" smtClean="0">
                <a:solidFill>
                  <a:prstClr val="black"/>
                </a:solidFill>
              </a:rPr>
              <a:t>message without </a:t>
            </a:r>
            <a:r>
              <a:rPr lang="en-US" altLang="ko-KR" sz="1200" dirty="0">
                <a:solidFill>
                  <a:prstClr val="black"/>
                </a:solidFill>
              </a:rPr>
              <a:t>observation indication </a:t>
            </a:r>
            <a:r>
              <a:rPr lang="en-US" altLang="ko-KR" sz="1200" dirty="0" smtClean="0">
                <a:solidFill>
                  <a:prstClr val="black"/>
                </a:solidFill>
              </a:rPr>
              <a:t>to OIC Device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OIC Device send OIC Retrieve response message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IPE transform to DELETE response message.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MN-CSE send DELETE response message</a:t>
            </a:r>
          </a:p>
          <a:p>
            <a:pPr marL="400050" lvl="1" indent="0">
              <a:buNone/>
            </a:pPr>
            <a:endParaRPr lang="en-US" altLang="ko-KR" sz="1100" dirty="0"/>
          </a:p>
          <a:p>
            <a:pPr marL="514350" indent="-514350">
              <a:buFont typeface="+mj-lt"/>
              <a:buAutoNum type="arabicPeriod"/>
            </a:pPr>
            <a:endParaRPr lang="en-US" altLang="ko-KR" sz="1200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789230"/>
              </p:ext>
            </p:extLst>
          </p:nvPr>
        </p:nvGraphicFramePr>
        <p:xfrm>
          <a:off x="1143000" y="1600200"/>
          <a:ext cx="7286017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Visio" r:id="rId3" imgW="6425382" imgH="1881900" progId="Visio.Drawing.11">
                  <p:embed/>
                </p:oleObj>
              </mc:Choice>
              <mc:Fallback>
                <p:oleObj name="Visio" r:id="rId3" imgW="6425382" imgH="188190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600200"/>
                        <a:ext cx="7286017" cy="2133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1855183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Heading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neM2M Conten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45603</TotalTime>
  <Words>370</Words>
  <Application>Microsoft Office PowerPoint</Application>
  <PresentationFormat>On-screen Show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oneM2M Heading Theme</vt:lpstr>
      <vt:lpstr>oneM2M Content Theme</vt:lpstr>
      <vt:lpstr>Visio</vt:lpstr>
      <vt:lpstr>OIC Interworking Operation Procedure for Subscription &amp; Notification      </vt:lpstr>
      <vt:lpstr>Introduction</vt:lpstr>
      <vt:lpstr>General principle</vt:lpstr>
      <vt:lpstr>Subscription</vt:lpstr>
      <vt:lpstr>Notification</vt:lpstr>
      <vt:lpstr>Cancel of Subscription</vt:lpstr>
    </vt:vector>
  </TitlesOfParts>
  <Company>oneM2M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MARCOM</dc:creator>
  <cp:lastModifiedBy>Kiran Bharadwaj Vedula (05618280)</cp:lastModifiedBy>
  <cp:revision>2141</cp:revision>
  <dcterms:created xsi:type="dcterms:W3CDTF">2012-09-11T22:52:11Z</dcterms:created>
  <dcterms:modified xsi:type="dcterms:W3CDTF">2015-10-13T12:49:53Z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