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9"/>
  </p:notesMasterIdLst>
  <p:handoutMasterIdLst>
    <p:handoutMasterId r:id="rId10"/>
  </p:handoutMasterIdLst>
  <p:sldIdLst>
    <p:sldId id="305" r:id="rId3"/>
    <p:sldId id="422" r:id="rId4"/>
    <p:sldId id="429" r:id="rId5"/>
    <p:sldId id="430" r:id="rId6"/>
    <p:sldId id="427" r:id="rId7"/>
    <p:sldId id="42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CC00FF"/>
    <a:srgbClr val="0000FF"/>
    <a:srgbClr val="FFFF66"/>
    <a:srgbClr val="0033CC"/>
    <a:srgbClr val="FFFF99"/>
    <a:srgbClr val="FFCC00"/>
    <a:srgbClr val="A0A0A3"/>
    <a:srgbClr val="34B233"/>
    <a:srgbClr val="37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37" autoAdjust="0"/>
    <p:restoredTop sz="95470" autoAdjust="0"/>
  </p:normalViewPr>
  <p:slideViewPr>
    <p:cSldViewPr>
      <p:cViewPr varScale="1">
        <p:scale>
          <a:sx n="107" d="100"/>
          <a:sy n="107" d="100"/>
        </p:scale>
        <p:origin x="-17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5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B54FB1-CF60-4D83-91DE-543BAA6ED972}" type="datetimeFigureOut">
              <a:rPr lang="en-US"/>
              <a:pPr>
                <a:defRPr/>
              </a:pPr>
              <a:t>10/19/2015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91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730D4F56-C179-477E-97D8-219332205D34}" type="datetimeFigureOut">
              <a:rPr lang="en-US"/>
              <a:pPr>
                <a:defRPr/>
              </a:pPr>
              <a:t>10/19/2015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256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Other suggested titles:</a:t>
            </a:r>
          </a:p>
          <a:p>
            <a:endParaRPr lang="en-US" smtClean="0"/>
          </a:p>
          <a:p>
            <a:r>
              <a:rPr lang="en-US" smtClean="0"/>
              <a:t>“Benefits of oneM2M Standardization”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AEE9C9-4EFF-493F-B6F0-8A319E6BF600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7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prstGeom prst="rect">
            <a:avLst/>
          </a:prstGeom>
        </p:spPr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69" r:id="rId1"/>
    <p:sldLayoutId id="2147484270" r:id="rId2"/>
    <p:sldLayoutId id="2147484271" r:id="rId3"/>
    <p:sldLayoutId id="21474842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.keum@samsung.com" TargetMode="External"/><Relationship Id="rId7" Type="http://schemas.openxmlformats.org/officeDocument/2006/relationships/hyperlink" Target="mailto:shkim@dtnc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ungchan.keti@gmail.com" TargetMode="External"/><Relationship Id="rId5" Type="http://schemas.openxmlformats.org/officeDocument/2006/relationships/hyperlink" Target="mailto:jinchoe@samsung.com" TargetMode="External"/><Relationship Id="rId4" Type="http://schemas.openxmlformats.org/officeDocument/2006/relationships/hyperlink" Target="mailto:kiran.vedula@samsung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297" y="3505200"/>
            <a:ext cx="9144000" cy="1362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/>
              <a:t>OIC Interworking Operation Procedure for </a:t>
            </a:r>
            <a:r>
              <a:rPr lang="en-US" altLang="ko-KR" sz="3600" dirty="0"/>
              <a:t>Subscription &amp; </a:t>
            </a:r>
            <a:r>
              <a:rPr lang="en-US" altLang="ko-KR" sz="3600" dirty="0" smtClean="0"/>
              <a:t>Notification      </a:t>
            </a:r>
            <a:endParaRPr lang="en-US" sz="3600" dirty="0"/>
          </a:p>
        </p:txBody>
      </p:sp>
      <p:sp>
        <p:nvSpPr>
          <p:cNvPr id="5" name="Rounded Rectangle 5"/>
          <p:cNvSpPr/>
          <p:nvPr/>
        </p:nvSpPr>
        <p:spPr>
          <a:xfrm>
            <a:off x="228600" y="4802660"/>
            <a:ext cx="8839200" cy="1902940"/>
          </a:xfrm>
          <a:prstGeom prst="roundRect">
            <a:avLst/>
          </a:prstGeom>
          <a:solidFill>
            <a:schemeClr val="bg1"/>
          </a:solidFill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ko-KR" smtClean="0">
              <a:solidFill>
                <a:srgbClr val="FFFFFF"/>
              </a:solidFill>
              <a:ea typeface="굴림" panose="020B0600000101010101" pitchFamily="50" charset="-127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70091" y="4856766"/>
            <a:ext cx="8356218" cy="18158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Group Name: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Architecture WG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Source: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Jieun Keum, Samsung Electronics,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  <a:hlinkClick r:id="rId3"/>
              </a:rPr>
              <a:t>je.keum@samsung.com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               </a:t>
            </a:r>
            <a:r>
              <a:rPr lang="en-US" altLang="ko-KR" sz="1400" dirty="0" err="1" smtClean="0">
                <a:solidFill>
                  <a:srgbClr val="B42025"/>
                </a:solidFill>
                <a:ea typeface="굴림" pitchFamily="50" charset="-127"/>
              </a:rPr>
              <a:t>Kiran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Vedula, Samsung Electronics,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  <a:hlinkClick r:id="rId4"/>
              </a:rPr>
              <a:t>kiran.vedula@samsung.com</a:t>
            </a:r>
          </a:p>
          <a:p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</a:rPr>
              <a:t>               </a:t>
            </a:r>
            <a:r>
              <a:rPr lang="en-US" sz="1400" dirty="0" err="1" smtClean="0">
                <a:solidFill>
                  <a:srgbClr val="B42025"/>
                </a:solidFill>
                <a:ea typeface="굴림" pitchFamily="50" charset="-127"/>
              </a:rPr>
              <a:t>Jinhyeock</a:t>
            </a:r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</a:rPr>
              <a:t> Choi, Samsung Electronics, </a:t>
            </a:r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  <a:hlinkClick r:id="rId5"/>
              </a:rPr>
              <a:t>jinchoe@samsung.com</a:t>
            </a:r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</a:p>
          <a:p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</a:rPr>
              <a:t>               </a:t>
            </a:r>
            <a:r>
              <a:rPr lang="en-US" sz="1400" dirty="0" err="1" smtClean="0">
                <a:solidFill>
                  <a:srgbClr val="B42025"/>
                </a:solidFill>
                <a:ea typeface="굴림" pitchFamily="50" charset="-127"/>
              </a:rPr>
              <a:t>Sungchan</a:t>
            </a:r>
            <a:r>
              <a:rPr lang="en-US" sz="14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US" sz="1400" dirty="0">
                <a:solidFill>
                  <a:srgbClr val="B42025"/>
                </a:solidFill>
                <a:ea typeface="굴림" pitchFamily="50" charset="-127"/>
              </a:rPr>
              <a:t>Choi, KETI, </a:t>
            </a:r>
            <a:r>
              <a:rPr lang="en-US" sz="1400" dirty="0">
                <a:solidFill>
                  <a:srgbClr val="B42025"/>
                </a:solidFill>
                <a:ea typeface="굴림" pitchFamily="50" charset="-127"/>
                <a:hlinkClick r:id="rId6"/>
              </a:rPr>
              <a:t>sungchan.keti@gmail.com</a:t>
            </a:r>
            <a:endParaRPr lang="en-US" sz="1400" dirty="0">
              <a:solidFill>
                <a:srgbClr val="B42025"/>
              </a:solidFill>
              <a:ea typeface="굴림" pitchFamily="50" charset="-127"/>
            </a:endParaRPr>
          </a:p>
          <a:p>
            <a:r>
              <a:rPr lang="en-GB" sz="1400" dirty="0" smtClean="0">
                <a:solidFill>
                  <a:srgbClr val="B42025"/>
                </a:solidFill>
                <a:ea typeface="굴림" pitchFamily="50" charset="-127"/>
              </a:rPr>
              <a:t>               </a:t>
            </a:r>
            <a:r>
              <a:rPr lang="en-GB" sz="1400" dirty="0" err="1" smtClean="0">
                <a:solidFill>
                  <a:srgbClr val="B42025"/>
                </a:solidFill>
                <a:ea typeface="굴림" pitchFamily="50" charset="-127"/>
              </a:rPr>
              <a:t>SeonHyang</a:t>
            </a:r>
            <a:r>
              <a:rPr lang="en-GB" sz="14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GB" sz="1400" dirty="0">
                <a:solidFill>
                  <a:srgbClr val="B42025"/>
                </a:solidFill>
                <a:ea typeface="굴림" pitchFamily="50" charset="-127"/>
              </a:rPr>
              <a:t>Kim, DT&amp;C, </a:t>
            </a:r>
            <a:r>
              <a:rPr lang="en-GB" sz="1400" dirty="0">
                <a:solidFill>
                  <a:srgbClr val="B42025"/>
                </a:solidFill>
                <a:ea typeface="굴림" pitchFamily="50" charset="-127"/>
                <a:hlinkClick r:id="rId7"/>
              </a:rPr>
              <a:t>shkim@dtnc.net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Meeting </a:t>
            </a:r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Date: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&lt;2015-10-20&gt;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Agenda Item: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&lt;WI 44: oneM2M-OIC interworking &gt;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95600"/>
          </a:xfrm>
        </p:spPr>
        <p:txBody>
          <a:bodyPr>
            <a:normAutofit/>
          </a:bodyPr>
          <a:lstStyle/>
          <a:p>
            <a:r>
              <a:rPr lang="en-US" dirty="0" smtClean="0"/>
              <a:t>This presentation introduces possible interworking procedure of Subscription and </a:t>
            </a:r>
            <a:r>
              <a:rPr lang="en-US" dirty="0"/>
              <a:t>N</a:t>
            </a:r>
            <a:r>
              <a:rPr lang="en-US" dirty="0" smtClean="0"/>
              <a:t>otification for oneM2M OIC Interworking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6717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General principle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altLang="ko-KR" dirty="0" smtClean="0"/>
              <a:t>oneM2M Subscription and Notification function can be mapped to OIC observe scheme.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457200" y="3124200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GB" altLang="ko-KR" sz="3200" dirty="0">
                <a:solidFill>
                  <a:prstClr val="black"/>
                </a:solidFill>
                <a:latin typeface="Calibri"/>
                <a:cs typeface="+mn-cs"/>
              </a:rPr>
              <a:t>In observe mechanism the OIC Client utilizes the RETRIEVE operation to require the OIC Server for updates in case of OIC Resource state changes</a:t>
            </a:r>
            <a:r>
              <a:rPr lang="en-US" altLang="ko-KR" sz="3200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endParaRPr lang="ko-KR" altLang="en-US" sz="32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33319" y="6019800"/>
            <a:ext cx="35474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/>
              <a:t>&lt;OIC operation for observe mechanism&gt;</a:t>
            </a:r>
            <a:endParaRPr lang="ko-KR" altLang="en-US" sz="1600" dirty="0"/>
          </a:p>
        </p:txBody>
      </p:sp>
      <p:pic>
        <p:nvPicPr>
          <p:cNvPr id="1068" name="Picture 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804" y="3048000"/>
            <a:ext cx="3038475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1" name="Picture 47" descr="C:\Users\je.keum\AppData\Local\Microsoft\Windows\Temporary Internet Files\Content.IE5\QQOAEFI1\Simple_light_bulb_graphic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581" y="2513490"/>
            <a:ext cx="533400" cy="533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900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639762"/>
          </a:xfrm>
        </p:spPr>
        <p:txBody>
          <a:bodyPr/>
          <a:lstStyle/>
          <a:p>
            <a:r>
              <a:rPr lang="en-US" dirty="0" smtClean="0"/>
              <a:t>Subscription</a:t>
            </a:r>
            <a:endParaRPr lang="en-US" dirty="0"/>
          </a:p>
        </p:txBody>
      </p:sp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381000" y="4191000"/>
            <a:ext cx="8229600" cy="220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 smtClean="0"/>
              <a:t>0            Assume that IPE already subscribe to &lt;container&gt; resource  at CES for notifying of creating request of &lt;subscription&gt;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IN-CSE CREATE Request of  </a:t>
            </a:r>
            <a:r>
              <a:rPr lang="en-US" sz="1200" dirty="0" smtClean="0"/>
              <a:t>&lt;</a:t>
            </a:r>
            <a:r>
              <a:rPr lang="en-US" sz="1200" dirty="0"/>
              <a:t>subscription&gt; </a:t>
            </a:r>
            <a:r>
              <a:rPr lang="en-US" sz="1200" dirty="0" smtClean="0"/>
              <a:t>resource targeting to the </a:t>
            </a:r>
            <a:r>
              <a:rPr lang="en-US" sz="1200" dirty="0" smtClean="0"/>
              <a:t>&lt;</a:t>
            </a:r>
            <a:r>
              <a:rPr lang="en-US" sz="1200" dirty="0"/>
              <a:t>container&gt; </a:t>
            </a:r>
            <a:r>
              <a:rPr lang="en-US" sz="1200" dirty="0" smtClean="0"/>
              <a:t>resource </a:t>
            </a:r>
            <a:r>
              <a:rPr lang="en-US" sz="1200" dirty="0"/>
              <a:t>under OIC AE </a:t>
            </a:r>
            <a:endParaRPr lang="en-US" sz="12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MN-CSE </a:t>
            </a:r>
            <a:r>
              <a:rPr lang="en-US" altLang="ko-KR" sz="1200" dirty="0">
                <a:solidFill>
                  <a:prstClr val="black"/>
                </a:solidFill>
              </a:rPr>
              <a:t>send </a:t>
            </a:r>
            <a:r>
              <a:rPr lang="en-US" altLang="ko-KR" sz="1200" dirty="0" smtClean="0">
                <a:solidFill>
                  <a:prstClr val="black"/>
                </a:solidFill>
              </a:rPr>
              <a:t>CREATE Response </a:t>
            </a:r>
            <a:r>
              <a:rPr lang="en-US" altLang="ko-KR" sz="1200" dirty="0">
                <a:solidFill>
                  <a:prstClr val="black"/>
                </a:solidFill>
              </a:rPr>
              <a:t>message to IN </a:t>
            </a:r>
            <a:r>
              <a:rPr lang="en-US" altLang="ko-KR" sz="1200" dirty="0" smtClean="0">
                <a:solidFill>
                  <a:prstClr val="black"/>
                </a:solidFill>
              </a:rPr>
              <a:t>CSE</a:t>
            </a:r>
            <a:endParaRPr lang="en-US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/>
              <a:t>CSE send Notify message to </a:t>
            </a:r>
            <a:r>
              <a:rPr lang="en-US" altLang="ko-KR" sz="1200" dirty="0"/>
              <a:t>IPE </a:t>
            </a:r>
            <a:r>
              <a:rPr lang="en-US" altLang="ko-KR" sz="1200" dirty="0" smtClean="0"/>
              <a:t>of creating </a:t>
            </a:r>
            <a:r>
              <a:rPr lang="en-US" altLang="ko-KR" sz="1200" dirty="0"/>
              <a:t>&lt;subscription</a:t>
            </a:r>
            <a:r>
              <a:rPr lang="en-US" altLang="ko-KR" sz="1200" dirty="0" smtClean="0"/>
              <a:t>&gt;</a:t>
            </a:r>
            <a:endParaRPr lang="en-US" sz="1200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US" sz="1200" dirty="0" smtClean="0"/>
              <a:t>OIC </a:t>
            </a:r>
            <a:r>
              <a:rPr lang="en-US" sz="1200" dirty="0" smtClean="0"/>
              <a:t>Client send OIC Retrieve Request message to OIC Device 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1200" dirty="0" smtClean="0"/>
              <a:t>OIC Device send OIC Retrieve Response message to OIC </a:t>
            </a:r>
            <a:r>
              <a:rPr lang="en-US" sz="1200" dirty="0" smtClean="0"/>
              <a:t>Client</a:t>
            </a:r>
            <a:endParaRPr lang="en-US" sz="1200" dirty="0" smtClean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43000"/>
            <a:ext cx="654367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8524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639762"/>
          </a:xfrm>
        </p:spPr>
        <p:txBody>
          <a:bodyPr/>
          <a:lstStyle/>
          <a:p>
            <a:r>
              <a:rPr lang="en-US" dirty="0" smtClean="0"/>
              <a:t>Notification</a:t>
            </a:r>
            <a:endParaRPr lang="en-US" dirty="0"/>
          </a:p>
        </p:txBody>
      </p:sp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381000" y="4191000"/>
            <a:ext cx="8229600" cy="2209800"/>
          </a:xfrm>
        </p:spPr>
        <p:txBody>
          <a:bodyPr>
            <a:noAutofit/>
          </a:bodyPr>
          <a:lstStyle/>
          <a:p>
            <a:pPr marL="228600" indent="-228600">
              <a:buAutoNum type="arabicPeriod"/>
            </a:pPr>
            <a:r>
              <a:rPr lang="en-US" altLang="ko-KR" sz="1200" dirty="0" smtClean="0"/>
              <a:t>OIC </a:t>
            </a:r>
            <a:r>
              <a:rPr lang="en-US" altLang="ko-KR" sz="1200" dirty="0"/>
              <a:t>Device send OIC Retrieve Response message to OIC </a:t>
            </a:r>
            <a:r>
              <a:rPr lang="en-US" altLang="ko-KR" sz="1200" dirty="0" smtClean="0"/>
              <a:t>Client with </a:t>
            </a:r>
            <a:r>
              <a:rPr lang="en-US" altLang="ko-KR" sz="1200" dirty="0" smtClean="0"/>
              <a:t>the modified </a:t>
            </a:r>
            <a:r>
              <a:rPr lang="en-US" altLang="ko-KR" sz="1200" dirty="0" smtClean="0"/>
              <a:t>resource </a:t>
            </a:r>
            <a:r>
              <a:rPr lang="en-US" altLang="ko-KR" sz="1200" dirty="0" smtClean="0"/>
              <a:t>representation</a:t>
            </a:r>
            <a:endParaRPr lang="en-US" altLang="ko-KR" sz="1200" dirty="0"/>
          </a:p>
          <a:p>
            <a:pPr marL="228600" indent="-228600">
              <a:buAutoNum type="arabicPeriod"/>
            </a:pPr>
            <a:r>
              <a:rPr lang="en-US" sz="1200" dirty="0" smtClean="0"/>
              <a:t>IPE send oneM2M UPDATE message to MN-CSE</a:t>
            </a:r>
            <a:endParaRPr lang="en-US" sz="1200" dirty="0"/>
          </a:p>
          <a:p>
            <a:pPr marL="228600" indent="-228600">
              <a:buAutoNum type="arabicPeriod"/>
            </a:pPr>
            <a:r>
              <a:rPr lang="en-US" sz="1200" dirty="0" smtClean="0"/>
              <a:t>MN- </a:t>
            </a:r>
            <a:r>
              <a:rPr lang="en-US" sz="1200" dirty="0" smtClean="0"/>
              <a:t>CSE </a:t>
            </a:r>
            <a:r>
              <a:rPr lang="en-US" sz="1200" dirty="0" smtClean="0"/>
              <a:t>send </a:t>
            </a:r>
            <a:r>
              <a:rPr lang="en-US" sz="1200" dirty="0" smtClean="0"/>
              <a:t>oneM2M NOTIFY request </a:t>
            </a:r>
            <a:r>
              <a:rPr lang="en-US" sz="1200" dirty="0" smtClean="0"/>
              <a:t>message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IN- </a:t>
            </a:r>
            <a:r>
              <a:rPr lang="en-US" sz="1200" dirty="0" smtClean="0"/>
              <a:t>CSE send oneM2M NOTIFY response message  </a:t>
            </a:r>
          </a:p>
          <a:p>
            <a:pPr marL="400050" lvl="1" indent="0">
              <a:buNone/>
            </a:pPr>
            <a:endParaRPr lang="en-US" altLang="ko-KR" sz="1100" dirty="0"/>
          </a:p>
          <a:p>
            <a:pPr marL="514350" indent="-514350">
              <a:buFont typeface="+mj-lt"/>
              <a:buAutoNum type="arabicPeriod" startAt="3"/>
            </a:pPr>
            <a:endParaRPr lang="en-US" altLang="ko-KR" sz="1200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43000"/>
            <a:ext cx="639127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4695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858" y="228600"/>
            <a:ext cx="7239000" cy="639762"/>
          </a:xfrm>
        </p:spPr>
        <p:txBody>
          <a:bodyPr/>
          <a:lstStyle/>
          <a:p>
            <a:r>
              <a:rPr lang="en-US" dirty="0" smtClean="0"/>
              <a:t>Cancel of Subscription</a:t>
            </a:r>
            <a:endParaRPr lang="en-US" dirty="0"/>
          </a:p>
        </p:txBody>
      </p:sp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381000" y="4191000"/>
            <a:ext cx="8229600" cy="220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200" dirty="0" smtClean="0"/>
              <a:t>0.           Assume </a:t>
            </a:r>
            <a:r>
              <a:rPr lang="en-US" altLang="ko-KR" sz="1200" dirty="0"/>
              <a:t>that IPE already subscribe to container resource hosted at CES for notifying </a:t>
            </a:r>
            <a:r>
              <a:rPr lang="en-US" altLang="ko-KR" sz="1200" dirty="0" smtClean="0"/>
              <a:t>of DELETE request </a:t>
            </a:r>
            <a:r>
              <a:rPr lang="en-US" altLang="ko-KR" sz="1200" dirty="0"/>
              <a:t>of &lt;subscription</a:t>
            </a:r>
            <a:r>
              <a:rPr lang="en-US" altLang="ko-KR" sz="1200" dirty="0" smtClean="0"/>
              <a:t>&gt;</a:t>
            </a:r>
            <a:endParaRPr lang="en-US" altLang="ko-KR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/>
              <a:t>IN-CSE </a:t>
            </a:r>
            <a:r>
              <a:rPr lang="en-US" altLang="ko-KR" sz="1200" dirty="0" smtClean="0"/>
              <a:t>send </a:t>
            </a:r>
            <a:r>
              <a:rPr lang="en-US" altLang="ko-KR" sz="1200" dirty="0" smtClean="0"/>
              <a:t>DELETE</a:t>
            </a:r>
            <a:r>
              <a:rPr lang="en-US" altLang="ko-KR" sz="1200" dirty="0" smtClean="0"/>
              <a:t> </a:t>
            </a:r>
            <a:r>
              <a:rPr lang="en-US" altLang="ko-KR" sz="1200" dirty="0" smtClean="0"/>
              <a:t>request of &lt;subscription&gt; resource.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>
                <a:solidFill>
                  <a:prstClr val="black"/>
                </a:solidFill>
              </a:rPr>
              <a:t>MN-CSE send DELETE response message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/>
              <a:t>CES notify to IPE the </a:t>
            </a:r>
            <a:r>
              <a:rPr lang="en-US" altLang="ko-KR" sz="1200" dirty="0" smtClean="0"/>
              <a:t>DELETE of </a:t>
            </a:r>
            <a:r>
              <a:rPr lang="en-US" altLang="ko-KR" sz="1200" dirty="0"/>
              <a:t>&lt;subscription&gt;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OIC </a:t>
            </a:r>
            <a:r>
              <a:rPr lang="en-US" altLang="ko-KR" sz="1200" dirty="0" smtClean="0">
                <a:solidFill>
                  <a:prstClr val="black"/>
                </a:solidFill>
              </a:rPr>
              <a:t>Client send OIC Retrieve </a:t>
            </a:r>
            <a:r>
              <a:rPr lang="en-US" altLang="ko-KR" sz="1200" dirty="0">
                <a:solidFill>
                  <a:prstClr val="black"/>
                </a:solidFill>
              </a:rPr>
              <a:t>request </a:t>
            </a:r>
            <a:r>
              <a:rPr lang="en-US" altLang="ko-KR" sz="1200" dirty="0" smtClean="0">
                <a:solidFill>
                  <a:prstClr val="black"/>
                </a:solidFill>
              </a:rPr>
              <a:t>message without </a:t>
            </a:r>
            <a:r>
              <a:rPr lang="en-US" altLang="ko-KR" sz="1200" dirty="0">
                <a:solidFill>
                  <a:prstClr val="black"/>
                </a:solidFill>
              </a:rPr>
              <a:t>observation indication </a:t>
            </a:r>
            <a:r>
              <a:rPr lang="en-US" altLang="ko-KR" sz="1200" dirty="0" smtClean="0">
                <a:solidFill>
                  <a:prstClr val="black"/>
                </a:solidFill>
              </a:rPr>
              <a:t>to OIC Device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OIC Device send OIC Retrieve response message </a:t>
            </a:r>
          </a:p>
          <a:p>
            <a:pPr marL="400050" lvl="1" indent="0">
              <a:buNone/>
            </a:pPr>
            <a:endParaRPr lang="en-US" altLang="ko-KR" sz="1100" dirty="0"/>
          </a:p>
          <a:p>
            <a:pPr marL="514350" indent="-514350">
              <a:buFont typeface="+mj-lt"/>
              <a:buAutoNum type="arabicPeriod"/>
            </a:pPr>
            <a:endParaRPr lang="en-US" altLang="ko-KR" sz="1200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647700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1855183"/>
      </p:ext>
    </p:extLst>
  </p:cSld>
  <p:clrMapOvr>
    <a:masterClrMapping/>
  </p:clrMapOvr>
</p:sld>
</file>

<file path=ppt/theme/theme1.xml><?xml version="1.0" encoding="utf-8"?>
<a:theme xmlns:a="http://schemas.openxmlformats.org/drawingml/2006/main" name="oneM2M Heading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neM2M Conten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47154</TotalTime>
  <Words>327</Words>
  <Application>Microsoft Office PowerPoint</Application>
  <PresentationFormat>화면 슬라이드 쇼(4:3)</PresentationFormat>
  <Paragraphs>38</Paragraphs>
  <Slides>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6</vt:i4>
      </vt:variant>
    </vt:vector>
  </HeadingPairs>
  <TitlesOfParts>
    <vt:vector size="8" baseType="lpstr">
      <vt:lpstr>oneM2M Heading Theme</vt:lpstr>
      <vt:lpstr>oneM2M Content Theme</vt:lpstr>
      <vt:lpstr>OIC Interworking Operation Procedure for Subscription &amp; Notification      </vt:lpstr>
      <vt:lpstr>Introduction</vt:lpstr>
      <vt:lpstr>General principle</vt:lpstr>
      <vt:lpstr>Subscription</vt:lpstr>
      <vt:lpstr>Notification</vt:lpstr>
      <vt:lpstr>Cancel of Subscription</vt:lpstr>
    </vt:vector>
  </TitlesOfParts>
  <Company>oneM2M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MARCOM</dc:creator>
  <cp:lastModifiedBy>Jieun</cp:lastModifiedBy>
  <cp:revision>2163</cp:revision>
  <dcterms:created xsi:type="dcterms:W3CDTF">2012-09-11T22:52:11Z</dcterms:created>
  <dcterms:modified xsi:type="dcterms:W3CDTF">2015-10-20T06:43:56Z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