
<file path=[Content_Types].xml><?xml version="1.0" encoding="utf-8"?>
<Types xmlns="http://schemas.openxmlformats.org/package/2006/content-types">
  <Default Extension="png" ContentType="image/png"/>
  <Default Extension="vsd" ContentType="application/vnd.visio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10"/>
  </p:notesMasterIdLst>
  <p:handoutMasterIdLst>
    <p:handoutMasterId r:id="rId11"/>
  </p:handoutMasterIdLst>
  <p:sldIdLst>
    <p:sldId id="305" r:id="rId3"/>
    <p:sldId id="422" r:id="rId4"/>
    <p:sldId id="429" r:id="rId5"/>
    <p:sldId id="430" r:id="rId6"/>
    <p:sldId id="431" r:id="rId7"/>
    <p:sldId id="426" r:id="rId8"/>
    <p:sldId id="432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9933"/>
    <a:srgbClr val="CC00FF"/>
    <a:srgbClr val="0000FF"/>
    <a:srgbClr val="FFFF66"/>
    <a:srgbClr val="FFFF99"/>
    <a:srgbClr val="FFCC00"/>
    <a:srgbClr val="A0A0A3"/>
    <a:srgbClr val="34B233"/>
    <a:srgbClr val="37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37" autoAdjust="0"/>
    <p:restoredTop sz="95470" autoAdjust="0"/>
  </p:normalViewPr>
  <p:slideViewPr>
    <p:cSldViewPr>
      <p:cViewPr varScale="1">
        <p:scale>
          <a:sx n="107" d="100"/>
          <a:sy n="107" d="100"/>
        </p:scale>
        <p:origin x="172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95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9B54FB1-CF60-4D83-91DE-543BAA6ED972}" type="datetimeFigureOut">
              <a:rPr lang="en-US"/>
              <a:pPr>
                <a:defRPr/>
              </a:pPr>
              <a:t>10/27/2015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91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730D4F56-C179-477E-97D8-219332205D34}" type="datetimeFigureOut">
              <a:rPr lang="en-US"/>
              <a:pPr>
                <a:defRPr/>
              </a:pPr>
              <a:t>10/27/2015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2567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Other suggested titles:</a:t>
            </a:r>
          </a:p>
          <a:p>
            <a:endParaRPr lang="en-US" smtClean="0"/>
          </a:p>
          <a:p>
            <a:r>
              <a:rPr lang="en-US" smtClean="0"/>
              <a:t>“Benefits of oneM2M Standardization”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AEE9C9-4EFF-493F-B6F0-8A319E6BF600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17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8248092" y="637210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600" smtClean="0"/>
              <a:pPr algn="r">
                <a:defRPr/>
              </a:pPr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248092" y="637210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600" smtClean="0"/>
              <a:pPr algn="r">
                <a:defRPr/>
              </a:pPr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  <a:prstGeom prst="rect">
            <a:avLst/>
          </a:prstGeom>
        </p:spPr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69" r:id="rId1"/>
    <p:sldLayoutId id="2147484270" r:id="rId2"/>
    <p:sldLayoutId id="2147484271" r:id="rId3"/>
    <p:sldLayoutId id="21474842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248092" y="637210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600" smtClean="0"/>
              <a:pPr algn="r">
                <a:defRPr/>
              </a:pPr>
              <a:t>‹#›</a:t>
            </a:fld>
            <a:endParaRPr lang="en-US" sz="16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ungchan.keti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hkim@dtnc.net" TargetMode="External"/><Relationship Id="rId5" Type="http://schemas.openxmlformats.org/officeDocument/2006/relationships/hyperlink" Target="mailto:kiran.vedula@samsung.com" TargetMode="External"/><Relationship Id="rId4" Type="http://schemas.openxmlformats.org/officeDocument/2006/relationships/hyperlink" Target="mailto:je.keum@samsung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Visio_2003-2010_Drawing1.vsd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Visio_2003-2010_Drawing2.vsd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297" y="3505200"/>
            <a:ext cx="9144000" cy="13620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/>
              <a:t>OIC device management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interworking </a:t>
            </a:r>
            <a:r>
              <a:rPr lang="en-US" sz="3600" dirty="0"/>
              <a:t>procedure</a:t>
            </a:r>
            <a:endParaRPr lang="en-US" sz="3600" dirty="0"/>
          </a:p>
        </p:txBody>
      </p:sp>
      <p:sp>
        <p:nvSpPr>
          <p:cNvPr id="5" name="Rounded Rectangle 5"/>
          <p:cNvSpPr/>
          <p:nvPr/>
        </p:nvSpPr>
        <p:spPr>
          <a:xfrm>
            <a:off x="228600" y="4802660"/>
            <a:ext cx="8839200" cy="1902940"/>
          </a:xfrm>
          <a:prstGeom prst="roundRect">
            <a:avLst/>
          </a:prstGeom>
          <a:solidFill>
            <a:schemeClr val="bg1"/>
          </a:solidFill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ko-KR" smtClean="0">
              <a:solidFill>
                <a:srgbClr val="FFFFFF"/>
              </a:solidFill>
              <a:ea typeface="굴림" panose="020B0600000101010101" pitchFamily="50" charset="-127"/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470091" y="4856766"/>
            <a:ext cx="8356218" cy="16004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ko-KR" sz="1400" dirty="0">
                <a:solidFill>
                  <a:srgbClr val="B42025"/>
                </a:solidFill>
                <a:ea typeface="굴림" pitchFamily="50" charset="-127"/>
              </a:rPr>
              <a:t>Group Name: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Architecture WG</a:t>
            </a:r>
            <a:endParaRPr lang="en-US" altLang="ko-KR" sz="1400" dirty="0">
              <a:solidFill>
                <a:srgbClr val="B42025"/>
              </a:solidFill>
              <a:ea typeface="굴림" pitchFamily="50" charset="-127"/>
            </a:endParaRPr>
          </a:p>
          <a:p>
            <a:r>
              <a:rPr lang="en-US" altLang="ko-KR" sz="1400" dirty="0">
                <a:solidFill>
                  <a:srgbClr val="B42025"/>
                </a:solidFill>
                <a:ea typeface="굴림" pitchFamily="50" charset="-127"/>
              </a:rPr>
              <a:t>Source: Sungchan Choi, KETI, </a:t>
            </a:r>
            <a:r>
              <a:rPr lang="en-US" altLang="ko-KR" sz="1400" dirty="0">
                <a:solidFill>
                  <a:srgbClr val="B42025"/>
                </a:solidFill>
                <a:ea typeface="굴림" pitchFamily="50" charset="-127"/>
                <a:hlinkClick r:id="rId3"/>
              </a:rPr>
              <a:t>sungchan.keti@gmail.com</a:t>
            </a:r>
            <a:endParaRPr lang="en-US" altLang="ko-KR" sz="14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               Jieun Keum, Samsung Electronics,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  <a:hlinkClick r:id="rId4"/>
              </a:rPr>
              <a:t>je.keum@samsung.com</a:t>
            </a:r>
            <a:endParaRPr lang="en-US" altLang="ko-KR" sz="14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               </a:t>
            </a:r>
            <a:r>
              <a:rPr lang="en-US" altLang="ko-KR" sz="1400" dirty="0" err="1" smtClean="0">
                <a:solidFill>
                  <a:srgbClr val="B42025"/>
                </a:solidFill>
                <a:ea typeface="굴림" pitchFamily="50" charset="-127"/>
              </a:rPr>
              <a:t>Kiran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 </a:t>
            </a:r>
            <a:r>
              <a:rPr lang="en-US" altLang="ko-KR" sz="1400" dirty="0">
                <a:solidFill>
                  <a:srgbClr val="B42025"/>
                </a:solidFill>
                <a:ea typeface="굴림" pitchFamily="50" charset="-127"/>
              </a:rPr>
              <a:t>Vedula, Samsung Electronics,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  <a:hlinkClick r:id="rId5"/>
              </a:rPr>
              <a:t>kiran.vedula@samsung.com</a:t>
            </a:r>
          </a:p>
          <a:p>
            <a:r>
              <a:rPr lang="en-GB" sz="1400" dirty="0" smtClean="0">
                <a:solidFill>
                  <a:srgbClr val="B42025"/>
                </a:solidFill>
                <a:ea typeface="굴림" pitchFamily="50" charset="-127"/>
              </a:rPr>
              <a:t>               </a:t>
            </a:r>
            <a:r>
              <a:rPr lang="en-GB" sz="1400" dirty="0" err="1" smtClean="0">
                <a:solidFill>
                  <a:srgbClr val="B42025"/>
                </a:solidFill>
                <a:ea typeface="굴림" pitchFamily="50" charset="-127"/>
              </a:rPr>
              <a:t>SeonHyang</a:t>
            </a:r>
            <a:r>
              <a:rPr lang="en-GB" sz="1400" dirty="0" smtClean="0">
                <a:solidFill>
                  <a:srgbClr val="B42025"/>
                </a:solidFill>
                <a:ea typeface="굴림" pitchFamily="50" charset="-127"/>
              </a:rPr>
              <a:t> </a:t>
            </a:r>
            <a:r>
              <a:rPr lang="en-GB" sz="1400" dirty="0">
                <a:solidFill>
                  <a:srgbClr val="B42025"/>
                </a:solidFill>
                <a:ea typeface="굴림" pitchFamily="50" charset="-127"/>
              </a:rPr>
              <a:t>Kim, DT&amp;C, </a:t>
            </a:r>
            <a:r>
              <a:rPr lang="en-GB" sz="1400" dirty="0">
                <a:solidFill>
                  <a:srgbClr val="B42025"/>
                </a:solidFill>
                <a:ea typeface="굴림" pitchFamily="50" charset="-127"/>
                <a:hlinkClick r:id="rId6"/>
              </a:rPr>
              <a:t>shkim@dtnc.net</a:t>
            </a:r>
            <a:endParaRPr lang="en-US" altLang="ko-KR" sz="14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Meeting </a:t>
            </a:r>
            <a:r>
              <a:rPr lang="en-US" altLang="ko-KR" sz="1400" dirty="0">
                <a:solidFill>
                  <a:srgbClr val="B42025"/>
                </a:solidFill>
                <a:ea typeface="굴림" pitchFamily="50" charset="-127"/>
              </a:rPr>
              <a:t>Date: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&lt;2015-11-04&gt;</a:t>
            </a:r>
            <a:endParaRPr lang="en-US" altLang="ko-KR" sz="14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1400" dirty="0">
                <a:solidFill>
                  <a:srgbClr val="B42025"/>
                </a:solidFill>
                <a:ea typeface="굴림" pitchFamily="50" charset="-127"/>
              </a:rPr>
              <a:t>Agenda Item: </a:t>
            </a:r>
            <a:r>
              <a:rPr lang="en-US" altLang="ko-KR" sz="1400" dirty="0" smtClean="0">
                <a:solidFill>
                  <a:srgbClr val="B42025"/>
                </a:solidFill>
                <a:ea typeface="굴림" pitchFamily="50" charset="-127"/>
              </a:rPr>
              <a:t>&lt;WI 44: oneM2M-OIC interworking &gt;</a:t>
            </a:r>
            <a:endParaRPr lang="en-US" altLang="ko-KR" sz="1400" dirty="0">
              <a:solidFill>
                <a:srgbClr val="B42025"/>
              </a:solidFill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00767"/>
          </a:xfrm>
        </p:spPr>
        <p:txBody>
          <a:bodyPr wrap="square">
            <a:spAutoFit/>
          </a:bodyPr>
          <a:lstStyle/>
          <a:p>
            <a:r>
              <a:rPr lang="en-US" sz="2800" dirty="0" smtClean="0"/>
              <a:t>This presentation introduces possible interworking method of Device Management for OIC interworking</a:t>
            </a:r>
          </a:p>
          <a:p>
            <a:pPr lvl="1"/>
            <a:r>
              <a:rPr lang="en-US" sz="2400" dirty="0" smtClean="0"/>
              <a:t>Introduction of OIC DM</a:t>
            </a:r>
          </a:p>
          <a:p>
            <a:pPr lvl="1"/>
            <a:r>
              <a:rPr lang="en-US" sz="2400" dirty="0" smtClean="0"/>
              <a:t>Resource mapping for OIC DM</a:t>
            </a:r>
          </a:p>
          <a:p>
            <a:pPr lvl="1"/>
            <a:r>
              <a:rPr lang="en-US" sz="2400" dirty="0" smtClean="0"/>
              <a:t>Procedure illustration for OIC DM interworking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756717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/>
          <a:lstStyle/>
          <a:p>
            <a:r>
              <a:rPr lang="en-US" altLang="ko-KR" dirty="0" smtClean="0"/>
              <a:t>OIC Device Management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48200"/>
          </a:xfrm>
        </p:spPr>
        <p:txBody>
          <a:bodyPr>
            <a:normAutofit fontScale="85000" lnSpcReduction="20000"/>
          </a:bodyPr>
          <a:lstStyle/>
          <a:p>
            <a:r>
              <a:rPr lang="en-US" altLang="ko-KR" dirty="0" smtClean="0"/>
              <a:t>OIC supports simple device management with two OIC resources, </a:t>
            </a:r>
            <a:r>
              <a:rPr lang="en-US" altLang="ko-KR" dirty="0" err="1" smtClean="0"/>
              <a:t>oic</a:t>
            </a:r>
            <a:r>
              <a:rPr lang="en-US" altLang="ko-KR" dirty="0" smtClean="0"/>
              <a:t>/mon and </a:t>
            </a:r>
            <a:r>
              <a:rPr lang="en-US" altLang="ko-KR" dirty="0" err="1" smtClean="0"/>
              <a:t>oic</a:t>
            </a:r>
            <a:r>
              <a:rPr lang="en-US" altLang="ko-KR" dirty="0" smtClean="0"/>
              <a:t>/</a:t>
            </a:r>
            <a:r>
              <a:rPr lang="en-US" altLang="ko-KR" dirty="0" err="1" smtClean="0"/>
              <a:t>mnt</a:t>
            </a:r>
            <a:endParaRPr lang="en-US" altLang="ko-KR" dirty="0" smtClean="0"/>
          </a:p>
          <a:p>
            <a:pPr lvl="1"/>
            <a:r>
              <a:rPr lang="en-US" altLang="ko-KR" sz="3300" dirty="0" err="1" smtClean="0"/>
              <a:t>oic</a:t>
            </a:r>
            <a:r>
              <a:rPr lang="en-US" altLang="ko-KR" sz="3300" dirty="0" smtClean="0"/>
              <a:t>/mon (monitoring)</a:t>
            </a:r>
          </a:p>
          <a:p>
            <a:pPr lvl="2"/>
            <a:r>
              <a:rPr lang="en-US" altLang="ko-KR" sz="2900" dirty="0" smtClean="0"/>
              <a:t>Resource </a:t>
            </a:r>
            <a:r>
              <a:rPr lang="en-US" altLang="ko-KR" sz="2900" dirty="0"/>
              <a:t>which collects Device Statistics like packets sent, packets received, last acted time etc</a:t>
            </a:r>
            <a:r>
              <a:rPr lang="en-US" altLang="ko-KR" sz="2900" dirty="0" smtClean="0"/>
              <a:t>.</a:t>
            </a:r>
          </a:p>
          <a:p>
            <a:pPr lvl="1"/>
            <a:r>
              <a:rPr lang="en-US" altLang="ko-KR" sz="3400" dirty="0" err="1" smtClean="0"/>
              <a:t>oic</a:t>
            </a:r>
            <a:r>
              <a:rPr lang="en-US" altLang="ko-KR" sz="3400" dirty="0" smtClean="0"/>
              <a:t>/</a:t>
            </a:r>
            <a:r>
              <a:rPr lang="en-US" altLang="ko-KR" sz="3400" dirty="0" err="1" smtClean="0"/>
              <a:t>mnt</a:t>
            </a:r>
            <a:r>
              <a:rPr lang="en-US" altLang="ko-KR" sz="3400" dirty="0" smtClean="0"/>
              <a:t> </a:t>
            </a:r>
            <a:r>
              <a:rPr lang="en-US" altLang="ko-KR" sz="3400" dirty="0" smtClean="0"/>
              <a:t>(maintenance</a:t>
            </a:r>
            <a:r>
              <a:rPr lang="en-US" altLang="ko-KR" sz="3400" dirty="0" smtClean="0"/>
              <a:t>)</a:t>
            </a:r>
            <a:endParaRPr lang="en-US" altLang="ko-KR" sz="3400" dirty="0"/>
          </a:p>
          <a:p>
            <a:pPr lvl="2"/>
            <a:r>
              <a:rPr lang="en-US" altLang="ko-KR" sz="2900" dirty="0" smtClean="0"/>
              <a:t>Resource </a:t>
            </a:r>
            <a:r>
              <a:rPr lang="en-US" altLang="ko-KR" sz="2900" dirty="0"/>
              <a:t>which enables execute actions on resources like Reboot, Factory Reset and Start Statistics Collection etc</a:t>
            </a:r>
            <a:r>
              <a:rPr lang="en-US" altLang="ko-KR" sz="2900" dirty="0" smtClean="0"/>
              <a:t>.</a:t>
            </a:r>
            <a:endParaRPr lang="en-US" altLang="ko-KR" sz="2900" dirty="0"/>
          </a:p>
          <a:p>
            <a:r>
              <a:rPr lang="en-US" altLang="ko-KR" dirty="0" smtClean="0"/>
              <a:t>These resources can be mapped to oneM2M &lt;container&gt; and &lt;</a:t>
            </a:r>
            <a:r>
              <a:rPr lang="en-US" altLang="ko-KR" dirty="0" err="1" smtClean="0"/>
              <a:t>contentInstance</a:t>
            </a:r>
            <a:r>
              <a:rPr lang="en-US" altLang="ko-KR" dirty="0"/>
              <a:t>&gt;</a:t>
            </a:r>
            <a:r>
              <a:rPr lang="en-US" altLang="ko-KR" dirty="0" smtClean="0"/>
              <a:t> as same with other OIC resources for interworking.</a:t>
            </a:r>
            <a:endParaRPr lang="en-US" altLang="ko-KR" dirty="0"/>
          </a:p>
          <a:p>
            <a:pPr lvl="1"/>
            <a:endParaRPr lang="en-US" altLang="ko-KR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3900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8600" y="274638"/>
            <a:ext cx="8686800" cy="715962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r>
              <a:rPr lang="en-US" sz="4000" dirty="0" smtClean="0"/>
              <a:t>OIC mon -&gt; oneM2M Resource Mapping</a:t>
            </a:r>
            <a:endParaRPr lang="en-US" sz="4000" dirty="0"/>
          </a:p>
        </p:txBody>
      </p:sp>
      <p:sp>
        <p:nvSpPr>
          <p:cNvPr id="5" name="Rectangle 39"/>
          <p:cNvSpPr/>
          <p:nvPr/>
        </p:nvSpPr>
        <p:spPr>
          <a:xfrm>
            <a:off x="5350063" y="1371600"/>
            <a:ext cx="2422337" cy="281669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725" tIns="60862" rIns="121725" bIns="60862" rtlCol="0" anchor="t"/>
          <a:lstStyle/>
          <a:p>
            <a:pPr defTabSz="1217249">
              <a:defRPr/>
            </a:pPr>
            <a:r>
              <a:rPr lang="en-GB" sz="1400" b="1" kern="0" dirty="0" smtClean="0">
                <a:solidFill>
                  <a:schemeClr val="tx1"/>
                </a:solidFill>
                <a:latin typeface="Century Gothic"/>
              </a:rPr>
              <a:t>Monitoring</a:t>
            </a:r>
            <a:endParaRPr lang="en-GB" sz="1400" b="1" kern="0" dirty="0" smtClean="0">
              <a:solidFill>
                <a:schemeClr val="tx1"/>
              </a:solidFill>
              <a:latin typeface="Century Gothic"/>
            </a:endParaRPr>
          </a:p>
          <a:p>
            <a:pPr defTabSz="1217249">
              <a:defRPr/>
            </a:pPr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Resource URI: </a:t>
            </a:r>
            <a:r>
              <a:rPr lang="en-GB" sz="1400" b="1" kern="0" dirty="0" smtClean="0">
                <a:solidFill>
                  <a:schemeClr val="tx1"/>
                </a:solidFill>
                <a:latin typeface="Century Gothic"/>
              </a:rPr>
              <a:t>/</a:t>
            </a:r>
            <a:r>
              <a:rPr lang="en-GB" sz="1400" b="1" kern="0" dirty="0" err="1" smtClean="0">
                <a:solidFill>
                  <a:schemeClr val="tx1"/>
                </a:solidFill>
                <a:latin typeface="Century Gothic"/>
              </a:rPr>
              <a:t>oic</a:t>
            </a:r>
            <a:r>
              <a:rPr lang="en-GB" sz="1400" b="1" kern="0" dirty="0" smtClean="0">
                <a:solidFill>
                  <a:schemeClr val="tx1"/>
                </a:solidFill>
                <a:latin typeface="Century Gothic"/>
              </a:rPr>
              <a:t>/mon</a:t>
            </a:r>
            <a:endParaRPr lang="en-GB" sz="1400" b="1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6" name="Rectangle 40"/>
          <p:cNvSpPr/>
          <p:nvPr/>
        </p:nvSpPr>
        <p:spPr>
          <a:xfrm>
            <a:off x="5420999" y="1974779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defTabSz="1217249">
              <a:defRPr/>
            </a:pPr>
            <a:r>
              <a:rPr lang="en-GB" sz="1400" kern="0" dirty="0" err="1">
                <a:solidFill>
                  <a:schemeClr val="tx1"/>
                </a:solidFill>
                <a:latin typeface="Century Gothic"/>
              </a:rPr>
              <a:t>rt</a:t>
            </a:r>
            <a:r>
              <a:rPr lang="en-GB" sz="1400" kern="0" dirty="0">
                <a:solidFill>
                  <a:schemeClr val="tx1"/>
                </a:solidFill>
                <a:latin typeface="Century Gothic"/>
              </a:rPr>
              <a:t>: </a:t>
            </a:r>
            <a:r>
              <a:rPr lang="en-GB" sz="1400" kern="0" dirty="0" err="1" smtClean="0">
                <a:solidFill>
                  <a:schemeClr val="tx1"/>
                </a:solidFill>
                <a:latin typeface="Century Gothic"/>
              </a:rPr>
              <a:t>oic.wk.mon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7" name="Rectangle 41"/>
          <p:cNvSpPr/>
          <p:nvPr/>
        </p:nvSpPr>
        <p:spPr>
          <a:xfrm>
            <a:off x="5420999" y="2316607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>
                <a:solidFill>
                  <a:schemeClr val="tx1"/>
                </a:solidFill>
                <a:latin typeface="Century Gothic"/>
              </a:rPr>
              <a:t>if: </a:t>
            </a:r>
            <a:r>
              <a:rPr lang="en-GB" sz="1400" kern="0" dirty="0" err="1" smtClean="0">
                <a:solidFill>
                  <a:schemeClr val="tx1"/>
                </a:solidFill>
                <a:latin typeface="Century Gothic"/>
              </a:rPr>
              <a:t>oic.if.r</a:t>
            </a:r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 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8" name="Rectangle 8"/>
          <p:cNvSpPr/>
          <p:nvPr/>
        </p:nvSpPr>
        <p:spPr>
          <a:xfrm>
            <a:off x="5420999" y="3015937"/>
            <a:ext cx="2128067" cy="27346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defTabSz="1217249">
              <a:defRPr/>
            </a:pPr>
            <a:r>
              <a:rPr lang="en-GB" altLang="ko-KR" sz="1400" b="1" kern="0" dirty="0" err="1">
                <a:solidFill>
                  <a:srgbClr val="1C3339"/>
                </a:solidFill>
                <a:latin typeface="Century Gothic"/>
              </a:rPr>
              <a:t>av</a:t>
            </a:r>
            <a:r>
              <a:rPr lang="en-GB" altLang="ko-KR" sz="1400" b="1" kern="0" dirty="0">
                <a:solidFill>
                  <a:srgbClr val="1C3339"/>
                </a:solidFill>
                <a:latin typeface="Century Gothic"/>
              </a:rPr>
              <a:t>: &lt;res. def.&gt;</a:t>
            </a:r>
          </a:p>
        </p:txBody>
      </p:sp>
      <p:sp>
        <p:nvSpPr>
          <p:cNvPr id="9" name="Rectangle 54"/>
          <p:cNvSpPr/>
          <p:nvPr/>
        </p:nvSpPr>
        <p:spPr>
          <a:xfrm>
            <a:off x="5420999" y="3396937"/>
            <a:ext cx="2128067" cy="27346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defTabSz="1217249">
              <a:defRPr/>
            </a:pPr>
            <a:r>
              <a:rPr lang="en-GB" altLang="ko-KR" sz="1400" b="1" kern="0" dirty="0" err="1">
                <a:solidFill>
                  <a:srgbClr val="1C3339"/>
                </a:solidFill>
                <a:latin typeface="Century Gothic"/>
              </a:rPr>
              <a:t>lat</a:t>
            </a:r>
            <a:r>
              <a:rPr lang="en-GB" altLang="ko-KR" sz="1400" b="1" kern="0" dirty="0">
                <a:solidFill>
                  <a:srgbClr val="1C3339"/>
                </a:solidFill>
                <a:latin typeface="Century Gothic"/>
              </a:rPr>
              <a:t>: &lt;res. def.&gt;</a:t>
            </a:r>
          </a:p>
        </p:txBody>
      </p:sp>
      <p:sp>
        <p:nvSpPr>
          <p:cNvPr id="10" name="Rectangle 39"/>
          <p:cNvSpPr/>
          <p:nvPr/>
        </p:nvSpPr>
        <p:spPr>
          <a:xfrm>
            <a:off x="533400" y="1409358"/>
            <a:ext cx="2269937" cy="422944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725" tIns="60862" rIns="121725" bIns="60862" rtlCol="0" anchor="t"/>
          <a:lstStyle/>
          <a:p>
            <a:pPr defTabSz="1217249">
              <a:defRPr/>
            </a:pPr>
            <a:r>
              <a:rPr lang="en-GB" sz="1400" b="1" kern="0" dirty="0" smtClean="0">
                <a:solidFill>
                  <a:schemeClr val="tx1"/>
                </a:solidFill>
                <a:latin typeface="Century Gothic"/>
              </a:rPr>
              <a:t>Container</a:t>
            </a:r>
            <a:endParaRPr lang="en-GB" sz="1400" b="1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11" name="Rectangle 40"/>
          <p:cNvSpPr/>
          <p:nvPr/>
        </p:nvSpPr>
        <p:spPr>
          <a:xfrm>
            <a:off x="604336" y="1759023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defTabSz="1217249">
              <a:defRPr/>
            </a:pPr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Resource type: </a:t>
            </a:r>
            <a:r>
              <a:rPr lang="en-GB" sz="800" kern="0" dirty="0" smtClean="0">
                <a:solidFill>
                  <a:schemeClr val="tx1"/>
                </a:solidFill>
                <a:latin typeface="Century Gothic"/>
              </a:rPr>
              <a:t>Container</a:t>
            </a:r>
            <a:endParaRPr lang="en-GB" sz="8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12" name="Rectangle 41"/>
          <p:cNvSpPr/>
          <p:nvPr/>
        </p:nvSpPr>
        <p:spPr>
          <a:xfrm>
            <a:off x="604336" y="2100851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Resource ID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13" name="Rectangle 42"/>
          <p:cNvSpPr/>
          <p:nvPr/>
        </p:nvSpPr>
        <p:spPr>
          <a:xfrm>
            <a:off x="604336" y="2442682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Resource Name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14" name="Rectangle 15"/>
          <p:cNvSpPr/>
          <p:nvPr/>
        </p:nvSpPr>
        <p:spPr>
          <a:xfrm>
            <a:off x="604336" y="2784512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Parent ID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15" name="Rectangle 16"/>
          <p:cNvSpPr/>
          <p:nvPr/>
        </p:nvSpPr>
        <p:spPr>
          <a:xfrm>
            <a:off x="609600" y="3124200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Expiry Time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16" name="Rectangle 17"/>
          <p:cNvSpPr/>
          <p:nvPr/>
        </p:nvSpPr>
        <p:spPr>
          <a:xfrm>
            <a:off x="609600" y="3460337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Creation Time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17" name="Rectangle 18"/>
          <p:cNvSpPr/>
          <p:nvPr/>
        </p:nvSpPr>
        <p:spPr>
          <a:xfrm>
            <a:off x="604334" y="3810000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Last Modified Time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18" name="Rectangle 19"/>
          <p:cNvSpPr/>
          <p:nvPr/>
        </p:nvSpPr>
        <p:spPr>
          <a:xfrm>
            <a:off x="615133" y="5257800"/>
            <a:ext cx="2128067" cy="27346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defTabSz="1217249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CurrentByteSize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20" name="Rectangle 42"/>
          <p:cNvSpPr/>
          <p:nvPr/>
        </p:nvSpPr>
        <p:spPr>
          <a:xfrm>
            <a:off x="5420997" y="2674821"/>
            <a:ext cx="2128067" cy="27346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>
                <a:solidFill>
                  <a:schemeClr val="tx1"/>
                </a:solidFill>
                <a:latin typeface="Century Gothic"/>
              </a:rPr>
              <a:t>n: </a:t>
            </a:r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Monitoring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02185" y="4202871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OIC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107545" y="5702509"/>
            <a:ext cx="1055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oneM2M</a:t>
            </a:r>
            <a:endParaRPr lang="en-US" dirty="0"/>
          </a:p>
        </p:txBody>
      </p:sp>
      <p:sp>
        <p:nvSpPr>
          <p:cNvPr id="24" name="Rectangle 32"/>
          <p:cNvSpPr/>
          <p:nvPr/>
        </p:nvSpPr>
        <p:spPr>
          <a:xfrm>
            <a:off x="609600" y="4194561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State Tag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25" name="Rectangle 34"/>
          <p:cNvSpPr/>
          <p:nvPr/>
        </p:nvSpPr>
        <p:spPr>
          <a:xfrm>
            <a:off x="604333" y="4572166"/>
            <a:ext cx="2128067" cy="27346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defTabSz="1217249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Creator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26" name="Rectangle 35"/>
          <p:cNvSpPr/>
          <p:nvPr/>
        </p:nvSpPr>
        <p:spPr>
          <a:xfrm>
            <a:off x="609600" y="4908137"/>
            <a:ext cx="2128067" cy="27346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defTabSz="1217249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CurrentNrofInstances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29" name="Rectangle 54"/>
          <p:cNvSpPr/>
          <p:nvPr/>
        </p:nvSpPr>
        <p:spPr>
          <a:xfrm>
            <a:off x="5407213" y="3822800"/>
            <a:ext cx="2128067" cy="27346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defTabSz="1217249">
              <a:defRPr/>
            </a:pPr>
            <a:r>
              <a:rPr lang="en-GB" altLang="ko-KR" sz="1400" b="1" kern="0" dirty="0" smtClean="0">
                <a:solidFill>
                  <a:srgbClr val="1C3339"/>
                </a:solidFill>
                <a:latin typeface="Century Gothic"/>
              </a:rPr>
              <a:t>ds: </a:t>
            </a:r>
            <a:r>
              <a:rPr lang="en-GB" altLang="ko-KR" sz="1400" b="1" kern="0" dirty="0">
                <a:solidFill>
                  <a:srgbClr val="1C3339"/>
                </a:solidFill>
                <a:latin typeface="Century Gothic"/>
              </a:rPr>
              <a:t>&lt;res. def.&gt;</a:t>
            </a:r>
          </a:p>
        </p:txBody>
      </p:sp>
      <p:graphicFrame>
        <p:nvGraphicFramePr>
          <p:cNvPr id="30" name="표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589758"/>
              </p:ext>
            </p:extLst>
          </p:nvPr>
        </p:nvGraphicFramePr>
        <p:xfrm>
          <a:off x="3105755" y="4722226"/>
          <a:ext cx="5854103" cy="2011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5245"/>
                <a:gridCol w="609600"/>
                <a:gridCol w="533400"/>
                <a:gridCol w="671328"/>
                <a:gridCol w="395472"/>
                <a:gridCol w="320815"/>
                <a:gridCol w="389081"/>
                <a:gridCol w="1849162"/>
              </a:tblGrid>
              <a:tr h="44387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00" spc="40" dirty="0">
                          <a:effectLst/>
                        </a:rPr>
                        <a:t>Property title</a:t>
                      </a:r>
                      <a:endParaRPr lang="ko-KR" sz="1000" b="1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Property name</a:t>
                      </a:r>
                      <a:endParaRPr lang="ko-KR" sz="800" b="1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Value type</a:t>
                      </a:r>
                      <a:endParaRPr lang="ko-KR" sz="800" b="1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Value rule</a:t>
                      </a:r>
                      <a:endParaRPr lang="ko-KR" sz="800" b="1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Unit</a:t>
                      </a:r>
                      <a:endParaRPr lang="ko-KR" sz="800" b="1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Access mode</a:t>
                      </a:r>
                      <a:endParaRPr lang="ko-KR" sz="800" b="1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Mandatory</a:t>
                      </a:r>
                      <a:endParaRPr lang="ko-KR" sz="800" b="1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Description</a:t>
                      </a:r>
                      <a:endParaRPr lang="ko-KR" sz="800" b="1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3228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00" spc="40" dirty="0">
                          <a:effectLst/>
                        </a:rPr>
                        <a:t>Availability</a:t>
                      </a:r>
                      <a:endParaRPr lang="ko-KR" sz="10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 err="1">
                          <a:effectLst/>
                        </a:rPr>
                        <a:t>av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boolean</a:t>
                      </a:r>
                      <a:endParaRPr lang="ko-KR" sz="800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0 (not available)</a:t>
                      </a:r>
                      <a:endParaRPr lang="ko-KR" sz="800" spc="40" dirty="0">
                        <a:effectLst/>
                      </a:endParaRP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1 (available)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 </a:t>
                      </a:r>
                      <a:endParaRPr lang="ko-KR" sz="800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R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yes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spc="40" dirty="0">
                          <a:effectLst/>
                        </a:rPr>
                        <a:t>Indicates if the device is available or not to provide service even though it is discoverable on the network</a:t>
                      </a:r>
                      <a:endParaRPr lang="ko-KR" sz="9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4517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00" spc="40" dirty="0" err="1">
                          <a:effectLst/>
                        </a:rPr>
                        <a:t>LastedActedTime</a:t>
                      </a:r>
                      <a:endParaRPr lang="ko-KR" sz="10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 err="1">
                          <a:effectLst/>
                        </a:rPr>
                        <a:t>lat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integer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 </a:t>
                      </a:r>
                      <a:endParaRPr lang="ko-KR" sz="800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sec</a:t>
                      </a:r>
                      <a:endParaRPr lang="ko-KR" sz="800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R</a:t>
                      </a:r>
                      <a:endParaRPr lang="ko-KR" sz="800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yes</a:t>
                      </a:r>
                      <a:endParaRPr lang="ko-KR" sz="800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spc="40" dirty="0">
                          <a:effectLst/>
                        </a:rPr>
                        <a:t>Indicates the elapsed time in seconds after the device was invoked or acted upon</a:t>
                      </a:r>
                      <a:endParaRPr lang="ko-KR" sz="9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99357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00" spc="40" dirty="0" err="1">
                          <a:effectLst/>
                        </a:rPr>
                        <a:t>DeviceStatistics</a:t>
                      </a:r>
                      <a:endParaRPr lang="ko-KR" sz="10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ds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CSV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 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 </a:t>
                      </a:r>
                      <a:endParaRPr lang="ko-KR" sz="800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R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no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spc="40" dirty="0">
                          <a:effectLst/>
                        </a:rPr>
                        <a:t>Contains Device Statistics Info as a CSV of integers in that order (no. of received packets, no. of sent packets)</a:t>
                      </a:r>
                      <a:endParaRPr lang="ko-KR" sz="9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281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4800" y="274638"/>
            <a:ext cx="8534400" cy="71596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r>
              <a:rPr lang="en-US" dirty="0" smtClean="0"/>
              <a:t>OIC </a:t>
            </a:r>
            <a:r>
              <a:rPr lang="en-US" dirty="0" err="1" smtClean="0"/>
              <a:t>mnt</a:t>
            </a:r>
            <a:r>
              <a:rPr lang="en-US" dirty="0" smtClean="0"/>
              <a:t> -&gt; oneM2M Resource Mapping</a:t>
            </a:r>
            <a:endParaRPr lang="en-US" dirty="0"/>
          </a:p>
        </p:txBody>
      </p:sp>
      <p:sp>
        <p:nvSpPr>
          <p:cNvPr id="5" name="Rectangle 39"/>
          <p:cNvSpPr/>
          <p:nvPr/>
        </p:nvSpPr>
        <p:spPr>
          <a:xfrm>
            <a:off x="5350063" y="1219200"/>
            <a:ext cx="2422337" cy="272753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725" tIns="60862" rIns="121725" bIns="60862" rtlCol="0" anchor="t"/>
          <a:lstStyle/>
          <a:p>
            <a:pPr defTabSz="1217249">
              <a:defRPr/>
            </a:pPr>
            <a:r>
              <a:rPr lang="en-GB" sz="1400" b="1" kern="0" dirty="0" smtClean="0">
                <a:solidFill>
                  <a:schemeClr val="tx1"/>
                </a:solidFill>
                <a:latin typeface="Century Gothic"/>
              </a:rPr>
              <a:t>Maintenance</a:t>
            </a:r>
            <a:endParaRPr lang="en-GB" sz="1400" b="1" kern="0" dirty="0" smtClean="0">
              <a:solidFill>
                <a:schemeClr val="tx1"/>
              </a:solidFill>
              <a:latin typeface="Century Gothic"/>
            </a:endParaRPr>
          </a:p>
          <a:p>
            <a:pPr defTabSz="1217249">
              <a:defRPr/>
            </a:pPr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Resource URI: </a:t>
            </a:r>
            <a:r>
              <a:rPr lang="en-GB" sz="1400" b="1" kern="0" dirty="0" smtClean="0">
                <a:solidFill>
                  <a:schemeClr val="tx1"/>
                </a:solidFill>
                <a:latin typeface="Century Gothic"/>
              </a:rPr>
              <a:t>/</a:t>
            </a:r>
            <a:r>
              <a:rPr lang="en-GB" sz="1400" b="1" kern="0" dirty="0" err="1" smtClean="0">
                <a:solidFill>
                  <a:schemeClr val="tx1"/>
                </a:solidFill>
                <a:latin typeface="Century Gothic"/>
              </a:rPr>
              <a:t>oic</a:t>
            </a:r>
            <a:r>
              <a:rPr lang="en-GB" sz="1400" b="1" kern="0" dirty="0" smtClean="0">
                <a:solidFill>
                  <a:schemeClr val="tx1"/>
                </a:solidFill>
                <a:latin typeface="Century Gothic"/>
              </a:rPr>
              <a:t>/</a:t>
            </a:r>
            <a:r>
              <a:rPr lang="en-GB" sz="1400" b="1" kern="0" dirty="0" err="1" smtClean="0">
                <a:solidFill>
                  <a:schemeClr val="tx1"/>
                </a:solidFill>
                <a:latin typeface="Century Gothic"/>
              </a:rPr>
              <a:t>mnt</a:t>
            </a:r>
            <a:endParaRPr lang="en-GB" sz="1400" b="1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6" name="Rectangle 40"/>
          <p:cNvSpPr/>
          <p:nvPr/>
        </p:nvSpPr>
        <p:spPr>
          <a:xfrm>
            <a:off x="5420999" y="1822379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defTabSz="1217249">
              <a:defRPr/>
            </a:pPr>
            <a:r>
              <a:rPr lang="en-GB" sz="1400" kern="0" dirty="0" err="1">
                <a:solidFill>
                  <a:schemeClr val="tx1"/>
                </a:solidFill>
                <a:latin typeface="Century Gothic"/>
              </a:rPr>
              <a:t>rt</a:t>
            </a:r>
            <a:r>
              <a:rPr lang="en-GB" sz="1400" kern="0" dirty="0">
                <a:solidFill>
                  <a:schemeClr val="tx1"/>
                </a:solidFill>
                <a:latin typeface="Century Gothic"/>
              </a:rPr>
              <a:t>: </a:t>
            </a:r>
            <a:r>
              <a:rPr lang="en-GB" sz="1400" kern="0" dirty="0" err="1" smtClean="0">
                <a:solidFill>
                  <a:schemeClr val="tx1"/>
                </a:solidFill>
                <a:latin typeface="Century Gothic"/>
              </a:rPr>
              <a:t>oic.wk.mnt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7" name="Rectangle 41"/>
          <p:cNvSpPr/>
          <p:nvPr/>
        </p:nvSpPr>
        <p:spPr>
          <a:xfrm>
            <a:off x="5420999" y="2164207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>
                <a:solidFill>
                  <a:schemeClr val="tx1"/>
                </a:solidFill>
                <a:latin typeface="Century Gothic"/>
              </a:rPr>
              <a:t>if: </a:t>
            </a:r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oic.if.rw 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8" name="Rectangle 8"/>
          <p:cNvSpPr/>
          <p:nvPr/>
        </p:nvSpPr>
        <p:spPr>
          <a:xfrm>
            <a:off x="5420999" y="2847061"/>
            <a:ext cx="2128067" cy="27346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defTabSz="1217249">
              <a:defRPr/>
            </a:pPr>
            <a:r>
              <a:rPr lang="en-GB" altLang="ko-KR" sz="1400" b="1" kern="0" dirty="0" err="1">
                <a:solidFill>
                  <a:srgbClr val="1C3339"/>
                </a:solidFill>
                <a:latin typeface="Century Gothic"/>
              </a:rPr>
              <a:t>fr</a:t>
            </a:r>
            <a:r>
              <a:rPr lang="en-GB" altLang="ko-KR" sz="1400" b="1" kern="0" dirty="0">
                <a:solidFill>
                  <a:srgbClr val="1C3339"/>
                </a:solidFill>
                <a:latin typeface="Century Gothic"/>
              </a:rPr>
              <a:t>: </a:t>
            </a:r>
            <a:r>
              <a:rPr lang="en-GB" altLang="ko-KR" sz="1400" b="1" kern="0" dirty="0" smtClean="0">
                <a:solidFill>
                  <a:srgbClr val="1C3339"/>
                </a:solidFill>
                <a:latin typeface="Century Gothic"/>
              </a:rPr>
              <a:t>&lt;</a:t>
            </a:r>
            <a:r>
              <a:rPr lang="en-GB" altLang="ko-KR" sz="1400" b="1" kern="0" dirty="0">
                <a:solidFill>
                  <a:srgbClr val="1C3339"/>
                </a:solidFill>
                <a:latin typeface="Century Gothic"/>
              </a:rPr>
              <a:t>res. def.&gt;</a:t>
            </a:r>
          </a:p>
        </p:txBody>
      </p:sp>
      <p:sp>
        <p:nvSpPr>
          <p:cNvPr id="9" name="Rectangle 54"/>
          <p:cNvSpPr/>
          <p:nvPr/>
        </p:nvSpPr>
        <p:spPr>
          <a:xfrm>
            <a:off x="5407212" y="3175767"/>
            <a:ext cx="2128067" cy="27346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defTabSz="1217249">
              <a:defRPr/>
            </a:pPr>
            <a:r>
              <a:rPr lang="en-GB" altLang="ko-KR" sz="1400" b="1" kern="0" dirty="0" err="1">
                <a:solidFill>
                  <a:srgbClr val="1C3339"/>
                </a:solidFill>
                <a:latin typeface="Century Gothic"/>
              </a:rPr>
              <a:t>rb</a:t>
            </a:r>
            <a:r>
              <a:rPr lang="en-GB" altLang="ko-KR" sz="1400" b="1" kern="0" dirty="0">
                <a:solidFill>
                  <a:srgbClr val="1C3339"/>
                </a:solidFill>
                <a:latin typeface="Century Gothic"/>
              </a:rPr>
              <a:t>: </a:t>
            </a:r>
            <a:r>
              <a:rPr lang="en-GB" altLang="ko-KR" sz="1400" b="1" kern="0" dirty="0" smtClean="0">
                <a:solidFill>
                  <a:srgbClr val="1C3339"/>
                </a:solidFill>
                <a:latin typeface="Century Gothic"/>
              </a:rPr>
              <a:t>&lt;</a:t>
            </a:r>
            <a:r>
              <a:rPr lang="en-GB" altLang="ko-KR" sz="1400" b="1" kern="0" dirty="0">
                <a:solidFill>
                  <a:srgbClr val="1C3339"/>
                </a:solidFill>
                <a:latin typeface="Century Gothic"/>
              </a:rPr>
              <a:t>res. def.&gt;</a:t>
            </a:r>
          </a:p>
        </p:txBody>
      </p:sp>
      <p:sp>
        <p:nvSpPr>
          <p:cNvPr id="10" name="Rectangle 39"/>
          <p:cNvSpPr/>
          <p:nvPr/>
        </p:nvSpPr>
        <p:spPr>
          <a:xfrm>
            <a:off x="533400" y="1409358"/>
            <a:ext cx="2269937" cy="422944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21725" tIns="60862" rIns="121725" bIns="60862" rtlCol="0" anchor="t"/>
          <a:lstStyle/>
          <a:p>
            <a:pPr defTabSz="1217249">
              <a:defRPr/>
            </a:pPr>
            <a:r>
              <a:rPr lang="en-GB" sz="1400" b="1" kern="0" dirty="0" smtClean="0">
                <a:solidFill>
                  <a:schemeClr val="tx1"/>
                </a:solidFill>
                <a:latin typeface="Century Gothic"/>
              </a:rPr>
              <a:t>Container</a:t>
            </a:r>
            <a:endParaRPr lang="en-GB" sz="1400" b="1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11" name="Rectangle 40"/>
          <p:cNvSpPr/>
          <p:nvPr/>
        </p:nvSpPr>
        <p:spPr>
          <a:xfrm>
            <a:off x="604336" y="1759023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defTabSz="1217249">
              <a:defRPr/>
            </a:pPr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Resource type: </a:t>
            </a:r>
            <a:r>
              <a:rPr lang="en-GB" sz="800" kern="0" dirty="0" smtClean="0">
                <a:solidFill>
                  <a:schemeClr val="tx1"/>
                </a:solidFill>
                <a:latin typeface="Century Gothic"/>
              </a:rPr>
              <a:t>Container</a:t>
            </a:r>
            <a:endParaRPr lang="en-GB" sz="8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12" name="Rectangle 41"/>
          <p:cNvSpPr/>
          <p:nvPr/>
        </p:nvSpPr>
        <p:spPr>
          <a:xfrm>
            <a:off x="604336" y="2100851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Resource ID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13" name="Rectangle 42"/>
          <p:cNvSpPr/>
          <p:nvPr/>
        </p:nvSpPr>
        <p:spPr>
          <a:xfrm>
            <a:off x="604336" y="2442682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Resource Name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14" name="Rectangle 15"/>
          <p:cNvSpPr/>
          <p:nvPr/>
        </p:nvSpPr>
        <p:spPr>
          <a:xfrm>
            <a:off x="604336" y="2784512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Parent ID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15" name="Rectangle 16"/>
          <p:cNvSpPr/>
          <p:nvPr/>
        </p:nvSpPr>
        <p:spPr>
          <a:xfrm>
            <a:off x="609600" y="3124200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Expiry Time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16" name="Rectangle 17"/>
          <p:cNvSpPr/>
          <p:nvPr/>
        </p:nvSpPr>
        <p:spPr>
          <a:xfrm>
            <a:off x="609600" y="3460337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Creation Time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17" name="Rectangle 18"/>
          <p:cNvSpPr/>
          <p:nvPr/>
        </p:nvSpPr>
        <p:spPr>
          <a:xfrm>
            <a:off x="604334" y="3810000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Last Modified Time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18" name="Rectangle 19"/>
          <p:cNvSpPr/>
          <p:nvPr/>
        </p:nvSpPr>
        <p:spPr>
          <a:xfrm>
            <a:off x="615133" y="5257800"/>
            <a:ext cx="2128067" cy="27346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defTabSz="1217249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CurrentByteSize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20" name="Rectangle 42"/>
          <p:cNvSpPr/>
          <p:nvPr/>
        </p:nvSpPr>
        <p:spPr>
          <a:xfrm>
            <a:off x="5420997" y="2522421"/>
            <a:ext cx="2128067" cy="27346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>
                <a:solidFill>
                  <a:schemeClr val="tx1"/>
                </a:solidFill>
                <a:latin typeface="Century Gothic"/>
              </a:rPr>
              <a:t>n: </a:t>
            </a:r>
            <a:r>
              <a:rPr lang="en-GB" sz="1400" kern="0" dirty="0" err="1" smtClean="0">
                <a:solidFill>
                  <a:schemeClr val="tx1"/>
                </a:solidFill>
                <a:latin typeface="Century Gothic"/>
              </a:rPr>
              <a:t>Mainenance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02185" y="389786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OIC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107545" y="5702509"/>
            <a:ext cx="1055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oneM2M</a:t>
            </a:r>
            <a:endParaRPr lang="en-US" dirty="0"/>
          </a:p>
        </p:txBody>
      </p:sp>
      <p:sp>
        <p:nvSpPr>
          <p:cNvPr id="24" name="Rectangle 32"/>
          <p:cNvSpPr/>
          <p:nvPr/>
        </p:nvSpPr>
        <p:spPr>
          <a:xfrm>
            <a:off x="609600" y="4194561"/>
            <a:ext cx="2128067" cy="27346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latinLnBrk="0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State Tag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25" name="Rectangle 34"/>
          <p:cNvSpPr/>
          <p:nvPr/>
        </p:nvSpPr>
        <p:spPr>
          <a:xfrm>
            <a:off x="604333" y="4572166"/>
            <a:ext cx="2128067" cy="27346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defTabSz="1217249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Creator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26" name="Rectangle 35"/>
          <p:cNvSpPr/>
          <p:nvPr/>
        </p:nvSpPr>
        <p:spPr>
          <a:xfrm>
            <a:off x="609600" y="4908137"/>
            <a:ext cx="2128067" cy="27346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defTabSz="1217249"/>
            <a:r>
              <a:rPr lang="en-GB" sz="1400" kern="0" dirty="0" smtClean="0">
                <a:solidFill>
                  <a:schemeClr val="tx1"/>
                </a:solidFill>
                <a:latin typeface="Century Gothic"/>
              </a:rPr>
              <a:t>CurrentNrofInstances</a:t>
            </a:r>
            <a:endParaRPr lang="en-GB" sz="1400" kern="0" dirty="0">
              <a:solidFill>
                <a:schemeClr val="tx1"/>
              </a:solidFill>
              <a:latin typeface="Century Gothic"/>
            </a:endParaRPr>
          </a:p>
        </p:txBody>
      </p:sp>
      <p:sp>
        <p:nvSpPr>
          <p:cNvPr id="29" name="Rectangle 54"/>
          <p:cNvSpPr/>
          <p:nvPr/>
        </p:nvSpPr>
        <p:spPr>
          <a:xfrm>
            <a:off x="5386925" y="3507603"/>
            <a:ext cx="2128067" cy="27346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21725" tIns="60862" rIns="121725" bIns="60862" rtlCol="0" anchor="ctr"/>
          <a:lstStyle/>
          <a:p>
            <a:pPr algn="ctr" defTabSz="1217249">
              <a:defRPr/>
            </a:pPr>
            <a:r>
              <a:rPr lang="en-GB" altLang="ko-KR" sz="1400" b="1" kern="0" dirty="0" err="1">
                <a:solidFill>
                  <a:srgbClr val="1C3339"/>
                </a:solidFill>
                <a:latin typeface="Century Gothic"/>
              </a:rPr>
              <a:t>ssc</a:t>
            </a:r>
            <a:r>
              <a:rPr lang="en-GB" altLang="ko-KR" sz="1400" b="1" kern="0" dirty="0">
                <a:solidFill>
                  <a:srgbClr val="1C3339"/>
                </a:solidFill>
                <a:latin typeface="Century Gothic"/>
              </a:rPr>
              <a:t>: </a:t>
            </a:r>
            <a:r>
              <a:rPr lang="en-GB" altLang="ko-KR" sz="1400" b="1" kern="0" dirty="0" smtClean="0">
                <a:solidFill>
                  <a:srgbClr val="1C3339"/>
                </a:solidFill>
                <a:latin typeface="Century Gothic"/>
              </a:rPr>
              <a:t>&lt;</a:t>
            </a:r>
            <a:r>
              <a:rPr lang="en-GB" altLang="ko-KR" sz="1400" b="1" kern="0" dirty="0">
                <a:solidFill>
                  <a:srgbClr val="1C3339"/>
                </a:solidFill>
                <a:latin typeface="Century Gothic"/>
              </a:rPr>
              <a:t>res. def.&gt;</a:t>
            </a:r>
          </a:p>
        </p:txBody>
      </p:sp>
      <p:graphicFrame>
        <p:nvGraphicFramePr>
          <p:cNvPr id="31" name="표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028159"/>
              </p:ext>
            </p:extLst>
          </p:nvPr>
        </p:nvGraphicFramePr>
        <p:xfrm>
          <a:off x="3105755" y="4267200"/>
          <a:ext cx="5962046" cy="2529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2845"/>
                <a:gridCol w="448111"/>
                <a:gridCol w="436295"/>
                <a:gridCol w="436295"/>
                <a:gridCol w="436295"/>
                <a:gridCol w="3272205"/>
              </a:tblGrid>
              <a:tr h="365307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spc="40" dirty="0">
                          <a:effectLst/>
                        </a:rPr>
                        <a:t>Property title</a:t>
                      </a:r>
                      <a:endParaRPr lang="ko-KR" sz="900" b="1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Property name</a:t>
                      </a:r>
                      <a:endParaRPr lang="ko-KR" sz="800" b="1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Value type</a:t>
                      </a:r>
                      <a:endParaRPr lang="ko-KR" sz="800" b="1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>
                          <a:effectLst/>
                        </a:rPr>
                        <a:t>Access mode</a:t>
                      </a:r>
                      <a:endParaRPr lang="ko-KR" sz="800" b="1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Mandatory</a:t>
                      </a:r>
                      <a:endParaRPr lang="ko-KR" sz="800" b="1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Description</a:t>
                      </a:r>
                      <a:endParaRPr lang="ko-KR" sz="800" b="1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</a:tr>
              <a:tr h="837162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spc="40" dirty="0" err="1">
                          <a:effectLst/>
                        </a:rPr>
                        <a:t>Factory_Reset</a:t>
                      </a:r>
                      <a:endParaRPr lang="ko-KR" sz="9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 err="1">
                          <a:effectLst/>
                        </a:rPr>
                        <a:t>fr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 err="1">
                          <a:effectLst/>
                        </a:rPr>
                        <a:t>boolean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R, W</a:t>
                      </a:r>
                      <a:endParaRPr lang="ko-KR" sz="800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yes</a:t>
                      </a:r>
                      <a:endParaRPr lang="ko-KR" sz="800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spc="40" dirty="0">
                          <a:effectLst/>
                        </a:rPr>
                        <a:t>0 – No action (Default</a:t>
                      </a:r>
                      <a:r>
                        <a:rPr lang="en-GB" sz="900" spc="40" dirty="0" smtClean="0">
                          <a:effectLst/>
                        </a:rPr>
                        <a:t>*), 1 </a:t>
                      </a:r>
                      <a:r>
                        <a:rPr lang="en-GB" sz="900" spc="40" dirty="0">
                          <a:effectLst/>
                        </a:rPr>
                        <a:t>– Start Factory Reset</a:t>
                      </a:r>
                      <a:endParaRPr lang="ko-KR" sz="800" spc="40" dirty="0">
                        <a:effectLst/>
                      </a:endParaRP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spc="40" dirty="0">
                          <a:effectLst/>
                        </a:rPr>
                        <a:t>After factory reset, this value shall be changed back to the default value</a:t>
                      </a:r>
                      <a:endParaRPr lang="ko-KR" sz="800" spc="40" dirty="0">
                        <a:effectLst/>
                      </a:endParaRP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spc="40" dirty="0">
                          <a:effectLst/>
                        </a:rPr>
                        <a:t>After factory reset all configuration and state data will be lost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</a:tr>
              <a:tr h="700172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spc="40">
                          <a:effectLst/>
                        </a:rPr>
                        <a:t>Reboot</a:t>
                      </a:r>
                      <a:endParaRPr lang="ko-KR" sz="900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 err="1">
                          <a:effectLst/>
                        </a:rPr>
                        <a:t>rb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boolean</a:t>
                      </a:r>
                      <a:endParaRPr lang="ko-KR" sz="800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R, W</a:t>
                      </a:r>
                      <a:endParaRPr lang="ko-KR" sz="800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yes</a:t>
                      </a:r>
                      <a:endParaRPr lang="ko-KR" sz="800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spc="40" dirty="0">
                          <a:effectLst/>
                        </a:rPr>
                        <a:t>0 – No action (Default</a:t>
                      </a:r>
                      <a:r>
                        <a:rPr lang="en-GB" sz="900" spc="40" dirty="0" smtClean="0">
                          <a:effectLst/>
                        </a:rPr>
                        <a:t>),  1 </a:t>
                      </a:r>
                      <a:r>
                        <a:rPr lang="en-GB" sz="900" spc="40" dirty="0">
                          <a:effectLst/>
                        </a:rPr>
                        <a:t>– Start Reboot</a:t>
                      </a:r>
                      <a:endParaRPr lang="ko-KR" sz="800" spc="40" dirty="0">
                        <a:effectLst/>
                      </a:endParaRP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spc="40" dirty="0">
                          <a:effectLst/>
                        </a:rPr>
                        <a:t>After Reboot, this value shall be changed back to the default value</a:t>
                      </a:r>
                      <a:endParaRPr lang="ko-KR" sz="800" spc="40" dirty="0">
                        <a:effectLst/>
                      </a:endParaRP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spc="40" dirty="0">
                          <a:effectLst/>
                        </a:rPr>
                        <a:t>The reboot shall be finished within 60 seconds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</a:tr>
              <a:tr h="624066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spc="40" dirty="0" err="1">
                          <a:effectLst/>
                        </a:rPr>
                        <a:t>StartStatCollection</a:t>
                      </a:r>
                      <a:endParaRPr lang="ko-KR" sz="9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 dirty="0" err="1">
                          <a:effectLst/>
                        </a:rPr>
                        <a:t>ssc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boolean</a:t>
                      </a:r>
                      <a:endParaRPr lang="ko-KR" sz="800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R, W</a:t>
                      </a:r>
                      <a:endParaRPr lang="ko-KR" sz="800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800" spc="40">
                          <a:effectLst/>
                        </a:rPr>
                        <a:t>Yes</a:t>
                      </a:r>
                      <a:endParaRPr lang="ko-KR" sz="800" spc="4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spc="40" dirty="0">
                          <a:effectLst/>
                        </a:rPr>
                        <a:t>0 – No collection of </a:t>
                      </a:r>
                      <a:r>
                        <a:rPr lang="en-GB" sz="900" spc="40" dirty="0" smtClean="0">
                          <a:effectLst/>
                        </a:rPr>
                        <a:t>statistics,  1 </a:t>
                      </a:r>
                      <a:r>
                        <a:rPr lang="en-GB" sz="900" spc="40" dirty="0">
                          <a:effectLst/>
                        </a:rPr>
                        <a:t>– Starts collecting statistics</a:t>
                      </a:r>
                      <a:endParaRPr lang="ko-KR" sz="800" spc="40" dirty="0">
                        <a:effectLst/>
                      </a:endParaRP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900" spc="40" dirty="0">
                          <a:effectLst/>
                        </a:rPr>
                        <a:t>Toggles between collecting and not collecting any device statistics (ds property in /</a:t>
                      </a:r>
                      <a:r>
                        <a:rPr lang="en-GB" sz="900" spc="40" dirty="0" err="1">
                          <a:effectLst/>
                        </a:rPr>
                        <a:t>oic</a:t>
                      </a:r>
                      <a:r>
                        <a:rPr lang="en-GB" sz="900" spc="40" dirty="0">
                          <a:effectLst/>
                        </a:rPr>
                        <a:t>/mon) depending on the value being 0 or 1</a:t>
                      </a:r>
                      <a:endParaRPr lang="ko-KR" sz="800" spc="4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75" marR="6857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0713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74038" cy="639762"/>
          </a:xfrm>
        </p:spPr>
        <p:txBody>
          <a:bodyPr/>
          <a:lstStyle/>
          <a:p>
            <a:r>
              <a:rPr lang="en-US" dirty="0" smtClean="0"/>
              <a:t>Monitoring</a:t>
            </a:r>
            <a:endParaRPr lang="en-US" dirty="0"/>
          </a:p>
        </p:txBody>
      </p:sp>
      <p:sp>
        <p:nvSpPr>
          <p:cNvPr id="31" name="Content Placeholder 2"/>
          <p:cNvSpPr>
            <a:spLocks noGrp="1"/>
          </p:cNvSpPr>
          <p:nvPr>
            <p:ph idx="1"/>
          </p:nvPr>
        </p:nvSpPr>
        <p:spPr>
          <a:xfrm>
            <a:off x="381000" y="4191000"/>
            <a:ext cx="8229600" cy="22098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ko-KR" sz="1200" dirty="0" smtClean="0"/>
              <a:t>OIC client in IPE sends “RETRIEVE Request” message to the OIC device in Legacy OIC domain.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OIC device responds to the request message with the “/</a:t>
            </a:r>
            <a:r>
              <a:rPr lang="en-US" altLang="ko-KR" sz="1200" dirty="0" err="1" smtClean="0">
                <a:solidFill>
                  <a:prstClr val="black"/>
                </a:solidFill>
              </a:rPr>
              <a:t>oic</a:t>
            </a:r>
            <a:r>
              <a:rPr lang="en-US" altLang="ko-KR" sz="1200" dirty="0" smtClean="0">
                <a:solidFill>
                  <a:prstClr val="black"/>
                </a:solidFill>
              </a:rPr>
              <a:t>/</a:t>
            </a:r>
            <a:r>
              <a:rPr lang="en-US" altLang="ko-KR" sz="1200" dirty="0" err="1" smtClean="0">
                <a:solidFill>
                  <a:prstClr val="black"/>
                </a:solidFill>
              </a:rPr>
              <a:t>mon</a:t>
            </a:r>
            <a:r>
              <a:rPr lang="en-US" altLang="ko-KR" sz="1200" dirty="0" smtClean="0">
                <a:solidFill>
                  <a:prstClr val="black"/>
                </a:solidFill>
              </a:rPr>
              <a:t>” resource.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Based on the response message, IPE sends oneM2M resource CREATE request to the MN-CSE (</a:t>
            </a:r>
            <a:r>
              <a:rPr lang="en-US" altLang="ko-KR" sz="1200" dirty="0" err="1" smtClean="0">
                <a:solidFill>
                  <a:prstClr val="black"/>
                </a:solidFill>
              </a:rPr>
              <a:t>conainer</a:t>
            </a:r>
            <a:r>
              <a:rPr lang="en-US" altLang="ko-KR" sz="1200" dirty="0" smtClean="0">
                <a:solidFill>
                  <a:prstClr val="black"/>
                </a:solidFill>
              </a:rPr>
              <a:t>, </a:t>
            </a:r>
            <a:r>
              <a:rPr lang="en-US" altLang="ko-KR" sz="1200" dirty="0" err="1" smtClean="0">
                <a:solidFill>
                  <a:prstClr val="black"/>
                </a:solidFill>
              </a:rPr>
              <a:t>contentInstance</a:t>
            </a:r>
            <a:r>
              <a:rPr lang="en-US" altLang="ko-KR" sz="1200" dirty="0" smtClean="0">
                <a:solidFill>
                  <a:prstClr val="black"/>
                </a:solidFill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MN-CSE sends oneM2M resource CREATE response to the IPE</a:t>
            </a:r>
          </a:p>
          <a:p>
            <a:pPr marL="514350" indent="-514350">
              <a:buFont typeface="+mj-lt"/>
              <a:buAutoNum type="arabicPeriod"/>
            </a:pPr>
            <a:endParaRPr lang="en-US" altLang="ko-KR" sz="12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altLang="ko-KR" sz="1200" dirty="0" smtClean="0">
                <a:solidFill>
                  <a:prstClr val="black"/>
                </a:solidFill>
              </a:rPr>
              <a:t>Assuming “/</a:t>
            </a:r>
            <a:r>
              <a:rPr lang="en-US" altLang="ko-KR" sz="1200" dirty="0" err="1" smtClean="0">
                <a:solidFill>
                  <a:prstClr val="black"/>
                </a:solidFill>
              </a:rPr>
              <a:t>oic</a:t>
            </a:r>
            <a:r>
              <a:rPr lang="en-US" altLang="ko-KR" sz="1200" dirty="0" smtClean="0">
                <a:solidFill>
                  <a:prstClr val="black"/>
                </a:solidFill>
              </a:rPr>
              <a:t>/</a:t>
            </a:r>
            <a:r>
              <a:rPr lang="en-US" altLang="ko-KR" sz="1200" dirty="0" err="1" smtClean="0">
                <a:solidFill>
                  <a:prstClr val="black"/>
                </a:solidFill>
              </a:rPr>
              <a:t>mon</a:t>
            </a:r>
            <a:r>
              <a:rPr lang="en-US" altLang="ko-KR" sz="1200" dirty="0" smtClean="0">
                <a:solidFill>
                  <a:prstClr val="black"/>
                </a:solidFill>
              </a:rPr>
              <a:t>” resource is synchronized with &lt;container&gt;, &lt;</a:t>
            </a:r>
            <a:r>
              <a:rPr lang="en-US" altLang="ko-KR" sz="1200" dirty="0" err="1" smtClean="0">
                <a:solidFill>
                  <a:prstClr val="black"/>
                </a:solidFill>
              </a:rPr>
              <a:t>contentInstance</a:t>
            </a:r>
            <a:r>
              <a:rPr lang="en-US" altLang="ko-KR" sz="1200" dirty="0" smtClean="0">
                <a:solidFill>
                  <a:prstClr val="black"/>
                </a:solidFill>
              </a:rPr>
              <a:t>&gt; in MN-CSE</a:t>
            </a:r>
          </a:p>
          <a:p>
            <a:pPr marL="0" indent="0">
              <a:buNone/>
            </a:pPr>
            <a:r>
              <a:rPr lang="en-US" altLang="ko-KR" sz="1200" dirty="0" smtClean="0">
                <a:solidFill>
                  <a:prstClr val="black"/>
                </a:solidFill>
              </a:rPr>
              <a:t>In </a:t>
            </a:r>
            <a:r>
              <a:rPr lang="en-US" altLang="ko-KR" sz="1200" dirty="0">
                <a:solidFill>
                  <a:prstClr val="black"/>
                </a:solidFill>
              </a:rPr>
              <a:t>order to </a:t>
            </a:r>
            <a:r>
              <a:rPr lang="en-US" altLang="ko-KR" sz="1200" dirty="0" smtClean="0">
                <a:solidFill>
                  <a:prstClr val="black"/>
                </a:solidFill>
              </a:rPr>
              <a:t>perform OIC device monitoring from oneM2M AE,</a:t>
            </a:r>
          </a:p>
          <a:p>
            <a:pPr marL="536575" indent="-268288">
              <a:buAutoNum type="alphaU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IN-AE sends &lt;</a:t>
            </a:r>
            <a:r>
              <a:rPr lang="en-US" altLang="ko-KR" sz="1200" dirty="0" err="1" smtClean="0">
                <a:solidFill>
                  <a:prstClr val="black"/>
                </a:solidFill>
              </a:rPr>
              <a:t>contentInstance</a:t>
            </a:r>
            <a:r>
              <a:rPr lang="en-US" altLang="ko-KR" sz="1200" dirty="0" smtClean="0">
                <a:solidFill>
                  <a:prstClr val="black"/>
                </a:solidFill>
              </a:rPr>
              <a:t>&gt; RETRIVE request to the MN-CSE via IN-CSE</a:t>
            </a:r>
          </a:p>
          <a:p>
            <a:pPr marL="536575" indent="-268288">
              <a:buAutoNum type="alphaU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MN-CSE sends &lt;</a:t>
            </a:r>
            <a:r>
              <a:rPr lang="en-US" altLang="ko-KR" sz="1200" dirty="0" err="1" smtClean="0">
                <a:solidFill>
                  <a:prstClr val="black"/>
                </a:solidFill>
              </a:rPr>
              <a:t>contentInstance</a:t>
            </a:r>
            <a:r>
              <a:rPr lang="en-US" altLang="ko-KR" sz="1200" dirty="0" smtClean="0">
                <a:solidFill>
                  <a:prstClr val="black"/>
                </a:solidFill>
              </a:rPr>
              <a:t>&gt; RETRIVE response to the IN-AE via IN-CSE</a:t>
            </a:r>
          </a:p>
          <a:p>
            <a:pPr marL="400050" lvl="1" indent="0">
              <a:buNone/>
            </a:pPr>
            <a:endParaRPr lang="en-US" altLang="ko-KR" sz="1100" dirty="0" smtClean="0"/>
          </a:p>
          <a:p>
            <a:pPr marL="514350" indent="-514350">
              <a:buFont typeface="+mj-lt"/>
              <a:buAutoNum type="arabicPeriod"/>
            </a:pPr>
            <a:endParaRPr lang="en-US" altLang="ko-KR" sz="1200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5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6965975"/>
              </p:ext>
            </p:extLst>
          </p:nvPr>
        </p:nvGraphicFramePr>
        <p:xfrm>
          <a:off x="304800" y="1295400"/>
          <a:ext cx="8326438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Visio" r:id="rId3" imgW="6410215" imgH="1866805" progId="Visio.Drawing.11">
                  <p:embed/>
                </p:oleObj>
              </mc:Choice>
              <mc:Fallback>
                <p:oleObj name="Visio" r:id="rId3" imgW="6410215" imgH="1866805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295400"/>
                        <a:ext cx="8326438" cy="2438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5027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/>
          <a:lstStyle/>
          <a:p>
            <a:r>
              <a:rPr lang="en-US" altLang="ko-KR" dirty="0"/>
              <a:t>Diagnostics and maintenance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8229600" cy="2514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200" dirty="0" smtClean="0"/>
              <a:t>Precondition: </a:t>
            </a:r>
          </a:p>
          <a:p>
            <a:pPr marL="0" indent="0">
              <a:buNone/>
            </a:pPr>
            <a:r>
              <a:rPr lang="en-US" sz="1200" dirty="0" smtClean="0"/>
              <a:t>“/</a:t>
            </a:r>
            <a:r>
              <a:rPr lang="en-US" sz="1200" dirty="0" err="1" smtClean="0"/>
              <a:t>oic</a:t>
            </a:r>
            <a:r>
              <a:rPr lang="en-US" sz="1200" dirty="0" smtClean="0"/>
              <a:t>/</a:t>
            </a:r>
            <a:r>
              <a:rPr lang="en-US" sz="1200" dirty="0" err="1" smtClean="0"/>
              <a:t>mnt</a:t>
            </a:r>
            <a:r>
              <a:rPr lang="en-US" sz="1200" dirty="0" smtClean="0"/>
              <a:t>” resource in OIC device is already synchronized with &lt;container&gt;, &lt;</a:t>
            </a:r>
            <a:r>
              <a:rPr lang="en-US" sz="1200" dirty="0" err="1" smtClean="0"/>
              <a:t>contentInstance</a:t>
            </a:r>
            <a:r>
              <a:rPr lang="en-US" sz="1200" dirty="0" smtClean="0"/>
              <a:t>&gt; in MN-CSE.</a:t>
            </a:r>
          </a:p>
          <a:p>
            <a:pPr marL="0" indent="0">
              <a:buNone/>
            </a:pPr>
            <a:endParaRPr lang="en-US" sz="1200" dirty="0" smtClean="0"/>
          </a:p>
          <a:p>
            <a:pPr marL="228600" indent="-228600">
              <a:buAutoNum type="alphaU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IPE sends &lt;subscription&gt; CREATE request to the MN-CSE in order to receive notification message  (Related event type is direct child resource creation)</a:t>
            </a:r>
          </a:p>
          <a:p>
            <a:pPr marL="228600" indent="-228600">
              <a:buAutoNum type="alphaU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MN-CSE sends &lt;subscription&gt; CREATE response to the IPE</a:t>
            </a:r>
          </a:p>
          <a:p>
            <a:pPr marL="0" indent="0">
              <a:buNone/>
            </a:pPr>
            <a:endParaRPr lang="en-US" altLang="ko-KR" sz="1200" dirty="0" smtClean="0">
              <a:solidFill>
                <a:prstClr val="black"/>
              </a:solidFill>
            </a:endParaRPr>
          </a:p>
          <a:p>
            <a:pPr marL="228600" indent="-228600">
              <a:buAutoNum type="arabi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IN-AE sends &lt;</a:t>
            </a:r>
            <a:r>
              <a:rPr lang="en-US" altLang="ko-KR" sz="1200" dirty="0" err="1" smtClean="0">
                <a:solidFill>
                  <a:prstClr val="black"/>
                </a:solidFill>
              </a:rPr>
              <a:t>contentInstance</a:t>
            </a:r>
            <a:r>
              <a:rPr lang="en-US" altLang="ko-KR" sz="1200" dirty="0" smtClean="0">
                <a:solidFill>
                  <a:prstClr val="black"/>
                </a:solidFill>
              </a:rPr>
              <a:t>&gt; CREATE request to the MN-CSE via IN-CSE</a:t>
            </a:r>
          </a:p>
          <a:p>
            <a:pPr marL="228600" indent="-228600">
              <a:buAutoNum type="arabi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MN-CSE sends CREATE response to the IN-AE via IN-CSE</a:t>
            </a:r>
          </a:p>
          <a:p>
            <a:pPr marL="228600" indent="-228600">
              <a:buAutoNum type="arabi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&lt;</a:t>
            </a:r>
            <a:r>
              <a:rPr lang="en-US" altLang="ko-KR" sz="1200" dirty="0" err="1" smtClean="0">
                <a:solidFill>
                  <a:prstClr val="black"/>
                </a:solidFill>
              </a:rPr>
              <a:t>contentInstance</a:t>
            </a:r>
            <a:r>
              <a:rPr lang="en-US" altLang="ko-KR" sz="1200" dirty="0" smtClean="0">
                <a:solidFill>
                  <a:prstClr val="black"/>
                </a:solidFill>
              </a:rPr>
              <a:t>&gt; creation triggers notification message delivering to the IPE</a:t>
            </a:r>
          </a:p>
          <a:p>
            <a:pPr marL="228600" indent="-228600">
              <a:buAutoNum type="arabi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Based on notification message, OIC client sends “/</a:t>
            </a:r>
            <a:r>
              <a:rPr lang="en-US" altLang="ko-KR" sz="1200" dirty="0" err="1" smtClean="0">
                <a:solidFill>
                  <a:prstClr val="black"/>
                </a:solidFill>
              </a:rPr>
              <a:t>oic</a:t>
            </a:r>
            <a:r>
              <a:rPr lang="en-US" altLang="ko-KR" sz="1200" dirty="0" smtClean="0">
                <a:solidFill>
                  <a:prstClr val="black"/>
                </a:solidFill>
              </a:rPr>
              <a:t>/</a:t>
            </a:r>
            <a:r>
              <a:rPr lang="en-US" altLang="ko-KR" sz="1200" dirty="0" err="1" smtClean="0">
                <a:solidFill>
                  <a:prstClr val="black"/>
                </a:solidFill>
              </a:rPr>
              <a:t>mnt</a:t>
            </a:r>
            <a:r>
              <a:rPr lang="en-US" altLang="ko-KR" sz="1200" dirty="0" smtClean="0">
                <a:solidFill>
                  <a:prstClr val="black"/>
                </a:solidFill>
              </a:rPr>
              <a:t>” UPDATE request to the OIC Device in Legacy OIC domain</a:t>
            </a:r>
          </a:p>
          <a:p>
            <a:pPr marL="228600" indent="-228600">
              <a:buAutoNum type="arabicPeriod"/>
            </a:pPr>
            <a:r>
              <a:rPr lang="en-US" altLang="ko-KR" sz="1200" dirty="0" smtClean="0">
                <a:solidFill>
                  <a:prstClr val="black"/>
                </a:solidFill>
              </a:rPr>
              <a:t>OIC Device send UPDATE response to the OIC client in IPE</a:t>
            </a:r>
          </a:p>
          <a:p>
            <a:pPr marL="228600" indent="-228600">
              <a:buAutoNum type="arabicPeriod"/>
            </a:pPr>
            <a:endParaRPr lang="en-US" altLang="ko-KR" sz="1200" dirty="0" smtClean="0">
              <a:solidFill>
                <a:prstClr val="black"/>
              </a:solidFill>
            </a:endParaRPr>
          </a:p>
          <a:p>
            <a:pPr marL="400050" lvl="1" indent="0">
              <a:buNone/>
            </a:pPr>
            <a:endParaRPr lang="en-US" altLang="ko-KR" sz="1100" dirty="0" smtClean="0"/>
          </a:p>
          <a:p>
            <a:pPr marL="514350" indent="-514350">
              <a:buFont typeface="+mj-lt"/>
              <a:buAutoNum type="arabicPeriod"/>
            </a:pPr>
            <a:endParaRPr lang="en-US" altLang="ko-KR" sz="1200" dirty="0"/>
          </a:p>
        </p:txBody>
      </p:sp>
      <p:graphicFrame>
        <p:nvGraphicFramePr>
          <p:cNvPr id="7" name="개체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3676963"/>
              </p:ext>
            </p:extLst>
          </p:nvPr>
        </p:nvGraphicFramePr>
        <p:xfrm>
          <a:off x="304800" y="1295400"/>
          <a:ext cx="8326438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Visio" r:id="rId3" imgW="6410215" imgH="1866805" progId="Visio.Drawing.11">
                  <p:embed/>
                </p:oleObj>
              </mc:Choice>
              <mc:Fallback>
                <p:oleObj name="Visio" r:id="rId3" imgW="6410215" imgH="1866805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295400"/>
                        <a:ext cx="8326438" cy="2438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4063704"/>
      </p:ext>
    </p:extLst>
  </p:cSld>
  <p:clrMapOvr>
    <a:masterClrMapping/>
  </p:clrMapOvr>
</p:sld>
</file>

<file path=ppt/theme/theme1.xml><?xml version="1.0" encoding="utf-8"?>
<a:theme xmlns:a="http://schemas.openxmlformats.org/drawingml/2006/main" name="oneM2M Heading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neM2M Conten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45791</TotalTime>
  <Words>781</Words>
  <Application>Microsoft Office PowerPoint</Application>
  <PresentationFormat>화면 슬라이드 쇼(4:3)</PresentationFormat>
  <Paragraphs>155</Paragraphs>
  <Slides>7</Slides>
  <Notes>1</Notes>
  <HiddenSlides>0</HiddenSlides>
  <MMClips>0</MMClips>
  <ScaleCrop>false</ScaleCrop>
  <HeadingPairs>
    <vt:vector size="8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2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6" baseType="lpstr">
      <vt:lpstr>굴림</vt:lpstr>
      <vt:lpstr>맑은 고딕</vt:lpstr>
      <vt:lpstr>Arial</vt:lpstr>
      <vt:lpstr>Calibri</vt:lpstr>
      <vt:lpstr>Century Gothic</vt:lpstr>
      <vt:lpstr>Times New Roman</vt:lpstr>
      <vt:lpstr>oneM2M Heading Theme</vt:lpstr>
      <vt:lpstr>oneM2M Content Theme</vt:lpstr>
      <vt:lpstr>Microsoft Visio 2003-2010 Drawing</vt:lpstr>
      <vt:lpstr>OIC device management  interworking procedure</vt:lpstr>
      <vt:lpstr>Introduction</vt:lpstr>
      <vt:lpstr>OIC Device Management</vt:lpstr>
      <vt:lpstr>PowerPoint 프레젠테이션</vt:lpstr>
      <vt:lpstr>PowerPoint 프레젠테이션</vt:lpstr>
      <vt:lpstr>Monitoring</vt:lpstr>
      <vt:lpstr>Diagnostics and maintenance</vt:lpstr>
    </vt:vector>
  </TitlesOfParts>
  <Company>oneM2M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MARCOM</dc:creator>
  <cp:lastModifiedBy>Sungchan Choi</cp:lastModifiedBy>
  <cp:revision>2163</cp:revision>
  <dcterms:created xsi:type="dcterms:W3CDTF">2012-09-11T22:52:11Z</dcterms:created>
  <dcterms:modified xsi:type="dcterms:W3CDTF">2015-10-27T12:30:13Z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