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11"/>
  </p:handoutMasterIdLst>
  <p:sldIdLst>
    <p:sldId id="256" r:id="rId2"/>
    <p:sldId id="257" r:id="rId3"/>
    <p:sldId id="259" r:id="rId4"/>
    <p:sldId id="258" r:id="rId5"/>
    <p:sldId id="279" r:id="rId6"/>
    <p:sldId id="271" r:id="rId7"/>
    <p:sldId id="278" r:id="rId8"/>
    <p:sldId id="260" r:id="rId9"/>
    <p:sldId id="276" r:id="rId10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FFCC"/>
    <a:srgbClr val="3333CC"/>
    <a:srgbClr val="A0A0A3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621" autoAdjust="0"/>
    <p:restoredTop sz="94660"/>
  </p:normalViewPr>
  <p:slideViewPr>
    <p:cSldViewPr snapToGrid="0">
      <p:cViewPr varScale="1">
        <p:scale>
          <a:sx n="73" d="100"/>
          <a:sy n="73" d="100"/>
        </p:scale>
        <p:origin x="-642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68" d="100"/>
          <a:sy n="68" d="100"/>
        </p:scale>
        <p:origin x="-3252" y="-96"/>
      </p:cViewPr>
      <p:guideLst>
        <p:guide orient="horz" pos="2880"/>
        <p:guide pos="2160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ja-JP" altLang="ja-JP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D3D94B7B-F58A-448F-8E49-8D1888CDD3FD}" type="datetimeFigureOut">
              <a:rPr lang="en-US" altLang="ja-JP"/>
              <a:pPr>
                <a:defRPr/>
              </a:pPr>
              <a:t>10/31/2015</a:t>
            </a:fld>
            <a:endParaRPr lang="en-US" altLang="ja-JP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ja-JP" altLang="ja-JP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25961EF5-0A15-4E40-8DFC-37F3D6824E24}" type="slidenum">
              <a:rPr lang="en-US" altLang="en-US"/>
              <a:pPr>
                <a:defRPr/>
              </a:pPr>
              <a:t>&lt;#&gt;</a:t>
            </a:fld>
            <a:endParaRPr lang="en-US" altLang="en-US"/>
          </a:p>
        </p:txBody>
      </p:sp>
    </p:spTree>
    <p:extLst>
      <p:ext uri="{BB962C8B-B14F-4D97-AF65-F5344CB8AC3E}">
        <p14:creationId xmlns="" xmlns:p14="http://schemas.microsoft.com/office/powerpoint/2010/main" val="97951134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ew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1"/>
          <p:cNvCxnSpPr/>
          <p:nvPr userDrawn="1"/>
        </p:nvCxnSpPr>
        <p:spPr>
          <a:xfrm>
            <a:off x="457200" y="6248400"/>
            <a:ext cx="8229600" cy="0"/>
          </a:xfrm>
          <a:prstGeom prst="line">
            <a:avLst/>
          </a:prstGeom>
          <a:ln w="22225" cmpd="thickThin">
            <a:solidFill>
              <a:srgbClr val="A0A0A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2"/>
          <p:cNvCxnSpPr/>
          <p:nvPr userDrawn="1"/>
        </p:nvCxnSpPr>
        <p:spPr>
          <a:xfrm>
            <a:off x="457200" y="1219200"/>
            <a:ext cx="8229600" cy="0"/>
          </a:xfrm>
          <a:prstGeom prst="line">
            <a:avLst/>
          </a:prstGeom>
          <a:ln w="22225" cmpd="thickThin">
            <a:solidFill>
              <a:srgbClr val="A0A0A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Picture 7" descr="C:\Documents and Settings\mcauley\Local Settings\Temp\wz83a6\oneM2M\oneM2M-Logo.gif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46988" y="0"/>
            <a:ext cx="1497012" cy="1022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0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4484857C-D2B6-4BAA-910D-4B622D59FC9B}" type="slidenum">
              <a:rPr lang="en-US" altLang="en-US"/>
              <a:pPr>
                <a:defRPr/>
              </a:pPr>
              <a:t>&lt;#&gt;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1"/>
          <p:cNvCxnSpPr/>
          <p:nvPr userDrawn="1"/>
        </p:nvCxnSpPr>
        <p:spPr>
          <a:xfrm>
            <a:off x="457200" y="6248400"/>
            <a:ext cx="8229600" cy="0"/>
          </a:xfrm>
          <a:prstGeom prst="line">
            <a:avLst/>
          </a:prstGeom>
          <a:ln w="22225" cmpd="thickThin">
            <a:solidFill>
              <a:srgbClr val="A0A0A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2"/>
          <p:cNvCxnSpPr/>
          <p:nvPr userDrawn="1"/>
        </p:nvCxnSpPr>
        <p:spPr>
          <a:xfrm>
            <a:off x="457200" y="1219200"/>
            <a:ext cx="8229600" cy="0"/>
          </a:xfrm>
          <a:prstGeom prst="line">
            <a:avLst/>
          </a:prstGeom>
          <a:ln w="22225" cmpd="thickThin">
            <a:solidFill>
              <a:srgbClr val="A0A0A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Picture 7" descr="C:\Documents and Settings\mcauley\Local Settings\Temp\wz83a6\oneM2M\oneM2M-Logo.gif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46988" y="0"/>
            <a:ext cx="1497012" cy="1022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0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6C6239A1-A201-47DB-A9C7-B7ED6ADE27EB}" type="slidenum">
              <a:rPr lang="en-US" altLang="en-US"/>
              <a:pPr>
                <a:defRPr/>
              </a:pPr>
              <a:t>&lt;#&gt;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730" r:id="rId1"/>
    <p:sldLayoutId id="2147483731" r:id="rId2"/>
    <p:sldLayoutId id="2147483729" r:id="rId3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rgbClr val="C0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C0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C0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C0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C00000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rgbClr val="C00000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rgbClr val="C00000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rgbClr val="C00000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rgbClr val="C00000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rgbClr val="C00000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rgbClr val="C00000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7" descr="C:\Documents and Settings\mcauley\Local Settings\Temp\wz83a6\oneM2M\oneM2M-Logo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81150" y="28575"/>
            <a:ext cx="5981700" cy="408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ounded Rectangle 5"/>
          <p:cNvSpPr/>
          <p:nvPr/>
        </p:nvSpPr>
        <p:spPr>
          <a:xfrm>
            <a:off x="457200" y="5256213"/>
            <a:ext cx="8229600" cy="1222375"/>
          </a:xfrm>
          <a:prstGeom prst="roundRect">
            <a:avLst/>
          </a:prstGeom>
          <a:noFill/>
          <a:ln>
            <a:solidFill>
              <a:srgbClr val="A0A0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ja-JP" altLang="ja-JP">
              <a:solidFill>
                <a:srgbClr val="FFFFFF"/>
              </a:solidFill>
              <a:cs typeface="Arial" pitchFamily="34" charset="0"/>
            </a:endParaRPr>
          </a:p>
        </p:txBody>
      </p:sp>
      <p:sp>
        <p:nvSpPr>
          <p:cNvPr id="3076" name="Title 1"/>
          <p:cNvSpPr>
            <a:spLocks noGrp="1"/>
          </p:cNvSpPr>
          <p:nvPr>
            <p:ph type="ctrTitle" idx="4294967295"/>
          </p:nvPr>
        </p:nvSpPr>
        <p:spPr bwMode="auto">
          <a:xfrm>
            <a:off x="685800" y="3711575"/>
            <a:ext cx="7772400" cy="14700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eaLnBrk="1" hangingPunct="1"/>
            <a:r>
              <a:rPr lang="en-US" altLang="en-US" sz="4800" b="1" smtClean="0">
                <a:solidFill>
                  <a:srgbClr val="A0A0A3"/>
                </a:solidFill>
              </a:rPr>
              <a:t>CR to ARC about</a:t>
            </a:r>
            <a:br>
              <a:rPr lang="en-US" altLang="en-US" sz="4800" b="1" smtClean="0">
                <a:solidFill>
                  <a:srgbClr val="A0A0A3"/>
                </a:solidFill>
              </a:rPr>
            </a:br>
            <a:r>
              <a:rPr lang="en-US" altLang="en-US" sz="4800" b="1" smtClean="0">
                <a:solidFill>
                  <a:srgbClr val="A0A0A3"/>
                </a:solidFill>
              </a:rPr>
              <a:t>Data Collection Policies</a:t>
            </a:r>
          </a:p>
        </p:txBody>
      </p:sp>
      <p:sp>
        <p:nvSpPr>
          <p:cNvPr id="3077" name="TextBox 4"/>
          <p:cNvSpPr txBox="1">
            <a:spLocks noChangeArrowheads="1"/>
          </p:cNvSpPr>
          <p:nvPr/>
        </p:nvSpPr>
        <p:spPr bwMode="auto">
          <a:xfrm>
            <a:off x="611188" y="5256213"/>
            <a:ext cx="52784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altLang="en-US">
                <a:solidFill>
                  <a:srgbClr val="B42025"/>
                </a:solidFill>
              </a:rPr>
              <a:t>Group Name: ARC (TP20)</a:t>
            </a:r>
          </a:p>
          <a:p>
            <a:pPr eaLnBrk="1" hangingPunct="1"/>
            <a:r>
              <a:rPr lang="en-US" altLang="en-US">
                <a:solidFill>
                  <a:srgbClr val="B42025"/>
                </a:solidFill>
              </a:rPr>
              <a:t>Source: Toshiko Matsumoto and Daisuke Ishii, Hitachi, </a:t>
            </a:r>
          </a:p>
          <a:p>
            <a:pPr eaLnBrk="1" hangingPunct="1"/>
            <a:r>
              <a:rPr lang="en-US" altLang="en-US">
                <a:solidFill>
                  <a:srgbClr val="B42025"/>
                </a:solidFill>
              </a:rPr>
              <a:t>toshiko.matsumoto.jz@hitachi-solutions.com</a:t>
            </a:r>
          </a:p>
          <a:p>
            <a:pPr eaLnBrk="1" hangingPunct="1"/>
            <a:r>
              <a:rPr lang="en-US" altLang="en-US">
                <a:solidFill>
                  <a:srgbClr val="B42025"/>
                </a:solidFill>
              </a:rPr>
              <a:t>Meeting Date: 2015-11-09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 bwMode="auto">
          <a:xfrm>
            <a:off x="457200" y="457200"/>
            <a:ext cx="8229600" cy="1143000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altLang="en-US" smtClean="0"/>
              <a:t>Contents</a:t>
            </a:r>
          </a:p>
        </p:txBody>
      </p:sp>
      <p:sp>
        <p:nvSpPr>
          <p:cNvPr id="4099" name="Slide Number Placeholder 5"/>
          <p:cNvSpPr>
            <a:spLocks noGrp="1"/>
          </p:cNvSpPr>
          <p:nvPr>
            <p:ph type="sldNum" sz="quarter" idx="10"/>
          </p:nvPr>
        </p:nvSpPr>
        <p:spPr bwMode="auto">
          <a:xfrm>
            <a:off x="457200" y="6248400"/>
            <a:ext cx="8229600" cy="609600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pPr algn="l"/>
            <a:r>
              <a:rPr lang="en-GB" altLang="en-US" dirty="0" smtClean="0">
                <a:latin typeface="Myriad pro"/>
              </a:rPr>
              <a:t>© 2014 oneM2M Partners</a:t>
            </a:r>
          </a:p>
          <a:p>
            <a:pPr algn="ctr"/>
            <a:r>
              <a:rPr lang="en-GB" altLang="en-US" dirty="0" smtClean="0">
                <a:latin typeface="Myriad pro"/>
              </a:rPr>
              <a:t>&lt;ARC-2015-2232-Data_Collection_Policy&gt;</a:t>
            </a:r>
          </a:p>
          <a:p>
            <a:fld id="{97A68334-65DF-4D76-B3DA-44429F4696B3}" type="slidenum">
              <a:rPr lang="en-US" altLang="en-US" smtClean="0">
                <a:latin typeface="Myriad pro"/>
              </a:rPr>
              <a:pPr/>
              <a:t>2</a:t>
            </a:fld>
            <a:endParaRPr lang="en-US" altLang="en-US" dirty="0" smtClean="0">
              <a:latin typeface="Myriad pro"/>
            </a:endParaRPr>
          </a:p>
        </p:txBody>
      </p:sp>
      <p:sp>
        <p:nvSpPr>
          <p:cNvPr id="4100" name="コンテンツ プレースホルダ 4"/>
          <p:cNvSpPr>
            <a:spLocks noGrp="1"/>
          </p:cNvSpPr>
          <p:nvPr>
            <p:ph idx="1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457200" indent="-457200">
              <a:buFont typeface="Arial" pitchFamily="34" charset="0"/>
              <a:buAutoNum type="arabicPeriod"/>
            </a:pPr>
            <a:r>
              <a:rPr lang="en-US" altLang="ja-JP" sz="2000" dirty="0" smtClean="0">
                <a:latin typeface="Arial" pitchFamily="34" charset="0"/>
                <a:cs typeface="Arial" pitchFamily="34" charset="0"/>
              </a:rPr>
              <a:t>Reason for changes</a:t>
            </a:r>
          </a:p>
          <a:p>
            <a:pPr marL="457200" indent="-457200">
              <a:buFont typeface="Arial" pitchFamily="34" charset="0"/>
              <a:buAutoNum type="arabicPeriod"/>
            </a:pPr>
            <a:r>
              <a:rPr lang="en-US" altLang="ja-JP" sz="2000" dirty="0" smtClean="0">
                <a:latin typeface="Arial" pitchFamily="34" charset="0"/>
                <a:cs typeface="Arial" pitchFamily="34" charset="0"/>
              </a:rPr>
              <a:t>Mapping relationship between Data Collection Policies and Device Management Architecture </a:t>
            </a:r>
          </a:p>
          <a:p>
            <a:pPr marL="457200" indent="-457200">
              <a:buFont typeface="Arial" pitchFamily="34" charset="0"/>
              <a:buAutoNum type="arabicPeriod"/>
            </a:pPr>
            <a:r>
              <a:rPr kumimoji="1" lang="en-US" altLang="ja-JP" sz="2000" dirty="0" smtClean="0">
                <a:latin typeface="Arial" pitchFamily="34" charset="0"/>
                <a:cs typeface="Arial" pitchFamily="34" charset="0"/>
              </a:rPr>
              <a:t>An example of a use case</a:t>
            </a:r>
          </a:p>
          <a:p>
            <a:pPr marL="457200" indent="-457200">
              <a:buFont typeface="Arial" pitchFamily="34" charset="0"/>
              <a:buAutoNum type="arabicPeriod"/>
            </a:pPr>
            <a:r>
              <a:rPr lang="en-US" altLang="ja-JP" sz="2000" dirty="0" smtClean="0">
                <a:latin typeface="Arial" pitchFamily="34" charset="0"/>
                <a:cs typeface="Arial" pitchFamily="34" charset="0"/>
              </a:rPr>
              <a:t>Changes on ARC</a:t>
            </a:r>
          </a:p>
          <a:p>
            <a:pPr marL="457200" indent="-457200">
              <a:buFont typeface="Arial" pitchFamily="34" charset="0"/>
              <a:buAutoNum type="arabicPeriod"/>
            </a:pPr>
            <a:r>
              <a:rPr lang="en-US" altLang="ja-JP" sz="2000" dirty="0" smtClean="0">
                <a:latin typeface="Arial" pitchFamily="34" charset="0"/>
                <a:cs typeface="Arial" pitchFamily="34" charset="0"/>
              </a:rPr>
              <a:t>Relationship with semantics</a:t>
            </a:r>
            <a:endParaRPr kumimoji="1" lang="ja-JP" altLang="en-US" sz="2000" dirty="0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Title 1"/>
          <p:cNvSpPr>
            <a:spLocks noGrp="1"/>
          </p:cNvSpPr>
          <p:nvPr>
            <p:ph type="title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altLang="en-US" smtClean="0"/>
              <a:t>1. Reason for Changes</a:t>
            </a:r>
          </a:p>
        </p:txBody>
      </p:sp>
      <p:sp>
        <p:nvSpPr>
          <p:cNvPr id="8" name="テキスト ボックス 7"/>
          <p:cNvSpPr txBox="1"/>
          <p:nvPr/>
        </p:nvSpPr>
        <p:spPr>
          <a:xfrm>
            <a:off x="4476750" y="4632325"/>
            <a:ext cx="4383088" cy="877888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en-US" altLang="ja-JP" sz="1700" dirty="0"/>
              <a:t>In this contribution, we consider where we can put data collection policies (which is described as “data catalogue” in use case) in TS-0001.</a:t>
            </a:r>
            <a:endParaRPr kumimoji="1" lang="ja-JP" altLang="en-US" sz="1700" dirty="0"/>
          </a:p>
        </p:txBody>
      </p:sp>
      <p:sp>
        <p:nvSpPr>
          <p:cNvPr id="7" name="コンテンツ プレースホルダ 4"/>
          <p:cNvSpPr txBox="1">
            <a:spLocks/>
          </p:cNvSpPr>
          <p:nvPr/>
        </p:nvSpPr>
        <p:spPr bwMode="auto">
          <a:xfrm>
            <a:off x="173038" y="6448425"/>
            <a:ext cx="4130021" cy="377825"/>
          </a:xfrm>
          <a:prstGeom prst="rect">
            <a:avLst/>
          </a:prstGeom>
          <a:solidFill>
            <a:schemeClr val="bg1"/>
          </a:solidFill>
          <a:ln>
            <a:miter lim="800000"/>
            <a:headEnd/>
            <a:tailEnd/>
          </a:ln>
        </p:spPr>
        <p:txBody>
          <a:bodyPr/>
          <a:lstStyle/>
          <a:p>
            <a:pPr marL="342900" indent="-342900" eaLnBrk="1" hangingPunct="1">
              <a:spcBef>
                <a:spcPct val="20000"/>
              </a:spcBef>
              <a:defRPr/>
            </a:pPr>
            <a:r>
              <a:rPr lang="en-US" altLang="en-US" dirty="0">
                <a:latin typeface="+mn-lt"/>
                <a:cs typeface="+mn-cs"/>
              </a:rPr>
              <a:t>high level illustration of </a:t>
            </a:r>
            <a:r>
              <a:rPr lang="en-US" altLang="en-US" dirty="0"/>
              <a:t>REQ-2015-0551</a:t>
            </a:r>
            <a:endParaRPr lang="en-US" altLang="en-US" dirty="0">
              <a:latin typeface="+mn-lt"/>
              <a:cs typeface="+mn-cs"/>
            </a:endParaRPr>
          </a:p>
        </p:txBody>
      </p:sp>
      <p:sp>
        <p:nvSpPr>
          <p:cNvPr id="9" name="コンテンツ プレースホルダ 4"/>
          <p:cNvSpPr txBox="1">
            <a:spLocks/>
          </p:cNvSpPr>
          <p:nvPr/>
        </p:nvSpPr>
        <p:spPr bwMode="auto">
          <a:xfrm>
            <a:off x="4335463" y="1839913"/>
            <a:ext cx="4619625" cy="398462"/>
          </a:xfrm>
          <a:prstGeom prst="rect">
            <a:avLst/>
          </a:prstGeom>
          <a:solidFill>
            <a:schemeClr val="bg1"/>
          </a:solidFill>
          <a:ln>
            <a:miter lim="800000"/>
            <a:headEnd/>
            <a:tailEnd/>
          </a:ln>
        </p:spPr>
        <p:txBody>
          <a:bodyPr/>
          <a:lstStyle/>
          <a:p>
            <a:pPr>
              <a:buFont typeface="Arial" pitchFamily="34" charset="0"/>
              <a:buNone/>
              <a:defRPr/>
            </a:pPr>
            <a:r>
              <a:rPr kumimoji="1" lang="en-US" altLang="ja-JP" dirty="0"/>
              <a:t>OSR-081 “The oneM2M System shall be able to </a:t>
            </a:r>
            <a:r>
              <a:rPr kumimoji="1" lang="en-US" altLang="ja-JP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collect data </a:t>
            </a:r>
            <a:r>
              <a:rPr kumimoji="1" lang="en-US" altLang="ja-JP" dirty="0"/>
              <a:t>that is broadcast  (e.g. in industrial bus systems) </a:t>
            </a:r>
            <a:r>
              <a:rPr kumimoji="1" lang="en-US" altLang="ja-JP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according to </a:t>
            </a:r>
            <a:r>
              <a:rPr kumimoji="1" lang="en-US" altLang="ja-JP" b="1" dirty="0">
                <a:solidFill>
                  <a:srgbClr val="33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data collection policies</a:t>
            </a:r>
            <a:r>
              <a:rPr kumimoji="1" lang="en-US" altLang="ja-JP" dirty="0"/>
              <a:t>,” and </a:t>
            </a:r>
          </a:p>
          <a:p>
            <a:pPr>
              <a:buFont typeface="Arial" pitchFamily="34" charset="0"/>
              <a:buNone/>
              <a:defRPr/>
            </a:pPr>
            <a:r>
              <a:rPr kumimoji="1" lang="en-US" altLang="ja-JP" dirty="0"/>
              <a:t>OSR-082 “The oneM2M system shall allow the </a:t>
            </a:r>
            <a:r>
              <a:rPr kumimoji="1" lang="en-US" altLang="ja-JP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update, modification, or deletion of </a:t>
            </a:r>
            <a:r>
              <a:rPr kumimoji="1" lang="en-US" altLang="ja-JP" b="1" dirty="0">
                <a:solidFill>
                  <a:srgbClr val="33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data collection policies </a:t>
            </a:r>
            <a:r>
              <a:rPr kumimoji="1" lang="en-US" altLang="ja-JP" dirty="0"/>
              <a:t>within an M2M application.”</a:t>
            </a:r>
          </a:p>
        </p:txBody>
      </p:sp>
      <p:sp>
        <p:nvSpPr>
          <p:cNvPr id="5128" name="コンテンツ プレースホルダ 4"/>
          <p:cNvSpPr txBox="1">
            <a:spLocks/>
          </p:cNvSpPr>
          <p:nvPr/>
        </p:nvSpPr>
        <p:spPr bwMode="auto">
          <a:xfrm>
            <a:off x="325438" y="1247775"/>
            <a:ext cx="8677275" cy="39211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buFont typeface="Arial" pitchFamily="34" charset="0"/>
              <a:buNone/>
            </a:pPr>
            <a:r>
              <a:rPr kumimoji="1" lang="en-US" altLang="ja-JP"/>
              <a:t>This contribution intends to support data collection policies, which is described in use case (REQ-2014-0487R03 and REQ-2015-0551) and approved as requirement (REQ-0553R02) as</a:t>
            </a:r>
          </a:p>
        </p:txBody>
      </p:sp>
      <p:sp>
        <p:nvSpPr>
          <p:cNvPr id="5129" name="コンテンツ プレースホルダ 10"/>
          <p:cNvSpPr>
            <a:spLocks noGrp="1"/>
          </p:cNvSpPr>
          <p:nvPr>
            <p:ph idx="1"/>
          </p:nvPr>
        </p:nvSpPr>
        <p:spPr bwMode="auto">
          <a:xfrm>
            <a:off x="9380538" y="733425"/>
            <a:ext cx="8229600" cy="4525963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kumimoji="1" lang="ja-JP" altLang="en-US" smtClean="0"/>
          </a:p>
        </p:txBody>
      </p:sp>
      <p:sp>
        <p:nvSpPr>
          <p:cNvPr id="5122" name="Slide Number Placeholder 5"/>
          <p:cNvSpPr>
            <a:spLocks noGrp="1"/>
          </p:cNvSpPr>
          <p:nvPr>
            <p:ph type="sldNum" sz="quarter" idx="10"/>
          </p:nvPr>
        </p:nvSpPr>
        <p:spPr bwMode="auto">
          <a:xfrm>
            <a:off x="457200" y="6248400"/>
            <a:ext cx="8229600" cy="609600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pPr algn="l"/>
            <a:r>
              <a:rPr lang="en-GB" altLang="en-US" dirty="0" smtClean="0">
                <a:latin typeface="Myriad pro"/>
              </a:rPr>
              <a:t>© 2014 oneM2M Partners</a:t>
            </a:r>
          </a:p>
          <a:p>
            <a:pPr algn="ctr"/>
            <a:r>
              <a:rPr lang="en-GB" altLang="en-US" dirty="0" smtClean="0">
                <a:latin typeface="Myriad pro"/>
              </a:rPr>
              <a:t>&lt;ARC-2015-2232-Data_Collection_Policy&gt;</a:t>
            </a:r>
          </a:p>
          <a:p>
            <a:fld id="{86CF88CA-4220-44E5-8D0A-9CB97CDB87A5}" type="slidenum">
              <a:rPr lang="en-US" altLang="en-US" smtClean="0">
                <a:latin typeface="Myriad pro"/>
              </a:rPr>
              <a:pPr/>
              <a:t>3</a:t>
            </a:fld>
            <a:endParaRPr lang="en-US" altLang="en-US" dirty="0" smtClean="0">
              <a:latin typeface="Myriad pro"/>
            </a:endParaRPr>
          </a:p>
        </p:txBody>
      </p:sp>
      <p:pic>
        <p:nvPicPr>
          <p:cNvPr id="5125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7488" y="2017713"/>
            <a:ext cx="4079875" cy="4446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/>
          </p:cNvSpPr>
          <p:nvPr>
            <p:ph type="title"/>
          </p:nvPr>
        </p:nvSpPr>
        <p:spPr bwMode="auto">
          <a:xfrm>
            <a:off x="228600" y="152400"/>
            <a:ext cx="7543800" cy="1143000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altLang="en-US" sz="2800" smtClean="0"/>
              <a:t>2-1. Mapping relationship between Data Collection Policies and oneM2M Architecture</a:t>
            </a:r>
          </a:p>
        </p:txBody>
      </p:sp>
      <p:sp>
        <p:nvSpPr>
          <p:cNvPr id="6147" name="Slide Number Placeholder 5"/>
          <p:cNvSpPr>
            <a:spLocks noGrp="1"/>
          </p:cNvSpPr>
          <p:nvPr>
            <p:ph type="sldNum" sz="quarter" idx="10"/>
          </p:nvPr>
        </p:nvSpPr>
        <p:spPr bwMode="auto">
          <a:xfrm>
            <a:off x="457200" y="6248400"/>
            <a:ext cx="8229600" cy="609600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pPr algn="l"/>
            <a:r>
              <a:rPr lang="en-GB" altLang="en-US" dirty="0" smtClean="0">
                <a:latin typeface="Myriad pro"/>
              </a:rPr>
              <a:t>© 2014 oneM2M Partners</a:t>
            </a:r>
          </a:p>
          <a:p>
            <a:pPr algn="ctr"/>
            <a:r>
              <a:rPr lang="en-GB" altLang="en-US" dirty="0" smtClean="0">
                <a:latin typeface="Myriad pro"/>
              </a:rPr>
              <a:t>&lt;ARC-2015-2232-Data_Collection_Policy&gt;</a:t>
            </a:r>
          </a:p>
          <a:p>
            <a:fld id="{ED3ED78A-2519-4AEB-A1E6-800214620367}" type="slidenum">
              <a:rPr lang="en-US" altLang="en-US" smtClean="0">
                <a:latin typeface="Myriad pro"/>
              </a:rPr>
              <a:pPr/>
              <a:t>4</a:t>
            </a:fld>
            <a:endParaRPr lang="en-US" altLang="en-US" dirty="0" smtClean="0">
              <a:latin typeface="Myriad pro"/>
            </a:endParaRPr>
          </a:p>
        </p:txBody>
      </p:sp>
      <p:sp>
        <p:nvSpPr>
          <p:cNvPr id="6148" name="コンテンツ プレースホルダ 4"/>
          <p:cNvSpPr>
            <a:spLocks noGrp="1"/>
          </p:cNvSpPr>
          <p:nvPr>
            <p:ph idx="1"/>
          </p:nvPr>
        </p:nvSpPr>
        <p:spPr bwMode="auto">
          <a:xfrm>
            <a:off x="9380538" y="941388"/>
            <a:ext cx="8229600" cy="5600700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buFont typeface="Arial" pitchFamily="34" charset="0"/>
              <a:buNone/>
            </a:pPr>
            <a:endParaRPr lang="en-US" altLang="en-US" sz="1800" dirty="0" smtClean="0"/>
          </a:p>
        </p:txBody>
      </p:sp>
      <p:sp>
        <p:nvSpPr>
          <p:cNvPr id="6149" name="コンテンツ プレースホルダ 4"/>
          <p:cNvSpPr txBox="1">
            <a:spLocks/>
          </p:cNvSpPr>
          <p:nvPr/>
        </p:nvSpPr>
        <p:spPr bwMode="auto">
          <a:xfrm>
            <a:off x="325438" y="1247775"/>
            <a:ext cx="8677275" cy="39211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buFont typeface="Arial" pitchFamily="34" charset="0"/>
              <a:buNone/>
            </a:pPr>
            <a:r>
              <a:rPr kumimoji="1" lang="en-US" altLang="ja-JP"/>
              <a:t>Among 12 CSFs, we consider that Application and Service Layer Management (ASM) or Device Management (DMG) relates to data collection policies.</a:t>
            </a:r>
          </a:p>
          <a:p>
            <a:pPr>
              <a:buFont typeface="Arial" pitchFamily="34" charset="0"/>
              <a:buNone/>
            </a:pPr>
            <a:r>
              <a:rPr kumimoji="1" lang="en-US" altLang="ja-JP"/>
              <a:t>Since ASM has following description in section 6.2.1.2 (page 24) of TS-0001_2_4_1, we can conclude </a:t>
            </a:r>
            <a:r>
              <a:rPr kumimoji="1" lang="en-US" altLang="ja-JP" b="1">
                <a:solidFill>
                  <a:srgbClr val="3333CC"/>
                </a:solidFill>
              </a:rPr>
              <a:t>Software Management Function (SMF) of ASM (by utilizing DMG) is preferable to support data collection policies</a:t>
            </a:r>
            <a:r>
              <a:rPr kumimoji="1" lang="en-US" altLang="ja-JP"/>
              <a:t>.</a:t>
            </a:r>
          </a:p>
          <a:p>
            <a:pPr>
              <a:buFont typeface="Arial" pitchFamily="34" charset="0"/>
              <a:buNone/>
            </a:pPr>
            <a:endParaRPr kumimoji="1" lang="en-US" altLang="ja-JP"/>
          </a:p>
        </p:txBody>
      </p:sp>
      <p:sp>
        <p:nvSpPr>
          <p:cNvPr id="6" name="コンテンツ プレースホルダ 4"/>
          <p:cNvSpPr txBox="1">
            <a:spLocks/>
          </p:cNvSpPr>
          <p:nvPr/>
        </p:nvSpPr>
        <p:spPr bwMode="auto">
          <a:xfrm>
            <a:off x="498475" y="2814638"/>
            <a:ext cx="4441825" cy="1830387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>
              <a:defRPr/>
            </a:pPr>
            <a:r>
              <a:rPr lang="en-GB" altLang="ja-JP" dirty="0"/>
              <a:t>The ASM CSF utilizes the functions provided by the Device Management (DMG) CSF for interaction with the Management Server.</a:t>
            </a:r>
            <a:endParaRPr lang="ja-JP" altLang="ja-JP" dirty="0"/>
          </a:p>
          <a:p>
            <a:pPr>
              <a:defRPr/>
            </a:pPr>
            <a:endParaRPr lang="ja-JP" altLang="ja-JP" b="1" dirty="0"/>
          </a:p>
        </p:txBody>
      </p:sp>
      <p:sp>
        <p:nvSpPr>
          <p:cNvPr id="7" name="コンテンツ プレースホルダ 4"/>
          <p:cNvSpPr txBox="1">
            <a:spLocks/>
          </p:cNvSpPr>
          <p:nvPr/>
        </p:nvSpPr>
        <p:spPr bwMode="auto">
          <a:xfrm>
            <a:off x="579438" y="3913188"/>
            <a:ext cx="4287837" cy="644525"/>
          </a:xfrm>
          <a:prstGeom prst="rect">
            <a:avLst/>
          </a:prstGeom>
          <a:solidFill>
            <a:schemeClr val="bg1"/>
          </a:solidFill>
          <a:ln>
            <a:miter lim="800000"/>
            <a:headEnd/>
            <a:tailEnd/>
          </a:ln>
        </p:spPr>
        <p:txBody>
          <a:bodyPr/>
          <a:lstStyle/>
          <a:p>
            <a:pPr marL="342900" indent="-342900" eaLnBrk="1" hangingPunct="1">
              <a:spcBef>
                <a:spcPct val="20000"/>
              </a:spcBef>
              <a:defRPr/>
            </a:pPr>
            <a:r>
              <a:rPr lang="en-US" altLang="en-US" dirty="0">
                <a:latin typeface="+mn-lt"/>
                <a:cs typeface="+mn-cs"/>
              </a:rPr>
              <a:t>Description in section 6.2.1.2 (page 24) of TS-0001_V2_4_1</a:t>
            </a:r>
          </a:p>
        </p:txBody>
      </p:sp>
      <p:pic>
        <p:nvPicPr>
          <p:cNvPr id="6152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80000" y="2705100"/>
            <a:ext cx="3886200" cy="2354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コンテンツ プレースホルダ 4"/>
          <p:cNvSpPr txBox="1">
            <a:spLocks/>
          </p:cNvSpPr>
          <p:nvPr/>
        </p:nvSpPr>
        <p:spPr bwMode="auto">
          <a:xfrm>
            <a:off x="5014913" y="5037044"/>
            <a:ext cx="4119562" cy="642938"/>
          </a:xfrm>
          <a:prstGeom prst="rect">
            <a:avLst/>
          </a:prstGeom>
          <a:solidFill>
            <a:schemeClr val="bg1"/>
          </a:solidFill>
          <a:ln>
            <a:miter lim="800000"/>
            <a:headEnd/>
            <a:tailEnd/>
          </a:ln>
        </p:spPr>
        <p:txBody>
          <a:bodyPr/>
          <a:lstStyle/>
          <a:p>
            <a:pPr marL="342900" indent="-342900" algn="ctr" eaLnBrk="1" hangingPunct="1">
              <a:spcBef>
                <a:spcPct val="20000"/>
              </a:spcBef>
              <a:defRPr/>
            </a:pPr>
            <a:r>
              <a:rPr lang="en-US" altLang="en-US" dirty="0">
                <a:latin typeface="+mn-lt"/>
                <a:cs typeface="+mn-cs"/>
              </a:rPr>
              <a:t>Figure 6.2.1.2-1 of TS-0001_V2_4_1</a:t>
            </a:r>
          </a:p>
          <a:p>
            <a:pPr marL="342900" indent="-342900" algn="ctr" eaLnBrk="1" hangingPunct="1">
              <a:spcBef>
                <a:spcPct val="20000"/>
              </a:spcBef>
              <a:defRPr/>
            </a:pPr>
            <a:r>
              <a:rPr lang="en-US" altLang="en-US" dirty="0">
                <a:latin typeface="+mn-lt"/>
                <a:cs typeface="+mn-cs"/>
              </a:rPr>
              <a:t>“Management Layers Function”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 bwMode="auto">
          <a:xfrm>
            <a:off x="228600" y="152400"/>
            <a:ext cx="7543800" cy="1143000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altLang="en-US" sz="2800" smtClean="0"/>
              <a:t>2-2. Mapping relationship between Data Collection Policies and oneM2M Architecture</a:t>
            </a:r>
          </a:p>
        </p:txBody>
      </p:sp>
      <p:sp>
        <p:nvSpPr>
          <p:cNvPr id="7171" name="Slide Number Placeholder 5"/>
          <p:cNvSpPr>
            <a:spLocks noGrp="1"/>
          </p:cNvSpPr>
          <p:nvPr>
            <p:ph type="sldNum" sz="quarter" idx="10"/>
          </p:nvPr>
        </p:nvSpPr>
        <p:spPr bwMode="auto">
          <a:xfrm>
            <a:off x="457200" y="6248400"/>
            <a:ext cx="8229600" cy="609600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pPr algn="l"/>
            <a:r>
              <a:rPr lang="en-GB" altLang="en-US" dirty="0" smtClean="0">
                <a:latin typeface="Myriad pro"/>
              </a:rPr>
              <a:t>© 2014 oneM2M Partners</a:t>
            </a:r>
          </a:p>
          <a:p>
            <a:pPr algn="ctr"/>
            <a:r>
              <a:rPr lang="en-GB" altLang="en-US" dirty="0" smtClean="0">
                <a:latin typeface="Myriad pro"/>
              </a:rPr>
              <a:t>&lt;ARC-2015-2232-Data_Collection_Policy&gt;</a:t>
            </a:r>
          </a:p>
          <a:p>
            <a:fld id="{F5E946BD-1654-435B-98BC-1B2B6BCCC33B}" type="slidenum">
              <a:rPr lang="en-US" altLang="en-US" smtClean="0">
                <a:latin typeface="Myriad pro"/>
              </a:rPr>
              <a:pPr/>
              <a:t>5</a:t>
            </a:fld>
            <a:endParaRPr lang="en-US" altLang="en-US" dirty="0" smtClean="0">
              <a:latin typeface="Myriad pro"/>
            </a:endParaRPr>
          </a:p>
        </p:txBody>
      </p:sp>
      <p:sp>
        <p:nvSpPr>
          <p:cNvPr id="7172" name="コンテンツ プレースホルダ 4"/>
          <p:cNvSpPr>
            <a:spLocks noGrp="1"/>
          </p:cNvSpPr>
          <p:nvPr>
            <p:ph idx="1"/>
          </p:nvPr>
        </p:nvSpPr>
        <p:spPr bwMode="auto">
          <a:xfrm>
            <a:off x="9380538" y="941388"/>
            <a:ext cx="8229600" cy="5600700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buFont typeface="Arial" pitchFamily="34" charset="0"/>
              <a:buNone/>
            </a:pPr>
            <a:endParaRPr lang="en-US" altLang="en-US" sz="1800" smtClean="0"/>
          </a:p>
        </p:txBody>
      </p:sp>
      <p:sp>
        <p:nvSpPr>
          <p:cNvPr id="7173" name="コンテンツ プレースホルダ 4"/>
          <p:cNvSpPr txBox="1">
            <a:spLocks/>
          </p:cNvSpPr>
          <p:nvPr/>
        </p:nvSpPr>
        <p:spPr bwMode="auto">
          <a:xfrm>
            <a:off x="325438" y="1247775"/>
            <a:ext cx="8677275" cy="78072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buFont typeface="Arial" pitchFamily="34" charset="0"/>
              <a:buNone/>
            </a:pPr>
            <a:r>
              <a:rPr kumimoji="1" lang="en-US" altLang="ja-JP" dirty="0"/>
              <a:t>Next, we consider which resource type is preferable to support data collection policies.</a:t>
            </a:r>
          </a:p>
          <a:p>
            <a:pPr>
              <a:buFont typeface="Arial" pitchFamily="34" charset="0"/>
              <a:buNone/>
            </a:pPr>
            <a:r>
              <a:rPr kumimoji="1" lang="en-US" altLang="ja-JP" dirty="0"/>
              <a:t>We conclude </a:t>
            </a:r>
            <a:r>
              <a:rPr kumimoji="1" lang="en-US" altLang="ja-JP" b="1" dirty="0">
                <a:solidFill>
                  <a:srgbClr val="3333CC"/>
                </a:solidFill>
              </a:rPr>
              <a:t>child resource of &lt;node&gt; resource is preferable</a:t>
            </a:r>
            <a:r>
              <a:rPr kumimoji="1" lang="en-US" altLang="ja-JP" dirty="0"/>
              <a:t>, since  both </a:t>
            </a:r>
            <a:r>
              <a:rPr kumimoji="1" lang="en-US" altLang="ja-JP" dirty="0" smtClean="0"/>
              <a:t>ALM </a:t>
            </a:r>
            <a:r>
              <a:rPr kumimoji="1" lang="en-US" altLang="ja-JP" dirty="0"/>
              <a:t>and DMG treat children resources of &lt;node&gt; resource.</a:t>
            </a:r>
          </a:p>
          <a:p>
            <a:pPr eaLnBrk="1" hangingPunct="1"/>
            <a:endParaRPr lang="en-US" altLang="en-US" dirty="0"/>
          </a:p>
          <a:p>
            <a:pPr eaLnBrk="1" hangingPunct="1"/>
            <a:r>
              <a:rPr lang="en-US" altLang="en-US" dirty="0"/>
              <a:t>Although &lt;node&gt; resource has  somehow similar child resources, we prefer to </a:t>
            </a:r>
            <a:r>
              <a:rPr lang="en-US" altLang="en-US" b="1" dirty="0">
                <a:solidFill>
                  <a:srgbClr val="3333CC"/>
                </a:solidFill>
              </a:rPr>
              <a:t>add a new child resource for data collection policy </a:t>
            </a:r>
            <a:r>
              <a:rPr lang="en-US" altLang="en-US" dirty="0"/>
              <a:t>from following considerations:</a:t>
            </a:r>
          </a:p>
          <a:p>
            <a:pPr lvl="1" eaLnBrk="1" hangingPunct="1">
              <a:buFont typeface="Wingdings" pitchFamily="2" charset="2"/>
              <a:buChar char="Ø"/>
            </a:pPr>
            <a:r>
              <a:rPr lang="en-US" altLang="en-US" dirty="0" err="1" smtClean="0"/>
              <a:t>deviceInfo</a:t>
            </a:r>
            <a:endParaRPr lang="en-US" altLang="en-US" dirty="0"/>
          </a:p>
          <a:p>
            <a:pPr lvl="2" eaLnBrk="1" hangingPunct="1">
              <a:buFont typeface="Wingdings" pitchFamily="2" charset="2"/>
              <a:buChar char="Ø"/>
            </a:pPr>
            <a:r>
              <a:rPr lang="en-US" altLang="ja-JP" sz="1400" dirty="0" err="1" smtClean="0"/>
              <a:t>deviceInfo</a:t>
            </a:r>
            <a:r>
              <a:rPr lang="en-US" altLang="ja-JP" sz="1400" dirty="0" smtClean="0"/>
              <a:t> </a:t>
            </a:r>
            <a:r>
              <a:rPr lang="en-US" altLang="ja-JP" sz="1400" dirty="0"/>
              <a:t>contains information of device itself (e.g. manufacturer or battery), not of data.</a:t>
            </a:r>
            <a:endParaRPr lang="en-US" altLang="en-US" sz="1400" dirty="0"/>
          </a:p>
          <a:p>
            <a:pPr lvl="1" eaLnBrk="1" hangingPunct="1">
              <a:buFont typeface="Wingdings" pitchFamily="2" charset="2"/>
              <a:buChar char="Ø"/>
            </a:pPr>
            <a:r>
              <a:rPr lang="en-US" altLang="en-US" dirty="0" err="1" smtClean="0"/>
              <a:t>deviceCapability</a:t>
            </a:r>
            <a:endParaRPr lang="en-US" altLang="en-US" dirty="0"/>
          </a:p>
          <a:p>
            <a:pPr lvl="2" eaLnBrk="1" hangingPunct="1">
              <a:buFont typeface="Wingdings" pitchFamily="2" charset="2"/>
              <a:buChar char="Ø"/>
            </a:pPr>
            <a:r>
              <a:rPr lang="en-US" altLang="ja-JP" sz="1400" dirty="0" err="1" smtClean="0"/>
              <a:t>deviceCapability</a:t>
            </a:r>
            <a:r>
              <a:rPr lang="en-US" altLang="ja-JP" sz="1400" dirty="0" smtClean="0"/>
              <a:t> </a:t>
            </a:r>
            <a:r>
              <a:rPr lang="en-US" altLang="ja-JP" sz="1400" dirty="0"/>
              <a:t>mainly focuses on enabling/disabling the device.</a:t>
            </a:r>
            <a:endParaRPr lang="en-US" altLang="en-US" sz="1400" dirty="0"/>
          </a:p>
          <a:p>
            <a:pPr lvl="1" eaLnBrk="1" hangingPunct="1">
              <a:buFont typeface="Wingdings" pitchFamily="2" charset="2"/>
              <a:buChar char="Ø"/>
            </a:pPr>
            <a:r>
              <a:rPr lang="en-US" altLang="en-US" dirty="0" err="1" smtClean="0"/>
              <a:t>cmdhPolicy</a:t>
            </a:r>
            <a:endParaRPr lang="en-US" altLang="en-US" dirty="0"/>
          </a:p>
          <a:p>
            <a:pPr lvl="2" eaLnBrk="1" hangingPunct="1">
              <a:buFont typeface="Wingdings" pitchFamily="2" charset="2"/>
              <a:buChar char="Ø"/>
            </a:pPr>
            <a:r>
              <a:rPr lang="en-US" altLang="ja-JP" sz="1400" dirty="0" err="1" smtClean="0"/>
              <a:t>cmdhPolicy</a:t>
            </a:r>
            <a:r>
              <a:rPr lang="en-US" altLang="ja-JP" sz="1400" dirty="0" smtClean="0"/>
              <a:t> </a:t>
            </a:r>
            <a:r>
              <a:rPr lang="en-US" altLang="ja-JP" sz="1400" dirty="0"/>
              <a:t>is specified for communication efficiency, not for application’s preference.</a:t>
            </a:r>
            <a:endParaRPr lang="en-US" altLang="en-US" sz="1400" dirty="0"/>
          </a:p>
          <a:p>
            <a:pPr lvl="1" eaLnBrk="1" hangingPunct="1">
              <a:buFont typeface="Wingdings" pitchFamily="2" charset="2"/>
              <a:buChar char="Ø"/>
            </a:pPr>
            <a:r>
              <a:rPr lang="en-US" altLang="en-US" dirty="0" smtClean="0"/>
              <a:t>software/firmware</a:t>
            </a:r>
            <a:endParaRPr lang="en-US" altLang="en-US" dirty="0"/>
          </a:p>
          <a:p>
            <a:pPr lvl="2" eaLnBrk="1" hangingPunct="1">
              <a:buFont typeface="Wingdings" pitchFamily="2" charset="2"/>
              <a:buChar char="Ø"/>
            </a:pPr>
            <a:r>
              <a:rPr lang="en-US" altLang="ja-JP" sz="1400" dirty="0" smtClean="0"/>
              <a:t>software/firmware resources indicate version, download URL, update/install status, and so on. </a:t>
            </a:r>
          </a:p>
          <a:p>
            <a:pPr lvl="2" eaLnBrk="1" hangingPunct="1"/>
            <a:r>
              <a:rPr lang="en-US" altLang="ja-JP" sz="1400" dirty="0"/>
              <a:t> </a:t>
            </a:r>
            <a:r>
              <a:rPr lang="en-US" altLang="ja-JP" sz="1400" dirty="0" smtClean="0"/>
              <a:t>   Data </a:t>
            </a:r>
            <a:r>
              <a:rPr lang="en-US" altLang="ja-JP" sz="1400" dirty="0"/>
              <a:t>collection policies can be updated independently of software or firmware.</a:t>
            </a:r>
            <a:endParaRPr lang="en-US" altLang="en-US" sz="1400" dirty="0"/>
          </a:p>
          <a:p>
            <a:pPr>
              <a:buFont typeface="Arial" pitchFamily="34" charset="0"/>
              <a:buNone/>
            </a:pPr>
            <a:endParaRPr kumimoji="1" lang="en-US" altLang="ja-JP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 bwMode="auto">
          <a:xfrm>
            <a:off x="228600" y="152400"/>
            <a:ext cx="7543800" cy="1143000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altLang="en-US" sz="2800" smtClean="0"/>
              <a:t>2-3. Mapping relationship between Data Collection Policies and Device Management</a:t>
            </a:r>
          </a:p>
        </p:txBody>
      </p:sp>
      <p:sp>
        <p:nvSpPr>
          <p:cNvPr id="8195" name="Slide Number Placeholder 5"/>
          <p:cNvSpPr>
            <a:spLocks noGrp="1"/>
          </p:cNvSpPr>
          <p:nvPr>
            <p:ph type="sldNum" sz="quarter" idx="10"/>
          </p:nvPr>
        </p:nvSpPr>
        <p:spPr bwMode="auto">
          <a:xfrm>
            <a:off x="457200" y="6248400"/>
            <a:ext cx="8229600" cy="609600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pPr algn="l"/>
            <a:r>
              <a:rPr lang="en-GB" altLang="en-US" dirty="0" smtClean="0">
                <a:latin typeface="Myriad pro"/>
              </a:rPr>
              <a:t>© 2014 oneM2M Partners</a:t>
            </a:r>
          </a:p>
          <a:p>
            <a:pPr algn="ctr"/>
            <a:r>
              <a:rPr lang="en-GB" altLang="en-US" dirty="0" smtClean="0">
                <a:latin typeface="Myriad pro"/>
              </a:rPr>
              <a:t>&lt;ARC-2015-2232-Data_Collection_Policy&gt;</a:t>
            </a:r>
          </a:p>
          <a:p>
            <a:fld id="{2A097DD4-814B-4340-AB10-701A1781F120}" type="slidenum">
              <a:rPr lang="en-US" altLang="en-US" smtClean="0">
                <a:latin typeface="Myriad pro"/>
              </a:rPr>
              <a:pPr/>
              <a:t>6</a:t>
            </a:fld>
            <a:endParaRPr lang="en-US" altLang="en-US" dirty="0" smtClean="0">
              <a:latin typeface="Myriad pro"/>
            </a:endParaRPr>
          </a:p>
        </p:txBody>
      </p:sp>
      <p:sp>
        <p:nvSpPr>
          <p:cNvPr id="8196" name="コンテンツ プレースホルダ 4"/>
          <p:cNvSpPr>
            <a:spLocks noGrp="1"/>
          </p:cNvSpPr>
          <p:nvPr>
            <p:ph idx="1"/>
          </p:nvPr>
        </p:nvSpPr>
        <p:spPr bwMode="auto">
          <a:xfrm>
            <a:off x="9753600" y="1295400"/>
            <a:ext cx="8229600" cy="4525963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kumimoji="1" lang="ja-JP" altLang="en-US" smtClean="0"/>
          </a:p>
        </p:txBody>
      </p:sp>
      <p:sp>
        <p:nvSpPr>
          <p:cNvPr id="8197" name="テキスト ボックス 130"/>
          <p:cNvSpPr txBox="1">
            <a:spLocks noChangeArrowheads="1"/>
          </p:cNvSpPr>
          <p:nvPr/>
        </p:nvSpPr>
        <p:spPr bwMode="auto">
          <a:xfrm>
            <a:off x="1576388" y="5373688"/>
            <a:ext cx="5873750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/>
          <a:lstStyle/>
          <a:p>
            <a:pPr algn="ctr"/>
            <a:r>
              <a:rPr lang="en-US" altLang="ja-JP" sz="1600"/>
              <a:t>Figure 6.2.4.1.1-1  (TS-0001_Functional_Architecture-V2_4_1)</a:t>
            </a:r>
          </a:p>
        </p:txBody>
      </p:sp>
      <p:sp>
        <p:nvSpPr>
          <p:cNvPr id="35" name="テキスト ボックス 34"/>
          <p:cNvSpPr txBox="1"/>
          <p:nvPr/>
        </p:nvSpPr>
        <p:spPr>
          <a:xfrm>
            <a:off x="304800" y="1447800"/>
            <a:ext cx="4467225" cy="369888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en-US" altLang="ja-JP" dirty="0"/>
              <a:t>Current architecture of Device Management</a:t>
            </a:r>
            <a:endParaRPr kumimoji="1" lang="ja-JP" altLang="en-US" dirty="0"/>
          </a:p>
        </p:txBody>
      </p:sp>
      <p:pic>
        <p:nvPicPr>
          <p:cNvPr id="8199" name="Picture 3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5263" y="2570163"/>
            <a:ext cx="8018462" cy="2716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3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5263" y="2570163"/>
            <a:ext cx="8018462" cy="2716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19" name="Title 1"/>
          <p:cNvSpPr>
            <a:spLocks noGrp="1"/>
          </p:cNvSpPr>
          <p:nvPr>
            <p:ph type="title"/>
          </p:nvPr>
        </p:nvSpPr>
        <p:spPr bwMode="auto">
          <a:xfrm>
            <a:off x="470646" y="461681"/>
            <a:ext cx="7543800" cy="1143000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altLang="en-US" dirty="0" smtClean="0"/>
              <a:t>3. An example of a use case</a:t>
            </a:r>
          </a:p>
        </p:txBody>
      </p:sp>
      <p:sp>
        <p:nvSpPr>
          <p:cNvPr id="9220" name="Slide Number Placeholder 5"/>
          <p:cNvSpPr>
            <a:spLocks noGrp="1"/>
          </p:cNvSpPr>
          <p:nvPr>
            <p:ph type="sldNum" sz="quarter" idx="10"/>
          </p:nvPr>
        </p:nvSpPr>
        <p:spPr bwMode="auto">
          <a:xfrm>
            <a:off x="457200" y="6248400"/>
            <a:ext cx="8229600" cy="609600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pPr algn="l"/>
            <a:r>
              <a:rPr lang="en-GB" altLang="en-US" dirty="0" smtClean="0">
                <a:latin typeface="Myriad pro"/>
              </a:rPr>
              <a:t>© 2014 oneM2M Partners</a:t>
            </a:r>
          </a:p>
          <a:p>
            <a:pPr algn="ctr"/>
            <a:r>
              <a:rPr lang="en-GB" altLang="en-US" dirty="0" smtClean="0">
                <a:latin typeface="Myriad pro"/>
              </a:rPr>
              <a:t>&lt;ARC-2015-2232-Data_Collection_Policy&gt;</a:t>
            </a:r>
          </a:p>
          <a:p>
            <a:fld id="{D033F767-1761-4071-AB53-DF04FFD3361A}" type="slidenum">
              <a:rPr lang="en-US" altLang="en-US" smtClean="0">
                <a:latin typeface="Myriad pro"/>
              </a:rPr>
              <a:pPr/>
              <a:t>7</a:t>
            </a:fld>
            <a:endParaRPr lang="en-US" altLang="en-US" dirty="0" smtClean="0">
              <a:latin typeface="Myriad pro"/>
            </a:endParaRPr>
          </a:p>
        </p:txBody>
      </p:sp>
      <p:sp>
        <p:nvSpPr>
          <p:cNvPr id="9221" name="コンテンツ プレースホルダ 4"/>
          <p:cNvSpPr>
            <a:spLocks noGrp="1"/>
          </p:cNvSpPr>
          <p:nvPr>
            <p:ph idx="1"/>
          </p:nvPr>
        </p:nvSpPr>
        <p:spPr bwMode="auto">
          <a:xfrm>
            <a:off x="9753600" y="1295400"/>
            <a:ext cx="8229600" cy="4525963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kumimoji="1" lang="ja-JP" altLang="en-US" smtClean="0"/>
          </a:p>
        </p:txBody>
      </p:sp>
      <p:sp>
        <p:nvSpPr>
          <p:cNvPr id="9222" name="テキスト ボックス 130"/>
          <p:cNvSpPr txBox="1">
            <a:spLocks noChangeArrowheads="1"/>
          </p:cNvSpPr>
          <p:nvPr/>
        </p:nvSpPr>
        <p:spPr bwMode="auto">
          <a:xfrm>
            <a:off x="1208088" y="5373688"/>
            <a:ext cx="5873750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/>
          <a:lstStyle/>
          <a:p>
            <a:pPr algn="ctr"/>
            <a:r>
              <a:rPr lang="en-US" altLang="ja-JP" sz="1600" dirty="0"/>
              <a:t>Figure 6.2.4.1.1-1  (TS-0001_Functional_Architecture-V2_4_1)</a:t>
            </a:r>
          </a:p>
        </p:txBody>
      </p:sp>
      <p:sp>
        <p:nvSpPr>
          <p:cNvPr id="35" name="テキスト ボックス 34"/>
          <p:cNvSpPr txBox="1"/>
          <p:nvPr/>
        </p:nvSpPr>
        <p:spPr>
          <a:xfrm>
            <a:off x="304800" y="1447800"/>
            <a:ext cx="5338763" cy="369888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en-US" altLang="ja-JP" dirty="0"/>
              <a:t>Data Collection Policy based on Device Management</a:t>
            </a:r>
            <a:endParaRPr kumimoji="1" lang="ja-JP" altLang="en-US" dirty="0"/>
          </a:p>
        </p:txBody>
      </p:sp>
      <p:sp>
        <p:nvSpPr>
          <p:cNvPr id="8" name="縦巻き 7"/>
          <p:cNvSpPr/>
          <p:nvPr/>
        </p:nvSpPr>
        <p:spPr>
          <a:xfrm>
            <a:off x="2352675" y="3922713"/>
            <a:ext cx="1581150" cy="588962"/>
          </a:xfrm>
          <a:prstGeom prst="verticalScroll">
            <a:avLst>
              <a:gd name="adj" fmla="val 22523"/>
            </a:avLst>
          </a:prstGeom>
          <a:solidFill>
            <a:sysClr val="window" lastClr="FFFFFF"/>
          </a:solidFill>
          <a:ln w="25400" cap="flat" cmpd="sng" algn="ctr">
            <a:solidFill>
              <a:srgbClr val="00B050"/>
            </a:solidFill>
            <a:prstDash val="solid"/>
          </a:ln>
          <a:effectLst/>
        </p:spPr>
        <p:txBody>
          <a:bodyPr lIns="36000" tIns="36000" rIns="36000" bIns="3600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en-US" altLang="ja-JP" sz="1400" kern="0" dirty="0">
                <a:solidFill>
                  <a:sysClr val="windowText" lastClr="000000"/>
                </a:solidFill>
                <a:latin typeface="Calibri"/>
                <a:cs typeface="+mn-cs"/>
              </a:rPr>
              <a:t>data collection policies</a:t>
            </a:r>
            <a:endParaRPr kumimoji="1" lang="ja-JP" altLang="en-US" sz="1400" kern="0" dirty="0">
              <a:solidFill>
                <a:sysClr val="windowText" lastClr="000000"/>
              </a:solidFill>
              <a:latin typeface="Calibri"/>
              <a:cs typeface="+mn-cs"/>
            </a:endParaRPr>
          </a:p>
        </p:txBody>
      </p:sp>
      <p:sp>
        <p:nvSpPr>
          <p:cNvPr id="9" name="角丸四角形吹き出し 8"/>
          <p:cNvSpPr/>
          <p:nvPr/>
        </p:nvSpPr>
        <p:spPr>
          <a:xfrm>
            <a:off x="3012141" y="5722564"/>
            <a:ext cx="2649071" cy="651341"/>
          </a:xfrm>
          <a:prstGeom prst="wedgeRoundRectCallout">
            <a:avLst>
              <a:gd name="adj1" fmla="val 35705"/>
              <a:gd name="adj2" fmla="val -136477"/>
              <a:gd name="adj3" fmla="val 16667"/>
            </a:avLst>
          </a:prstGeom>
          <a:solidFill>
            <a:schemeClr val="bg1"/>
          </a:solidFill>
          <a:ln w="25400" cap="flat" cmpd="sng" algn="ctr">
            <a:solidFill>
              <a:srgbClr val="00B050"/>
            </a:solidFill>
            <a:prstDash val="solid"/>
          </a:ln>
          <a:effectLst/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ja-JP" sz="1400" kern="0" dirty="0">
                <a:solidFill>
                  <a:sysClr val="windowText" lastClr="000000"/>
                </a:solidFill>
                <a:latin typeface="Calibri"/>
                <a:cs typeface="+mn-cs"/>
              </a:rPr>
              <a:t>Update, modification or deletion of data collection policies</a:t>
            </a:r>
            <a:endParaRPr kumimoji="1" lang="ja-JP" altLang="en-US" sz="1400" kern="0" dirty="0">
              <a:solidFill>
                <a:sysClr val="windowText" lastClr="000000"/>
              </a:solidFill>
              <a:latin typeface="Calibri"/>
              <a:cs typeface="+mn-cs"/>
            </a:endParaRPr>
          </a:p>
        </p:txBody>
      </p:sp>
      <p:sp>
        <p:nvSpPr>
          <p:cNvPr id="17" name="フリーフォーム 16"/>
          <p:cNvSpPr/>
          <p:nvPr/>
        </p:nvSpPr>
        <p:spPr>
          <a:xfrm>
            <a:off x="8081963" y="2601913"/>
            <a:ext cx="752475" cy="2306637"/>
          </a:xfrm>
          <a:custGeom>
            <a:avLst/>
            <a:gdLst>
              <a:gd name="connsiteX0" fmla="*/ 0 w 867104"/>
              <a:gd name="connsiteY0" fmla="*/ 0 h 2349062"/>
              <a:gd name="connsiteX1" fmla="*/ 867104 w 867104"/>
              <a:gd name="connsiteY1" fmla="*/ 0 h 2349062"/>
              <a:gd name="connsiteX2" fmla="*/ 867104 w 867104"/>
              <a:gd name="connsiteY2" fmla="*/ 2349062 h 2349062"/>
              <a:gd name="connsiteX3" fmla="*/ 15766 w 867104"/>
              <a:gd name="connsiteY3" fmla="*/ 2349062 h 23490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67104" h="2349062">
                <a:moveTo>
                  <a:pt x="0" y="0"/>
                </a:moveTo>
                <a:lnTo>
                  <a:pt x="867104" y="0"/>
                </a:lnTo>
                <a:lnTo>
                  <a:pt x="867104" y="2349062"/>
                </a:lnTo>
                <a:lnTo>
                  <a:pt x="15766" y="2349062"/>
                </a:lnTo>
              </a:path>
            </a:pathLst>
          </a:cu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kumimoji="1" lang="ja-JP" altLang="en-US"/>
          </a:p>
        </p:txBody>
      </p:sp>
      <p:cxnSp>
        <p:nvCxnSpPr>
          <p:cNvPr id="9227" name="直線コネクタ 84"/>
          <p:cNvCxnSpPr>
            <a:cxnSpLocks noChangeShapeType="1"/>
          </p:cNvCxnSpPr>
          <p:nvPr/>
        </p:nvCxnSpPr>
        <p:spPr bwMode="auto">
          <a:xfrm flipH="1">
            <a:off x="8031163" y="3519488"/>
            <a:ext cx="330200" cy="1587"/>
          </a:xfrm>
          <a:prstGeom prst="line">
            <a:avLst/>
          </a:prstGeom>
          <a:noFill/>
          <a:ln w="19050" algn="ctr">
            <a:solidFill>
              <a:srgbClr val="000000"/>
            </a:solidFill>
            <a:round/>
            <a:headEnd/>
            <a:tailEnd/>
          </a:ln>
        </p:spPr>
      </p:cxnSp>
      <p:cxnSp>
        <p:nvCxnSpPr>
          <p:cNvPr id="9228" name="直線コネクタ 92"/>
          <p:cNvCxnSpPr>
            <a:cxnSpLocks noChangeShapeType="1"/>
          </p:cNvCxnSpPr>
          <p:nvPr/>
        </p:nvCxnSpPr>
        <p:spPr bwMode="auto">
          <a:xfrm flipV="1">
            <a:off x="8181975" y="3448050"/>
            <a:ext cx="0" cy="144463"/>
          </a:xfrm>
          <a:prstGeom prst="line">
            <a:avLst/>
          </a:prstGeom>
          <a:noFill/>
          <a:ln w="19050" algn="ctr">
            <a:solidFill>
              <a:srgbClr val="000000"/>
            </a:solidFill>
            <a:round/>
            <a:headEnd/>
            <a:tailEnd/>
          </a:ln>
        </p:spPr>
      </p:cxnSp>
      <p:sp>
        <p:nvSpPr>
          <p:cNvPr id="16" name="テキスト ボックス 15"/>
          <p:cNvSpPr txBox="1"/>
          <p:nvPr/>
        </p:nvSpPr>
        <p:spPr>
          <a:xfrm>
            <a:off x="7966075" y="3519488"/>
            <a:ext cx="504825" cy="288925"/>
          </a:xfrm>
          <a:prstGeom prst="rect">
            <a:avLst/>
          </a:prstGeom>
          <a:noFill/>
          <a:ln>
            <a:noFill/>
          </a:ln>
        </p:spPr>
        <p:txBody>
          <a:bodyPr wrap="none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ja-JP" sz="1400" kern="0" dirty="0" err="1">
                <a:solidFill>
                  <a:sysClr val="windowText" lastClr="000000"/>
                </a:solidFill>
              </a:rPr>
              <a:t>Mca</a:t>
            </a:r>
            <a:endParaRPr lang="en-US" altLang="ja-JP" sz="1400" kern="0" dirty="0">
              <a:solidFill>
                <a:sysClr val="windowText" lastClr="000000"/>
              </a:solidFill>
            </a:endParaRPr>
          </a:p>
        </p:txBody>
      </p:sp>
      <p:sp>
        <p:nvSpPr>
          <p:cNvPr id="13" name="テキスト ボックス 12"/>
          <p:cNvSpPr txBox="1"/>
          <p:nvPr/>
        </p:nvSpPr>
        <p:spPr>
          <a:xfrm>
            <a:off x="8367713" y="2884488"/>
            <a:ext cx="333375" cy="1908175"/>
          </a:xfrm>
          <a:prstGeom prst="rect">
            <a:avLst/>
          </a:prstGeom>
          <a:noFill/>
          <a:ln w="19050">
            <a:solidFill>
              <a:sysClr val="windowText" lastClr="000000"/>
            </a:solidFill>
          </a:ln>
        </p:spPr>
        <p:txBody>
          <a:bodyPr wrap="none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en-US" altLang="ja-JP" sz="1400" kern="0" dirty="0">
                <a:solidFill>
                  <a:sysClr val="windowText" lastClr="000000"/>
                </a:solidFill>
              </a:rPr>
              <a:t>AE</a:t>
            </a:r>
          </a:p>
        </p:txBody>
      </p:sp>
      <p:sp>
        <p:nvSpPr>
          <p:cNvPr id="12" name="フリーフォーム 11"/>
          <p:cNvSpPr/>
          <p:nvPr/>
        </p:nvSpPr>
        <p:spPr>
          <a:xfrm>
            <a:off x="4329113" y="3749675"/>
            <a:ext cx="4114800" cy="1390650"/>
          </a:xfrm>
          <a:custGeom>
            <a:avLst/>
            <a:gdLst>
              <a:gd name="connsiteX0" fmla="*/ 0 w 5600700"/>
              <a:gd name="connsiteY0" fmla="*/ 552450 h 1009650"/>
              <a:gd name="connsiteX1" fmla="*/ 0 w 5600700"/>
              <a:gd name="connsiteY1" fmla="*/ 1009650 h 1009650"/>
              <a:gd name="connsiteX2" fmla="*/ 2495550 w 5600700"/>
              <a:gd name="connsiteY2" fmla="*/ 1009650 h 1009650"/>
              <a:gd name="connsiteX3" fmla="*/ 2495550 w 5600700"/>
              <a:gd name="connsiteY3" fmla="*/ 276225 h 1009650"/>
              <a:gd name="connsiteX4" fmla="*/ 2638425 w 5600700"/>
              <a:gd name="connsiteY4" fmla="*/ 276225 h 1009650"/>
              <a:gd name="connsiteX5" fmla="*/ 2638425 w 5600700"/>
              <a:gd name="connsiteY5" fmla="*/ 1009650 h 1009650"/>
              <a:gd name="connsiteX6" fmla="*/ 4524375 w 5600700"/>
              <a:gd name="connsiteY6" fmla="*/ 1009650 h 1009650"/>
              <a:gd name="connsiteX7" fmla="*/ 4524375 w 5600700"/>
              <a:gd name="connsiteY7" fmla="*/ 0 h 1009650"/>
              <a:gd name="connsiteX8" fmla="*/ 5600700 w 5600700"/>
              <a:gd name="connsiteY8" fmla="*/ 0 h 1009650"/>
              <a:gd name="connsiteX0" fmla="*/ 0 w 5600700"/>
              <a:gd name="connsiteY0" fmla="*/ 1009650 h 1009650"/>
              <a:gd name="connsiteX1" fmla="*/ 2495550 w 5600700"/>
              <a:gd name="connsiteY1" fmla="*/ 1009650 h 1009650"/>
              <a:gd name="connsiteX2" fmla="*/ 2495550 w 5600700"/>
              <a:gd name="connsiteY2" fmla="*/ 276225 h 1009650"/>
              <a:gd name="connsiteX3" fmla="*/ 2638425 w 5600700"/>
              <a:gd name="connsiteY3" fmla="*/ 276225 h 1009650"/>
              <a:gd name="connsiteX4" fmla="*/ 2638425 w 5600700"/>
              <a:gd name="connsiteY4" fmla="*/ 1009650 h 1009650"/>
              <a:gd name="connsiteX5" fmla="*/ 4524375 w 5600700"/>
              <a:gd name="connsiteY5" fmla="*/ 1009650 h 1009650"/>
              <a:gd name="connsiteX6" fmla="*/ 4524375 w 5600700"/>
              <a:gd name="connsiteY6" fmla="*/ 0 h 1009650"/>
              <a:gd name="connsiteX7" fmla="*/ 5600700 w 5600700"/>
              <a:gd name="connsiteY7" fmla="*/ 0 h 1009650"/>
              <a:gd name="connsiteX0" fmla="*/ 0 w 3105150"/>
              <a:gd name="connsiteY0" fmla="*/ 1009650 h 1009650"/>
              <a:gd name="connsiteX1" fmla="*/ 0 w 3105150"/>
              <a:gd name="connsiteY1" fmla="*/ 276225 h 1009650"/>
              <a:gd name="connsiteX2" fmla="*/ 142875 w 3105150"/>
              <a:gd name="connsiteY2" fmla="*/ 276225 h 1009650"/>
              <a:gd name="connsiteX3" fmla="*/ 142875 w 3105150"/>
              <a:gd name="connsiteY3" fmla="*/ 1009650 h 1009650"/>
              <a:gd name="connsiteX4" fmla="*/ 2028825 w 3105150"/>
              <a:gd name="connsiteY4" fmla="*/ 1009650 h 1009650"/>
              <a:gd name="connsiteX5" fmla="*/ 2028825 w 3105150"/>
              <a:gd name="connsiteY5" fmla="*/ 0 h 1009650"/>
              <a:gd name="connsiteX6" fmla="*/ 3105150 w 3105150"/>
              <a:gd name="connsiteY6" fmla="*/ 0 h 1009650"/>
              <a:gd name="connsiteX0" fmla="*/ 0 w 3105150"/>
              <a:gd name="connsiteY0" fmla="*/ 276225 h 1009650"/>
              <a:gd name="connsiteX1" fmla="*/ 142875 w 3105150"/>
              <a:gd name="connsiteY1" fmla="*/ 276225 h 1009650"/>
              <a:gd name="connsiteX2" fmla="*/ 142875 w 3105150"/>
              <a:gd name="connsiteY2" fmla="*/ 1009650 h 1009650"/>
              <a:gd name="connsiteX3" fmla="*/ 2028825 w 3105150"/>
              <a:gd name="connsiteY3" fmla="*/ 1009650 h 1009650"/>
              <a:gd name="connsiteX4" fmla="*/ 2028825 w 3105150"/>
              <a:gd name="connsiteY4" fmla="*/ 0 h 1009650"/>
              <a:gd name="connsiteX5" fmla="*/ 3105150 w 3105150"/>
              <a:gd name="connsiteY5" fmla="*/ 0 h 1009650"/>
              <a:gd name="connsiteX0" fmla="*/ 0 w 2962275"/>
              <a:gd name="connsiteY0" fmla="*/ 276225 h 1009650"/>
              <a:gd name="connsiteX1" fmla="*/ 0 w 2962275"/>
              <a:gd name="connsiteY1" fmla="*/ 1009650 h 1009650"/>
              <a:gd name="connsiteX2" fmla="*/ 1885950 w 2962275"/>
              <a:gd name="connsiteY2" fmla="*/ 1009650 h 1009650"/>
              <a:gd name="connsiteX3" fmla="*/ 1885950 w 2962275"/>
              <a:gd name="connsiteY3" fmla="*/ 0 h 1009650"/>
              <a:gd name="connsiteX4" fmla="*/ 2962275 w 2962275"/>
              <a:gd name="connsiteY4" fmla="*/ 0 h 1009650"/>
              <a:gd name="connsiteX0" fmla="*/ 0 w 3337731"/>
              <a:gd name="connsiteY0" fmla="*/ 276225 h 1009650"/>
              <a:gd name="connsiteX1" fmla="*/ 0 w 3337731"/>
              <a:gd name="connsiteY1" fmla="*/ 1009650 h 1009650"/>
              <a:gd name="connsiteX2" fmla="*/ 1885950 w 3337731"/>
              <a:gd name="connsiteY2" fmla="*/ 1009650 h 1009650"/>
              <a:gd name="connsiteX3" fmla="*/ 1885950 w 3337731"/>
              <a:gd name="connsiteY3" fmla="*/ 0 h 1009650"/>
              <a:gd name="connsiteX4" fmla="*/ 3337731 w 3337731"/>
              <a:gd name="connsiteY4" fmla="*/ 29319 h 1009650"/>
              <a:gd name="connsiteX0" fmla="*/ 0 w 3337731"/>
              <a:gd name="connsiteY0" fmla="*/ 246906 h 980331"/>
              <a:gd name="connsiteX1" fmla="*/ 0 w 3337731"/>
              <a:gd name="connsiteY1" fmla="*/ 980331 h 980331"/>
              <a:gd name="connsiteX2" fmla="*/ 1885950 w 3337731"/>
              <a:gd name="connsiteY2" fmla="*/ 980331 h 980331"/>
              <a:gd name="connsiteX3" fmla="*/ 1753555 w 3337731"/>
              <a:gd name="connsiteY3" fmla="*/ 0 h 980331"/>
              <a:gd name="connsiteX4" fmla="*/ 3337731 w 3337731"/>
              <a:gd name="connsiteY4" fmla="*/ 0 h 980331"/>
              <a:gd name="connsiteX0" fmla="*/ 0 w 3337731"/>
              <a:gd name="connsiteY0" fmla="*/ 246906 h 980331"/>
              <a:gd name="connsiteX1" fmla="*/ 0 w 3337731"/>
              <a:gd name="connsiteY1" fmla="*/ 980331 h 980331"/>
              <a:gd name="connsiteX2" fmla="*/ 1885950 w 3337731"/>
              <a:gd name="connsiteY2" fmla="*/ 980331 h 980331"/>
              <a:gd name="connsiteX3" fmla="*/ 1753555 w 3337731"/>
              <a:gd name="connsiteY3" fmla="*/ 0 h 980331"/>
              <a:gd name="connsiteX4" fmla="*/ 3337731 w 3337731"/>
              <a:gd name="connsiteY4" fmla="*/ 0 h 980331"/>
              <a:gd name="connsiteX0" fmla="*/ 0 w 3337731"/>
              <a:gd name="connsiteY0" fmla="*/ 246906 h 980331"/>
              <a:gd name="connsiteX1" fmla="*/ 0 w 3337731"/>
              <a:gd name="connsiteY1" fmla="*/ 980331 h 980331"/>
              <a:gd name="connsiteX2" fmla="*/ 1885950 w 3337731"/>
              <a:gd name="connsiteY2" fmla="*/ 980331 h 980331"/>
              <a:gd name="connsiteX3" fmla="*/ 1753555 w 3337731"/>
              <a:gd name="connsiteY3" fmla="*/ 144016 h 980331"/>
              <a:gd name="connsiteX4" fmla="*/ 3337731 w 3337731"/>
              <a:gd name="connsiteY4" fmla="*/ 0 h 980331"/>
              <a:gd name="connsiteX0" fmla="*/ 0 w 3337731"/>
              <a:gd name="connsiteY0" fmla="*/ 246906 h 980331"/>
              <a:gd name="connsiteX1" fmla="*/ 0 w 3337731"/>
              <a:gd name="connsiteY1" fmla="*/ 980331 h 980331"/>
              <a:gd name="connsiteX2" fmla="*/ 1885950 w 3337731"/>
              <a:gd name="connsiteY2" fmla="*/ 980331 h 980331"/>
              <a:gd name="connsiteX3" fmla="*/ 1753555 w 3337731"/>
              <a:gd name="connsiteY3" fmla="*/ 0 h 980331"/>
              <a:gd name="connsiteX4" fmla="*/ 3337731 w 3337731"/>
              <a:gd name="connsiteY4" fmla="*/ 0 h 980331"/>
              <a:gd name="connsiteX0" fmla="*/ 0 w 3337731"/>
              <a:gd name="connsiteY0" fmla="*/ 246906 h 1008112"/>
              <a:gd name="connsiteX1" fmla="*/ 0 w 3337731"/>
              <a:gd name="connsiteY1" fmla="*/ 980331 h 1008112"/>
              <a:gd name="connsiteX2" fmla="*/ 1753555 w 3337731"/>
              <a:gd name="connsiteY2" fmla="*/ 1008112 h 1008112"/>
              <a:gd name="connsiteX3" fmla="*/ 1753555 w 3337731"/>
              <a:gd name="connsiteY3" fmla="*/ 0 h 1008112"/>
              <a:gd name="connsiteX4" fmla="*/ 3337731 w 3337731"/>
              <a:gd name="connsiteY4" fmla="*/ 0 h 1008112"/>
              <a:gd name="connsiteX0" fmla="*/ 0 w 3337731"/>
              <a:gd name="connsiteY0" fmla="*/ 246906 h 1008112"/>
              <a:gd name="connsiteX1" fmla="*/ 25363 w 3337731"/>
              <a:gd name="connsiteY1" fmla="*/ 1008111 h 1008112"/>
              <a:gd name="connsiteX2" fmla="*/ 1753555 w 3337731"/>
              <a:gd name="connsiteY2" fmla="*/ 1008112 h 1008112"/>
              <a:gd name="connsiteX3" fmla="*/ 1753555 w 3337731"/>
              <a:gd name="connsiteY3" fmla="*/ 0 h 1008112"/>
              <a:gd name="connsiteX4" fmla="*/ 3337731 w 3337731"/>
              <a:gd name="connsiteY4" fmla="*/ 0 h 1008112"/>
              <a:gd name="connsiteX0" fmla="*/ 0 w 3312368"/>
              <a:gd name="connsiteY0" fmla="*/ 216023 h 1008112"/>
              <a:gd name="connsiteX1" fmla="*/ 0 w 3312368"/>
              <a:gd name="connsiteY1" fmla="*/ 1008111 h 1008112"/>
              <a:gd name="connsiteX2" fmla="*/ 1728192 w 3312368"/>
              <a:gd name="connsiteY2" fmla="*/ 1008112 h 1008112"/>
              <a:gd name="connsiteX3" fmla="*/ 1728192 w 3312368"/>
              <a:gd name="connsiteY3" fmla="*/ 0 h 1008112"/>
              <a:gd name="connsiteX4" fmla="*/ 3312368 w 3312368"/>
              <a:gd name="connsiteY4" fmla="*/ 0 h 1008112"/>
              <a:gd name="connsiteX0" fmla="*/ 0 w 3312368"/>
              <a:gd name="connsiteY0" fmla="*/ 0 h 1033340"/>
              <a:gd name="connsiteX1" fmla="*/ 0 w 3312368"/>
              <a:gd name="connsiteY1" fmla="*/ 1033339 h 1033340"/>
              <a:gd name="connsiteX2" fmla="*/ 1728192 w 3312368"/>
              <a:gd name="connsiteY2" fmla="*/ 1033340 h 1033340"/>
              <a:gd name="connsiteX3" fmla="*/ 1728192 w 3312368"/>
              <a:gd name="connsiteY3" fmla="*/ 25228 h 1033340"/>
              <a:gd name="connsiteX4" fmla="*/ 3312368 w 3312368"/>
              <a:gd name="connsiteY4" fmla="*/ 25228 h 1033340"/>
              <a:gd name="connsiteX0" fmla="*/ 0 w 3312368"/>
              <a:gd name="connsiteY0" fmla="*/ 0 h 1033340"/>
              <a:gd name="connsiteX1" fmla="*/ 0 w 3312368"/>
              <a:gd name="connsiteY1" fmla="*/ 1033339 h 1033340"/>
              <a:gd name="connsiteX2" fmla="*/ 1728192 w 3312368"/>
              <a:gd name="connsiteY2" fmla="*/ 1033340 h 1033340"/>
              <a:gd name="connsiteX3" fmla="*/ 2191211 w 3312368"/>
              <a:gd name="connsiteY3" fmla="*/ 36194 h 1033340"/>
              <a:gd name="connsiteX4" fmla="*/ 3312368 w 3312368"/>
              <a:gd name="connsiteY4" fmla="*/ 25228 h 1033340"/>
              <a:gd name="connsiteX0" fmla="*/ 0 w 3312368"/>
              <a:gd name="connsiteY0" fmla="*/ 0 h 1033340"/>
              <a:gd name="connsiteX1" fmla="*/ 0 w 3312368"/>
              <a:gd name="connsiteY1" fmla="*/ 1033339 h 1033340"/>
              <a:gd name="connsiteX2" fmla="*/ 2191211 w 3312368"/>
              <a:gd name="connsiteY2" fmla="*/ 1033340 h 1033340"/>
              <a:gd name="connsiteX3" fmla="*/ 2191211 w 3312368"/>
              <a:gd name="connsiteY3" fmla="*/ 36194 h 1033340"/>
              <a:gd name="connsiteX4" fmla="*/ 3312368 w 3312368"/>
              <a:gd name="connsiteY4" fmla="*/ 25228 h 1033340"/>
              <a:gd name="connsiteX0" fmla="*/ 0 w 3312368"/>
              <a:gd name="connsiteY0" fmla="*/ 0 h 1033340"/>
              <a:gd name="connsiteX1" fmla="*/ 0 w 3312368"/>
              <a:gd name="connsiteY1" fmla="*/ 1033339 h 1033340"/>
              <a:gd name="connsiteX2" fmla="*/ 2191211 w 3312368"/>
              <a:gd name="connsiteY2" fmla="*/ 1033340 h 1033340"/>
              <a:gd name="connsiteX3" fmla="*/ 2179338 w 3312368"/>
              <a:gd name="connsiteY3" fmla="*/ 3296 h 1033340"/>
              <a:gd name="connsiteX4" fmla="*/ 3312368 w 3312368"/>
              <a:gd name="connsiteY4" fmla="*/ 25228 h 1033340"/>
              <a:gd name="connsiteX0" fmla="*/ 0 w 3312368"/>
              <a:gd name="connsiteY0" fmla="*/ 0 h 1033340"/>
              <a:gd name="connsiteX1" fmla="*/ 0 w 3312368"/>
              <a:gd name="connsiteY1" fmla="*/ 1033339 h 1033340"/>
              <a:gd name="connsiteX2" fmla="*/ 2191211 w 3312368"/>
              <a:gd name="connsiteY2" fmla="*/ 1033340 h 1033340"/>
              <a:gd name="connsiteX3" fmla="*/ 2187546 w 3312368"/>
              <a:gd name="connsiteY3" fmla="*/ 20989 h 1033340"/>
              <a:gd name="connsiteX4" fmla="*/ 3312368 w 3312368"/>
              <a:gd name="connsiteY4" fmla="*/ 25228 h 1033340"/>
              <a:gd name="connsiteX0" fmla="*/ 0 w 3312368"/>
              <a:gd name="connsiteY0" fmla="*/ 0 h 1033340"/>
              <a:gd name="connsiteX1" fmla="*/ 0 w 3312368"/>
              <a:gd name="connsiteY1" fmla="*/ 1033339 h 1033340"/>
              <a:gd name="connsiteX2" fmla="*/ 2191211 w 3312368"/>
              <a:gd name="connsiteY2" fmla="*/ 1033340 h 1033340"/>
              <a:gd name="connsiteX3" fmla="*/ 2187546 w 3312368"/>
              <a:gd name="connsiteY3" fmla="*/ 26044 h 1033340"/>
              <a:gd name="connsiteX4" fmla="*/ 3312368 w 3312368"/>
              <a:gd name="connsiteY4" fmla="*/ 25228 h 10333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12368" h="1033340">
                <a:moveTo>
                  <a:pt x="0" y="0"/>
                </a:moveTo>
                <a:lnTo>
                  <a:pt x="0" y="1033339"/>
                </a:lnTo>
                <a:lnTo>
                  <a:pt x="2191211" y="1033340"/>
                </a:lnTo>
                <a:cubicBezTo>
                  <a:pt x="2189989" y="695890"/>
                  <a:pt x="2188768" y="363494"/>
                  <a:pt x="2187546" y="26044"/>
                </a:cubicBezTo>
                <a:lnTo>
                  <a:pt x="3312368" y="25228"/>
                </a:lnTo>
              </a:path>
            </a:pathLst>
          </a:custGeom>
          <a:noFill/>
          <a:ln w="28575" cap="flat" cmpd="sng" algn="ctr">
            <a:solidFill>
              <a:srgbClr val="00B050"/>
            </a:solidFill>
            <a:prstDash val="solid"/>
            <a:headEnd type="arrow" w="med" len="med"/>
            <a:tailEnd type="none" w="med" len="med"/>
          </a:ln>
          <a:effectLst/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kumimoji="1" lang="ja-JP" altLang="en-US" kern="0">
              <a:solidFill>
                <a:sysClr val="windowText" lastClr="000000"/>
              </a:solidFill>
              <a:latin typeface="Calibri"/>
              <a:cs typeface="+mn-cs"/>
            </a:endParaRPr>
          </a:p>
        </p:txBody>
      </p:sp>
      <p:sp>
        <p:nvSpPr>
          <p:cNvPr id="21" name="メモ 20"/>
          <p:cNvSpPr/>
          <p:nvPr/>
        </p:nvSpPr>
        <p:spPr>
          <a:xfrm>
            <a:off x="506413" y="4516438"/>
            <a:ext cx="990600" cy="504825"/>
          </a:xfrm>
          <a:prstGeom prst="foldedCorner">
            <a:avLst>
              <a:gd name="adj" fmla="val 25781"/>
            </a:avLst>
          </a:prstGeom>
          <a:solidFill>
            <a:sysClr val="window" lastClr="FFFFFF"/>
          </a:solidFill>
          <a:ln w="25400" cap="flat" cmpd="sng" algn="ctr">
            <a:solidFill>
              <a:srgbClr val="FF0000"/>
            </a:solidFill>
            <a:prstDash val="solid"/>
          </a:ln>
          <a:effectLst/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en-US" altLang="ja-JP" sz="1400" kern="0" dirty="0">
                <a:solidFill>
                  <a:sysClr val="windowText" lastClr="000000"/>
                </a:solidFill>
                <a:latin typeface="Calibri"/>
                <a:cs typeface="+mn-cs"/>
              </a:rPr>
              <a:t>Data d3</a:t>
            </a:r>
            <a:endParaRPr kumimoji="1" lang="ja-JP" altLang="en-US" sz="1400" kern="0" dirty="0">
              <a:solidFill>
                <a:sysClr val="windowText" lastClr="000000"/>
              </a:solidFill>
              <a:latin typeface="Calibri"/>
              <a:cs typeface="+mn-cs"/>
            </a:endParaRPr>
          </a:p>
        </p:txBody>
      </p:sp>
      <p:sp>
        <p:nvSpPr>
          <p:cNvPr id="23" name="テキスト ボックス 22"/>
          <p:cNvSpPr txBox="1"/>
          <p:nvPr/>
        </p:nvSpPr>
        <p:spPr>
          <a:xfrm>
            <a:off x="295275" y="3208338"/>
            <a:ext cx="1460500" cy="738187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en-US" altLang="ja-JP" sz="1400" dirty="0"/>
              <a:t>Device</a:t>
            </a:r>
          </a:p>
          <a:p>
            <a:pPr>
              <a:defRPr/>
            </a:pPr>
            <a:endParaRPr kumimoji="1" lang="en-US" altLang="ja-JP" sz="1400" dirty="0"/>
          </a:p>
          <a:p>
            <a:pPr>
              <a:defRPr/>
            </a:pPr>
            <a:endParaRPr kumimoji="1" lang="ja-JP" altLang="en-US" sz="1400" dirty="0"/>
          </a:p>
        </p:txBody>
      </p:sp>
      <p:sp>
        <p:nvSpPr>
          <p:cNvPr id="24" name="メモ 23"/>
          <p:cNvSpPr/>
          <p:nvPr/>
        </p:nvSpPr>
        <p:spPr>
          <a:xfrm>
            <a:off x="555625" y="3503613"/>
            <a:ext cx="990600" cy="504825"/>
          </a:xfrm>
          <a:prstGeom prst="foldedCorner">
            <a:avLst>
              <a:gd name="adj" fmla="val 25781"/>
            </a:avLst>
          </a:prstGeom>
          <a:solidFill>
            <a:sysClr val="window" lastClr="FFFFFF"/>
          </a:solidFill>
          <a:ln w="25400" cap="flat" cmpd="sng" algn="ctr">
            <a:solidFill>
              <a:srgbClr val="FF0000"/>
            </a:solidFill>
            <a:prstDash val="solid"/>
          </a:ln>
          <a:effectLst/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en-US" altLang="ja-JP" sz="1400" kern="0" dirty="0">
                <a:solidFill>
                  <a:sysClr val="windowText" lastClr="000000"/>
                </a:solidFill>
                <a:latin typeface="Calibri"/>
                <a:cs typeface="+mn-cs"/>
              </a:rPr>
              <a:t>Data d2</a:t>
            </a:r>
            <a:endParaRPr kumimoji="1" lang="ja-JP" altLang="en-US" sz="1400" kern="0" dirty="0">
              <a:solidFill>
                <a:sysClr val="windowText" lastClr="000000"/>
              </a:solidFill>
              <a:latin typeface="Calibri"/>
              <a:cs typeface="+mn-cs"/>
            </a:endParaRPr>
          </a:p>
        </p:txBody>
      </p:sp>
      <p:sp>
        <p:nvSpPr>
          <p:cNvPr id="25" name="フリーフォーム 24"/>
          <p:cNvSpPr/>
          <p:nvPr/>
        </p:nvSpPr>
        <p:spPr>
          <a:xfrm>
            <a:off x="1487488" y="3581400"/>
            <a:ext cx="736600" cy="66675"/>
          </a:xfrm>
          <a:custGeom>
            <a:avLst/>
            <a:gdLst>
              <a:gd name="connsiteX0" fmla="*/ 0 w 624840"/>
              <a:gd name="connsiteY0" fmla="*/ 297180 h 297180"/>
              <a:gd name="connsiteX1" fmla="*/ 624840 w 624840"/>
              <a:gd name="connsiteY1" fmla="*/ 297180 h 297180"/>
              <a:gd name="connsiteX2" fmla="*/ 624840 w 624840"/>
              <a:gd name="connsiteY2" fmla="*/ 0 h 297180"/>
              <a:gd name="connsiteX0" fmla="*/ 0 w 624840"/>
              <a:gd name="connsiteY0" fmla="*/ 0 h 0"/>
              <a:gd name="connsiteX1" fmla="*/ 624840 w 624840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624840">
                <a:moveTo>
                  <a:pt x="0" y="0"/>
                </a:moveTo>
                <a:lnTo>
                  <a:pt x="624840" y="0"/>
                </a:lnTo>
              </a:path>
            </a:pathLst>
          </a:custGeom>
          <a:noFill/>
          <a:ln w="28575" cap="flat" cmpd="sng" algn="ctr">
            <a:solidFill>
              <a:srgbClr val="FF0000"/>
            </a:solidFill>
            <a:prstDash val="solid"/>
            <a:headEnd type="none" w="med" len="med"/>
            <a:tailEnd type="arrow" w="med" len="med"/>
          </a:ln>
          <a:effectLst/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kumimoji="1" lang="ja-JP" altLang="en-US" kern="0">
              <a:solidFill>
                <a:sysClr val="windowText" lastClr="000000"/>
              </a:solidFill>
              <a:latin typeface="Calibri"/>
              <a:cs typeface="+mn-cs"/>
            </a:endParaRPr>
          </a:p>
        </p:txBody>
      </p:sp>
      <p:sp>
        <p:nvSpPr>
          <p:cNvPr id="26" name="テキスト ボックス 25"/>
          <p:cNvSpPr txBox="1"/>
          <p:nvPr/>
        </p:nvSpPr>
        <p:spPr>
          <a:xfrm>
            <a:off x="300038" y="2327275"/>
            <a:ext cx="1460500" cy="73977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en-US" altLang="ja-JP" sz="1400" dirty="0"/>
              <a:t>Device</a:t>
            </a:r>
          </a:p>
          <a:p>
            <a:pPr>
              <a:defRPr/>
            </a:pPr>
            <a:endParaRPr kumimoji="1" lang="en-US" altLang="ja-JP" sz="1400" dirty="0"/>
          </a:p>
          <a:p>
            <a:pPr>
              <a:defRPr/>
            </a:pPr>
            <a:endParaRPr kumimoji="1" lang="ja-JP" altLang="en-US" sz="1400" dirty="0"/>
          </a:p>
        </p:txBody>
      </p:sp>
      <p:sp>
        <p:nvSpPr>
          <p:cNvPr id="27" name="メモ 26"/>
          <p:cNvSpPr/>
          <p:nvPr/>
        </p:nvSpPr>
        <p:spPr>
          <a:xfrm>
            <a:off x="560388" y="2622550"/>
            <a:ext cx="990600" cy="504825"/>
          </a:xfrm>
          <a:prstGeom prst="foldedCorner">
            <a:avLst>
              <a:gd name="adj" fmla="val 25781"/>
            </a:avLst>
          </a:prstGeom>
          <a:solidFill>
            <a:sysClr val="window" lastClr="FFFFFF"/>
          </a:solidFill>
          <a:ln w="25400" cap="flat" cmpd="sng" algn="ctr">
            <a:solidFill>
              <a:srgbClr val="FF0000"/>
            </a:solidFill>
            <a:prstDash val="solid"/>
          </a:ln>
          <a:effectLst/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en-US" altLang="ja-JP" sz="1400" kern="0" dirty="0">
                <a:solidFill>
                  <a:sysClr val="windowText" lastClr="000000"/>
                </a:solidFill>
                <a:latin typeface="Calibri"/>
                <a:cs typeface="+mn-cs"/>
              </a:rPr>
              <a:t>Data d1</a:t>
            </a:r>
            <a:endParaRPr kumimoji="1" lang="ja-JP" altLang="en-US" sz="1400" kern="0" dirty="0">
              <a:solidFill>
                <a:sysClr val="windowText" lastClr="000000"/>
              </a:solidFill>
              <a:latin typeface="Calibri"/>
              <a:cs typeface="+mn-cs"/>
            </a:endParaRPr>
          </a:p>
        </p:txBody>
      </p:sp>
      <p:sp>
        <p:nvSpPr>
          <p:cNvPr id="29" name="角丸四角形吹き出し 28"/>
          <p:cNvSpPr/>
          <p:nvPr/>
        </p:nvSpPr>
        <p:spPr>
          <a:xfrm>
            <a:off x="1631950" y="1797050"/>
            <a:ext cx="1727200" cy="676275"/>
          </a:xfrm>
          <a:prstGeom prst="wedgeRoundRectCallout">
            <a:avLst>
              <a:gd name="adj1" fmla="val -44108"/>
              <a:gd name="adj2" fmla="val 122775"/>
              <a:gd name="adj3" fmla="val 16667"/>
            </a:avLst>
          </a:prstGeom>
          <a:solidFill>
            <a:schemeClr val="bg1"/>
          </a:solidFill>
          <a:ln w="25400" cap="flat" cmpd="sng" algn="ctr">
            <a:solidFill>
              <a:srgbClr val="FF0000"/>
            </a:solidFill>
            <a:prstDash val="solid"/>
          </a:ln>
          <a:effectLst/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en-US" altLang="ja-JP" sz="1400" kern="0" dirty="0">
                <a:solidFill>
                  <a:sysClr val="windowText" lastClr="000000"/>
                </a:solidFill>
                <a:latin typeface="Calibri"/>
                <a:cs typeface="+mn-cs"/>
              </a:rPr>
              <a:t>Original 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en-US" altLang="ja-JP" sz="1400" kern="0" dirty="0">
                <a:solidFill>
                  <a:sysClr val="windowText" lastClr="000000"/>
                </a:solidFill>
                <a:latin typeface="Calibri"/>
                <a:cs typeface="+mn-cs"/>
              </a:rPr>
              <a:t>d1, d2, and d3</a:t>
            </a:r>
            <a:endParaRPr kumimoji="1" lang="ja-JP" altLang="en-US" sz="1400" kern="0" dirty="0">
              <a:solidFill>
                <a:sysClr val="windowText" lastClr="000000"/>
              </a:solidFill>
              <a:latin typeface="Calibri"/>
              <a:cs typeface="+mn-cs"/>
            </a:endParaRPr>
          </a:p>
        </p:txBody>
      </p:sp>
      <p:sp>
        <p:nvSpPr>
          <p:cNvPr id="30" name="フリーフォーム 29"/>
          <p:cNvSpPr/>
          <p:nvPr/>
        </p:nvSpPr>
        <p:spPr>
          <a:xfrm>
            <a:off x="4918075" y="3076575"/>
            <a:ext cx="3490913" cy="60325"/>
          </a:xfrm>
          <a:custGeom>
            <a:avLst/>
            <a:gdLst>
              <a:gd name="connsiteX0" fmla="*/ 0 w 624840"/>
              <a:gd name="connsiteY0" fmla="*/ 297180 h 297180"/>
              <a:gd name="connsiteX1" fmla="*/ 624840 w 624840"/>
              <a:gd name="connsiteY1" fmla="*/ 297180 h 297180"/>
              <a:gd name="connsiteX2" fmla="*/ 624840 w 624840"/>
              <a:gd name="connsiteY2" fmla="*/ 0 h 297180"/>
              <a:gd name="connsiteX0" fmla="*/ 0 w 624840"/>
              <a:gd name="connsiteY0" fmla="*/ 0 h 0"/>
              <a:gd name="connsiteX1" fmla="*/ 624840 w 624840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624840">
                <a:moveTo>
                  <a:pt x="0" y="0"/>
                </a:moveTo>
                <a:lnTo>
                  <a:pt x="624840" y="0"/>
                </a:lnTo>
              </a:path>
            </a:pathLst>
          </a:custGeom>
          <a:noFill/>
          <a:ln w="28575" cap="flat" cmpd="sng" algn="ctr">
            <a:solidFill>
              <a:srgbClr val="FF0000"/>
            </a:solidFill>
            <a:prstDash val="solid"/>
            <a:headEnd type="none" w="med" len="med"/>
            <a:tailEnd type="arrow" w="med" len="med"/>
          </a:ln>
          <a:effectLst/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kumimoji="1" lang="ja-JP" altLang="en-US" kern="0">
              <a:solidFill>
                <a:sysClr val="windowText" lastClr="000000"/>
              </a:solidFill>
              <a:latin typeface="Calibri"/>
              <a:cs typeface="+mn-cs"/>
            </a:endParaRPr>
          </a:p>
        </p:txBody>
      </p:sp>
      <p:sp>
        <p:nvSpPr>
          <p:cNvPr id="31" name="角丸四角形吹き出し 30"/>
          <p:cNvSpPr/>
          <p:nvPr/>
        </p:nvSpPr>
        <p:spPr>
          <a:xfrm>
            <a:off x="6800850" y="1625600"/>
            <a:ext cx="1727200" cy="654050"/>
          </a:xfrm>
          <a:prstGeom prst="wedgeRoundRectCallout">
            <a:avLst>
              <a:gd name="adj1" fmla="val -291"/>
              <a:gd name="adj2" fmla="val 171888"/>
              <a:gd name="adj3" fmla="val 16667"/>
            </a:avLst>
          </a:prstGeom>
          <a:solidFill>
            <a:schemeClr val="bg1"/>
          </a:solidFill>
          <a:ln w="25400" cap="flat" cmpd="sng" algn="ctr">
            <a:solidFill>
              <a:srgbClr val="FF0000"/>
            </a:solidFill>
            <a:prstDash val="solid"/>
          </a:ln>
          <a:effectLst/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ja-JP" sz="1400" kern="0" dirty="0">
                <a:solidFill>
                  <a:sysClr val="windowText" lastClr="000000"/>
                </a:solidFill>
                <a:latin typeface="Calibri"/>
                <a:cs typeface="+mn-cs"/>
              </a:rPr>
              <a:t>Collected data according to data collection policies</a:t>
            </a:r>
            <a:endParaRPr kumimoji="1" lang="ja-JP" altLang="en-US" sz="1400" kern="0" dirty="0">
              <a:solidFill>
                <a:sysClr val="windowText" lastClr="000000"/>
              </a:solidFill>
              <a:latin typeface="Calibri"/>
              <a:cs typeface="+mn-cs"/>
            </a:endParaRPr>
          </a:p>
        </p:txBody>
      </p:sp>
      <p:sp>
        <p:nvSpPr>
          <p:cNvPr id="32" name="フリーフォーム 31"/>
          <p:cNvSpPr/>
          <p:nvPr/>
        </p:nvSpPr>
        <p:spPr>
          <a:xfrm>
            <a:off x="1487488" y="2984500"/>
            <a:ext cx="736600" cy="66675"/>
          </a:xfrm>
          <a:custGeom>
            <a:avLst/>
            <a:gdLst>
              <a:gd name="connsiteX0" fmla="*/ 0 w 624840"/>
              <a:gd name="connsiteY0" fmla="*/ 297180 h 297180"/>
              <a:gd name="connsiteX1" fmla="*/ 624840 w 624840"/>
              <a:gd name="connsiteY1" fmla="*/ 297180 h 297180"/>
              <a:gd name="connsiteX2" fmla="*/ 624840 w 624840"/>
              <a:gd name="connsiteY2" fmla="*/ 0 h 297180"/>
              <a:gd name="connsiteX0" fmla="*/ 0 w 624840"/>
              <a:gd name="connsiteY0" fmla="*/ 0 h 0"/>
              <a:gd name="connsiteX1" fmla="*/ 624840 w 624840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624840">
                <a:moveTo>
                  <a:pt x="0" y="0"/>
                </a:moveTo>
                <a:lnTo>
                  <a:pt x="624840" y="0"/>
                </a:lnTo>
              </a:path>
            </a:pathLst>
          </a:custGeom>
          <a:noFill/>
          <a:ln w="28575" cap="flat" cmpd="sng" algn="ctr">
            <a:solidFill>
              <a:srgbClr val="FF0000"/>
            </a:solidFill>
            <a:prstDash val="solid"/>
            <a:headEnd type="none" w="med" len="med"/>
            <a:tailEnd type="arrow" w="med" len="med"/>
          </a:ln>
          <a:effectLst/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kumimoji="1" lang="ja-JP" altLang="en-US" kern="0">
              <a:solidFill>
                <a:sysClr val="windowText" lastClr="000000"/>
              </a:solidFill>
              <a:latin typeface="Calibri"/>
              <a:cs typeface="+mn-cs"/>
            </a:endParaRPr>
          </a:p>
        </p:txBody>
      </p:sp>
      <p:sp>
        <p:nvSpPr>
          <p:cNvPr id="33" name="フリーフォーム 32"/>
          <p:cNvSpPr/>
          <p:nvPr/>
        </p:nvSpPr>
        <p:spPr>
          <a:xfrm>
            <a:off x="1487488" y="4611688"/>
            <a:ext cx="736600" cy="65087"/>
          </a:xfrm>
          <a:custGeom>
            <a:avLst/>
            <a:gdLst>
              <a:gd name="connsiteX0" fmla="*/ 0 w 624840"/>
              <a:gd name="connsiteY0" fmla="*/ 297180 h 297180"/>
              <a:gd name="connsiteX1" fmla="*/ 624840 w 624840"/>
              <a:gd name="connsiteY1" fmla="*/ 297180 h 297180"/>
              <a:gd name="connsiteX2" fmla="*/ 624840 w 624840"/>
              <a:gd name="connsiteY2" fmla="*/ 0 h 297180"/>
              <a:gd name="connsiteX0" fmla="*/ 0 w 624840"/>
              <a:gd name="connsiteY0" fmla="*/ 0 h 0"/>
              <a:gd name="connsiteX1" fmla="*/ 624840 w 624840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624840">
                <a:moveTo>
                  <a:pt x="0" y="0"/>
                </a:moveTo>
                <a:lnTo>
                  <a:pt x="624840" y="0"/>
                </a:lnTo>
              </a:path>
            </a:pathLst>
          </a:custGeom>
          <a:noFill/>
          <a:ln w="28575" cap="flat" cmpd="sng" algn="ctr">
            <a:solidFill>
              <a:srgbClr val="FF0000"/>
            </a:solidFill>
            <a:prstDash val="solid"/>
            <a:headEnd type="none" w="med" len="med"/>
            <a:tailEnd type="arrow" w="med" len="med"/>
          </a:ln>
          <a:effectLst/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kumimoji="1" lang="ja-JP" altLang="en-US" kern="0">
              <a:solidFill>
                <a:sysClr val="windowText" lastClr="000000"/>
              </a:solidFill>
              <a:latin typeface="Calibri"/>
              <a:cs typeface="+mn-cs"/>
            </a:endParaRPr>
          </a:p>
        </p:txBody>
      </p:sp>
      <p:sp>
        <p:nvSpPr>
          <p:cNvPr id="34" name="メモ 33"/>
          <p:cNvSpPr/>
          <p:nvPr/>
        </p:nvSpPr>
        <p:spPr>
          <a:xfrm>
            <a:off x="7920038" y="3879850"/>
            <a:ext cx="1071562" cy="587375"/>
          </a:xfrm>
          <a:prstGeom prst="foldedCorner">
            <a:avLst>
              <a:gd name="adj" fmla="val 25781"/>
            </a:avLst>
          </a:prstGeom>
          <a:solidFill>
            <a:sysClr val="window" lastClr="FFFFFF"/>
          </a:solidFill>
          <a:ln w="25400" cap="flat" cmpd="sng" algn="ctr">
            <a:solidFill>
              <a:srgbClr val="FF0000"/>
            </a:solidFill>
            <a:prstDash val="solid"/>
          </a:ln>
          <a:effectLst/>
        </p:spPr>
        <p:txBody>
          <a:bodyPr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en-US" altLang="ja-JP" sz="1400" kern="0" dirty="0">
                <a:solidFill>
                  <a:sysClr val="windowText" lastClr="000000"/>
                </a:solidFill>
                <a:latin typeface="Calibri"/>
                <a:cs typeface="+mn-cs"/>
              </a:rPr>
              <a:t>Collected Data</a:t>
            </a:r>
            <a:endParaRPr kumimoji="1" lang="ja-JP" altLang="en-US" sz="1400" kern="0" dirty="0">
              <a:solidFill>
                <a:sysClr val="windowText" lastClr="000000"/>
              </a:solidFill>
              <a:latin typeface="Calibri"/>
              <a:cs typeface="+mn-cs"/>
            </a:endParaRPr>
          </a:p>
        </p:txBody>
      </p:sp>
      <p:sp>
        <p:nvSpPr>
          <p:cNvPr id="36" name="テキスト ボックス 62"/>
          <p:cNvSpPr txBox="1">
            <a:spLocks noChangeArrowheads="1"/>
          </p:cNvSpPr>
          <p:nvPr/>
        </p:nvSpPr>
        <p:spPr bwMode="auto">
          <a:xfrm>
            <a:off x="6299200" y="5805488"/>
            <a:ext cx="2697163" cy="739775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kumimoji="1" lang="en-US" altLang="ja-JP" sz="1400" dirty="0"/>
              <a:t>Note: Red arrows mean data flow, </a:t>
            </a:r>
          </a:p>
          <a:p>
            <a:pPr>
              <a:defRPr/>
            </a:pPr>
            <a:r>
              <a:rPr kumimoji="1" lang="en-US" altLang="ja-JP" sz="1400" dirty="0"/>
              <a:t>and Green arrow means flow of </a:t>
            </a:r>
          </a:p>
          <a:p>
            <a:pPr>
              <a:defRPr/>
            </a:pPr>
            <a:r>
              <a:rPr kumimoji="1" lang="en-US" altLang="ja-JP" sz="1400" dirty="0"/>
              <a:t>Data Collection Policy.</a:t>
            </a:r>
            <a:endParaRPr kumimoji="1" lang="ja-JP" altLang="en-US" sz="1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 bwMode="auto">
          <a:xfrm>
            <a:off x="457200" y="457200"/>
            <a:ext cx="8229600" cy="1143000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altLang="en-US" dirty="0" smtClean="0"/>
              <a:t>4. Changes on ARC</a:t>
            </a:r>
          </a:p>
        </p:txBody>
      </p:sp>
      <p:sp>
        <p:nvSpPr>
          <p:cNvPr id="10243" name="Content Placeholder 2"/>
          <p:cNvSpPr>
            <a:spLocks noGrp="1"/>
          </p:cNvSpPr>
          <p:nvPr>
            <p:ph idx="1"/>
          </p:nvPr>
        </p:nvSpPr>
        <p:spPr bwMode="auto">
          <a:xfrm>
            <a:off x="433388" y="1392238"/>
            <a:ext cx="8229600" cy="4525962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buNone/>
            </a:pPr>
            <a:r>
              <a:rPr lang="en-US" altLang="en-US" sz="1600" dirty="0" smtClean="0"/>
              <a:t>Look at </a:t>
            </a:r>
            <a:r>
              <a:rPr lang="en-US" altLang="en-US" sz="1600" dirty="0" smtClean="0"/>
              <a:t>ARC-2015-2232-Data_Collection_Policy.doc</a:t>
            </a:r>
            <a:endParaRPr lang="en-US" altLang="en-US" sz="1600" dirty="0" smtClean="0"/>
          </a:p>
        </p:txBody>
      </p:sp>
      <p:sp>
        <p:nvSpPr>
          <p:cNvPr id="10244" name="Slide Number Placeholder 5"/>
          <p:cNvSpPr>
            <a:spLocks noGrp="1"/>
          </p:cNvSpPr>
          <p:nvPr>
            <p:ph type="sldNum" sz="quarter" idx="10"/>
          </p:nvPr>
        </p:nvSpPr>
        <p:spPr bwMode="auto">
          <a:xfrm>
            <a:off x="457200" y="6248400"/>
            <a:ext cx="8229600" cy="609600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pPr algn="l"/>
            <a:r>
              <a:rPr lang="en-GB" altLang="en-US" dirty="0" smtClean="0">
                <a:latin typeface="Myriad pro"/>
              </a:rPr>
              <a:t>© 2014 oneM2M Partners</a:t>
            </a:r>
          </a:p>
          <a:p>
            <a:pPr algn="ctr"/>
            <a:r>
              <a:rPr lang="en-GB" altLang="en-US" dirty="0" smtClean="0">
                <a:latin typeface="Myriad pro"/>
              </a:rPr>
              <a:t>&lt;ARC-2015-2232-Data_Collection_Policy&gt;</a:t>
            </a:r>
          </a:p>
          <a:p>
            <a:fld id="{73BDEAF7-D143-42BF-B4E2-5D8B4AD5939F}" type="slidenum">
              <a:rPr lang="en-US" altLang="en-US" smtClean="0">
                <a:latin typeface="Myriad pro"/>
              </a:rPr>
              <a:pPr/>
              <a:t>8</a:t>
            </a:fld>
            <a:endParaRPr lang="en-US" altLang="en-US" dirty="0" smtClean="0">
              <a:latin typeface="Myriad pro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1"/>
          <p:cNvSpPr>
            <a:spLocks noGrp="1"/>
          </p:cNvSpPr>
          <p:nvPr>
            <p:ph type="title"/>
          </p:nvPr>
        </p:nvSpPr>
        <p:spPr bwMode="auto">
          <a:xfrm>
            <a:off x="457200" y="457200"/>
            <a:ext cx="8229600" cy="1143000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altLang="en-US" sz="4000" dirty="0" smtClean="0"/>
              <a:t>5. Relationship with semantics</a:t>
            </a:r>
            <a:br>
              <a:rPr lang="en-US" altLang="en-US" sz="4000" dirty="0" smtClean="0"/>
            </a:br>
            <a:endParaRPr lang="en-US" altLang="en-US" sz="4000" dirty="0" smtClean="0"/>
          </a:p>
        </p:txBody>
      </p:sp>
      <p:sp>
        <p:nvSpPr>
          <p:cNvPr id="11267" name="Content Placeholder 2"/>
          <p:cNvSpPr>
            <a:spLocks noGrp="1"/>
          </p:cNvSpPr>
          <p:nvPr>
            <p:ph idx="1"/>
          </p:nvPr>
        </p:nvSpPr>
        <p:spPr bwMode="auto">
          <a:xfrm>
            <a:off x="9372600" y="1219200"/>
            <a:ext cx="8229600" cy="4525963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buFont typeface="Arial" pitchFamily="34" charset="0"/>
              <a:buNone/>
            </a:pPr>
            <a:endParaRPr lang="en-US" altLang="en-US" sz="1600" smtClean="0"/>
          </a:p>
        </p:txBody>
      </p:sp>
      <p:sp>
        <p:nvSpPr>
          <p:cNvPr id="11268" name="Slide Number Placeholder 5"/>
          <p:cNvSpPr>
            <a:spLocks noGrp="1"/>
          </p:cNvSpPr>
          <p:nvPr>
            <p:ph type="sldNum" sz="quarter" idx="10"/>
          </p:nvPr>
        </p:nvSpPr>
        <p:spPr bwMode="auto">
          <a:xfrm>
            <a:off x="457200" y="6248400"/>
            <a:ext cx="8229600" cy="609600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pPr algn="l"/>
            <a:r>
              <a:rPr lang="en-GB" altLang="en-US" dirty="0" smtClean="0">
                <a:latin typeface="Myriad pro"/>
              </a:rPr>
              <a:t>© 2014 oneM2M Partners</a:t>
            </a:r>
          </a:p>
          <a:p>
            <a:pPr algn="ctr"/>
            <a:r>
              <a:rPr lang="en-GB" altLang="en-US" dirty="0" smtClean="0">
                <a:latin typeface="Myriad pro"/>
              </a:rPr>
              <a:t>&lt;ARC-2015-2232-Data_Collection_Policy&gt;</a:t>
            </a:r>
          </a:p>
          <a:p>
            <a:fld id="{5E4432B0-1234-49A5-90BB-D6D7DB119C89}" type="slidenum">
              <a:rPr lang="en-US" altLang="en-US" smtClean="0">
                <a:latin typeface="Myriad pro"/>
              </a:rPr>
              <a:pPr/>
              <a:t>9</a:t>
            </a:fld>
            <a:endParaRPr lang="en-US" altLang="en-US" dirty="0" smtClean="0">
              <a:latin typeface="Myriad pro"/>
            </a:endParaRPr>
          </a:p>
        </p:txBody>
      </p:sp>
      <p:sp>
        <p:nvSpPr>
          <p:cNvPr id="9" name="テキスト ボックス 8"/>
          <p:cNvSpPr txBox="1"/>
          <p:nvPr/>
        </p:nvSpPr>
        <p:spPr>
          <a:xfrm>
            <a:off x="442913" y="1295399"/>
            <a:ext cx="8243887" cy="2908739"/>
          </a:xfrm>
          <a:prstGeom prst="rect">
            <a:avLst/>
          </a:prstGeom>
          <a:ln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/>
          <a:lstStyle/>
          <a:p>
            <a:pPr>
              <a:defRPr/>
            </a:pPr>
            <a:r>
              <a:rPr lang="en-US" altLang="ja-JP" sz="2600" dirty="0"/>
              <a:t>We would like to discuss data collection policy independently of semantics, since currently we assume that application </a:t>
            </a:r>
            <a:r>
              <a:rPr lang="en-US" altLang="ja-JP" sz="2600" dirty="0" smtClean="0"/>
              <a:t>knows how to use the </a:t>
            </a:r>
            <a:r>
              <a:rPr lang="en-US" altLang="ja-JP" sz="2600" dirty="0" smtClean="0">
                <a:solidFill>
                  <a:schemeClr val="tx1"/>
                </a:solidFill>
              </a:rPr>
              <a:t>data collected </a:t>
            </a:r>
            <a:r>
              <a:rPr lang="en-US" altLang="ja-JP" sz="2600" dirty="0" smtClean="0"/>
              <a:t>from </a:t>
            </a:r>
            <a:r>
              <a:rPr lang="en-US" altLang="ja-JP" sz="2600" dirty="0"/>
              <a:t>each devices.</a:t>
            </a:r>
          </a:p>
          <a:p>
            <a:pPr>
              <a:defRPr/>
            </a:pPr>
            <a:r>
              <a:rPr lang="en-US" altLang="ja-JP" sz="2600" dirty="0"/>
              <a:t>When discussion of </a:t>
            </a:r>
            <a:r>
              <a:rPr lang="en-US" altLang="ja-JP" sz="2600" dirty="0" err="1"/>
              <a:t>IoT</a:t>
            </a:r>
            <a:r>
              <a:rPr lang="en-US" altLang="ja-JP" sz="2600" dirty="0"/>
              <a:t> modeling at MAS completed, we can expect that the output can be merged into data collection policies.</a:t>
            </a:r>
          </a:p>
          <a:p>
            <a:pPr>
              <a:defRPr/>
            </a:pPr>
            <a:endParaRPr lang="en-US" altLang="ja-JP" sz="2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4968</TotalTime>
  <Words>663</Words>
  <Application>Microsoft Office PowerPoint</Application>
  <PresentationFormat>画面に合わせる (4:3)</PresentationFormat>
  <Paragraphs>89</Paragraphs>
  <Slides>9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9</vt:i4>
      </vt:variant>
    </vt:vector>
  </HeadingPairs>
  <TitlesOfParts>
    <vt:vector size="10" baseType="lpstr">
      <vt:lpstr>Office Theme</vt:lpstr>
      <vt:lpstr>CR to ARC about Data Collection Policies</vt:lpstr>
      <vt:lpstr>Contents</vt:lpstr>
      <vt:lpstr>1. Reason for Changes</vt:lpstr>
      <vt:lpstr>2-1. Mapping relationship between Data Collection Policies and oneM2M Architecture</vt:lpstr>
      <vt:lpstr>2-2. Mapping relationship between Data Collection Policies and oneM2M Architecture</vt:lpstr>
      <vt:lpstr>2-3. Mapping relationship between Data Collection Policies and Device Management</vt:lpstr>
      <vt:lpstr>3. An example of a use case</vt:lpstr>
      <vt:lpstr>4. Changes on ARC</vt:lpstr>
      <vt:lpstr>5. Relationship with semantics </vt:lpstr>
    </vt:vector>
  </TitlesOfParts>
  <Company>Toshiba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&lt;Presentation Title&gt;</dc:title>
  <dc:creator>oneM2M</dc:creator>
  <cp:lastModifiedBy>Hitachi</cp:lastModifiedBy>
  <cp:revision>120</cp:revision>
  <dcterms:created xsi:type="dcterms:W3CDTF">2012-09-11T22:52:11Z</dcterms:created>
  <dcterms:modified xsi:type="dcterms:W3CDTF">2015-10-30T18:03:48Z</dcterms:modified>
</cp:coreProperties>
</file>