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70" r:id="rId4"/>
    <p:sldId id="272" r:id="rId5"/>
    <p:sldId id="266" r:id="rId6"/>
    <p:sldId id="271" r:id="rId7"/>
    <p:sldId id="268" r:id="rId8"/>
    <p:sldId id="267" r:id="rId9"/>
    <p:sldId id="269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6E6C"/>
    <a:srgbClr val="A0A0A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 varScale="1">
        <p:scale>
          <a:sx n="84" d="100"/>
          <a:sy n="84" d="100"/>
        </p:scale>
        <p:origin x="-1315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414C334F-1441-4372-A5EC-F1F3777B1B64}" type="datetimeFigureOut">
              <a:rPr lang="en-US" altLang="zh-CN"/>
              <a:pPr>
                <a:defRPr/>
              </a:pPr>
              <a:t>11/25/2016</a:t>
            </a:fld>
            <a:endParaRPr lang="en-US" altLang="zh-C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A8E2FC5A-574A-4BF2-BC31-ADBD9F04BFB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68EE1844-786C-47E6-99AD-6BD2F13CC9E9}" type="datetimeFigureOut">
              <a:rPr lang="zh-CN" altLang="en-US"/>
              <a:pPr>
                <a:defRPr/>
              </a:pPr>
              <a:t>2016/11/25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61D52DCF-4EE0-4086-8214-64229392A24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AE9FB307-A34E-4885-A2CA-09054EC7543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026D99B4-3DEA-48BD-B969-7A131EC8CE3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4" r:id="rId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dirty="0" smtClean="0">
                <a:solidFill>
                  <a:srgbClr val="A0A0A3"/>
                </a:solidFill>
              </a:rPr>
              <a:t>Group multicast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68532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ARC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</a:t>
            </a:r>
            <a:r>
              <a:rPr lang="en-US" altLang="zh-CN" dirty="0" err="1">
                <a:solidFill>
                  <a:srgbClr val="B42025"/>
                </a:solidFill>
              </a:rPr>
              <a:t>Jiaxin</a:t>
            </a:r>
            <a:r>
              <a:rPr lang="en-US" altLang="zh-CN">
                <a:solidFill>
                  <a:srgbClr val="B42025"/>
                </a:solidFill>
              </a:rPr>
              <a:t> Yin, Huawei Technologies Co., Ltd. yinjiaxin@huawei.com</a:t>
            </a:r>
          </a:p>
          <a:p>
            <a:r>
              <a:rPr lang="en-US" altLang="zh-CN">
                <a:solidFill>
                  <a:srgbClr val="B42025"/>
                </a:solidFill>
              </a:rPr>
              <a:t>Meeting Date: 2016-10-17</a:t>
            </a:r>
          </a:p>
          <a:p>
            <a:r>
              <a:rPr lang="en-US" altLang="zh-CN">
                <a:solidFill>
                  <a:srgbClr val="B42025"/>
                </a:solidFill>
              </a:rPr>
              <a:t>Agenda Item: TBD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685800" y="2743200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altLang="zh-CN" sz="44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Questions and comments</a:t>
            </a:r>
            <a:endParaRPr lang="zh-CN" altLang="en-US" sz="440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mtClean="0"/>
              <a:t>Background</a:t>
            </a:r>
            <a:endParaRPr lang="zh-CN" altLang="en-US" smtClean="0"/>
          </a:p>
        </p:txBody>
      </p:sp>
      <p:sp>
        <p:nvSpPr>
          <p:cNvPr id="4099" name="内容占位符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229600" cy="48307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400" dirty="0" smtClean="0"/>
              <a:t>oneM2M does not support the utilizing </a:t>
            </a:r>
            <a:r>
              <a:rPr lang="en-US" altLang="zh-CN" sz="2400" dirty="0" smtClean="0"/>
              <a:t>multicast capability from the underlying network if </a:t>
            </a:r>
            <a:r>
              <a:rPr lang="en-US" altLang="zh-CN" sz="2400" dirty="0" smtClean="0"/>
              <a:t>supported. The </a:t>
            </a:r>
            <a:r>
              <a:rPr lang="en-US" altLang="zh-CN" sz="2400" dirty="0" smtClean="0"/>
              <a:t>underlying network could be 3GPP network or binding protocols like </a:t>
            </a:r>
            <a:r>
              <a:rPr lang="en-US" altLang="zh-CN" sz="2400" dirty="0" err="1" smtClean="0"/>
              <a:t>CoAP</a:t>
            </a:r>
            <a:r>
              <a:rPr lang="en-US" altLang="zh-CN" sz="2400" dirty="0" smtClean="0"/>
              <a:t> etc.</a:t>
            </a:r>
          </a:p>
          <a:p>
            <a:r>
              <a:rPr lang="en-US" altLang="zh-CN" sz="2400" dirty="0" smtClean="0"/>
              <a:t>The discussion is to kick off the question how to support </a:t>
            </a:r>
            <a:r>
              <a:rPr lang="en-US" altLang="zh-CN" sz="2400" dirty="0" smtClean="0"/>
              <a:t>multicast group by </a:t>
            </a:r>
            <a:r>
              <a:rPr lang="en-US" altLang="zh-CN" sz="2400" dirty="0" smtClean="0"/>
              <a:t>oneM2M?</a:t>
            </a:r>
          </a:p>
          <a:p>
            <a:r>
              <a:rPr lang="en-US" altLang="zh-CN" sz="2400" dirty="0" smtClean="0"/>
              <a:t>The contribution is the presentation show for ARC-2016-0455-group_multicast</a:t>
            </a:r>
            <a:endParaRPr lang="zh-CN" altLang="en-US" sz="2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zh-CN" dirty="0" smtClean="0"/>
              <a:t>Multicast Group case1</a:t>
            </a:r>
            <a:endParaRPr lang="zh-CN" altLang="en-US" dirty="0" smtClean="0"/>
          </a:p>
        </p:txBody>
      </p:sp>
      <p:sp>
        <p:nvSpPr>
          <p:cNvPr id="4" name="椭圆 3"/>
          <p:cNvSpPr/>
          <p:nvPr/>
        </p:nvSpPr>
        <p:spPr>
          <a:xfrm>
            <a:off x="3276600" y="2819400"/>
            <a:ext cx="28194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CSE</a:t>
            </a:r>
            <a:endParaRPr lang="zh-CN" altLang="en-US" dirty="0"/>
          </a:p>
        </p:txBody>
      </p:sp>
      <p:sp>
        <p:nvSpPr>
          <p:cNvPr id="5" name="椭圆 4"/>
          <p:cNvSpPr/>
          <p:nvPr/>
        </p:nvSpPr>
        <p:spPr>
          <a:xfrm>
            <a:off x="8382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ASN1</a:t>
            </a:r>
            <a:endParaRPr lang="zh-CN" altLang="en-US" dirty="0"/>
          </a:p>
        </p:txBody>
      </p:sp>
      <p:sp>
        <p:nvSpPr>
          <p:cNvPr id="6" name="椭圆 5"/>
          <p:cNvSpPr/>
          <p:nvPr/>
        </p:nvSpPr>
        <p:spPr>
          <a:xfrm>
            <a:off x="24765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ASN2</a:t>
            </a:r>
            <a:endParaRPr lang="zh-CN" altLang="en-US" dirty="0"/>
          </a:p>
        </p:txBody>
      </p:sp>
      <p:sp>
        <p:nvSpPr>
          <p:cNvPr id="7" name="椭圆 6"/>
          <p:cNvSpPr/>
          <p:nvPr/>
        </p:nvSpPr>
        <p:spPr>
          <a:xfrm>
            <a:off x="41148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ASN3</a:t>
            </a:r>
            <a:endParaRPr lang="zh-CN" altLang="en-US" dirty="0"/>
          </a:p>
        </p:txBody>
      </p:sp>
      <p:sp>
        <p:nvSpPr>
          <p:cNvPr id="8" name="椭圆 7"/>
          <p:cNvSpPr/>
          <p:nvPr/>
        </p:nvSpPr>
        <p:spPr>
          <a:xfrm>
            <a:off x="57531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ASN4</a:t>
            </a:r>
            <a:endParaRPr lang="zh-CN" altLang="en-US" dirty="0"/>
          </a:p>
        </p:txBody>
      </p:sp>
      <p:sp>
        <p:nvSpPr>
          <p:cNvPr id="9" name="椭圆 8"/>
          <p:cNvSpPr/>
          <p:nvPr/>
        </p:nvSpPr>
        <p:spPr>
          <a:xfrm>
            <a:off x="73914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ASN5</a:t>
            </a:r>
            <a:endParaRPr lang="zh-CN" altLang="en-US" dirty="0"/>
          </a:p>
        </p:txBody>
      </p:sp>
      <p:sp>
        <p:nvSpPr>
          <p:cNvPr id="10" name="圆角矩形 9"/>
          <p:cNvSpPr/>
          <p:nvPr/>
        </p:nvSpPr>
        <p:spPr>
          <a:xfrm>
            <a:off x="609600" y="4343400"/>
            <a:ext cx="8001000" cy="838200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cxnSp>
        <p:nvCxnSpPr>
          <p:cNvPr id="13" name="直接箭头连接符 12"/>
          <p:cNvCxnSpPr>
            <a:endCxn id="4" idx="0"/>
          </p:cNvCxnSpPr>
          <p:nvPr/>
        </p:nvCxnSpPr>
        <p:spPr>
          <a:xfrm>
            <a:off x="4648200" y="1295400"/>
            <a:ext cx="3810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2" name="TextBox 14"/>
          <p:cNvSpPr txBox="1">
            <a:spLocks noChangeArrowheads="1"/>
          </p:cNvSpPr>
          <p:nvPr/>
        </p:nvSpPr>
        <p:spPr bwMode="auto">
          <a:xfrm>
            <a:off x="4724400" y="1981200"/>
            <a:ext cx="2182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/>
              <a:t>Group create request</a:t>
            </a:r>
            <a:endParaRPr lang="zh-CN" altLang="en-US"/>
          </a:p>
        </p:txBody>
      </p:sp>
      <p:cxnSp>
        <p:nvCxnSpPr>
          <p:cNvPr id="17" name="直接箭头连接符 16"/>
          <p:cNvCxnSpPr>
            <a:stCxn id="4" idx="3"/>
            <a:endCxn id="5" idx="0"/>
          </p:cNvCxnSpPr>
          <p:nvPr/>
        </p:nvCxnSpPr>
        <p:spPr>
          <a:xfrm flipH="1">
            <a:off x="1409700" y="3470275"/>
            <a:ext cx="22796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>
            <a:stCxn id="4" idx="3"/>
            <a:endCxn id="6" idx="0"/>
          </p:cNvCxnSpPr>
          <p:nvPr/>
        </p:nvCxnSpPr>
        <p:spPr>
          <a:xfrm flipH="1">
            <a:off x="3048000" y="3470275"/>
            <a:ext cx="6413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>
            <a:stCxn id="4" idx="3"/>
            <a:endCxn id="7" idx="0"/>
          </p:cNvCxnSpPr>
          <p:nvPr/>
        </p:nvCxnSpPr>
        <p:spPr>
          <a:xfrm>
            <a:off x="3689350" y="3470275"/>
            <a:ext cx="9969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6" name="TextBox 22"/>
          <p:cNvSpPr txBox="1">
            <a:spLocks noChangeArrowheads="1"/>
          </p:cNvSpPr>
          <p:nvPr/>
        </p:nvSpPr>
        <p:spPr bwMode="auto">
          <a:xfrm>
            <a:off x="3182420" y="3657600"/>
            <a:ext cx="37277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 smtClean="0"/>
              <a:t>Check Multicast capability one by one</a:t>
            </a:r>
            <a:endParaRPr lang="zh-CN" altLang="en-US" dirty="0"/>
          </a:p>
        </p:txBody>
      </p:sp>
      <p:cxnSp>
        <p:nvCxnSpPr>
          <p:cNvPr id="24" name="直接箭头连接符 23"/>
          <p:cNvCxnSpPr>
            <a:stCxn id="4" idx="5"/>
            <a:endCxn id="8" idx="0"/>
          </p:cNvCxnSpPr>
          <p:nvPr/>
        </p:nvCxnSpPr>
        <p:spPr>
          <a:xfrm>
            <a:off x="5683250" y="3470275"/>
            <a:ext cx="641350" cy="1101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>
            <a:stCxn id="4" idx="5"/>
            <a:endCxn id="9" idx="0"/>
          </p:cNvCxnSpPr>
          <p:nvPr/>
        </p:nvCxnSpPr>
        <p:spPr>
          <a:xfrm>
            <a:off x="5683250" y="3470275"/>
            <a:ext cx="2279650" cy="1101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/>
        </p:nvSpPr>
        <p:spPr>
          <a:xfrm>
            <a:off x="533400" y="1295400"/>
            <a:ext cx="838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All the group member have no multicast capability, the same with before: not subgroup</a:t>
            </a:r>
            <a:endParaRPr lang="en-US" altLang="zh-CN" dirty="0" smtClean="0">
              <a:solidFill>
                <a:srgbClr val="FF0000"/>
              </a:solidFill>
            </a:endParaRPr>
          </a:p>
        </p:txBody>
      </p:sp>
      <p:sp>
        <p:nvSpPr>
          <p:cNvPr id="26" name="TextBox 10"/>
          <p:cNvSpPr txBox="1">
            <a:spLocks noChangeArrowheads="1"/>
          </p:cNvSpPr>
          <p:nvPr/>
        </p:nvSpPr>
        <p:spPr bwMode="auto">
          <a:xfrm>
            <a:off x="914400" y="5410200"/>
            <a:ext cx="308539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 smtClean="0"/>
              <a:t>One Group, no multicast group</a:t>
            </a:r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zh-CN" dirty="0" smtClean="0"/>
              <a:t>Subgroup management case2</a:t>
            </a:r>
            <a:endParaRPr lang="zh-CN" altLang="en-US" dirty="0" smtClean="0"/>
          </a:p>
        </p:txBody>
      </p:sp>
      <p:sp>
        <p:nvSpPr>
          <p:cNvPr id="4" name="椭圆 3"/>
          <p:cNvSpPr/>
          <p:nvPr/>
        </p:nvSpPr>
        <p:spPr>
          <a:xfrm>
            <a:off x="3276600" y="2819400"/>
            <a:ext cx="28194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CSE</a:t>
            </a:r>
            <a:endParaRPr lang="zh-CN" altLang="en-US" dirty="0"/>
          </a:p>
        </p:txBody>
      </p:sp>
      <p:sp>
        <p:nvSpPr>
          <p:cNvPr id="5" name="椭圆 4"/>
          <p:cNvSpPr/>
          <p:nvPr/>
        </p:nvSpPr>
        <p:spPr>
          <a:xfrm>
            <a:off x="8382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ASN1</a:t>
            </a:r>
            <a:endParaRPr lang="zh-CN" altLang="en-US" dirty="0"/>
          </a:p>
        </p:txBody>
      </p:sp>
      <p:sp>
        <p:nvSpPr>
          <p:cNvPr id="6" name="椭圆 5"/>
          <p:cNvSpPr/>
          <p:nvPr/>
        </p:nvSpPr>
        <p:spPr>
          <a:xfrm>
            <a:off x="24765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ASN2</a:t>
            </a:r>
            <a:endParaRPr lang="zh-CN" altLang="en-US" dirty="0"/>
          </a:p>
        </p:txBody>
      </p:sp>
      <p:sp>
        <p:nvSpPr>
          <p:cNvPr id="7" name="椭圆 6"/>
          <p:cNvSpPr/>
          <p:nvPr/>
        </p:nvSpPr>
        <p:spPr>
          <a:xfrm>
            <a:off x="41148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ASN3</a:t>
            </a:r>
            <a:endParaRPr lang="zh-CN" altLang="en-US" dirty="0"/>
          </a:p>
        </p:txBody>
      </p:sp>
      <p:sp>
        <p:nvSpPr>
          <p:cNvPr id="8" name="椭圆 7"/>
          <p:cNvSpPr/>
          <p:nvPr/>
        </p:nvSpPr>
        <p:spPr>
          <a:xfrm>
            <a:off x="57531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ASN4</a:t>
            </a:r>
            <a:endParaRPr lang="zh-CN" altLang="en-US" dirty="0"/>
          </a:p>
        </p:txBody>
      </p:sp>
      <p:sp>
        <p:nvSpPr>
          <p:cNvPr id="9" name="椭圆 8"/>
          <p:cNvSpPr/>
          <p:nvPr/>
        </p:nvSpPr>
        <p:spPr>
          <a:xfrm>
            <a:off x="73914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ASN5</a:t>
            </a:r>
            <a:endParaRPr lang="zh-CN" altLang="en-US" dirty="0"/>
          </a:p>
        </p:txBody>
      </p:sp>
      <p:sp>
        <p:nvSpPr>
          <p:cNvPr id="10" name="圆角矩形 9"/>
          <p:cNvSpPr/>
          <p:nvPr/>
        </p:nvSpPr>
        <p:spPr>
          <a:xfrm>
            <a:off x="609600" y="4343400"/>
            <a:ext cx="8001000" cy="838200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cxnSp>
        <p:nvCxnSpPr>
          <p:cNvPr id="13" name="直接箭头连接符 12"/>
          <p:cNvCxnSpPr>
            <a:endCxn id="4" idx="0"/>
          </p:cNvCxnSpPr>
          <p:nvPr/>
        </p:nvCxnSpPr>
        <p:spPr>
          <a:xfrm>
            <a:off x="4648200" y="1295400"/>
            <a:ext cx="3810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2" name="TextBox 14"/>
          <p:cNvSpPr txBox="1">
            <a:spLocks noChangeArrowheads="1"/>
          </p:cNvSpPr>
          <p:nvPr/>
        </p:nvSpPr>
        <p:spPr bwMode="auto">
          <a:xfrm>
            <a:off x="4724400" y="1981200"/>
            <a:ext cx="2182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/>
              <a:t>Group create request</a:t>
            </a:r>
            <a:endParaRPr lang="zh-CN" altLang="en-US"/>
          </a:p>
        </p:txBody>
      </p:sp>
      <p:cxnSp>
        <p:nvCxnSpPr>
          <p:cNvPr id="17" name="直接箭头连接符 16"/>
          <p:cNvCxnSpPr>
            <a:stCxn id="4" idx="3"/>
            <a:endCxn id="5" idx="0"/>
          </p:cNvCxnSpPr>
          <p:nvPr/>
        </p:nvCxnSpPr>
        <p:spPr>
          <a:xfrm flipH="1">
            <a:off x="1409700" y="3470275"/>
            <a:ext cx="22796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>
            <a:stCxn id="4" idx="3"/>
            <a:endCxn id="6" idx="0"/>
          </p:cNvCxnSpPr>
          <p:nvPr/>
        </p:nvCxnSpPr>
        <p:spPr>
          <a:xfrm flipH="1">
            <a:off x="3048000" y="3470275"/>
            <a:ext cx="6413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>
            <a:stCxn id="4" idx="3"/>
            <a:endCxn id="7" idx="0"/>
          </p:cNvCxnSpPr>
          <p:nvPr/>
        </p:nvCxnSpPr>
        <p:spPr>
          <a:xfrm>
            <a:off x="3689350" y="3470275"/>
            <a:ext cx="9969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6" name="TextBox 22"/>
          <p:cNvSpPr txBox="1">
            <a:spLocks noChangeArrowheads="1"/>
          </p:cNvSpPr>
          <p:nvPr/>
        </p:nvSpPr>
        <p:spPr bwMode="auto">
          <a:xfrm>
            <a:off x="3182420" y="3657600"/>
            <a:ext cx="37277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 smtClean="0"/>
              <a:t>Check Multicast capability one by one</a:t>
            </a:r>
            <a:endParaRPr lang="zh-CN" altLang="en-US" dirty="0"/>
          </a:p>
        </p:txBody>
      </p:sp>
      <p:cxnSp>
        <p:nvCxnSpPr>
          <p:cNvPr id="24" name="直接箭头连接符 23"/>
          <p:cNvCxnSpPr>
            <a:stCxn id="4" idx="5"/>
            <a:endCxn id="8" idx="0"/>
          </p:cNvCxnSpPr>
          <p:nvPr/>
        </p:nvCxnSpPr>
        <p:spPr>
          <a:xfrm>
            <a:off x="5683250" y="3470275"/>
            <a:ext cx="641350" cy="1101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>
            <a:stCxn id="4" idx="5"/>
            <a:endCxn id="9" idx="0"/>
          </p:cNvCxnSpPr>
          <p:nvPr/>
        </p:nvCxnSpPr>
        <p:spPr>
          <a:xfrm>
            <a:off x="5683250" y="3470275"/>
            <a:ext cx="2279650" cy="1101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/>
        </p:nvSpPr>
        <p:spPr>
          <a:xfrm>
            <a:off x="533400" y="1295400"/>
            <a:ext cx="838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All the group member have the same multicast capability: 3GPP MBMS, there is one subgroup.</a:t>
            </a:r>
            <a:endParaRPr lang="en-US" altLang="zh-CN" dirty="0" smtClean="0">
              <a:solidFill>
                <a:srgbClr val="FF0000"/>
              </a:solidFill>
            </a:endParaRPr>
          </a:p>
        </p:txBody>
      </p:sp>
      <p:sp>
        <p:nvSpPr>
          <p:cNvPr id="26" name="TextBox 10"/>
          <p:cNvSpPr txBox="1">
            <a:spLocks noChangeArrowheads="1"/>
          </p:cNvSpPr>
          <p:nvPr/>
        </p:nvSpPr>
        <p:spPr bwMode="auto">
          <a:xfrm>
            <a:off x="914400" y="5410200"/>
            <a:ext cx="40247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 smtClean="0"/>
              <a:t>One multicast Group: 3GPP MBMS group</a:t>
            </a:r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zh-CN" dirty="0" smtClean="0"/>
              <a:t>Subgroup management case3</a:t>
            </a:r>
            <a:endParaRPr lang="zh-CN" altLang="en-US" dirty="0" smtClean="0"/>
          </a:p>
        </p:txBody>
      </p:sp>
      <p:sp>
        <p:nvSpPr>
          <p:cNvPr id="4" name="椭圆 3"/>
          <p:cNvSpPr/>
          <p:nvPr/>
        </p:nvSpPr>
        <p:spPr>
          <a:xfrm>
            <a:off x="3276600" y="2819400"/>
            <a:ext cx="28194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CSE</a:t>
            </a:r>
            <a:endParaRPr lang="zh-CN" altLang="en-US" dirty="0"/>
          </a:p>
        </p:txBody>
      </p:sp>
      <p:sp>
        <p:nvSpPr>
          <p:cNvPr id="5" name="椭圆 4"/>
          <p:cNvSpPr/>
          <p:nvPr/>
        </p:nvSpPr>
        <p:spPr>
          <a:xfrm>
            <a:off x="8382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ASN1</a:t>
            </a:r>
            <a:endParaRPr lang="zh-CN" altLang="en-US" dirty="0"/>
          </a:p>
        </p:txBody>
      </p:sp>
      <p:sp>
        <p:nvSpPr>
          <p:cNvPr id="6" name="椭圆 5"/>
          <p:cNvSpPr/>
          <p:nvPr/>
        </p:nvSpPr>
        <p:spPr>
          <a:xfrm>
            <a:off x="24765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ASN2</a:t>
            </a:r>
            <a:endParaRPr lang="zh-CN" altLang="en-US" dirty="0"/>
          </a:p>
        </p:txBody>
      </p:sp>
      <p:sp>
        <p:nvSpPr>
          <p:cNvPr id="7" name="椭圆 6"/>
          <p:cNvSpPr/>
          <p:nvPr/>
        </p:nvSpPr>
        <p:spPr>
          <a:xfrm>
            <a:off x="41148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ASN3</a:t>
            </a:r>
            <a:endParaRPr lang="zh-CN" altLang="en-US" dirty="0"/>
          </a:p>
        </p:txBody>
      </p:sp>
      <p:sp>
        <p:nvSpPr>
          <p:cNvPr id="8" name="椭圆 7"/>
          <p:cNvSpPr/>
          <p:nvPr/>
        </p:nvSpPr>
        <p:spPr>
          <a:xfrm>
            <a:off x="57531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ASN4</a:t>
            </a:r>
            <a:endParaRPr lang="zh-CN" altLang="en-US" dirty="0"/>
          </a:p>
        </p:txBody>
      </p:sp>
      <p:sp>
        <p:nvSpPr>
          <p:cNvPr id="9" name="椭圆 8"/>
          <p:cNvSpPr/>
          <p:nvPr/>
        </p:nvSpPr>
        <p:spPr>
          <a:xfrm>
            <a:off x="73914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ASN5</a:t>
            </a:r>
            <a:endParaRPr lang="zh-CN" altLang="en-US" dirty="0"/>
          </a:p>
        </p:txBody>
      </p:sp>
      <p:sp>
        <p:nvSpPr>
          <p:cNvPr id="10" name="圆角矩形 9"/>
          <p:cNvSpPr/>
          <p:nvPr/>
        </p:nvSpPr>
        <p:spPr>
          <a:xfrm>
            <a:off x="609600" y="4343400"/>
            <a:ext cx="4800600" cy="838200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5130" name="TextBox 10"/>
          <p:cNvSpPr txBox="1">
            <a:spLocks noChangeArrowheads="1"/>
          </p:cNvSpPr>
          <p:nvPr/>
        </p:nvSpPr>
        <p:spPr bwMode="auto">
          <a:xfrm>
            <a:off x="685800" y="5257800"/>
            <a:ext cx="50157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 smtClean="0"/>
              <a:t>One multicast group</a:t>
            </a:r>
            <a:r>
              <a:rPr lang="zh-CN" altLang="en-US" dirty="0" smtClean="0"/>
              <a:t>：</a:t>
            </a:r>
            <a:r>
              <a:rPr lang="en-US" altLang="zh-CN" dirty="0" smtClean="0"/>
              <a:t>3GPP MBMS multicast group</a:t>
            </a:r>
            <a:endParaRPr lang="zh-CN" altLang="en-US" dirty="0"/>
          </a:p>
        </p:txBody>
      </p:sp>
      <p:cxnSp>
        <p:nvCxnSpPr>
          <p:cNvPr id="13" name="直接箭头连接符 12"/>
          <p:cNvCxnSpPr>
            <a:endCxn id="4" idx="0"/>
          </p:cNvCxnSpPr>
          <p:nvPr/>
        </p:nvCxnSpPr>
        <p:spPr>
          <a:xfrm>
            <a:off x="4648200" y="1295400"/>
            <a:ext cx="3810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2" name="TextBox 14"/>
          <p:cNvSpPr txBox="1">
            <a:spLocks noChangeArrowheads="1"/>
          </p:cNvSpPr>
          <p:nvPr/>
        </p:nvSpPr>
        <p:spPr bwMode="auto">
          <a:xfrm>
            <a:off x="4724400" y="1981200"/>
            <a:ext cx="2182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/>
              <a:t>Group create request</a:t>
            </a:r>
            <a:endParaRPr lang="zh-CN" altLang="en-US"/>
          </a:p>
        </p:txBody>
      </p:sp>
      <p:cxnSp>
        <p:nvCxnSpPr>
          <p:cNvPr id="17" name="直接箭头连接符 16"/>
          <p:cNvCxnSpPr>
            <a:stCxn id="4" idx="3"/>
            <a:endCxn id="5" idx="0"/>
          </p:cNvCxnSpPr>
          <p:nvPr/>
        </p:nvCxnSpPr>
        <p:spPr>
          <a:xfrm flipH="1">
            <a:off x="1409700" y="3470275"/>
            <a:ext cx="22796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>
            <a:stCxn id="4" idx="3"/>
            <a:endCxn id="6" idx="0"/>
          </p:cNvCxnSpPr>
          <p:nvPr/>
        </p:nvCxnSpPr>
        <p:spPr>
          <a:xfrm flipH="1">
            <a:off x="3048000" y="3470275"/>
            <a:ext cx="6413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>
            <a:stCxn id="4" idx="3"/>
            <a:endCxn id="7" idx="0"/>
          </p:cNvCxnSpPr>
          <p:nvPr/>
        </p:nvCxnSpPr>
        <p:spPr>
          <a:xfrm>
            <a:off x="3689350" y="3470275"/>
            <a:ext cx="9969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>
            <a:stCxn id="4" idx="5"/>
            <a:endCxn id="8" idx="0"/>
          </p:cNvCxnSpPr>
          <p:nvPr/>
        </p:nvCxnSpPr>
        <p:spPr>
          <a:xfrm>
            <a:off x="5683250" y="3470275"/>
            <a:ext cx="641350" cy="1101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>
            <a:stCxn id="4" idx="5"/>
            <a:endCxn id="9" idx="0"/>
          </p:cNvCxnSpPr>
          <p:nvPr/>
        </p:nvCxnSpPr>
        <p:spPr>
          <a:xfrm>
            <a:off x="5683250" y="3470275"/>
            <a:ext cx="2279650" cy="1101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9" name="TextBox 28"/>
          <p:cNvSpPr txBox="1">
            <a:spLocks noChangeArrowheads="1"/>
          </p:cNvSpPr>
          <p:nvPr/>
        </p:nvSpPr>
        <p:spPr bwMode="auto">
          <a:xfrm>
            <a:off x="2819400" y="3657600"/>
            <a:ext cx="37553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 smtClean="0"/>
              <a:t>Check Multicast Capability one </a:t>
            </a:r>
            <a:r>
              <a:rPr lang="en-US" altLang="zh-CN" dirty="0"/>
              <a:t>by one</a:t>
            </a:r>
            <a:endParaRPr lang="zh-CN" altLang="en-US" dirty="0"/>
          </a:p>
        </p:txBody>
      </p:sp>
      <p:sp>
        <p:nvSpPr>
          <p:cNvPr id="5140" name="TextBox 29"/>
          <p:cNvSpPr txBox="1">
            <a:spLocks noChangeArrowheads="1"/>
          </p:cNvSpPr>
          <p:nvPr/>
        </p:nvSpPr>
        <p:spPr bwMode="auto">
          <a:xfrm>
            <a:off x="228600" y="1371600"/>
            <a:ext cx="8915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Part of the group member have multicast capability</a:t>
            </a:r>
            <a:r>
              <a:rPr lang="zh-CN" altLang="en-US" dirty="0" smtClean="0">
                <a:solidFill>
                  <a:srgbClr val="FF0000"/>
                </a:solidFill>
              </a:rPr>
              <a:t>：</a:t>
            </a:r>
            <a:r>
              <a:rPr lang="en-US" altLang="zh-CN" dirty="0" smtClean="0">
                <a:solidFill>
                  <a:srgbClr val="FF0000"/>
                </a:solidFill>
              </a:rPr>
              <a:t>MBMS; others do not.</a:t>
            </a:r>
            <a:endParaRPr lang="zh-CN" altLang="en-US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zh-CN" dirty="0" smtClean="0"/>
              <a:t>Subgroup management case4</a:t>
            </a:r>
            <a:endParaRPr lang="zh-CN" altLang="en-US" dirty="0" smtClean="0"/>
          </a:p>
        </p:txBody>
      </p:sp>
      <p:sp>
        <p:nvSpPr>
          <p:cNvPr id="4" name="椭圆 3"/>
          <p:cNvSpPr/>
          <p:nvPr/>
        </p:nvSpPr>
        <p:spPr>
          <a:xfrm>
            <a:off x="3276600" y="2819400"/>
            <a:ext cx="28194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CSE</a:t>
            </a:r>
            <a:endParaRPr lang="zh-CN" altLang="en-US" dirty="0"/>
          </a:p>
        </p:txBody>
      </p:sp>
      <p:sp>
        <p:nvSpPr>
          <p:cNvPr id="5" name="椭圆 4"/>
          <p:cNvSpPr/>
          <p:nvPr/>
        </p:nvSpPr>
        <p:spPr>
          <a:xfrm>
            <a:off x="8382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ASN1</a:t>
            </a:r>
            <a:endParaRPr lang="zh-CN" altLang="en-US" dirty="0"/>
          </a:p>
        </p:txBody>
      </p:sp>
      <p:sp>
        <p:nvSpPr>
          <p:cNvPr id="6" name="椭圆 5"/>
          <p:cNvSpPr/>
          <p:nvPr/>
        </p:nvSpPr>
        <p:spPr>
          <a:xfrm>
            <a:off x="24765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ASN2</a:t>
            </a:r>
            <a:endParaRPr lang="zh-CN" altLang="en-US" dirty="0"/>
          </a:p>
        </p:txBody>
      </p:sp>
      <p:sp>
        <p:nvSpPr>
          <p:cNvPr id="7" name="椭圆 6"/>
          <p:cNvSpPr/>
          <p:nvPr/>
        </p:nvSpPr>
        <p:spPr>
          <a:xfrm>
            <a:off x="41148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ASN3</a:t>
            </a:r>
            <a:endParaRPr lang="zh-CN" altLang="en-US" dirty="0"/>
          </a:p>
        </p:txBody>
      </p:sp>
      <p:sp>
        <p:nvSpPr>
          <p:cNvPr id="8" name="椭圆 7"/>
          <p:cNvSpPr/>
          <p:nvPr/>
        </p:nvSpPr>
        <p:spPr>
          <a:xfrm>
            <a:off x="57531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ASN4</a:t>
            </a:r>
            <a:endParaRPr lang="zh-CN" altLang="en-US" dirty="0"/>
          </a:p>
        </p:txBody>
      </p:sp>
      <p:sp>
        <p:nvSpPr>
          <p:cNvPr id="9" name="椭圆 8"/>
          <p:cNvSpPr/>
          <p:nvPr/>
        </p:nvSpPr>
        <p:spPr>
          <a:xfrm>
            <a:off x="7391400" y="4572000"/>
            <a:ext cx="114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ASN5</a:t>
            </a:r>
            <a:endParaRPr lang="zh-CN" altLang="en-US" dirty="0"/>
          </a:p>
        </p:txBody>
      </p:sp>
      <p:sp>
        <p:nvSpPr>
          <p:cNvPr id="10" name="圆角矩形 9"/>
          <p:cNvSpPr/>
          <p:nvPr/>
        </p:nvSpPr>
        <p:spPr>
          <a:xfrm>
            <a:off x="609600" y="4343400"/>
            <a:ext cx="4800600" cy="838200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5130" name="TextBox 10"/>
          <p:cNvSpPr txBox="1">
            <a:spLocks noChangeArrowheads="1"/>
          </p:cNvSpPr>
          <p:nvPr/>
        </p:nvSpPr>
        <p:spPr bwMode="auto">
          <a:xfrm>
            <a:off x="685800" y="5257800"/>
            <a:ext cx="41522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 smtClean="0"/>
              <a:t>Multicast group 1</a:t>
            </a:r>
            <a:r>
              <a:rPr lang="zh-CN" altLang="en-US" dirty="0" smtClean="0"/>
              <a:t>：</a:t>
            </a:r>
            <a:r>
              <a:rPr lang="en-US" altLang="zh-CN" dirty="0" smtClean="0"/>
              <a:t>3GPP MBMS multicast</a:t>
            </a:r>
            <a:endParaRPr lang="zh-CN" altLang="en-US" dirty="0"/>
          </a:p>
        </p:txBody>
      </p:sp>
      <p:cxnSp>
        <p:nvCxnSpPr>
          <p:cNvPr id="13" name="直接箭头连接符 12"/>
          <p:cNvCxnSpPr>
            <a:endCxn id="4" idx="0"/>
          </p:cNvCxnSpPr>
          <p:nvPr/>
        </p:nvCxnSpPr>
        <p:spPr>
          <a:xfrm>
            <a:off x="4648200" y="1295400"/>
            <a:ext cx="3810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2" name="TextBox 14"/>
          <p:cNvSpPr txBox="1">
            <a:spLocks noChangeArrowheads="1"/>
          </p:cNvSpPr>
          <p:nvPr/>
        </p:nvSpPr>
        <p:spPr bwMode="auto">
          <a:xfrm>
            <a:off x="4724400" y="1981200"/>
            <a:ext cx="2182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/>
              <a:t>Group create request</a:t>
            </a:r>
            <a:endParaRPr lang="zh-CN" altLang="en-US"/>
          </a:p>
        </p:txBody>
      </p:sp>
      <p:cxnSp>
        <p:nvCxnSpPr>
          <p:cNvPr id="17" name="直接箭头连接符 16"/>
          <p:cNvCxnSpPr>
            <a:stCxn id="4" idx="3"/>
            <a:endCxn id="5" idx="0"/>
          </p:cNvCxnSpPr>
          <p:nvPr/>
        </p:nvCxnSpPr>
        <p:spPr>
          <a:xfrm flipH="1">
            <a:off x="1409700" y="3470275"/>
            <a:ext cx="22796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>
            <a:stCxn id="4" idx="3"/>
            <a:endCxn id="6" idx="0"/>
          </p:cNvCxnSpPr>
          <p:nvPr/>
        </p:nvCxnSpPr>
        <p:spPr>
          <a:xfrm flipH="1">
            <a:off x="3048000" y="3470275"/>
            <a:ext cx="6413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>
            <a:stCxn id="4" idx="3"/>
            <a:endCxn id="7" idx="0"/>
          </p:cNvCxnSpPr>
          <p:nvPr/>
        </p:nvCxnSpPr>
        <p:spPr>
          <a:xfrm>
            <a:off x="3689350" y="3470275"/>
            <a:ext cx="996950" cy="110172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>
            <a:stCxn id="4" idx="5"/>
            <a:endCxn id="8" idx="0"/>
          </p:cNvCxnSpPr>
          <p:nvPr/>
        </p:nvCxnSpPr>
        <p:spPr>
          <a:xfrm>
            <a:off x="5683250" y="3470275"/>
            <a:ext cx="641350" cy="1101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>
            <a:stCxn id="4" idx="5"/>
            <a:endCxn id="9" idx="0"/>
          </p:cNvCxnSpPr>
          <p:nvPr/>
        </p:nvCxnSpPr>
        <p:spPr>
          <a:xfrm>
            <a:off x="5683250" y="3470275"/>
            <a:ext cx="2279650" cy="1101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9" name="TextBox 28"/>
          <p:cNvSpPr txBox="1">
            <a:spLocks noChangeArrowheads="1"/>
          </p:cNvSpPr>
          <p:nvPr/>
        </p:nvSpPr>
        <p:spPr bwMode="auto">
          <a:xfrm>
            <a:off x="2819400" y="3657600"/>
            <a:ext cx="37553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 smtClean="0"/>
              <a:t>Check Multicast Capability one </a:t>
            </a:r>
            <a:r>
              <a:rPr lang="en-US" altLang="zh-CN" dirty="0"/>
              <a:t>by one</a:t>
            </a:r>
            <a:endParaRPr lang="zh-CN" altLang="en-US" dirty="0"/>
          </a:p>
        </p:txBody>
      </p:sp>
      <p:sp>
        <p:nvSpPr>
          <p:cNvPr id="5140" name="TextBox 29"/>
          <p:cNvSpPr txBox="1">
            <a:spLocks noChangeArrowheads="1"/>
          </p:cNvSpPr>
          <p:nvPr/>
        </p:nvSpPr>
        <p:spPr bwMode="auto">
          <a:xfrm>
            <a:off x="228600" y="1371600"/>
            <a:ext cx="89154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Some of the group member have multicast capability</a:t>
            </a:r>
            <a:r>
              <a:rPr lang="zh-CN" altLang="en-US" dirty="0" smtClean="0">
                <a:solidFill>
                  <a:srgbClr val="FF0000"/>
                </a:solidFill>
              </a:rPr>
              <a:t>：</a:t>
            </a:r>
            <a:r>
              <a:rPr lang="en-US" altLang="zh-CN" dirty="0" smtClean="0">
                <a:solidFill>
                  <a:srgbClr val="FF0000"/>
                </a:solidFill>
              </a:rPr>
              <a:t>MBMS; Some have the IP multicast capability.</a:t>
            </a:r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23" name="圆角矩形 22"/>
          <p:cNvSpPr/>
          <p:nvPr/>
        </p:nvSpPr>
        <p:spPr>
          <a:xfrm>
            <a:off x="5638800" y="4343400"/>
            <a:ext cx="3200400" cy="838200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26" name="TextBox 10"/>
          <p:cNvSpPr txBox="1">
            <a:spLocks noChangeArrowheads="1"/>
          </p:cNvSpPr>
          <p:nvPr/>
        </p:nvSpPr>
        <p:spPr bwMode="auto">
          <a:xfrm>
            <a:off x="5562600" y="5334000"/>
            <a:ext cx="3352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dirty="0" smtClean="0"/>
              <a:t>Multicast group 2</a:t>
            </a:r>
            <a:r>
              <a:rPr lang="zh-CN" altLang="en-US" dirty="0" smtClean="0"/>
              <a:t>：</a:t>
            </a:r>
            <a:r>
              <a:rPr lang="en-US" altLang="zh-CN" dirty="0" smtClean="0"/>
              <a:t>IP multicast</a:t>
            </a:r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mtClean="0"/>
              <a:t>Resource structure</a:t>
            </a:r>
            <a:endParaRPr lang="zh-CN" altLang="en-US" smtClean="0"/>
          </a:p>
        </p:txBody>
      </p:sp>
      <p:sp>
        <p:nvSpPr>
          <p:cNvPr id="4" name="矩形 3"/>
          <p:cNvSpPr/>
          <p:nvPr/>
        </p:nvSpPr>
        <p:spPr>
          <a:xfrm>
            <a:off x="228600" y="1295400"/>
            <a:ext cx="2209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600" dirty="0"/>
              <a:t>Group</a:t>
            </a:r>
            <a:endParaRPr lang="zh-CN" altLang="en-US" sz="1600" dirty="0"/>
          </a:p>
        </p:txBody>
      </p:sp>
      <p:sp>
        <p:nvSpPr>
          <p:cNvPr id="5" name="矩形 4"/>
          <p:cNvSpPr/>
          <p:nvPr/>
        </p:nvSpPr>
        <p:spPr>
          <a:xfrm>
            <a:off x="1600200" y="1981200"/>
            <a:ext cx="2209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600" dirty="0" err="1" smtClean="0"/>
              <a:t>multicastGroup</a:t>
            </a:r>
            <a:endParaRPr lang="zh-CN" altLang="en-US" sz="1600" dirty="0"/>
          </a:p>
        </p:txBody>
      </p:sp>
      <p:cxnSp>
        <p:nvCxnSpPr>
          <p:cNvPr id="7" name="形状 6"/>
          <p:cNvCxnSpPr>
            <a:stCxn id="4" idx="2"/>
            <a:endCxn id="5" idx="1"/>
          </p:cNvCxnSpPr>
          <p:nvPr/>
        </p:nvCxnSpPr>
        <p:spPr>
          <a:xfrm rot="16200000" flipH="1">
            <a:off x="1219200" y="1790700"/>
            <a:ext cx="495300" cy="2667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228600" y="3733800"/>
            <a:ext cx="2209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600" dirty="0" err="1"/>
              <a:t>CSEbase</a:t>
            </a:r>
            <a:endParaRPr lang="zh-CN" altLang="en-US" sz="1600" dirty="0"/>
          </a:p>
        </p:txBody>
      </p:sp>
      <p:sp>
        <p:nvSpPr>
          <p:cNvPr id="10" name="矩形 9"/>
          <p:cNvSpPr/>
          <p:nvPr/>
        </p:nvSpPr>
        <p:spPr>
          <a:xfrm>
            <a:off x="1752600" y="4419600"/>
            <a:ext cx="2209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600" dirty="0" err="1"/>
              <a:t>p</a:t>
            </a:r>
            <a:r>
              <a:rPr lang="en-US" altLang="zh-CN" sz="1600" dirty="0" err="1" smtClean="0"/>
              <a:t>arentGroup</a:t>
            </a:r>
            <a:endParaRPr lang="zh-CN" altLang="en-US" sz="1600" dirty="0"/>
          </a:p>
        </p:txBody>
      </p:sp>
      <p:cxnSp>
        <p:nvCxnSpPr>
          <p:cNvPr id="11" name="形状 10"/>
          <p:cNvCxnSpPr>
            <a:stCxn id="9" idx="2"/>
            <a:endCxn id="10" idx="1"/>
          </p:cNvCxnSpPr>
          <p:nvPr/>
        </p:nvCxnSpPr>
        <p:spPr>
          <a:xfrm rot="16200000" flipH="1">
            <a:off x="1295400" y="4152900"/>
            <a:ext cx="495300" cy="4191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3" name="TextBox 11"/>
          <p:cNvSpPr txBox="1">
            <a:spLocks noChangeArrowheads="1"/>
          </p:cNvSpPr>
          <p:nvPr/>
        </p:nvSpPr>
        <p:spPr bwMode="auto">
          <a:xfrm>
            <a:off x="4038600" y="1295400"/>
            <a:ext cx="4937125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dirty="0"/>
              <a:t>The &lt;</a:t>
            </a:r>
            <a:r>
              <a:rPr lang="en-US" altLang="zh-CN" dirty="0" err="1" smtClean="0"/>
              <a:t>multicastGroup</a:t>
            </a:r>
            <a:r>
              <a:rPr lang="en-US" altLang="zh-CN" dirty="0" smtClean="0"/>
              <a:t>&gt; </a:t>
            </a:r>
            <a:r>
              <a:rPr lang="en-US" altLang="zh-CN" dirty="0"/>
              <a:t>resource is for the multicast of the group members. The </a:t>
            </a:r>
            <a:r>
              <a:rPr lang="en-US" altLang="zh-CN" dirty="0" err="1" smtClean="0"/>
              <a:t>multicastGroup</a:t>
            </a:r>
            <a:r>
              <a:rPr lang="en-US" altLang="zh-CN" dirty="0" smtClean="0"/>
              <a:t> </a:t>
            </a:r>
            <a:r>
              <a:rPr lang="en-US" altLang="zh-CN" dirty="0"/>
              <a:t>contains a subset of the group members that belongs to one network </a:t>
            </a:r>
            <a:r>
              <a:rPr lang="en-US" altLang="zh-CN" dirty="0" smtClean="0"/>
              <a:t>and same multicast capability segment</a:t>
            </a:r>
            <a:r>
              <a:rPr lang="en-US" altLang="zh-CN" dirty="0"/>
              <a:t>.</a:t>
            </a:r>
            <a:endParaRPr lang="zh-CN" altLang="en-US" dirty="0"/>
          </a:p>
        </p:txBody>
      </p:sp>
      <p:sp>
        <p:nvSpPr>
          <p:cNvPr id="6154" name="TextBox 12"/>
          <p:cNvSpPr txBox="1">
            <a:spLocks noChangeArrowheads="1"/>
          </p:cNvSpPr>
          <p:nvPr/>
        </p:nvSpPr>
        <p:spPr bwMode="auto">
          <a:xfrm>
            <a:off x="4206875" y="4419600"/>
            <a:ext cx="4937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dirty="0"/>
              <a:t>The </a:t>
            </a:r>
            <a:r>
              <a:rPr lang="en-US" altLang="zh-CN" dirty="0" smtClean="0"/>
              <a:t>&lt;</a:t>
            </a:r>
            <a:r>
              <a:rPr lang="en-US" altLang="zh-CN" dirty="0" err="1" smtClean="0"/>
              <a:t>ParentGroup</a:t>
            </a:r>
            <a:r>
              <a:rPr lang="en-US" altLang="zh-CN" dirty="0" smtClean="0"/>
              <a:t>&gt; </a:t>
            </a:r>
            <a:r>
              <a:rPr lang="en-US" altLang="zh-CN" dirty="0"/>
              <a:t>resource is to indicate that if the CSE is part of a multicast group.</a:t>
            </a:r>
            <a:endParaRPr lang="zh-CN" altLang="en-US" dirty="0"/>
          </a:p>
        </p:txBody>
      </p:sp>
      <p:sp>
        <p:nvSpPr>
          <p:cNvPr id="14" name="圆角矩形 13"/>
          <p:cNvSpPr/>
          <p:nvPr/>
        </p:nvSpPr>
        <p:spPr>
          <a:xfrm>
            <a:off x="3124200" y="3124200"/>
            <a:ext cx="2514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600" dirty="0" err="1"/>
              <a:t>multicastAddress</a:t>
            </a:r>
            <a:endParaRPr lang="zh-CN" altLang="en-US" sz="1600" dirty="0"/>
          </a:p>
        </p:txBody>
      </p:sp>
      <p:cxnSp>
        <p:nvCxnSpPr>
          <p:cNvPr id="16" name="形状 15"/>
          <p:cNvCxnSpPr>
            <a:stCxn id="5" idx="2"/>
            <a:endCxn id="14" idx="1"/>
          </p:cNvCxnSpPr>
          <p:nvPr/>
        </p:nvCxnSpPr>
        <p:spPr>
          <a:xfrm rot="16200000" flipH="1">
            <a:off x="2457450" y="2609850"/>
            <a:ext cx="914400" cy="4191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圆角矩形 19"/>
          <p:cNvSpPr/>
          <p:nvPr/>
        </p:nvSpPr>
        <p:spPr>
          <a:xfrm>
            <a:off x="3124200" y="3581400"/>
            <a:ext cx="2514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600" dirty="0" err="1" smtClean="0"/>
              <a:t>memberList</a:t>
            </a:r>
            <a:endParaRPr lang="zh-CN" altLang="en-US" sz="1600" dirty="0"/>
          </a:p>
        </p:txBody>
      </p:sp>
      <p:cxnSp>
        <p:nvCxnSpPr>
          <p:cNvPr id="22" name="形状 21"/>
          <p:cNvCxnSpPr>
            <a:stCxn id="5" idx="2"/>
            <a:endCxn id="20" idx="1"/>
          </p:cNvCxnSpPr>
          <p:nvPr/>
        </p:nvCxnSpPr>
        <p:spPr>
          <a:xfrm rot="16200000" flipH="1">
            <a:off x="2228850" y="2838450"/>
            <a:ext cx="1371600" cy="4191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圆角矩形 23"/>
          <p:cNvSpPr/>
          <p:nvPr/>
        </p:nvSpPr>
        <p:spPr>
          <a:xfrm>
            <a:off x="3124200" y="3962400"/>
            <a:ext cx="2514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600" dirty="0" err="1"/>
              <a:t>fanOutURI</a:t>
            </a:r>
            <a:endParaRPr lang="zh-CN" altLang="en-US" sz="1600" dirty="0"/>
          </a:p>
        </p:txBody>
      </p:sp>
      <p:cxnSp>
        <p:nvCxnSpPr>
          <p:cNvPr id="25" name="形状 24"/>
          <p:cNvCxnSpPr>
            <a:stCxn id="5" idx="2"/>
            <a:endCxn id="24" idx="1"/>
          </p:cNvCxnSpPr>
          <p:nvPr/>
        </p:nvCxnSpPr>
        <p:spPr>
          <a:xfrm rot="16200000" flipH="1">
            <a:off x="2038350" y="3028950"/>
            <a:ext cx="1752600" cy="4191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圆角矩形 30"/>
          <p:cNvSpPr/>
          <p:nvPr/>
        </p:nvSpPr>
        <p:spPr>
          <a:xfrm>
            <a:off x="2971800" y="5105400"/>
            <a:ext cx="25146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600" dirty="0" err="1"/>
              <a:t>multicastAddress</a:t>
            </a:r>
            <a:endParaRPr lang="zh-CN" altLang="en-US" sz="1600" dirty="0"/>
          </a:p>
        </p:txBody>
      </p:sp>
      <p:cxnSp>
        <p:nvCxnSpPr>
          <p:cNvPr id="32" name="形状 31"/>
          <p:cNvCxnSpPr/>
          <p:nvPr/>
        </p:nvCxnSpPr>
        <p:spPr>
          <a:xfrm rot="16200000" flipH="1">
            <a:off x="2514600" y="4876800"/>
            <a:ext cx="495300" cy="3429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圆角矩形 32"/>
          <p:cNvSpPr/>
          <p:nvPr/>
        </p:nvSpPr>
        <p:spPr>
          <a:xfrm>
            <a:off x="2971800" y="5562600"/>
            <a:ext cx="2514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600" dirty="0" err="1" smtClean="0"/>
              <a:t>memberList</a:t>
            </a:r>
            <a:endParaRPr lang="zh-CN" altLang="en-US" sz="1600" dirty="0"/>
          </a:p>
        </p:txBody>
      </p:sp>
      <p:cxnSp>
        <p:nvCxnSpPr>
          <p:cNvPr id="34" name="形状 33"/>
          <p:cNvCxnSpPr/>
          <p:nvPr/>
        </p:nvCxnSpPr>
        <p:spPr>
          <a:xfrm rot="16200000" flipH="1">
            <a:off x="2305050" y="5086350"/>
            <a:ext cx="914400" cy="3429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圆角矩形 34"/>
          <p:cNvSpPr/>
          <p:nvPr/>
        </p:nvSpPr>
        <p:spPr>
          <a:xfrm>
            <a:off x="2971800" y="5943600"/>
            <a:ext cx="2514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600" dirty="0" err="1"/>
              <a:t>fanOutURI</a:t>
            </a:r>
            <a:endParaRPr lang="zh-CN" altLang="en-US" sz="1600" dirty="0"/>
          </a:p>
        </p:txBody>
      </p:sp>
      <p:cxnSp>
        <p:nvCxnSpPr>
          <p:cNvPr id="36" name="形状 35"/>
          <p:cNvCxnSpPr/>
          <p:nvPr/>
        </p:nvCxnSpPr>
        <p:spPr>
          <a:xfrm rot="16200000" flipH="1">
            <a:off x="2114550" y="5276850"/>
            <a:ext cx="1295400" cy="3429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圆角矩形 38"/>
          <p:cNvSpPr/>
          <p:nvPr/>
        </p:nvSpPr>
        <p:spPr>
          <a:xfrm>
            <a:off x="3124200" y="2743200"/>
            <a:ext cx="2514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600" dirty="0" err="1" smtClean="0"/>
              <a:t>multicastType</a:t>
            </a:r>
            <a:endParaRPr lang="zh-CN" altLang="en-US" sz="1600" dirty="0"/>
          </a:p>
        </p:txBody>
      </p:sp>
      <p:cxnSp>
        <p:nvCxnSpPr>
          <p:cNvPr id="40" name="形状 39"/>
          <p:cNvCxnSpPr>
            <a:stCxn id="5" idx="2"/>
            <a:endCxn id="39" idx="1"/>
          </p:cNvCxnSpPr>
          <p:nvPr/>
        </p:nvCxnSpPr>
        <p:spPr>
          <a:xfrm rot="16200000" flipH="1">
            <a:off x="2647950" y="2419350"/>
            <a:ext cx="533400" cy="4191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圆角矩形 51"/>
          <p:cNvSpPr/>
          <p:nvPr/>
        </p:nvSpPr>
        <p:spPr>
          <a:xfrm>
            <a:off x="2971800" y="6324600"/>
            <a:ext cx="2514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600" dirty="0" err="1" smtClean="0"/>
              <a:t>responseURI</a:t>
            </a:r>
            <a:endParaRPr lang="zh-CN" altLang="en-US" sz="1600" dirty="0"/>
          </a:p>
        </p:txBody>
      </p:sp>
      <p:cxnSp>
        <p:nvCxnSpPr>
          <p:cNvPr id="53" name="形状 52"/>
          <p:cNvCxnSpPr>
            <a:endCxn id="52" idx="1"/>
          </p:cNvCxnSpPr>
          <p:nvPr/>
        </p:nvCxnSpPr>
        <p:spPr>
          <a:xfrm rot="16200000" flipH="1">
            <a:off x="1943100" y="5448300"/>
            <a:ext cx="1676400" cy="3810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mtClean="0"/>
              <a:t>Group create procedure</a:t>
            </a:r>
            <a:endParaRPr lang="zh-CN" altLang="en-US" smtClean="0"/>
          </a:p>
        </p:txBody>
      </p:sp>
      <p:sp>
        <p:nvSpPr>
          <p:cNvPr id="4" name="矩形 3"/>
          <p:cNvSpPr/>
          <p:nvPr/>
        </p:nvSpPr>
        <p:spPr>
          <a:xfrm>
            <a:off x="381000" y="1371600"/>
            <a:ext cx="1143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AE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2133600" y="1371600"/>
            <a:ext cx="1143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IN-CSE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4038600" y="1371600"/>
            <a:ext cx="762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ASN1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5029200" y="1371600"/>
            <a:ext cx="762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ASN2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6019800" y="1371600"/>
            <a:ext cx="762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ASN3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8001000" y="1371600"/>
            <a:ext cx="762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ASN5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7010400" y="1371600"/>
            <a:ext cx="762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ASN4  </a:t>
            </a:r>
            <a:endParaRPr lang="zh-CN" altLang="en-US" dirty="0"/>
          </a:p>
        </p:txBody>
      </p:sp>
      <p:cxnSp>
        <p:nvCxnSpPr>
          <p:cNvPr id="12" name="直接连接符 11"/>
          <p:cNvCxnSpPr>
            <a:stCxn id="4" idx="2"/>
          </p:cNvCxnSpPr>
          <p:nvPr/>
        </p:nvCxnSpPr>
        <p:spPr>
          <a:xfrm>
            <a:off x="952500" y="1905000"/>
            <a:ext cx="3810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2743200" y="1905000"/>
            <a:ext cx="3810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4495800" y="1905000"/>
            <a:ext cx="3810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>
            <a:off x="5410200" y="1905000"/>
            <a:ext cx="3810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>
            <a:off x="6477000" y="1905000"/>
            <a:ext cx="3810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>
            <a:off x="7391400" y="1905000"/>
            <a:ext cx="3810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>
            <a:off x="8382000" y="1905000"/>
            <a:ext cx="3810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>
            <a:off x="990600" y="2286000"/>
            <a:ext cx="1752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6" name="TextBox 21"/>
          <p:cNvSpPr txBox="1">
            <a:spLocks noChangeArrowheads="1"/>
          </p:cNvSpPr>
          <p:nvPr/>
        </p:nvSpPr>
        <p:spPr bwMode="auto">
          <a:xfrm>
            <a:off x="1219200" y="1905000"/>
            <a:ext cx="14033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/>
              <a:t>Create group</a:t>
            </a:r>
            <a:endParaRPr lang="zh-CN" altLang="en-US"/>
          </a:p>
        </p:txBody>
      </p:sp>
      <p:sp>
        <p:nvSpPr>
          <p:cNvPr id="7187" name="TextBox 22"/>
          <p:cNvSpPr txBox="1">
            <a:spLocks noChangeArrowheads="1"/>
          </p:cNvSpPr>
          <p:nvPr/>
        </p:nvSpPr>
        <p:spPr bwMode="auto">
          <a:xfrm>
            <a:off x="1828800" y="2362200"/>
            <a:ext cx="1905000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/>
              <a:t>Determines that ASN1,2,3 belongs to the same multicast group</a:t>
            </a:r>
            <a:endParaRPr lang="zh-CN" altLang="en-US"/>
          </a:p>
        </p:txBody>
      </p:sp>
      <p:cxnSp>
        <p:nvCxnSpPr>
          <p:cNvPr id="25" name="直接箭头连接符 24"/>
          <p:cNvCxnSpPr/>
          <p:nvPr/>
        </p:nvCxnSpPr>
        <p:spPr>
          <a:xfrm>
            <a:off x="2743200" y="4800600"/>
            <a:ext cx="1752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>
            <a:off x="2743200" y="4876800"/>
            <a:ext cx="2667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>
            <a:off x="2743200" y="4953000"/>
            <a:ext cx="3733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91" name="TextBox 29"/>
          <p:cNvSpPr txBox="1">
            <a:spLocks noChangeArrowheads="1"/>
          </p:cNvSpPr>
          <p:nvPr/>
        </p:nvSpPr>
        <p:spPr bwMode="auto">
          <a:xfrm>
            <a:off x="3810000" y="4419600"/>
            <a:ext cx="1711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/>
              <a:t>Create multicast</a:t>
            </a:r>
            <a:endParaRPr lang="zh-CN" altLang="en-US"/>
          </a:p>
        </p:txBody>
      </p:sp>
      <p:sp>
        <p:nvSpPr>
          <p:cNvPr id="7192" name="TextBox 30"/>
          <p:cNvSpPr txBox="1">
            <a:spLocks noChangeArrowheads="1"/>
          </p:cNvSpPr>
          <p:nvPr/>
        </p:nvSpPr>
        <p:spPr bwMode="auto">
          <a:xfrm>
            <a:off x="4267200" y="5029200"/>
            <a:ext cx="2438400" cy="646113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/>
              <a:t>Try to add itself into the multicast group</a:t>
            </a:r>
            <a:endParaRPr lang="zh-CN" altLang="en-US"/>
          </a:p>
        </p:txBody>
      </p:sp>
      <p:cxnSp>
        <p:nvCxnSpPr>
          <p:cNvPr id="33" name="直接箭头连接符 32"/>
          <p:cNvCxnSpPr/>
          <p:nvPr/>
        </p:nvCxnSpPr>
        <p:spPr>
          <a:xfrm flipH="1">
            <a:off x="2819400" y="5867400"/>
            <a:ext cx="1676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箭头连接符 33"/>
          <p:cNvCxnSpPr/>
          <p:nvPr/>
        </p:nvCxnSpPr>
        <p:spPr>
          <a:xfrm flipH="1">
            <a:off x="2819400" y="5943600"/>
            <a:ext cx="2590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箭头连接符 35"/>
          <p:cNvCxnSpPr/>
          <p:nvPr/>
        </p:nvCxnSpPr>
        <p:spPr>
          <a:xfrm flipH="1">
            <a:off x="2819400" y="6019800"/>
            <a:ext cx="3657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96" name="TextBox 37"/>
          <p:cNvSpPr txBox="1">
            <a:spLocks noChangeArrowheads="1"/>
          </p:cNvSpPr>
          <p:nvPr/>
        </p:nvSpPr>
        <p:spPr bwMode="auto">
          <a:xfrm>
            <a:off x="3200400" y="5486400"/>
            <a:ext cx="8874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/>
              <a:t>success</a:t>
            </a:r>
            <a:endParaRPr lang="zh-CN" altLang="en-US"/>
          </a:p>
        </p:txBody>
      </p:sp>
      <p:cxnSp>
        <p:nvCxnSpPr>
          <p:cNvPr id="40" name="直接箭头连接符 39"/>
          <p:cNvCxnSpPr/>
          <p:nvPr/>
        </p:nvCxnSpPr>
        <p:spPr>
          <a:xfrm flipH="1">
            <a:off x="990600" y="6172200"/>
            <a:ext cx="1752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98" name="TextBox 40"/>
          <p:cNvSpPr txBox="1">
            <a:spLocks noChangeArrowheads="1"/>
          </p:cNvSpPr>
          <p:nvPr/>
        </p:nvSpPr>
        <p:spPr bwMode="auto">
          <a:xfrm>
            <a:off x="1447800" y="5638800"/>
            <a:ext cx="8874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/>
              <a:t>success</a:t>
            </a:r>
            <a:endParaRPr lang="zh-CN" altLang="en-US"/>
          </a:p>
        </p:txBody>
      </p:sp>
      <p:sp>
        <p:nvSpPr>
          <p:cNvPr id="7199" name="TextBox 41"/>
          <p:cNvSpPr txBox="1">
            <a:spLocks noChangeArrowheads="1"/>
          </p:cNvSpPr>
          <p:nvPr/>
        </p:nvSpPr>
        <p:spPr bwMode="auto">
          <a:xfrm>
            <a:off x="1828800" y="3657600"/>
            <a:ext cx="1905000" cy="9239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/>
              <a:t>Allocate multicastAddress and fanOutURI</a:t>
            </a:r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19"/>
          <p:cNvSpPr txBox="1">
            <a:spLocks noChangeArrowheads="1"/>
          </p:cNvSpPr>
          <p:nvPr/>
        </p:nvSpPr>
        <p:spPr bwMode="auto">
          <a:xfrm>
            <a:off x="2438400" y="3743980"/>
            <a:ext cx="6248400" cy="954107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1400" dirty="0"/>
              <a:t>Case </a:t>
            </a:r>
            <a:r>
              <a:rPr lang="en-US" altLang="zh-CN" sz="1400" dirty="0" smtClean="0"/>
              <a:t>B: </a:t>
            </a:r>
            <a:r>
              <a:rPr lang="en-US" altLang="zh-CN" sz="1400" dirty="0" err="1"/>
              <a:t>multicastType</a:t>
            </a:r>
            <a:r>
              <a:rPr lang="en-US" altLang="zh-CN" sz="1400" dirty="0"/>
              <a:t> = </a:t>
            </a:r>
            <a:r>
              <a:rPr lang="en-US" altLang="zh-CN" sz="1400" dirty="0" smtClean="0"/>
              <a:t>IP Multicast</a:t>
            </a:r>
          </a:p>
          <a:p>
            <a:endParaRPr lang="en-US" altLang="zh-CN" sz="1400" dirty="0"/>
          </a:p>
          <a:p>
            <a:endParaRPr lang="en-US" altLang="zh-CN" sz="1400" dirty="0" smtClean="0"/>
          </a:p>
          <a:p>
            <a:endParaRPr lang="zh-CN" altLang="en-US" sz="1400" dirty="0"/>
          </a:p>
        </p:txBody>
      </p:sp>
      <p:sp>
        <p:nvSpPr>
          <p:cNvPr id="8194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mtClean="0"/>
              <a:t>Group fanout procedure</a:t>
            </a:r>
            <a:endParaRPr lang="zh-CN" altLang="en-US" smtClean="0"/>
          </a:p>
        </p:txBody>
      </p:sp>
      <p:sp>
        <p:nvSpPr>
          <p:cNvPr id="4" name="矩形 3"/>
          <p:cNvSpPr/>
          <p:nvPr/>
        </p:nvSpPr>
        <p:spPr>
          <a:xfrm>
            <a:off x="381000" y="1371600"/>
            <a:ext cx="1143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AE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2133600" y="1371600"/>
            <a:ext cx="1143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/>
              <a:t>IN-CSE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4038600" y="1371600"/>
            <a:ext cx="762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 smtClean="0"/>
              <a:t>SCEF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5029200" y="1371600"/>
            <a:ext cx="762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200" dirty="0" err="1" smtClean="0"/>
              <a:t>MulticastServer</a:t>
            </a:r>
            <a:endParaRPr lang="zh-CN" altLang="en-US" sz="1200" dirty="0"/>
          </a:p>
        </p:txBody>
      </p:sp>
      <p:sp>
        <p:nvSpPr>
          <p:cNvPr id="8" name="矩形 7"/>
          <p:cNvSpPr/>
          <p:nvPr/>
        </p:nvSpPr>
        <p:spPr>
          <a:xfrm>
            <a:off x="6019800" y="1371600"/>
            <a:ext cx="762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 smtClean="0"/>
              <a:t>ASN1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8001000" y="1371600"/>
            <a:ext cx="762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 smtClean="0"/>
              <a:t>ASN3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7010400" y="1371600"/>
            <a:ext cx="762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dirty="0" smtClean="0"/>
              <a:t>ASN2  </a:t>
            </a:r>
            <a:endParaRPr lang="zh-CN" altLang="en-US" dirty="0"/>
          </a:p>
        </p:txBody>
      </p:sp>
      <p:cxnSp>
        <p:nvCxnSpPr>
          <p:cNvPr id="11" name="直接连接符 10"/>
          <p:cNvCxnSpPr>
            <a:stCxn id="4" idx="2"/>
          </p:cNvCxnSpPr>
          <p:nvPr/>
        </p:nvCxnSpPr>
        <p:spPr>
          <a:xfrm>
            <a:off x="952500" y="1905000"/>
            <a:ext cx="3810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2743200" y="1905000"/>
            <a:ext cx="3810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4495800" y="1905000"/>
            <a:ext cx="3810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5410200" y="1905000"/>
            <a:ext cx="3810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6477000" y="1905000"/>
            <a:ext cx="3810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>
            <a:off x="7391400" y="1905000"/>
            <a:ext cx="3810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>
            <a:off x="8382000" y="1905000"/>
            <a:ext cx="38100" cy="43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>
            <a:off x="990600" y="2286000"/>
            <a:ext cx="1752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10" name="TextBox 18"/>
          <p:cNvSpPr txBox="1">
            <a:spLocks noChangeArrowheads="1"/>
          </p:cNvSpPr>
          <p:nvPr/>
        </p:nvSpPr>
        <p:spPr bwMode="auto">
          <a:xfrm>
            <a:off x="914400" y="1978223"/>
            <a:ext cx="161031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400" dirty="0"/>
              <a:t>Address </a:t>
            </a:r>
            <a:r>
              <a:rPr lang="en-US" altLang="zh-CN" sz="1400" dirty="0" err="1" smtClean="0"/>
              <a:t>fanout</a:t>
            </a:r>
            <a:r>
              <a:rPr lang="en-US" altLang="zh-CN" sz="1400" dirty="0" smtClean="0"/>
              <a:t> </a:t>
            </a:r>
            <a:r>
              <a:rPr lang="en-US" altLang="zh-CN" sz="1400" dirty="0" err="1" smtClean="0"/>
              <a:t>Req</a:t>
            </a:r>
            <a:endParaRPr lang="zh-CN" altLang="en-US" sz="1400" dirty="0"/>
          </a:p>
        </p:txBody>
      </p:sp>
      <p:sp>
        <p:nvSpPr>
          <p:cNvPr id="8211" name="TextBox 19"/>
          <p:cNvSpPr txBox="1">
            <a:spLocks noChangeArrowheads="1"/>
          </p:cNvSpPr>
          <p:nvPr/>
        </p:nvSpPr>
        <p:spPr bwMode="auto">
          <a:xfrm>
            <a:off x="1828800" y="2387025"/>
            <a:ext cx="1905000" cy="46166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 dirty="0" smtClean="0"/>
              <a:t>Check the multicast group type</a:t>
            </a:r>
            <a:endParaRPr lang="zh-CN" altLang="en-US" sz="1200" dirty="0"/>
          </a:p>
        </p:txBody>
      </p:sp>
      <p:cxnSp>
        <p:nvCxnSpPr>
          <p:cNvPr id="21" name="直接箭头连接符 20"/>
          <p:cNvCxnSpPr/>
          <p:nvPr/>
        </p:nvCxnSpPr>
        <p:spPr>
          <a:xfrm>
            <a:off x="5410200" y="4419600"/>
            <a:ext cx="1066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>
            <a:off x="2743200" y="4267200"/>
            <a:ext cx="2667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/>
          <p:nvPr/>
        </p:nvCxnSpPr>
        <p:spPr>
          <a:xfrm>
            <a:off x="5410200" y="4419600"/>
            <a:ext cx="2971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15" name="TextBox 23"/>
          <p:cNvSpPr txBox="1">
            <a:spLocks noChangeArrowheads="1"/>
          </p:cNvSpPr>
          <p:nvPr/>
        </p:nvSpPr>
        <p:spPr bwMode="auto">
          <a:xfrm>
            <a:off x="2667000" y="4066401"/>
            <a:ext cx="3048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1200" dirty="0" smtClean="0"/>
              <a:t>Send </a:t>
            </a:r>
            <a:r>
              <a:rPr lang="en-US" altLang="zh-CN" sz="1200" dirty="0" err="1" smtClean="0"/>
              <a:t>fanout</a:t>
            </a:r>
            <a:r>
              <a:rPr lang="en-US" altLang="zh-CN" sz="1200" dirty="0" smtClean="0"/>
              <a:t> message to </a:t>
            </a:r>
            <a:r>
              <a:rPr lang="en-US" altLang="zh-CN" sz="1200" dirty="0"/>
              <a:t>the </a:t>
            </a:r>
            <a:r>
              <a:rPr lang="en-US" altLang="zh-CN" sz="1200" dirty="0" err="1"/>
              <a:t>multiCastAddress</a:t>
            </a:r>
            <a:endParaRPr lang="zh-CN" altLang="en-US" sz="1200" dirty="0"/>
          </a:p>
        </p:txBody>
      </p:sp>
      <p:cxnSp>
        <p:nvCxnSpPr>
          <p:cNvPr id="26" name="直接箭头连接符 25"/>
          <p:cNvCxnSpPr/>
          <p:nvPr/>
        </p:nvCxnSpPr>
        <p:spPr>
          <a:xfrm flipH="1">
            <a:off x="2819400" y="4953000"/>
            <a:ext cx="3657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 flipH="1">
            <a:off x="2819400" y="5029200"/>
            <a:ext cx="464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 flipH="1">
            <a:off x="2819400" y="5105400"/>
            <a:ext cx="5562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20" name="TextBox 28"/>
          <p:cNvSpPr txBox="1">
            <a:spLocks noChangeArrowheads="1"/>
          </p:cNvSpPr>
          <p:nvPr/>
        </p:nvSpPr>
        <p:spPr bwMode="auto">
          <a:xfrm>
            <a:off x="3200400" y="4724400"/>
            <a:ext cx="104547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400" dirty="0" smtClean="0"/>
              <a:t>Success </a:t>
            </a:r>
            <a:r>
              <a:rPr lang="en-US" altLang="zh-CN" sz="1400" dirty="0" err="1" smtClean="0"/>
              <a:t>Rsp</a:t>
            </a:r>
            <a:endParaRPr lang="zh-CN" altLang="en-US" sz="1400" dirty="0"/>
          </a:p>
        </p:txBody>
      </p:sp>
      <p:cxnSp>
        <p:nvCxnSpPr>
          <p:cNvPr id="30" name="直接箭头连接符 29"/>
          <p:cNvCxnSpPr/>
          <p:nvPr/>
        </p:nvCxnSpPr>
        <p:spPr>
          <a:xfrm flipH="1">
            <a:off x="990600" y="6096000"/>
            <a:ext cx="1752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22" name="TextBox 30"/>
          <p:cNvSpPr txBox="1">
            <a:spLocks noChangeArrowheads="1"/>
          </p:cNvSpPr>
          <p:nvPr/>
        </p:nvSpPr>
        <p:spPr bwMode="auto">
          <a:xfrm>
            <a:off x="990600" y="5788223"/>
            <a:ext cx="104547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400" dirty="0" smtClean="0"/>
              <a:t>Success </a:t>
            </a:r>
            <a:r>
              <a:rPr lang="en-US" altLang="zh-CN" sz="1400" dirty="0" err="1" smtClean="0"/>
              <a:t>Rsp</a:t>
            </a:r>
            <a:endParaRPr lang="zh-CN" altLang="en-US" sz="1400" dirty="0"/>
          </a:p>
        </p:txBody>
      </p:sp>
      <p:sp>
        <p:nvSpPr>
          <p:cNvPr id="31" name="TextBox 19"/>
          <p:cNvSpPr txBox="1">
            <a:spLocks noChangeArrowheads="1"/>
          </p:cNvSpPr>
          <p:nvPr/>
        </p:nvSpPr>
        <p:spPr bwMode="auto">
          <a:xfrm>
            <a:off x="2438400" y="3048000"/>
            <a:ext cx="6248400" cy="52322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1400" dirty="0"/>
              <a:t>Case A: </a:t>
            </a:r>
            <a:r>
              <a:rPr lang="en-US" altLang="zh-CN" sz="1400" dirty="0" err="1"/>
              <a:t>multicastType</a:t>
            </a:r>
            <a:r>
              <a:rPr lang="en-US" altLang="zh-CN" sz="1400" dirty="0"/>
              <a:t> = 3GPP MBMS</a:t>
            </a:r>
            <a:endParaRPr lang="zh-CN" altLang="en-US" sz="1400" dirty="0"/>
          </a:p>
          <a:p>
            <a:r>
              <a:rPr lang="en-US" altLang="zh-CN" sz="1400" dirty="0" smtClean="0"/>
              <a:t>Group </a:t>
            </a:r>
            <a:r>
              <a:rPr lang="en-US" altLang="zh-CN" sz="1400" dirty="0"/>
              <a:t>message delivery using MBMS defined TS23682</a:t>
            </a:r>
            <a:endParaRPr lang="zh-CN" altLang="en-US" sz="1400" dirty="0"/>
          </a:p>
        </p:txBody>
      </p:sp>
      <p:sp>
        <p:nvSpPr>
          <p:cNvPr id="34" name="TextBox 23"/>
          <p:cNvSpPr txBox="1">
            <a:spLocks noChangeArrowheads="1"/>
          </p:cNvSpPr>
          <p:nvPr/>
        </p:nvSpPr>
        <p:spPr bwMode="auto">
          <a:xfrm>
            <a:off x="5562600" y="4191000"/>
            <a:ext cx="3048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1200" dirty="0"/>
              <a:t>Multicast using </a:t>
            </a:r>
            <a:r>
              <a:rPr lang="en-US" altLang="zh-CN" sz="1200" dirty="0" err="1" smtClean="0"/>
              <a:t>using</a:t>
            </a:r>
            <a:r>
              <a:rPr lang="en-US" altLang="zh-CN" sz="1200" dirty="0" smtClean="0"/>
              <a:t> the mapping between </a:t>
            </a:r>
            <a:r>
              <a:rPr lang="en-US" altLang="zh-CN" sz="1200" dirty="0" err="1" smtClean="0"/>
              <a:t>fanOutURI</a:t>
            </a:r>
            <a:r>
              <a:rPr lang="en-US" altLang="zh-CN" sz="1200" dirty="0" smtClean="0"/>
              <a:t> and </a:t>
            </a:r>
            <a:r>
              <a:rPr lang="en-US" altLang="zh-CN" sz="1200" dirty="0" err="1" smtClean="0"/>
              <a:t>memberIDs</a:t>
            </a:r>
            <a:endParaRPr lang="zh-CN" altLang="en-US" sz="1200" dirty="0"/>
          </a:p>
        </p:txBody>
      </p:sp>
      <p:cxnSp>
        <p:nvCxnSpPr>
          <p:cNvPr id="36" name="直接箭头连接符 35"/>
          <p:cNvCxnSpPr/>
          <p:nvPr/>
        </p:nvCxnSpPr>
        <p:spPr>
          <a:xfrm>
            <a:off x="5410200" y="4419600"/>
            <a:ext cx="1981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19"/>
          <p:cNvSpPr txBox="1">
            <a:spLocks noChangeArrowheads="1"/>
          </p:cNvSpPr>
          <p:nvPr/>
        </p:nvSpPr>
        <p:spPr bwMode="auto">
          <a:xfrm>
            <a:off x="1981200" y="5257800"/>
            <a:ext cx="1828800" cy="46166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1200" dirty="0" smtClean="0"/>
              <a:t>Aggregate the member responses</a:t>
            </a:r>
            <a:endParaRPr lang="zh-CN" alt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21128</TotalTime>
  <Words>422</Words>
  <Application>Microsoft Office PowerPoint</Application>
  <PresentationFormat>全屏显示(4:3)</PresentationFormat>
  <Paragraphs>104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4" baseType="lpstr">
      <vt:lpstr>Calibri</vt:lpstr>
      <vt:lpstr>Arial</vt:lpstr>
      <vt:lpstr>宋体</vt:lpstr>
      <vt:lpstr>Office Theme</vt:lpstr>
      <vt:lpstr>Group multicast</vt:lpstr>
      <vt:lpstr>Background</vt:lpstr>
      <vt:lpstr>Multicast Group case1</vt:lpstr>
      <vt:lpstr>Subgroup management case2</vt:lpstr>
      <vt:lpstr>Subgroup management case3</vt:lpstr>
      <vt:lpstr>Subgroup management case4</vt:lpstr>
      <vt:lpstr>Resource structure</vt:lpstr>
      <vt:lpstr>Group create procedure</vt:lpstr>
      <vt:lpstr>Group fanout procedure</vt:lpstr>
      <vt:lpstr>幻灯片 10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x00302436</cp:lastModifiedBy>
  <cp:revision>1607</cp:revision>
  <dcterms:created xsi:type="dcterms:W3CDTF">2012-09-11T22:52:11Z</dcterms:created>
  <dcterms:modified xsi:type="dcterms:W3CDTF">2016-11-25T09:24:25Z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(3)tBxSbxLtAxysVfXQRH16yHTgoZ48j6ZhYFQCvIYPlFmRZdt/JZ7NnLyLyYQMmOB8VVg+KC/r
AwEeaaQm78g1/b20CQjBHVyK7wyMKap+jFexrhdc1C4vhgABmuRiLdyXfpqqVjrzWJfW25PW
A9rKS+Kc/loDVYouc7jABAnl7jgsBx5lUi3FmJOzsewofAcTqHvzQy4Xk5jusDZLIVmwobIm
dVPxtrbAdxr/IMjhAV</vt:lpwstr>
  </property>
  <property fmtid="{D5CDD505-2E9C-101B-9397-08002B2CF9AE}" pid="3" name="_2015_ms_pID_725343_00">
    <vt:lpwstr>_2015_ms_pID_725343</vt:lpwstr>
  </property>
  <property fmtid="{D5CDD505-2E9C-101B-9397-08002B2CF9AE}" pid="4" name="_2015_ms_pID_7253431">
    <vt:lpwstr>ELpfH46/283vkQ5xhRIA6hHygIYMoP22JA5X8mHCNVk7Zyltqz3+b2
Whey7efsUXfHs3hKYyb1IKVv6sk9PAoBZSQilVy5zFakaIJtfE1VzEhSgxBRNmFIYEGmH3fQ
q0hWsfI385/39LumgP3strDcr6p5hsQC7CVubGRatEkkyr6s1uoF1nnsx3wQplaG5rc9zGLe
E7TWjQdDI710fX5JwpcFzb+Osr3alZfSaNPp</vt:lpwstr>
  </property>
  <property fmtid="{D5CDD505-2E9C-101B-9397-08002B2CF9AE}" pid="5" name="_2015_ms_pID_7253431_00">
    <vt:lpwstr>_2015_ms_pID_7253431</vt:lpwstr>
  </property>
  <property fmtid="{D5CDD505-2E9C-101B-9397-08002B2CF9AE}" pid="6" name="_2015_ms_pID_7253432">
    <vt:lpwstr>drZNwG4qQEYJHxS4anR9pT+cyBpSCfaKMgWQ
YyF2ldeL94rIISJ6UtzENyzNrLwM6g==</vt:lpwstr>
  </property>
  <property fmtid="{D5CDD505-2E9C-101B-9397-08002B2CF9AE}" pid="7" name="_2015_ms_pID_7253432_00">
    <vt:lpwstr>_2015_ms_pID_7253432</vt:lpwstr>
  </property>
  <property fmtid="{D5CDD505-2E9C-101B-9397-08002B2CF9AE}" pid="8" name="_readonly">
    <vt:lpwstr/>
  </property>
  <property fmtid="{D5CDD505-2E9C-101B-9397-08002B2CF9AE}" pid="9" name="_change">
    <vt:lpwstr/>
  </property>
  <property fmtid="{D5CDD505-2E9C-101B-9397-08002B2CF9AE}" pid="10" name="_full-control">
    <vt:lpwstr/>
  </property>
  <property fmtid="{D5CDD505-2E9C-101B-9397-08002B2CF9AE}" pid="11" name="sflag">
    <vt:lpwstr>1479711721</vt:lpwstr>
  </property>
</Properties>
</file>