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0" r:id="rId4"/>
    <p:sldId id="272" r:id="rId5"/>
    <p:sldId id="266" r:id="rId6"/>
    <p:sldId id="271" r:id="rId7"/>
    <p:sldId id="268" r:id="rId8"/>
    <p:sldId id="267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1315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11/29/2016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2016/11/29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rgbClr val="A0A0A3"/>
                </a:solidFill>
              </a:rPr>
              <a:t>Group multicast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8532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ARC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Jiaxin</a:t>
            </a:r>
            <a:r>
              <a:rPr lang="en-US" altLang="zh-CN">
                <a:solidFill>
                  <a:srgbClr val="B42025"/>
                </a:solidFill>
              </a:rPr>
              <a:t> Yin, Huawei Technologies Co., Ltd. yinjiaxin@huawei.com</a:t>
            </a:r>
          </a:p>
          <a:p>
            <a:r>
              <a:rPr lang="en-US" altLang="zh-CN">
                <a:solidFill>
                  <a:srgbClr val="B42025"/>
                </a:solidFill>
              </a:rPr>
              <a:t>Meeting Date: 2016-10-17</a:t>
            </a:r>
          </a:p>
          <a:p>
            <a:r>
              <a:rPr lang="en-US" altLang="zh-CN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Background</a:t>
            </a:r>
            <a:endParaRPr lang="zh-CN" altLang="en-US" smtClean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oneM2M does not support the utilizing multicast capability from the underlying network if supported. The underlying network could be 3GPP network or binding protocols like </a:t>
            </a:r>
            <a:r>
              <a:rPr lang="en-US" altLang="zh-CN" sz="2400" dirty="0" err="1" smtClean="0"/>
              <a:t>CoAP</a:t>
            </a:r>
            <a:r>
              <a:rPr lang="en-US" altLang="zh-CN" sz="2400" dirty="0" smtClean="0"/>
              <a:t> etc.</a:t>
            </a:r>
          </a:p>
          <a:p>
            <a:r>
              <a:rPr lang="en-US" altLang="zh-CN" sz="2400" dirty="0" smtClean="0"/>
              <a:t>The discussion is to kick off the question how to support multicast group by oneM2M?</a:t>
            </a:r>
          </a:p>
          <a:p>
            <a:r>
              <a:rPr lang="en-US" altLang="zh-CN" sz="2400" dirty="0" smtClean="0"/>
              <a:t>The contribution is the presentation show for ARC-2016-0455-group_multicast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Multicast Group case1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None of the </a:t>
            </a:r>
            <a:r>
              <a:rPr lang="en-US" altLang="zh-CN" dirty="0" smtClean="0">
                <a:solidFill>
                  <a:srgbClr val="FF0000"/>
                </a:solidFill>
              </a:rPr>
              <a:t>group member have </a:t>
            </a:r>
            <a:r>
              <a:rPr lang="en-US" altLang="zh-CN" dirty="0" smtClean="0">
                <a:solidFill>
                  <a:srgbClr val="FF0000"/>
                </a:solidFill>
              </a:rPr>
              <a:t>multicast </a:t>
            </a:r>
            <a:r>
              <a:rPr lang="en-US" altLang="zh-CN" dirty="0" smtClean="0">
                <a:solidFill>
                  <a:srgbClr val="FF0000"/>
                </a:solidFill>
              </a:rPr>
              <a:t>capability, the same </a:t>
            </a:r>
            <a:r>
              <a:rPr lang="en-US" altLang="zh-CN" dirty="0" smtClean="0">
                <a:solidFill>
                  <a:srgbClr val="FF0000"/>
                </a:solidFill>
              </a:rPr>
              <a:t>as before</a:t>
            </a:r>
            <a:r>
              <a:rPr lang="en-US" altLang="zh-CN" dirty="0" smtClean="0">
                <a:solidFill>
                  <a:srgbClr val="FF0000"/>
                </a:solidFill>
              </a:rPr>
              <a:t>: not </a:t>
            </a:r>
            <a:r>
              <a:rPr lang="en-US" altLang="zh-CN" dirty="0" smtClean="0">
                <a:solidFill>
                  <a:srgbClr val="FF0000"/>
                </a:solidFill>
              </a:rPr>
              <a:t>multicast group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3085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Group, no multicast group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case2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All the group member have the same multicast capability: </a:t>
            </a:r>
            <a:r>
              <a:rPr lang="en-US" altLang="zh-CN" dirty="0" smtClean="0">
                <a:solidFill>
                  <a:srgbClr val="FF0000"/>
                </a:solidFill>
              </a:rPr>
              <a:t>eg.3GPP </a:t>
            </a:r>
            <a:r>
              <a:rPr lang="en-US" altLang="zh-CN" dirty="0" smtClean="0">
                <a:solidFill>
                  <a:srgbClr val="FF0000"/>
                </a:solidFill>
              </a:rPr>
              <a:t>MBMS, there is one subgroup.</a:t>
            </a: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4024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Group: 3GPP MBMS group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case3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5015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 group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Part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smtClean="0">
                <a:solidFill>
                  <a:srgbClr val="FF0000"/>
                </a:solidFill>
              </a:rPr>
              <a:t>eg.</a:t>
            </a:r>
            <a:r>
              <a:rPr lang="en-US" altLang="zh-CN" dirty="0" smtClean="0">
                <a:solidFill>
                  <a:srgbClr val="FF0000"/>
                </a:solidFill>
              </a:rPr>
              <a:t>3GPP MBMS</a:t>
            </a:r>
            <a:r>
              <a:rPr lang="en-US" altLang="zh-CN" dirty="0" smtClean="0">
                <a:solidFill>
                  <a:srgbClr val="FF0000"/>
                </a:solidFill>
              </a:rPr>
              <a:t>; </a:t>
            </a:r>
            <a:r>
              <a:rPr lang="en-US" altLang="zh-CN" dirty="0" smtClean="0">
                <a:solidFill>
                  <a:srgbClr val="FF0000"/>
                </a:solidFill>
              </a:rPr>
              <a:t>the others </a:t>
            </a:r>
            <a:r>
              <a:rPr lang="en-US" altLang="zh-CN" dirty="0" smtClean="0">
                <a:solidFill>
                  <a:srgbClr val="FF0000"/>
                </a:solidFill>
              </a:rPr>
              <a:t>do not.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case4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41522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Multicast group 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Some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err="1" smtClean="0">
                <a:solidFill>
                  <a:srgbClr val="FF0000"/>
                </a:solidFill>
              </a:rPr>
              <a:t>eg</a:t>
            </a:r>
            <a:r>
              <a:rPr lang="en-US" altLang="zh-CN" dirty="0" smtClean="0">
                <a:solidFill>
                  <a:srgbClr val="FF0000"/>
                </a:solidFill>
              </a:rPr>
              <a:t>. 3GPP MBMS</a:t>
            </a:r>
            <a:r>
              <a:rPr lang="en-US" altLang="zh-CN" dirty="0" smtClean="0">
                <a:solidFill>
                  <a:srgbClr val="FF0000"/>
                </a:solidFill>
              </a:rPr>
              <a:t>; </a:t>
            </a:r>
            <a:r>
              <a:rPr lang="en-US" altLang="zh-CN" dirty="0" smtClean="0">
                <a:solidFill>
                  <a:srgbClr val="FF0000"/>
                </a:solidFill>
              </a:rPr>
              <a:t>the others have </a:t>
            </a:r>
            <a:r>
              <a:rPr lang="en-US" altLang="zh-CN" dirty="0" smtClean="0">
                <a:solidFill>
                  <a:srgbClr val="FF0000"/>
                </a:solidFill>
              </a:rPr>
              <a:t>the IP multicast capability.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23" name="圆角矩形 22"/>
          <p:cNvSpPr/>
          <p:nvPr/>
        </p:nvSpPr>
        <p:spPr>
          <a:xfrm>
            <a:off x="5638800" y="4343400"/>
            <a:ext cx="32004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5562600" y="5334000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/>
              <a:t>Multicast group 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IP multicast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Resource structure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228600" y="12954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/>
              <a:t>Group</a:t>
            </a:r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1600200" y="1981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multicastGroup</a:t>
            </a:r>
            <a:endParaRPr lang="zh-CN" altLang="en-US" sz="1600" dirty="0"/>
          </a:p>
        </p:txBody>
      </p:sp>
      <p:cxnSp>
        <p:nvCxnSpPr>
          <p:cNvPr id="7" name="形状 6"/>
          <p:cNvCxnSpPr>
            <a:stCxn id="4" idx="2"/>
            <a:endCxn id="5" idx="1"/>
          </p:cNvCxnSpPr>
          <p:nvPr/>
        </p:nvCxnSpPr>
        <p:spPr>
          <a:xfrm rot="16200000" flipH="1">
            <a:off x="1219200" y="1790700"/>
            <a:ext cx="495300" cy="2667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228600" y="37338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CSEbase</a:t>
            </a:r>
            <a:endParaRPr lang="zh-CN" altLang="en-US" sz="1600" dirty="0"/>
          </a:p>
        </p:txBody>
      </p:sp>
      <p:sp>
        <p:nvSpPr>
          <p:cNvPr id="10" name="矩形 9"/>
          <p:cNvSpPr/>
          <p:nvPr/>
        </p:nvSpPr>
        <p:spPr>
          <a:xfrm>
            <a:off x="1752600" y="44196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p</a:t>
            </a:r>
            <a:r>
              <a:rPr lang="en-US" altLang="zh-CN" sz="1600" dirty="0" err="1" smtClean="0"/>
              <a:t>arentGroup</a:t>
            </a:r>
            <a:endParaRPr lang="zh-CN" altLang="en-US" sz="1600" dirty="0"/>
          </a:p>
        </p:txBody>
      </p:sp>
      <p:cxnSp>
        <p:nvCxnSpPr>
          <p:cNvPr id="11" name="形状 10"/>
          <p:cNvCxnSpPr>
            <a:stCxn id="9" idx="2"/>
            <a:endCxn id="10" idx="1"/>
          </p:cNvCxnSpPr>
          <p:nvPr/>
        </p:nvCxnSpPr>
        <p:spPr>
          <a:xfrm rot="16200000" flipH="1">
            <a:off x="1295400" y="4152900"/>
            <a:ext cx="4953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4038600" y="1295400"/>
            <a:ext cx="49371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/>
              <a:t>The &lt;</a:t>
            </a:r>
            <a:r>
              <a:rPr lang="en-US" altLang="zh-CN" dirty="0" err="1" smtClean="0"/>
              <a:t>multicastGroup</a:t>
            </a:r>
            <a:r>
              <a:rPr lang="en-US" altLang="zh-CN" dirty="0" smtClean="0"/>
              <a:t>&gt; </a:t>
            </a:r>
            <a:r>
              <a:rPr lang="en-US" altLang="zh-CN" dirty="0"/>
              <a:t>resource is for the multicast of the group members. The </a:t>
            </a:r>
            <a:r>
              <a:rPr lang="en-US" altLang="zh-CN" dirty="0" err="1" smtClean="0"/>
              <a:t>multicastGroup</a:t>
            </a:r>
            <a:r>
              <a:rPr lang="en-US" altLang="zh-CN" dirty="0" smtClean="0"/>
              <a:t> </a:t>
            </a:r>
            <a:r>
              <a:rPr lang="en-US" altLang="zh-CN" dirty="0"/>
              <a:t>contains a subset of the group members that belongs to one network </a:t>
            </a:r>
            <a:r>
              <a:rPr lang="en-US" altLang="zh-CN" dirty="0" smtClean="0"/>
              <a:t>and same multicast capability segment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6154" name="TextBox 12"/>
          <p:cNvSpPr txBox="1">
            <a:spLocks noChangeArrowheads="1"/>
          </p:cNvSpPr>
          <p:nvPr/>
        </p:nvSpPr>
        <p:spPr bwMode="auto">
          <a:xfrm>
            <a:off x="4206875" y="4419600"/>
            <a:ext cx="4937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ParentGroup</a:t>
            </a:r>
            <a:r>
              <a:rPr lang="en-US" altLang="zh-CN" dirty="0" smtClean="0"/>
              <a:t>&gt; </a:t>
            </a:r>
            <a:r>
              <a:rPr lang="en-US" altLang="zh-CN" dirty="0"/>
              <a:t>resource is to indicate that if the CSE is part of a multicast group.</a:t>
            </a:r>
            <a:endParaRPr lang="zh-CN" altLang="en-US" dirty="0"/>
          </a:p>
        </p:txBody>
      </p:sp>
      <p:sp>
        <p:nvSpPr>
          <p:cNvPr id="14" name="圆角矩形 13"/>
          <p:cNvSpPr/>
          <p:nvPr/>
        </p:nvSpPr>
        <p:spPr>
          <a:xfrm>
            <a:off x="3124200" y="31242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multicastAddress</a:t>
            </a:r>
            <a:endParaRPr lang="zh-CN" altLang="en-US" sz="1600" dirty="0"/>
          </a:p>
        </p:txBody>
      </p:sp>
      <p:cxnSp>
        <p:nvCxnSpPr>
          <p:cNvPr id="16" name="形状 15"/>
          <p:cNvCxnSpPr>
            <a:stCxn id="5" idx="2"/>
            <a:endCxn id="14" idx="1"/>
          </p:cNvCxnSpPr>
          <p:nvPr/>
        </p:nvCxnSpPr>
        <p:spPr>
          <a:xfrm rot="16200000" flipH="1">
            <a:off x="2457450" y="2609850"/>
            <a:ext cx="9144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3124200" y="35814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memberList</a:t>
            </a:r>
            <a:endParaRPr lang="zh-CN" altLang="en-US" sz="1600" dirty="0"/>
          </a:p>
        </p:txBody>
      </p:sp>
      <p:cxnSp>
        <p:nvCxnSpPr>
          <p:cNvPr id="22" name="形状 21"/>
          <p:cNvCxnSpPr>
            <a:stCxn id="5" idx="2"/>
            <a:endCxn id="20" idx="1"/>
          </p:cNvCxnSpPr>
          <p:nvPr/>
        </p:nvCxnSpPr>
        <p:spPr>
          <a:xfrm rot="16200000" flipH="1">
            <a:off x="2228850" y="2838450"/>
            <a:ext cx="1371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3124200" y="39624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fanOutURI</a:t>
            </a:r>
            <a:endParaRPr lang="zh-CN" altLang="en-US" sz="1600" dirty="0"/>
          </a:p>
        </p:txBody>
      </p:sp>
      <p:cxnSp>
        <p:nvCxnSpPr>
          <p:cNvPr id="25" name="形状 24"/>
          <p:cNvCxnSpPr>
            <a:stCxn id="5" idx="2"/>
            <a:endCxn id="24" idx="1"/>
          </p:cNvCxnSpPr>
          <p:nvPr/>
        </p:nvCxnSpPr>
        <p:spPr>
          <a:xfrm rot="16200000" flipH="1">
            <a:off x="2038350" y="3028950"/>
            <a:ext cx="1752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圆角矩形 30"/>
          <p:cNvSpPr/>
          <p:nvPr/>
        </p:nvSpPr>
        <p:spPr>
          <a:xfrm>
            <a:off x="2971800" y="5105400"/>
            <a:ext cx="2514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multicastAddress</a:t>
            </a:r>
            <a:endParaRPr lang="zh-CN" altLang="en-US" sz="1600" dirty="0"/>
          </a:p>
        </p:txBody>
      </p:sp>
      <p:cxnSp>
        <p:nvCxnSpPr>
          <p:cNvPr id="32" name="形状 31"/>
          <p:cNvCxnSpPr/>
          <p:nvPr/>
        </p:nvCxnSpPr>
        <p:spPr>
          <a:xfrm rot="16200000" flipH="1">
            <a:off x="2514600" y="4876800"/>
            <a:ext cx="4953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圆角矩形 32"/>
          <p:cNvSpPr/>
          <p:nvPr/>
        </p:nvSpPr>
        <p:spPr>
          <a:xfrm>
            <a:off x="2971800" y="5562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memberList</a:t>
            </a:r>
            <a:endParaRPr lang="zh-CN" altLang="en-US" sz="1600" dirty="0"/>
          </a:p>
        </p:txBody>
      </p:sp>
      <p:cxnSp>
        <p:nvCxnSpPr>
          <p:cNvPr id="34" name="形状 33"/>
          <p:cNvCxnSpPr/>
          <p:nvPr/>
        </p:nvCxnSpPr>
        <p:spPr>
          <a:xfrm rot="16200000" flipH="1">
            <a:off x="2305050" y="5086350"/>
            <a:ext cx="9144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圆角矩形 34"/>
          <p:cNvSpPr/>
          <p:nvPr/>
        </p:nvSpPr>
        <p:spPr>
          <a:xfrm>
            <a:off x="2971800" y="5943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fanOutURI</a:t>
            </a:r>
            <a:endParaRPr lang="zh-CN" altLang="en-US" sz="1600" dirty="0"/>
          </a:p>
        </p:txBody>
      </p:sp>
      <p:cxnSp>
        <p:nvCxnSpPr>
          <p:cNvPr id="36" name="形状 35"/>
          <p:cNvCxnSpPr/>
          <p:nvPr/>
        </p:nvCxnSpPr>
        <p:spPr>
          <a:xfrm rot="16200000" flipH="1">
            <a:off x="2114550" y="5276850"/>
            <a:ext cx="12954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圆角矩形 38"/>
          <p:cNvSpPr/>
          <p:nvPr/>
        </p:nvSpPr>
        <p:spPr>
          <a:xfrm>
            <a:off x="3124200" y="27432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multicastType</a:t>
            </a:r>
            <a:endParaRPr lang="zh-CN" altLang="en-US" sz="1600" dirty="0"/>
          </a:p>
        </p:txBody>
      </p:sp>
      <p:cxnSp>
        <p:nvCxnSpPr>
          <p:cNvPr id="40" name="形状 39"/>
          <p:cNvCxnSpPr>
            <a:stCxn id="5" idx="2"/>
            <a:endCxn id="39" idx="1"/>
          </p:cNvCxnSpPr>
          <p:nvPr/>
        </p:nvCxnSpPr>
        <p:spPr>
          <a:xfrm rot="16200000" flipH="1">
            <a:off x="2647950" y="2419350"/>
            <a:ext cx="5334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圆角矩形 51"/>
          <p:cNvSpPr/>
          <p:nvPr/>
        </p:nvSpPr>
        <p:spPr>
          <a:xfrm>
            <a:off x="2971800" y="6324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responseURI</a:t>
            </a:r>
            <a:endParaRPr lang="zh-CN" altLang="en-US" sz="1600" dirty="0"/>
          </a:p>
        </p:txBody>
      </p:sp>
      <p:cxnSp>
        <p:nvCxnSpPr>
          <p:cNvPr id="53" name="形状 52"/>
          <p:cNvCxnSpPr>
            <a:endCxn id="52" idx="1"/>
          </p:cNvCxnSpPr>
          <p:nvPr/>
        </p:nvCxnSpPr>
        <p:spPr>
          <a:xfrm rot="16200000" flipH="1">
            <a:off x="1943100" y="5448300"/>
            <a:ext cx="1676400" cy="381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Group create procedure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3810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336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IN-CSE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386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0292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0198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80010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104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  </a:t>
            </a:r>
            <a:endParaRPr lang="zh-CN" altLang="en-US" dirty="0"/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9525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743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44958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410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6477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73914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8382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990600" y="228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TextBox 21"/>
          <p:cNvSpPr txBox="1">
            <a:spLocks noChangeArrowheads="1"/>
          </p:cNvSpPr>
          <p:nvPr/>
        </p:nvSpPr>
        <p:spPr bwMode="auto">
          <a:xfrm>
            <a:off x="1219200" y="1905000"/>
            <a:ext cx="140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Create group</a:t>
            </a:r>
            <a:endParaRPr lang="zh-CN" altLang="en-US"/>
          </a:p>
        </p:txBody>
      </p:sp>
      <p:sp>
        <p:nvSpPr>
          <p:cNvPr id="7187" name="TextBox 22"/>
          <p:cNvSpPr txBox="1">
            <a:spLocks noChangeArrowheads="1"/>
          </p:cNvSpPr>
          <p:nvPr/>
        </p:nvSpPr>
        <p:spPr bwMode="auto">
          <a:xfrm>
            <a:off x="1828800" y="2362200"/>
            <a:ext cx="1905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Determines that ASN1,2,3 belongs to the same multicast group</a:t>
            </a:r>
            <a:endParaRPr lang="zh-CN" altLang="en-US"/>
          </a:p>
        </p:txBody>
      </p:sp>
      <p:cxnSp>
        <p:nvCxnSpPr>
          <p:cNvPr id="25" name="直接箭头连接符 24"/>
          <p:cNvCxnSpPr/>
          <p:nvPr/>
        </p:nvCxnSpPr>
        <p:spPr>
          <a:xfrm>
            <a:off x="2743200" y="4800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2743200" y="48768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2743200" y="4953000"/>
            <a:ext cx="3733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1" name="TextBox 29"/>
          <p:cNvSpPr txBox="1">
            <a:spLocks noChangeArrowheads="1"/>
          </p:cNvSpPr>
          <p:nvPr/>
        </p:nvSpPr>
        <p:spPr bwMode="auto">
          <a:xfrm>
            <a:off x="3810000" y="4419600"/>
            <a:ext cx="171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Create multicast</a:t>
            </a:r>
            <a:endParaRPr lang="zh-CN" altLang="en-US"/>
          </a:p>
        </p:txBody>
      </p:sp>
      <p:sp>
        <p:nvSpPr>
          <p:cNvPr id="7192" name="TextBox 30"/>
          <p:cNvSpPr txBox="1">
            <a:spLocks noChangeArrowheads="1"/>
          </p:cNvSpPr>
          <p:nvPr/>
        </p:nvSpPr>
        <p:spPr bwMode="auto">
          <a:xfrm>
            <a:off x="4267200" y="5029200"/>
            <a:ext cx="2438400" cy="6461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Try to add itself into the multicast group</a:t>
            </a:r>
            <a:endParaRPr lang="zh-CN" altLang="en-US"/>
          </a:p>
        </p:txBody>
      </p:sp>
      <p:cxnSp>
        <p:nvCxnSpPr>
          <p:cNvPr id="33" name="直接箭头连接符 32"/>
          <p:cNvCxnSpPr/>
          <p:nvPr/>
        </p:nvCxnSpPr>
        <p:spPr>
          <a:xfrm flipH="1">
            <a:off x="2819400" y="58674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2819400" y="59436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2819400" y="6019800"/>
            <a:ext cx="3657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6" name="TextBox 37"/>
          <p:cNvSpPr txBox="1">
            <a:spLocks noChangeArrowheads="1"/>
          </p:cNvSpPr>
          <p:nvPr/>
        </p:nvSpPr>
        <p:spPr bwMode="auto">
          <a:xfrm>
            <a:off x="3200400" y="5486400"/>
            <a:ext cx="88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success</a:t>
            </a:r>
            <a:endParaRPr lang="zh-CN" altLang="en-US"/>
          </a:p>
        </p:txBody>
      </p:sp>
      <p:cxnSp>
        <p:nvCxnSpPr>
          <p:cNvPr id="40" name="直接箭头连接符 39"/>
          <p:cNvCxnSpPr/>
          <p:nvPr/>
        </p:nvCxnSpPr>
        <p:spPr>
          <a:xfrm flipH="1">
            <a:off x="990600" y="61722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8" name="TextBox 40"/>
          <p:cNvSpPr txBox="1">
            <a:spLocks noChangeArrowheads="1"/>
          </p:cNvSpPr>
          <p:nvPr/>
        </p:nvSpPr>
        <p:spPr bwMode="auto">
          <a:xfrm>
            <a:off x="1447800" y="5638800"/>
            <a:ext cx="88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success</a:t>
            </a:r>
            <a:endParaRPr lang="zh-CN" altLang="en-US"/>
          </a:p>
        </p:txBody>
      </p:sp>
      <p:sp>
        <p:nvSpPr>
          <p:cNvPr id="7199" name="TextBox 41"/>
          <p:cNvSpPr txBox="1">
            <a:spLocks noChangeArrowheads="1"/>
          </p:cNvSpPr>
          <p:nvPr/>
        </p:nvSpPr>
        <p:spPr bwMode="auto">
          <a:xfrm>
            <a:off x="1828800" y="3657600"/>
            <a:ext cx="19050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Allocate multicastAddress and fanOutURI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9"/>
          <p:cNvSpPr txBox="1">
            <a:spLocks noChangeArrowheads="1"/>
          </p:cNvSpPr>
          <p:nvPr/>
        </p:nvSpPr>
        <p:spPr bwMode="auto">
          <a:xfrm>
            <a:off x="2438400" y="3743980"/>
            <a:ext cx="6248400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Case </a:t>
            </a:r>
            <a:r>
              <a:rPr lang="en-US" altLang="zh-CN" sz="1400" dirty="0" smtClean="0"/>
              <a:t>B: </a:t>
            </a:r>
            <a:r>
              <a:rPr lang="en-US" altLang="zh-CN" sz="1400" dirty="0" err="1"/>
              <a:t>multicastType</a:t>
            </a:r>
            <a:r>
              <a:rPr lang="en-US" altLang="zh-CN" sz="1400" dirty="0"/>
              <a:t> = </a:t>
            </a:r>
            <a:r>
              <a:rPr lang="en-US" altLang="zh-CN" sz="1400" dirty="0" smtClean="0"/>
              <a:t>IP Multicast</a:t>
            </a:r>
          </a:p>
          <a:p>
            <a:endParaRPr lang="en-US" altLang="zh-CN" sz="1400" dirty="0"/>
          </a:p>
          <a:p>
            <a:endParaRPr lang="en-US" altLang="zh-CN" sz="1400" dirty="0" smtClean="0"/>
          </a:p>
          <a:p>
            <a:endParaRPr lang="zh-CN" altLang="en-US" sz="1400" dirty="0"/>
          </a:p>
        </p:txBody>
      </p:sp>
      <p:sp>
        <p:nvSpPr>
          <p:cNvPr id="8194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Group fanout procedure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3810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336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IN-CSE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386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SCEF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0292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200" dirty="0" err="1" smtClean="0"/>
              <a:t>MulticastServer</a:t>
            </a:r>
            <a:endParaRPr lang="zh-CN" altLang="en-US" sz="1200" dirty="0"/>
          </a:p>
        </p:txBody>
      </p:sp>
      <p:sp>
        <p:nvSpPr>
          <p:cNvPr id="8" name="矩形 7"/>
          <p:cNvSpPr/>
          <p:nvPr/>
        </p:nvSpPr>
        <p:spPr>
          <a:xfrm>
            <a:off x="60198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ASN1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80010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ASN3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104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ASN2  </a:t>
            </a:r>
            <a:endParaRPr lang="zh-CN" altLang="en-US" dirty="0"/>
          </a:p>
        </p:txBody>
      </p:sp>
      <p:cxnSp>
        <p:nvCxnSpPr>
          <p:cNvPr id="11" name="直接连接符 10"/>
          <p:cNvCxnSpPr>
            <a:stCxn id="4" idx="2"/>
          </p:cNvCxnSpPr>
          <p:nvPr/>
        </p:nvCxnSpPr>
        <p:spPr>
          <a:xfrm>
            <a:off x="9525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2743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4958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5410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477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73914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8382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990600" y="228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0" name="TextBox 18"/>
          <p:cNvSpPr txBox="1">
            <a:spLocks noChangeArrowheads="1"/>
          </p:cNvSpPr>
          <p:nvPr/>
        </p:nvSpPr>
        <p:spPr bwMode="auto">
          <a:xfrm>
            <a:off x="914400" y="1978223"/>
            <a:ext cx="16103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/>
              <a:t>Address </a:t>
            </a:r>
            <a:r>
              <a:rPr lang="en-US" altLang="zh-CN" sz="1400" dirty="0" err="1" smtClean="0"/>
              <a:t>fanout</a:t>
            </a:r>
            <a:r>
              <a:rPr lang="en-US" altLang="zh-CN" sz="1400" dirty="0" smtClean="0"/>
              <a:t> </a:t>
            </a:r>
            <a:r>
              <a:rPr lang="en-US" altLang="zh-CN" sz="1400" dirty="0" err="1" smtClean="0"/>
              <a:t>Req</a:t>
            </a:r>
            <a:endParaRPr lang="zh-CN" altLang="en-US" sz="1400" dirty="0"/>
          </a:p>
        </p:txBody>
      </p:sp>
      <p:sp>
        <p:nvSpPr>
          <p:cNvPr id="8211" name="TextBox 19"/>
          <p:cNvSpPr txBox="1">
            <a:spLocks noChangeArrowheads="1"/>
          </p:cNvSpPr>
          <p:nvPr/>
        </p:nvSpPr>
        <p:spPr bwMode="auto">
          <a:xfrm>
            <a:off x="1828800" y="2387025"/>
            <a:ext cx="19050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dirty="0" smtClean="0"/>
              <a:t>Check the multicast group type</a:t>
            </a:r>
            <a:endParaRPr lang="zh-CN" altLang="en-US" sz="1200" dirty="0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5410200" y="44196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2743200" y="42672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5410200" y="44196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5" name="TextBox 23"/>
          <p:cNvSpPr txBox="1">
            <a:spLocks noChangeArrowheads="1"/>
          </p:cNvSpPr>
          <p:nvPr/>
        </p:nvSpPr>
        <p:spPr bwMode="auto">
          <a:xfrm>
            <a:off x="2667000" y="4066401"/>
            <a:ext cx="304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Send </a:t>
            </a:r>
            <a:r>
              <a:rPr lang="en-US" altLang="zh-CN" sz="1200" dirty="0" err="1" smtClean="0"/>
              <a:t>fanout</a:t>
            </a:r>
            <a:r>
              <a:rPr lang="en-US" altLang="zh-CN" sz="1200" dirty="0" smtClean="0"/>
              <a:t> message to </a:t>
            </a:r>
            <a:r>
              <a:rPr lang="en-US" altLang="zh-CN" sz="1200" dirty="0"/>
              <a:t>the </a:t>
            </a:r>
            <a:r>
              <a:rPr lang="en-US" altLang="zh-CN" sz="1200" dirty="0" err="1"/>
              <a:t>multiCastAddress</a:t>
            </a:r>
            <a:endParaRPr lang="zh-CN" altLang="en-US" sz="1200" dirty="0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2819400" y="4953000"/>
            <a:ext cx="3657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2819400" y="5029200"/>
            <a:ext cx="464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2819400" y="5105400"/>
            <a:ext cx="556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20" name="TextBox 28"/>
          <p:cNvSpPr txBox="1">
            <a:spLocks noChangeArrowheads="1"/>
          </p:cNvSpPr>
          <p:nvPr/>
        </p:nvSpPr>
        <p:spPr bwMode="auto">
          <a:xfrm>
            <a:off x="3200400" y="4724400"/>
            <a:ext cx="104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 smtClean="0"/>
              <a:t>Success </a:t>
            </a:r>
            <a:r>
              <a:rPr lang="en-US" altLang="zh-CN" sz="1400" dirty="0" err="1" smtClean="0"/>
              <a:t>Rsp</a:t>
            </a:r>
            <a:endParaRPr lang="zh-CN" altLang="en-US" sz="1400" dirty="0"/>
          </a:p>
        </p:txBody>
      </p:sp>
      <p:cxnSp>
        <p:nvCxnSpPr>
          <p:cNvPr id="30" name="直接箭头连接符 29"/>
          <p:cNvCxnSpPr/>
          <p:nvPr/>
        </p:nvCxnSpPr>
        <p:spPr>
          <a:xfrm flipH="1">
            <a:off x="990600" y="609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22" name="TextBox 30"/>
          <p:cNvSpPr txBox="1">
            <a:spLocks noChangeArrowheads="1"/>
          </p:cNvSpPr>
          <p:nvPr/>
        </p:nvSpPr>
        <p:spPr bwMode="auto">
          <a:xfrm>
            <a:off x="990600" y="5788223"/>
            <a:ext cx="104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 smtClean="0"/>
              <a:t>Success </a:t>
            </a:r>
            <a:r>
              <a:rPr lang="en-US" altLang="zh-CN" sz="1400" dirty="0" err="1" smtClean="0"/>
              <a:t>Rsp</a:t>
            </a:r>
            <a:endParaRPr lang="zh-CN" altLang="en-US" sz="1400" dirty="0"/>
          </a:p>
        </p:txBody>
      </p:sp>
      <p:sp>
        <p:nvSpPr>
          <p:cNvPr id="31" name="TextBox 19"/>
          <p:cNvSpPr txBox="1">
            <a:spLocks noChangeArrowheads="1"/>
          </p:cNvSpPr>
          <p:nvPr/>
        </p:nvSpPr>
        <p:spPr bwMode="auto">
          <a:xfrm>
            <a:off x="2438400" y="3048000"/>
            <a:ext cx="6248400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Case A: </a:t>
            </a:r>
            <a:r>
              <a:rPr lang="en-US" altLang="zh-CN" sz="1400" dirty="0" err="1"/>
              <a:t>multicastType</a:t>
            </a:r>
            <a:r>
              <a:rPr lang="en-US" altLang="zh-CN" sz="1400" dirty="0"/>
              <a:t> = 3GPP MBMS</a:t>
            </a:r>
            <a:endParaRPr lang="zh-CN" altLang="en-US" sz="1400" dirty="0"/>
          </a:p>
          <a:p>
            <a:r>
              <a:rPr lang="en-US" altLang="zh-CN" sz="1400" dirty="0" smtClean="0"/>
              <a:t>Group </a:t>
            </a:r>
            <a:r>
              <a:rPr lang="en-US" altLang="zh-CN" sz="1400" dirty="0"/>
              <a:t>message delivery using MBMS defined TS23682</a:t>
            </a:r>
            <a:endParaRPr lang="zh-CN" altLang="en-US" sz="1400" dirty="0"/>
          </a:p>
        </p:txBody>
      </p:sp>
      <p:sp>
        <p:nvSpPr>
          <p:cNvPr id="34" name="TextBox 23"/>
          <p:cNvSpPr txBox="1">
            <a:spLocks noChangeArrowheads="1"/>
          </p:cNvSpPr>
          <p:nvPr/>
        </p:nvSpPr>
        <p:spPr bwMode="auto">
          <a:xfrm>
            <a:off x="5562600" y="4191000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/>
              <a:t>Multicast using </a:t>
            </a:r>
            <a:r>
              <a:rPr lang="en-US" altLang="zh-CN" sz="1200" dirty="0" err="1" smtClean="0"/>
              <a:t>using</a:t>
            </a:r>
            <a:r>
              <a:rPr lang="en-US" altLang="zh-CN" sz="1200" dirty="0" smtClean="0"/>
              <a:t> the mapping between </a:t>
            </a:r>
            <a:r>
              <a:rPr lang="en-US" altLang="zh-CN" sz="1200" dirty="0" err="1" smtClean="0"/>
              <a:t>fanOutURI</a:t>
            </a:r>
            <a:r>
              <a:rPr lang="en-US" altLang="zh-CN" sz="1200" dirty="0" smtClean="0"/>
              <a:t> and </a:t>
            </a:r>
            <a:r>
              <a:rPr lang="en-US" altLang="zh-CN" sz="1200" dirty="0" err="1" smtClean="0"/>
              <a:t>memberIDs</a:t>
            </a:r>
            <a:endParaRPr lang="zh-CN" altLang="en-US" sz="1200" dirty="0"/>
          </a:p>
        </p:txBody>
      </p:sp>
      <p:cxnSp>
        <p:nvCxnSpPr>
          <p:cNvPr id="36" name="直接箭头连接符 35"/>
          <p:cNvCxnSpPr/>
          <p:nvPr/>
        </p:nvCxnSpPr>
        <p:spPr>
          <a:xfrm>
            <a:off x="5410200" y="44196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9"/>
          <p:cNvSpPr txBox="1">
            <a:spLocks noChangeArrowheads="1"/>
          </p:cNvSpPr>
          <p:nvPr/>
        </p:nvSpPr>
        <p:spPr bwMode="auto">
          <a:xfrm>
            <a:off x="1981200" y="5257800"/>
            <a:ext cx="18288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Aggregate the member responses</a:t>
            </a:r>
            <a:endParaRPr lang="zh-CN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21130</TotalTime>
  <Words>429</Words>
  <Application>Microsoft Office PowerPoint</Application>
  <PresentationFormat>全屏显示(4:3)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Theme</vt:lpstr>
      <vt:lpstr>Group multicast</vt:lpstr>
      <vt:lpstr>Background</vt:lpstr>
      <vt:lpstr>Multicast Group case1</vt:lpstr>
      <vt:lpstr>Subgroup management case2</vt:lpstr>
      <vt:lpstr>Subgroup management case3</vt:lpstr>
      <vt:lpstr>Subgroup management case4</vt:lpstr>
      <vt:lpstr>Resource structure</vt:lpstr>
      <vt:lpstr>Group create procedure</vt:lpstr>
      <vt:lpstr>Group fanout procedure</vt:lpstr>
      <vt:lpstr>幻灯片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x00302436</cp:lastModifiedBy>
  <cp:revision>1611</cp:revision>
  <dcterms:created xsi:type="dcterms:W3CDTF">2012-09-11T22:52:11Z</dcterms:created>
  <dcterms:modified xsi:type="dcterms:W3CDTF">2016-11-29T06:34:13Z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(3)tBxSbxLtAxysVfXQRH16yHTgoZ48j6ZhYFQCvIYPlFmRZdt/JZ7NnLyLyYQMmOB8VVg+KC/r
AwEeaaQm78g1/b20CQjBHVyK7wyMKap+jFexrhdc1C4vhgABmuRiLdyXfpqqVjrzWJfW25PW
A9rKS+Kc/loDVYouc7jABAnl7jgsBx5lUi3FmJOzsewofAcTqHvzQy4Xk5jusDZLIVmwobIm
dVPxtrbAdxr/IMjhAV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ELpfH46/283vkQ5xhRIA6hHygIYMoP22JA5X8mHCNVk7Zyltqz3+b2
Whey7efsUXfHs3hKYyb1IKVv6sk9PAoBZSQilVy5zFakaIJtfE1VzEhSgxBRNmFIYEGmH3fQ
q0hWsfI385/39LumgP3strDcr6p5hsQC7CVubGRatEkkyr6s1uoF1nnsx3wQplaG5rc9zGLe
E7TWjQdDI710fX5JwpcFzb+Osr3alZfSaNPp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drZNwG4qQEYJHxS4anR9pT+cyBpSCfaKMgWQ
YyF2ldeL94rIISJ6UtzENyzNrLwM6g==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1479711721</vt:lpwstr>
  </property>
</Properties>
</file>