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Default Extension="vml" ContentType="application/vnd.openxmlformats-officedocument.vmlDrawing"/>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handoutMasterIdLst>
    <p:handoutMasterId r:id="rId33"/>
  </p:handoutMasterIdLst>
  <p:sldIdLst>
    <p:sldId id="256" r:id="rId2"/>
    <p:sldId id="258" r:id="rId3"/>
    <p:sldId id="270" r:id="rId4"/>
    <p:sldId id="272" r:id="rId5"/>
    <p:sldId id="266" r:id="rId6"/>
    <p:sldId id="271" r:id="rId7"/>
    <p:sldId id="268" r:id="rId8"/>
    <p:sldId id="267" r:id="rId9"/>
    <p:sldId id="269" r:id="rId10"/>
    <p:sldId id="273" r:id="rId11"/>
    <p:sldId id="274" r:id="rId12"/>
    <p:sldId id="275" r:id="rId13"/>
    <p:sldId id="276" r:id="rId14"/>
    <p:sldId id="277" r:id="rId15"/>
    <p:sldId id="278" r:id="rId16"/>
    <p:sldId id="279" r:id="rId17"/>
    <p:sldId id="280" r:id="rId18"/>
    <p:sldId id="281" r:id="rId19"/>
    <p:sldId id="282" r:id="rId20"/>
    <p:sldId id="283" r:id="rId21"/>
    <p:sldId id="284" r:id="rId22"/>
    <p:sldId id="285" r:id="rId23"/>
    <p:sldId id="286" r:id="rId24"/>
    <p:sldId id="287" r:id="rId25"/>
    <p:sldId id="288" r:id="rId26"/>
    <p:sldId id="289" r:id="rId27"/>
    <p:sldId id="290" r:id="rId28"/>
    <p:sldId id="291" r:id="rId29"/>
    <p:sldId id="292" r:id="rId30"/>
    <p:sldId id="293" r:id="rId3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CA6E6C"/>
    <a:srgbClr val="A0A0A3"/>
  </p:clrMru>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度样式 2 - 强调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howGuides="1">
      <p:cViewPr varScale="1">
        <p:scale>
          <a:sx n="70" d="100"/>
          <a:sy n="70" d="100"/>
        </p:scale>
        <p:origin x="-1386" y="-10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showGuides="1">
      <p:cViewPr varScale="1">
        <p:scale>
          <a:sx n="68" d="100"/>
          <a:sy n="68" d="100"/>
        </p:scale>
        <p:origin x="-3252" y="-96"/>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15.e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16.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cs typeface="Arial" pitchFamily="34" charset="0"/>
              </a:defRPr>
            </a:lvl1pPr>
          </a:lstStyle>
          <a:p>
            <a:pPr>
              <a:defRPr/>
            </a:pPr>
            <a:endParaRPr lang="zh-CN" altLang="zh-CN"/>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cs typeface="Arial" pitchFamily="34" charset="0"/>
              </a:defRPr>
            </a:lvl1pPr>
          </a:lstStyle>
          <a:p>
            <a:pPr>
              <a:defRPr/>
            </a:pPr>
            <a:fld id="{414C334F-1441-4372-A5EC-F1F3777B1B64}" type="datetimeFigureOut">
              <a:rPr lang="en-US" altLang="zh-CN"/>
              <a:pPr>
                <a:defRPr/>
              </a:pPr>
              <a:t>11/30/2016</a:t>
            </a:fld>
            <a:endParaRPr lang="en-US" altLang="zh-CN" dirty="0"/>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cs typeface="Arial" pitchFamily="34" charset="0"/>
              </a:defRPr>
            </a:lvl1pPr>
          </a:lstStyle>
          <a:p>
            <a:pPr>
              <a:defRPr/>
            </a:pPr>
            <a:endParaRPr lang="zh-CN" altLang="zh-CN"/>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cs typeface="Arial" pitchFamily="34" charset="0"/>
              </a:defRPr>
            </a:lvl1pPr>
          </a:lstStyle>
          <a:p>
            <a:pPr>
              <a:defRPr/>
            </a:pPr>
            <a:fld id="{A8E2FC5A-574A-4BF2-BC31-ADBD9F04BFB0}" type="slidenum">
              <a:rPr lang="en-US" altLang="zh-CN"/>
              <a:pPr>
                <a:defRPr/>
              </a:pPr>
              <a:t>‹#›</a:t>
            </a:fld>
            <a:endParaRPr lang="en-US" altLang="zh-CN"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cs typeface="Arial" charset="0"/>
              </a:defRPr>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cs typeface="Arial" charset="0"/>
              </a:defRPr>
            </a:lvl1pPr>
          </a:lstStyle>
          <a:p>
            <a:pPr>
              <a:defRPr/>
            </a:pPr>
            <a:fld id="{68EE1844-786C-47E6-99AD-6BD2F13CC9E9}" type="datetimeFigureOut">
              <a:rPr lang="zh-CN" altLang="en-US"/>
              <a:pPr>
                <a:defRPr/>
              </a:pPr>
              <a:t>2016/11/30</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smtClean="0"/>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cs typeface="Arial" charset="0"/>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cs typeface="Arial" charset="0"/>
              </a:defRPr>
            </a:lvl1pPr>
          </a:lstStyle>
          <a:p>
            <a:pPr>
              <a:defRPr/>
            </a:pPr>
            <a:fld id="{61D52DCF-4EE0-4086-8214-64229392A245}"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New Page">
    <p:spTree>
      <p:nvGrpSpPr>
        <p:cNvPr id="1" name=""/>
        <p:cNvGrpSpPr/>
        <p:nvPr/>
      </p:nvGrpSpPr>
      <p:grpSpPr>
        <a:xfrm>
          <a:off x="0" y="0"/>
          <a:ext cx="0" cy="0"/>
          <a:chOff x="0" y="0"/>
          <a:chExt cx="0" cy="0"/>
        </a:xfrm>
      </p:grpSpPr>
      <p:cxnSp>
        <p:nvCxnSpPr>
          <p:cNvPr id="4" name="Straight Connector 1"/>
          <p:cNvCxnSpPr/>
          <p:nvPr userDrawn="1"/>
        </p:nvCxnSpPr>
        <p:spPr>
          <a:xfrm>
            <a:off x="457200" y="62484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cxnSp>
        <p:nvCxnSpPr>
          <p:cNvPr id="5" name="Straight Connector 2"/>
          <p:cNvCxnSpPr/>
          <p:nvPr userDrawn="1"/>
        </p:nvCxnSpPr>
        <p:spPr>
          <a:xfrm>
            <a:off x="457200" y="12192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pic>
        <p:nvPicPr>
          <p:cNvPr id="6" name="Picture 7" descr="C:\Documents and Settings\mcauley\Local Settings\Temp\wz83a6\oneM2M\oneM2M-Logo.gif"/>
          <p:cNvPicPr>
            <a:picLocks noChangeAspect="1" noChangeArrowheads="1"/>
          </p:cNvPicPr>
          <p:nvPr userDrawn="1"/>
        </p:nvPicPr>
        <p:blipFill>
          <a:blip r:embed="rId2" cstate="print"/>
          <a:srcRect/>
          <a:stretch>
            <a:fillRect/>
          </a:stretch>
        </p:blipFill>
        <p:spPr bwMode="auto">
          <a:xfrm>
            <a:off x="7646988" y="0"/>
            <a:ext cx="1497012" cy="1022350"/>
          </a:xfrm>
          <a:prstGeom prst="rect">
            <a:avLst/>
          </a:prstGeom>
          <a:noFill/>
          <a:ln w="9525">
            <a:noFill/>
            <a:miter lim="800000"/>
            <a:headEnd/>
            <a:tailEnd/>
          </a:ln>
        </p:spPr>
      </p:pic>
      <p:sp>
        <p:nvSpPr>
          <p:cNvPr id="2" name="Title 1"/>
          <p:cNvSpPr>
            <a:spLocks noGrp="1"/>
          </p:cNvSpPr>
          <p:nvPr>
            <p:ph type="title"/>
          </p:nvPr>
        </p:nvSpPr>
        <p:spPr>
          <a:xfrm>
            <a:off x="457200" y="533400"/>
            <a:ext cx="8229600" cy="1143000"/>
          </a:xfrm>
          <a:prstGeom prst="rect">
            <a:avLst/>
          </a:prstGeo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cs typeface="Arial" pitchFamily="34" charset="0"/>
              </a:defRPr>
            </a:lvl1pPr>
          </a:lstStyle>
          <a:p>
            <a:pPr>
              <a:defRPr/>
            </a:pPr>
            <a:fld id="{AE9FB307-A34E-4885-A2CA-09054EC7543A}" type="slidenum">
              <a:rPr lang="en-US" altLang="zh-CN"/>
              <a:pPr>
                <a:defRPr/>
              </a:pPr>
              <a:t>‹#›</a:t>
            </a:fld>
            <a:endParaRPr lang="en-US" altLang="zh-CN"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cxnSp>
        <p:nvCxnSpPr>
          <p:cNvPr id="4" name="Straight Connector 1"/>
          <p:cNvCxnSpPr/>
          <p:nvPr userDrawn="1"/>
        </p:nvCxnSpPr>
        <p:spPr>
          <a:xfrm>
            <a:off x="457200" y="62484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cxnSp>
        <p:nvCxnSpPr>
          <p:cNvPr id="5" name="Straight Connector 2"/>
          <p:cNvCxnSpPr/>
          <p:nvPr userDrawn="1"/>
        </p:nvCxnSpPr>
        <p:spPr>
          <a:xfrm>
            <a:off x="457200" y="12192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pic>
        <p:nvPicPr>
          <p:cNvPr id="6" name="Picture 7" descr="C:\Documents and Settings\mcauley\Local Settings\Temp\wz83a6\oneM2M\oneM2M-Logo.gif"/>
          <p:cNvPicPr>
            <a:picLocks noChangeAspect="1" noChangeArrowheads="1"/>
          </p:cNvPicPr>
          <p:nvPr userDrawn="1"/>
        </p:nvPicPr>
        <p:blipFill>
          <a:blip r:embed="rId2" cstate="print"/>
          <a:srcRect/>
          <a:stretch>
            <a:fillRect/>
          </a:stretch>
        </p:blipFill>
        <p:spPr bwMode="auto">
          <a:xfrm>
            <a:off x="7646988" y="0"/>
            <a:ext cx="1497012" cy="1022350"/>
          </a:xfrm>
          <a:prstGeom prst="rect">
            <a:avLst/>
          </a:prstGeom>
          <a:noFill/>
          <a:ln w="9525">
            <a:noFill/>
            <a:miter lim="800000"/>
            <a:headEnd/>
            <a:tailEnd/>
          </a:ln>
        </p:spPr>
      </p:pic>
      <p:sp>
        <p:nvSpPr>
          <p:cNvPr id="2" name="Title 1"/>
          <p:cNvSpPr>
            <a:spLocks noGrp="1"/>
          </p:cNvSpPr>
          <p:nvPr>
            <p:ph type="title"/>
          </p:nvPr>
        </p:nvSpPr>
        <p:spPr>
          <a:xfrm>
            <a:off x="457200" y="533400"/>
            <a:ext cx="8229600" cy="1143000"/>
          </a:xfrm>
          <a:prstGeom prst="rect">
            <a:avLst/>
          </a:prstGeo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cs typeface="Arial" pitchFamily="34" charset="0"/>
              </a:defRPr>
            </a:lvl1pPr>
          </a:lstStyle>
          <a:p>
            <a:pPr>
              <a:defRPr/>
            </a:pPr>
            <a:fld id="{026D99B4-3DEA-48BD-B969-7A131EC8CE32}" type="slidenum">
              <a:rPr lang="en-US" altLang="zh-CN"/>
              <a:pPr>
                <a:defRPr/>
              </a:pPr>
              <a:t>‹#›</a:t>
            </a:fld>
            <a:endParaRPr lang="en-US" altLang="zh-CN"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75" r:id="rId1"/>
    <p:sldLayoutId id="2147483776" r:id="rId2"/>
    <p:sldLayoutId id="2147483774" r:id="rId3"/>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rgbClr val="C00000"/>
          </a:solidFill>
          <a:latin typeface="+mj-lt"/>
          <a:ea typeface="+mj-ea"/>
          <a:cs typeface="+mj-cs"/>
        </a:defRPr>
      </a:lvl1pPr>
      <a:lvl2pPr algn="ctr" rtl="0" eaLnBrk="0" fontAlgn="base" hangingPunct="0">
        <a:spcBef>
          <a:spcPct val="0"/>
        </a:spcBef>
        <a:spcAft>
          <a:spcPct val="0"/>
        </a:spcAft>
        <a:defRPr sz="4400">
          <a:solidFill>
            <a:srgbClr val="C00000"/>
          </a:solidFill>
          <a:latin typeface="Calibri" pitchFamily="34" charset="0"/>
        </a:defRPr>
      </a:lvl2pPr>
      <a:lvl3pPr algn="ctr" rtl="0" eaLnBrk="0" fontAlgn="base" hangingPunct="0">
        <a:spcBef>
          <a:spcPct val="0"/>
        </a:spcBef>
        <a:spcAft>
          <a:spcPct val="0"/>
        </a:spcAft>
        <a:defRPr sz="4400">
          <a:solidFill>
            <a:srgbClr val="C00000"/>
          </a:solidFill>
          <a:latin typeface="Calibri" pitchFamily="34" charset="0"/>
        </a:defRPr>
      </a:lvl3pPr>
      <a:lvl4pPr algn="ctr" rtl="0" eaLnBrk="0" fontAlgn="base" hangingPunct="0">
        <a:spcBef>
          <a:spcPct val="0"/>
        </a:spcBef>
        <a:spcAft>
          <a:spcPct val="0"/>
        </a:spcAft>
        <a:defRPr sz="4400">
          <a:solidFill>
            <a:srgbClr val="C00000"/>
          </a:solidFill>
          <a:latin typeface="Calibri" pitchFamily="34" charset="0"/>
        </a:defRPr>
      </a:lvl4pPr>
      <a:lvl5pPr algn="ctr" rtl="0" eaLnBrk="0" fontAlgn="base" hangingPunct="0">
        <a:spcBef>
          <a:spcPct val="0"/>
        </a:spcBef>
        <a:spcAft>
          <a:spcPct val="0"/>
        </a:spcAft>
        <a:defRPr sz="4400">
          <a:solidFill>
            <a:srgbClr val="C00000"/>
          </a:solidFill>
          <a:latin typeface="Calibri" pitchFamily="34" charset="0"/>
        </a:defRPr>
      </a:lvl5pPr>
      <a:lvl6pPr marL="457200" algn="ctr" rtl="0" fontAlgn="base">
        <a:spcBef>
          <a:spcPct val="0"/>
        </a:spcBef>
        <a:spcAft>
          <a:spcPct val="0"/>
        </a:spcAft>
        <a:defRPr sz="4400">
          <a:solidFill>
            <a:srgbClr val="C00000"/>
          </a:solidFill>
          <a:latin typeface="Calibri" pitchFamily="34" charset="0"/>
        </a:defRPr>
      </a:lvl6pPr>
      <a:lvl7pPr marL="914400" algn="ctr" rtl="0" fontAlgn="base">
        <a:spcBef>
          <a:spcPct val="0"/>
        </a:spcBef>
        <a:spcAft>
          <a:spcPct val="0"/>
        </a:spcAft>
        <a:defRPr sz="4400">
          <a:solidFill>
            <a:srgbClr val="C00000"/>
          </a:solidFill>
          <a:latin typeface="Calibri" pitchFamily="34" charset="0"/>
        </a:defRPr>
      </a:lvl7pPr>
      <a:lvl8pPr marL="1371600" algn="ctr" rtl="0" fontAlgn="base">
        <a:spcBef>
          <a:spcPct val="0"/>
        </a:spcBef>
        <a:spcAft>
          <a:spcPct val="0"/>
        </a:spcAft>
        <a:defRPr sz="4400">
          <a:solidFill>
            <a:srgbClr val="C00000"/>
          </a:solidFill>
          <a:latin typeface="Calibri" pitchFamily="34" charset="0"/>
        </a:defRPr>
      </a:lvl8pPr>
      <a:lvl9pPr marL="1828800" algn="ctr" rtl="0" fontAlgn="base">
        <a:spcBef>
          <a:spcPct val="0"/>
        </a:spcBef>
        <a:spcAft>
          <a:spcPct val="0"/>
        </a:spcAft>
        <a:defRPr sz="4400">
          <a:solidFill>
            <a:srgbClr val="C00000"/>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rgbClr val="C00000"/>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rgbClr val="C00000"/>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6.v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7.v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8.v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9.v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10.v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11.v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package" Target="../embeddings/Microsoft_Office_Excel____1.xlsx"/><Relationship Id="rId2" Type="http://schemas.openxmlformats.org/officeDocument/2006/relationships/slideLayout" Target="../slideLayouts/slideLayout2.xml"/><Relationship Id="rId1" Type="http://schemas.openxmlformats.org/officeDocument/2006/relationships/vmlDrawing" Target="../drawings/vmlDrawing12.v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13.v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14.v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15.v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16.v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17.v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7" descr="C:\Documents and Settings\mcauley\Local Settings\Temp\wz83a6\oneM2M\oneM2M-Logo.gif"/>
          <p:cNvPicPr>
            <a:picLocks noChangeAspect="1" noChangeArrowheads="1"/>
          </p:cNvPicPr>
          <p:nvPr/>
        </p:nvPicPr>
        <p:blipFill>
          <a:blip r:embed="rId2" cstate="print"/>
          <a:srcRect/>
          <a:stretch>
            <a:fillRect/>
          </a:stretch>
        </p:blipFill>
        <p:spPr bwMode="auto">
          <a:xfrm>
            <a:off x="1581150" y="28575"/>
            <a:ext cx="5981700" cy="4083050"/>
          </a:xfrm>
          <a:prstGeom prst="rect">
            <a:avLst/>
          </a:prstGeom>
          <a:noFill/>
          <a:ln w="9525">
            <a:noFill/>
            <a:miter lim="800000"/>
            <a:headEnd/>
            <a:tailEnd/>
          </a:ln>
        </p:spPr>
      </p:pic>
      <p:sp>
        <p:nvSpPr>
          <p:cNvPr id="6" name="Rounded Rectangle 5"/>
          <p:cNvSpPr/>
          <p:nvPr/>
        </p:nvSpPr>
        <p:spPr>
          <a:xfrm>
            <a:off x="457200" y="5256213"/>
            <a:ext cx="8229600" cy="1222375"/>
          </a:xfrm>
          <a:prstGeom prst="roundRect">
            <a:avLst/>
          </a:prstGeom>
          <a:noFill/>
          <a:ln>
            <a:solidFill>
              <a:srgbClr val="A0A0A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zh-CN">
              <a:solidFill>
                <a:srgbClr val="FFFFFF"/>
              </a:solidFill>
              <a:cs typeface="Arial" pitchFamily="34" charset="0"/>
            </a:endParaRPr>
          </a:p>
        </p:txBody>
      </p:sp>
      <p:sp>
        <p:nvSpPr>
          <p:cNvPr id="3076" name="Title 1"/>
          <p:cNvSpPr>
            <a:spLocks noGrp="1"/>
          </p:cNvSpPr>
          <p:nvPr>
            <p:ph type="ctrTitle" idx="4294967295"/>
          </p:nvPr>
        </p:nvSpPr>
        <p:spPr bwMode="auto">
          <a:xfrm>
            <a:off x="685800" y="3711575"/>
            <a:ext cx="7772400" cy="1470025"/>
          </a:xfrm>
          <a:prstGeom prst="rect">
            <a:avLst/>
          </a:prstGeom>
          <a:noFill/>
          <a:ln>
            <a:miter lim="800000"/>
            <a:headEnd/>
            <a:tailEnd/>
          </a:ln>
        </p:spPr>
        <p:txBody>
          <a:bodyPr/>
          <a:lstStyle/>
          <a:p>
            <a:pPr eaLnBrk="1" hangingPunct="1"/>
            <a:r>
              <a:rPr lang="en-US" altLang="zh-CN" dirty="0" smtClean="0"/>
              <a:t>SCEF northbound API</a:t>
            </a:r>
            <a:r>
              <a:rPr lang="zh-CN" altLang="en-US" dirty="0" smtClean="0"/>
              <a:t> </a:t>
            </a:r>
            <a:r>
              <a:rPr lang="en-US" altLang="zh-CN" dirty="0" smtClean="0"/>
              <a:t>Analysis</a:t>
            </a:r>
            <a:endParaRPr lang="en-US" altLang="zh-CN" dirty="0" smtClean="0">
              <a:solidFill>
                <a:srgbClr val="A0A0A3"/>
              </a:solidFill>
            </a:endParaRPr>
          </a:p>
        </p:txBody>
      </p:sp>
      <p:sp>
        <p:nvSpPr>
          <p:cNvPr id="3077" name="TextBox 4"/>
          <p:cNvSpPr txBox="1">
            <a:spLocks noChangeArrowheads="1"/>
          </p:cNvSpPr>
          <p:nvPr/>
        </p:nvSpPr>
        <p:spPr bwMode="auto">
          <a:xfrm>
            <a:off x="611188" y="5256213"/>
            <a:ext cx="6787436" cy="1200329"/>
          </a:xfrm>
          <a:prstGeom prst="rect">
            <a:avLst/>
          </a:prstGeom>
          <a:noFill/>
          <a:ln w="9525">
            <a:noFill/>
            <a:miter lim="800000"/>
            <a:headEnd/>
            <a:tailEnd/>
          </a:ln>
        </p:spPr>
        <p:txBody>
          <a:bodyPr wrap="none">
            <a:spAutoFit/>
          </a:bodyPr>
          <a:lstStyle/>
          <a:p>
            <a:r>
              <a:rPr lang="en-US" altLang="zh-CN" dirty="0">
                <a:solidFill>
                  <a:srgbClr val="B42025"/>
                </a:solidFill>
              </a:rPr>
              <a:t>Group Name: ARC</a:t>
            </a:r>
          </a:p>
          <a:p>
            <a:r>
              <a:rPr lang="en-US" altLang="zh-CN" dirty="0">
                <a:solidFill>
                  <a:srgbClr val="B42025"/>
                </a:solidFill>
              </a:rPr>
              <a:t>Source: </a:t>
            </a:r>
            <a:r>
              <a:rPr lang="en-US" altLang="zh-CN" dirty="0" err="1" smtClean="0">
                <a:solidFill>
                  <a:srgbClr val="B42025"/>
                </a:solidFill>
              </a:rPr>
              <a:t>Bei</a:t>
            </a:r>
            <a:r>
              <a:rPr lang="en-US" altLang="zh-CN" dirty="0" smtClean="0">
                <a:solidFill>
                  <a:srgbClr val="B42025"/>
                </a:solidFill>
              </a:rPr>
              <a:t> </a:t>
            </a:r>
            <a:r>
              <a:rPr lang="en-US" altLang="zh-CN" dirty="0" err="1" smtClean="0">
                <a:solidFill>
                  <a:srgbClr val="B42025"/>
                </a:solidFill>
              </a:rPr>
              <a:t>Xu</a:t>
            </a:r>
            <a:r>
              <a:rPr lang="en-US" altLang="zh-CN" dirty="0" smtClean="0">
                <a:solidFill>
                  <a:srgbClr val="B42025"/>
                </a:solidFill>
              </a:rPr>
              <a:t>, </a:t>
            </a:r>
            <a:r>
              <a:rPr lang="en-US" altLang="zh-CN" dirty="0" err="1">
                <a:solidFill>
                  <a:srgbClr val="B42025"/>
                </a:solidFill>
              </a:rPr>
              <a:t>Huawei</a:t>
            </a:r>
            <a:r>
              <a:rPr lang="en-US" altLang="zh-CN" dirty="0">
                <a:solidFill>
                  <a:srgbClr val="B42025"/>
                </a:solidFill>
              </a:rPr>
              <a:t> Technologies Co., Ltd. </a:t>
            </a:r>
            <a:r>
              <a:rPr lang="en-US" altLang="zh-CN" dirty="0" smtClean="0">
                <a:solidFill>
                  <a:srgbClr val="B42025"/>
                </a:solidFill>
              </a:rPr>
              <a:t>Echo.xubei@huawei.com</a:t>
            </a:r>
            <a:endParaRPr lang="en-US" altLang="zh-CN" dirty="0">
              <a:solidFill>
                <a:srgbClr val="B42025"/>
              </a:solidFill>
            </a:endParaRPr>
          </a:p>
          <a:p>
            <a:r>
              <a:rPr lang="en-US" altLang="zh-CN" dirty="0">
                <a:solidFill>
                  <a:srgbClr val="B42025"/>
                </a:solidFill>
              </a:rPr>
              <a:t>Meeting Date: </a:t>
            </a:r>
            <a:r>
              <a:rPr lang="en-US" altLang="zh-CN" dirty="0" smtClean="0">
                <a:solidFill>
                  <a:srgbClr val="B42025"/>
                </a:solidFill>
              </a:rPr>
              <a:t>2016-11-27</a:t>
            </a:r>
            <a:endParaRPr lang="en-US" altLang="zh-CN" dirty="0">
              <a:solidFill>
                <a:srgbClr val="B42025"/>
              </a:solidFill>
            </a:endParaRPr>
          </a:p>
          <a:p>
            <a:r>
              <a:rPr lang="en-US" altLang="zh-CN" dirty="0">
                <a:solidFill>
                  <a:srgbClr val="B42025"/>
                </a:solidFill>
              </a:rPr>
              <a:t>Agenda Item: TBD</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576263"/>
            <a:ext cx="8686800" cy="871537"/>
          </a:xfrm>
        </p:spPr>
        <p:txBody>
          <a:bodyPr/>
          <a:lstStyle/>
          <a:p>
            <a:pPr algn="l"/>
            <a:r>
              <a:rPr lang="en-US" altLang="zh-CN" sz="3800" dirty="0" smtClean="0">
                <a:solidFill>
                  <a:srgbClr val="C00000"/>
                </a:solidFill>
              </a:rPr>
              <a:t>Monitoring Event Report(UE </a:t>
            </a:r>
            <a:r>
              <a:rPr lang="en-US" altLang="zh-CN" sz="3800" dirty="0" err="1" smtClean="0">
                <a:solidFill>
                  <a:srgbClr val="C00000"/>
                </a:solidFill>
              </a:rPr>
              <a:t>Reachability</a:t>
            </a:r>
            <a:r>
              <a:rPr lang="en-US" altLang="zh-CN" sz="3800" dirty="0" smtClean="0">
                <a:solidFill>
                  <a:srgbClr val="C00000"/>
                </a:solidFill>
              </a:rPr>
              <a:t> )</a:t>
            </a:r>
            <a:endParaRPr lang="zh-CN" altLang="en-US" sz="3800" dirty="0">
              <a:solidFill>
                <a:srgbClr val="C00000"/>
              </a:solidFill>
            </a:endParaRPr>
          </a:p>
        </p:txBody>
      </p:sp>
      <p:sp>
        <p:nvSpPr>
          <p:cNvPr id="3"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5"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pSp>
        <p:nvGrpSpPr>
          <p:cNvPr id="6" name="组合 8"/>
          <p:cNvGrpSpPr/>
          <p:nvPr/>
        </p:nvGrpSpPr>
        <p:grpSpPr>
          <a:xfrm>
            <a:off x="467544" y="1341438"/>
            <a:ext cx="5045844" cy="4239349"/>
            <a:chOff x="169378" y="1341395"/>
            <a:chExt cx="5848907" cy="3967003"/>
          </a:xfrm>
        </p:grpSpPr>
        <p:graphicFrame>
          <p:nvGraphicFramePr>
            <p:cNvPr id="7" name="Object 3"/>
            <p:cNvGraphicFramePr>
              <a:graphicFrameLocks noChangeAspect="1"/>
            </p:cNvGraphicFramePr>
            <p:nvPr/>
          </p:nvGraphicFramePr>
          <p:xfrm>
            <a:off x="240195" y="1341395"/>
            <a:ext cx="5778090" cy="3666251"/>
          </p:xfrm>
          <a:graphic>
            <a:graphicData uri="http://schemas.openxmlformats.org/presentationml/2006/ole">
              <p:oleObj spid="_x0000_s6146" name="Picture" r:id="rId3" imgW="5765040" imgH="3667680" progId="Word.Picture.8">
                <p:embed/>
              </p:oleObj>
            </a:graphicData>
          </a:graphic>
        </p:graphicFrame>
        <p:sp>
          <p:nvSpPr>
            <p:cNvPr id="8" name="Rectangle 5"/>
            <p:cNvSpPr>
              <a:spLocks noChangeArrowheads="1"/>
            </p:cNvSpPr>
            <p:nvPr/>
          </p:nvSpPr>
          <p:spPr bwMode="auto">
            <a:xfrm>
              <a:off x="169378" y="5077995"/>
              <a:ext cx="5760640" cy="23040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ja-JP" sz="1000" b="1" i="0" u="none" strike="noStrike" cap="none" normalizeH="0" baseline="0" dirty="0" smtClean="0">
                  <a:ln>
                    <a:noFill/>
                  </a:ln>
                  <a:solidFill>
                    <a:schemeClr val="tx1"/>
                  </a:solidFill>
                  <a:effectLst/>
                  <a:latin typeface="Arial" pitchFamily="34" charset="0"/>
                  <a:ea typeface="MS Mincho" pitchFamily="49" charset="-128"/>
                  <a:cs typeface="Times New Roman" pitchFamily="18" charset="0"/>
                </a:rPr>
                <a:t>Figure 5.3.2-1 </a:t>
              </a:r>
              <a:r>
                <a:rPr kumimoji="0" lang="en-GB" altLang="ko-KR" sz="1000" b="1" i="0" u="none" strike="noStrike" cap="none" normalizeH="0" baseline="0" dirty="0" smtClean="0">
                  <a:ln>
                    <a:noFill/>
                  </a:ln>
                  <a:solidFill>
                    <a:schemeClr val="tx1"/>
                  </a:solidFill>
                  <a:effectLst/>
                  <a:latin typeface="Arial" pitchFamily="34" charset="0"/>
                  <a:ea typeface="MS Mincho" pitchFamily="49" charset="-128"/>
                  <a:cs typeface="Times New Roman" pitchFamily="18" charset="0"/>
                </a:rPr>
                <a:t>UE </a:t>
              </a:r>
              <a:r>
                <a:rPr kumimoji="0" lang="en-GB" altLang="ko-KR" sz="1000" b="1" i="0" u="none" strike="noStrike" cap="none" normalizeH="0" baseline="0" dirty="0" err="1" smtClean="0">
                  <a:ln>
                    <a:noFill/>
                  </a:ln>
                  <a:solidFill>
                    <a:schemeClr val="tx1"/>
                  </a:solidFill>
                  <a:effectLst/>
                  <a:latin typeface="Arial" pitchFamily="34" charset="0"/>
                  <a:ea typeface="MS Mincho" pitchFamily="49" charset="-128"/>
                  <a:cs typeface="Times New Roman" pitchFamily="18" charset="0"/>
                </a:rPr>
                <a:t>Reachability</a:t>
              </a:r>
              <a:r>
                <a:rPr kumimoji="0" lang="en-GB" altLang="ko-KR" sz="1000" b="1" i="0" u="none" strike="noStrike" cap="none" normalizeH="0" baseline="0" dirty="0" smtClean="0">
                  <a:ln>
                    <a:noFill/>
                  </a:ln>
                  <a:solidFill>
                    <a:schemeClr val="tx1"/>
                  </a:solidFill>
                  <a:effectLst/>
                  <a:latin typeface="Arial" pitchFamily="34" charset="0"/>
                  <a:ea typeface="MS Mincho" pitchFamily="49" charset="-128"/>
                  <a:cs typeface="Times New Roman" pitchFamily="18" charset="0"/>
                </a:rPr>
                <a:t> reporting</a:t>
              </a:r>
              <a:endParaRPr kumimoji="0" lang="en-GB" altLang="ko-KR" sz="18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p:txBody>
        </p:sp>
      </p:grpSp>
      <p:sp>
        <p:nvSpPr>
          <p:cNvPr id="9" name="Rectangle 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0"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1" name="矩形 10"/>
          <p:cNvSpPr/>
          <p:nvPr/>
        </p:nvSpPr>
        <p:spPr>
          <a:xfrm>
            <a:off x="5508104" y="1225689"/>
            <a:ext cx="3635896" cy="2369880"/>
          </a:xfrm>
          <a:prstGeom prst="rect">
            <a:avLst/>
          </a:prstGeom>
        </p:spPr>
        <p:txBody>
          <a:bodyPr wrap="square">
            <a:spAutoFit/>
          </a:bodyPr>
          <a:lstStyle/>
          <a:p>
            <a:r>
              <a:rPr lang="en-US" altLang="zh-CN" dirty="0" smtClean="0"/>
              <a:t>SCEF API Requirement</a:t>
            </a:r>
          </a:p>
          <a:p>
            <a:pPr lvl="1">
              <a:buFont typeface="Arial" pitchFamily="34" charset="0"/>
              <a:buChar char="•"/>
            </a:pPr>
            <a:r>
              <a:rPr lang="en-US" altLang="zh-CN" sz="1400" dirty="0" smtClean="0"/>
              <a:t>Step2</a:t>
            </a:r>
            <a:r>
              <a:rPr lang="zh-CN" altLang="en-US" sz="1400" dirty="0" smtClean="0"/>
              <a:t>：</a:t>
            </a:r>
            <a:r>
              <a:rPr lang="en-US" altLang="zh-CN" sz="1400" dirty="0" smtClean="0"/>
              <a:t>Monitor Report</a:t>
            </a:r>
            <a:r>
              <a:rPr lang="zh-CN" altLang="en-US" sz="1400" dirty="0" smtClean="0"/>
              <a:t>（</a:t>
            </a:r>
            <a:r>
              <a:rPr lang="en-US" altLang="zh-CN" sz="1400" dirty="0" smtClean="0"/>
              <a:t>SCEF-&gt;SCS</a:t>
            </a:r>
            <a:r>
              <a:rPr lang="zh-CN" altLang="en-US" sz="1400" dirty="0" smtClean="0"/>
              <a:t>）</a:t>
            </a:r>
            <a:endParaRPr lang="en-US" altLang="zh-CN" sz="1400" dirty="0" smtClean="0"/>
          </a:p>
          <a:p>
            <a:pPr lvl="1"/>
            <a:r>
              <a:rPr lang="en-US" altLang="zh-CN" sz="1400" dirty="0" err="1" smtClean="0"/>
              <a:t>MonitorReport</a:t>
            </a:r>
            <a:r>
              <a:rPr lang="en-GB" altLang="zh-CN" sz="1400" dirty="0" smtClean="0"/>
              <a:t>(SCS/AS Reference ID, External ID or MSISDN, Monitoring Information)</a:t>
            </a:r>
          </a:p>
          <a:p>
            <a:pPr lvl="1"/>
            <a:endParaRPr lang="en-US" altLang="zh-CN" sz="1400" dirty="0" smtClean="0"/>
          </a:p>
          <a:p>
            <a:endParaRPr lang="en-US" altLang="zh-CN" sz="1400" dirty="0" smtClean="0"/>
          </a:p>
          <a:p>
            <a:r>
              <a:rPr lang="en-US" altLang="zh-CN" dirty="0" smtClean="0"/>
              <a:t>Interface  Supported by 3GPP or not</a:t>
            </a:r>
          </a:p>
          <a:p>
            <a:pPr lvl="1">
              <a:buFont typeface="Arial" pitchFamily="34" charset="0"/>
              <a:buChar char="•"/>
            </a:pPr>
            <a:r>
              <a:rPr lang="en-US" altLang="zh-CN" sz="1400" dirty="0" smtClean="0">
                <a:solidFill>
                  <a:srgbClr val="0000FF"/>
                </a:solidFill>
              </a:rPr>
              <a:t>Partially, Monitoring Information is not clear.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748" y="404664"/>
            <a:ext cx="7632700" cy="871537"/>
          </a:xfrm>
        </p:spPr>
        <p:txBody>
          <a:bodyPr/>
          <a:lstStyle/>
          <a:p>
            <a:pPr algn="l"/>
            <a:r>
              <a:rPr lang="en-US" altLang="zh-CN" sz="4000" dirty="0" smtClean="0">
                <a:solidFill>
                  <a:srgbClr val="C00000"/>
                </a:solidFill>
              </a:rPr>
              <a:t>Monitoring Event</a:t>
            </a:r>
            <a:r>
              <a:rPr lang="en-US" altLang="zh-CN" sz="2800" dirty="0" smtClean="0">
                <a:solidFill>
                  <a:srgbClr val="C00000"/>
                </a:solidFill>
              </a:rPr>
              <a:t>(Availability Notification after DDN Failure)</a:t>
            </a:r>
            <a:endParaRPr lang="zh-CN" altLang="en-US" sz="2800" dirty="0">
              <a:solidFill>
                <a:srgbClr val="C00000"/>
              </a:solidFill>
            </a:endParaRPr>
          </a:p>
        </p:txBody>
      </p:sp>
      <p:sp>
        <p:nvSpPr>
          <p:cNvPr id="3"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5"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6" name="Rectangle 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pSp>
        <p:nvGrpSpPr>
          <p:cNvPr id="8" name="组合 16"/>
          <p:cNvGrpSpPr/>
          <p:nvPr/>
        </p:nvGrpSpPr>
        <p:grpSpPr>
          <a:xfrm>
            <a:off x="755650" y="1506850"/>
            <a:ext cx="4392488" cy="4360550"/>
            <a:chOff x="755650" y="1268760"/>
            <a:chExt cx="4392488" cy="4360550"/>
          </a:xfrm>
        </p:grpSpPr>
        <p:graphicFrame>
          <p:nvGraphicFramePr>
            <p:cNvPr id="9" name="Object 9"/>
            <p:cNvGraphicFramePr>
              <a:graphicFrameLocks noChangeAspect="1"/>
            </p:cNvGraphicFramePr>
            <p:nvPr/>
          </p:nvGraphicFramePr>
          <p:xfrm>
            <a:off x="755650" y="1268760"/>
            <a:ext cx="4392488" cy="4104456"/>
          </p:xfrm>
          <a:graphic>
            <a:graphicData uri="http://schemas.openxmlformats.org/presentationml/2006/ole">
              <p:oleObj spid="_x0000_s7170" name="Visio" r:id="rId3" imgW="6811594" imgH="5956173" progId="Visio.Drawing.11">
                <p:embed/>
              </p:oleObj>
            </a:graphicData>
          </a:graphic>
        </p:graphicFrame>
        <p:sp>
          <p:nvSpPr>
            <p:cNvPr id="10" name="Rectangle 11"/>
            <p:cNvSpPr>
              <a:spLocks noChangeArrowheads="1"/>
            </p:cNvSpPr>
            <p:nvPr/>
          </p:nvSpPr>
          <p:spPr bwMode="auto">
            <a:xfrm>
              <a:off x="1115616" y="5229200"/>
              <a:ext cx="3779912"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ja-JP" sz="1000" b="1" i="0" u="none" strike="noStrike" cap="none" normalizeH="0" baseline="0" dirty="0" smtClean="0">
                  <a:ln>
                    <a:noFill/>
                  </a:ln>
                  <a:solidFill>
                    <a:schemeClr val="tx1"/>
                  </a:solidFill>
                  <a:effectLst/>
                  <a:latin typeface="Arial" pitchFamily="34" charset="0"/>
                  <a:ea typeface="MS Mincho" pitchFamily="49" charset="-128"/>
                  <a:cs typeface="Times New Roman" pitchFamily="18" charset="0"/>
                </a:rPr>
                <a:t>Figure 5.4.4-1: Notification - Availability Notification after DDN Failure</a:t>
              </a:r>
              <a:endParaRPr kumimoji="0" lang="en-GB" altLang="ja-JP" sz="18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p:txBody>
        </p:sp>
      </p:grpSp>
      <p:sp>
        <p:nvSpPr>
          <p:cNvPr id="11" name="矩形 10"/>
          <p:cNvSpPr/>
          <p:nvPr/>
        </p:nvSpPr>
        <p:spPr>
          <a:xfrm>
            <a:off x="5220072" y="1548655"/>
            <a:ext cx="3635896" cy="2154436"/>
          </a:xfrm>
          <a:prstGeom prst="rect">
            <a:avLst/>
          </a:prstGeom>
        </p:spPr>
        <p:txBody>
          <a:bodyPr wrap="square">
            <a:spAutoFit/>
          </a:bodyPr>
          <a:lstStyle/>
          <a:p>
            <a:r>
              <a:rPr lang="en-US" altLang="zh-CN" dirty="0" smtClean="0"/>
              <a:t>SCEF API Requirement</a:t>
            </a:r>
          </a:p>
          <a:p>
            <a:pPr lvl="1">
              <a:buFont typeface="Arial" pitchFamily="34" charset="0"/>
              <a:buChar char="•"/>
            </a:pPr>
            <a:r>
              <a:rPr lang="en-US" altLang="zh-CN" sz="1400" dirty="0" smtClean="0"/>
              <a:t>Step9</a:t>
            </a:r>
            <a:r>
              <a:rPr lang="zh-CN" altLang="en-US" sz="1400" dirty="0" smtClean="0"/>
              <a:t>：</a:t>
            </a:r>
            <a:r>
              <a:rPr lang="en-US" altLang="zh-CN" sz="1400" dirty="0" smtClean="0"/>
              <a:t>Monitor Report</a:t>
            </a:r>
            <a:r>
              <a:rPr lang="zh-CN" altLang="en-US" sz="1400" dirty="0" smtClean="0"/>
              <a:t>（</a:t>
            </a:r>
            <a:r>
              <a:rPr lang="en-US" altLang="zh-CN" sz="1400" dirty="0" smtClean="0"/>
              <a:t>SCEF-&gt;SCS</a:t>
            </a:r>
            <a:r>
              <a:rPr lang="zh-CN" altLang="en-US" sz="1400" dirty="0" smtClean="0"/>
              <a:t>）</a:t>
            </a:r>
            <a:endParaRPr lang="en-US" altLang="zh-CN" sz="1400" dirty="0" smtClean="0"/>
          </a:p>
          <a:p>
            <a:pPr lvl="1"/>
            <a:r>
              <a:rPr lang="en-US" altLang="zh-CN" sz="1400" dirty="0" err="1" smtClean="0"/>
              <a:t>MonitorReport</a:t>
            </a:r>
            <a:r>
              <a:rPr lang="en-GB" altLang="zh-CN" sz="1400" dirty="0" smtClean="0"/>
              <a:t>(SCS/AS Reference ID, External ID or MSISDN, Monitoring Information)</a:t>
            </a:r>
            <a:endParaRPr lang="en-US" altLang="zh-CN" sz="1400" dirty="0" smtClean="0"/>
          </a:p>
          <a:p>
            <a:endParaRPr lang="en-US" altLang="zh-CN" sz="1400" dirty="0" smtClean="0"/>
          </a:p>
          <a:p>
            <a:r>
              <a:rPr lang="en-US" altLang="zh-CN" dirty="0" smtClean="0"/>
              <a:t>Stage 2 completeness</a:t>
            </a:r>
          </a:p>
          <a:p>
            <a:pPr lvl="1">
              <a:buFont typeface="Arial" pitchFamily="34" charset="0"/>
              <a:buChar char="•"/>
            </a:pPr>
            <a:r>
              <a:rPr lang="en-US" altLang="zh-CN" sz="1400" dirty="0" smtClean="0">
                <a:solidFill>
                  <a:srgbClr val="0000FF"/>
                </a:solidFill>
              </a:rPr>
              <a:t>Partially, Monitoring Information is not clear.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2"/>
          <p:cNvSpPr>
            <a:spLocks noGrp="1"/>
          </p:cNvSpPr>
          <p:nvPr>
            <p:ph idx="1"/>
          </p:nvPr>
        </p:nvSpPr>
        <p:spPr>
          <a:xfrm>
            <a:off x="971748" y="1268760"/>
            <a:ext cx="7632700" cy="4968552"/>
          </a:xfrm>
        </p:spPr>
        <p:txBody>
          <a:bodyPr>
            <a:normAutofit/>
          </a:bodyPr>
          <a:lstStyle/>
          <a:p>
            <a:r>
              <a:rPr lang="en-GB" altLang="zh-CN" sz="1600" b="1" dirty="0" smtClean="0"/>
              <a:t>Monitoring Event: Communication failure</a:t>
            </a:r>
            <a:endParaRPr lang="zh-CN" altLang="zh-CN" sz="1600" b="1" dirty="0" smtClean="0"/>
          </a:p>
          <a:p>
            <a:pPr>
              <a:buNone/>
            </a:pPr>
            <a:r>
              <a:rPr lang="en-GB" altLang="zh-CN" sz="1600" dirty="0" smtClean="0"/>
              <a:t>      This monitoring event allows the SCS/AS to be notified of communication failure events, identified by RAN/NAS Release Cause codes.</a:t>
            </a:r>
          </a:p>
          <a:p>
            <a:r>
              <a:rPr lang="en-GB" altLang="zh-CN" sz="1600" b="1" dirty="0" smtClean="0"/>
              <a:t>Informing about Potential Network Issues</a:t>
            </a:r>
          </a:p>
          <a:p>
            <a:pPr>
              <a:buNone/>
            </a:pPr>
            <a:r>
              <a:rPr lang="en-GB" altLang="zh-CN" sz="1600" dirty="0" smtClean="0"/>
              <a:t>      The SCS/AS requests to be informed, one-time</a:t>
            </a:r>
            <a:r>
              <a:rPr lang="en-US" altLang="zh-CN" sz="1600" dirty="0" smtClean="0"/>
              <a:t>/</a:t>
            </a:r>
            <a:r>
              <a:rPr lang="en-GB" altLang="zh-CN" sz="1600" dirty="0" smtClean="0"/>
              <a:t>continuously, about the network status by providing a geographical area. </a:t>
            </a:r>
            <a:endParaRPr lang="en-US" altLang="zh-CN" sz="1600" dirty="0" smtClean="0"/>
          </a:p>
        </p:txBody>
      </p:sp>
      <p:sp>
        <p:nvSpPr>
          <p:cNvPr id="3" name="标题 1"/>
          <p:cNvSpPr>
            <a:spLocks noGrp="1"/>
          </p:cNvSpPr>
          <p:nvPr>
            <p:ph type="title"/>
          </p:nvPr>
        </p:nvSpPr>
        <p:spPr>
          <a:xfrm>
            <a:off x="971748" y="404664"/>
            <a:ext cx="7632700" cy="871537"/>
          </a:xfrm>
        </p:spPr>
        <p:txBody>
          <a:bodyPr>
            <a:noAutofit/>
          </a:bodyPr>
          <a:lstStyle/>
          <a:p>
            <a:r>
              <a:rPr lang="en-US" altLang="zh-CN" dirty="0" smtClean="0">
                <a:solidFill>
                  <a:srgbClr val="C00000"/>
                </a:solidFill>
              </a:rPr>
              <a:t>Network Monitoring</a:t>
            </a:r>
            <a:endParaRPr lang="zh-CN" altLang="en-US" dirty="0">
              <a:solidFill>
                <a:srgbClr val="C000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576263"/>
            <a:ext cx="7943652" cy="871537"/>
          </a:xfrm>
        </p:spPr>
        <p:txBody>
          <a:bodyPr/>
          <a:lstStyle/>
          <a:p>
            <a:pPr algn="l"/>
            <a:r>
              <a:rPr lang="en-GB" altLang="zh-CN" sz="4000" dirty="0" smtClean="0"/>
              <a:t>Monitoring Event: </a:t>
            </a:r>
            <a:r>
              <a:rPr lang="en-GB" altLang="zh-CN" sz="3200" dirty="0" smtClean="0"/>
              <a:t>Communication failure</a:t>
            </a:r>
            <a:endParaRPr lang="zh-CN" altLang="en-US" sz="3200" dirty="0">
              <a:solidFill>
                <a:srgbClr val="C00000"/>
              </a:solidFill>
            </a:endParaRPr>
          </a:p>
        </p:txBody>
      </p:sp>
      <p:sp>
        <p:nvSpPr>
          <p:cNvPr id="3"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5"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6" name="Rectangle 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矩形 7"/>
          <p:cNvSpPr/>
          <p:nvPr/>
        </p:nvSpPr>
        <p:spPr>
          <a:xfrm>
            <a:off x="5220072" y="1268760"/>
            <a:ext cx="3923928" cy="5570756"/>
          </a:xfrm>
          <a:prstGeom prst="rect">
            <a:avLst/>
          </a:prstGeom>
        </p:spPr>
        <p:txBody>
          <a:bodyPr wrap="square">
            <a:spAutoFit/>
          </a:bodyPr>
          <a:lstStyle/>
          <a:p>
            <a:r>
              <a:rPr lang="en-US" altLang="zh-CN" dirty="0" smtClean="0"/>
              <a:t>SCEF API Requirement</a:t>
            </a:r>
          </a:p>
          <a:p>
            <a:pPr lvl="1">
              <a:buFont typeface="Arial" pitchFamily="34" charset="0"/>
              <a:buChar char="•"/>
            </a:pPr>
            <a:r>
              <a:rPr lang="en-US" altLang="zh-CN" sz="1600" dirty="0" smtClean="0"/>
              <a:t>Step1</a:t>
            </a:r>
            <a:r>
              <a:rPr lang="zh-CN" altLang="en-US" sz="1600" dirty="0" smtClean="0"/>
              <a:t>：</a:t>
            </a:r>
            <a:r>
              <a:rPr lang="en-US" altLang="zh-CN" sz="1600" dirty="0" smtClean="0"/>
              <a:t>Monitoring Request</a:t>
            </a:r>
            <a:r>
              <a:rPr lang="zh-CN" altLang="en-US" sz="1600" dirty="0" smtClean="0"/>
              <a:t>（</a:t>
            </a:r>
            <a:r>
              <a:rPr lang="en-US" altLang="zh-CN" sz="1600" dirty="0" smtClean="0"/>
              <a:t>SCS-&gt;SCEF</a:t>
            </a:r>
            <a:r>
              <a:rPr lang="zh-CN" altLang="en-US" sz="1600" dirty="0" smtClean="0"/>
              <a:t>）</a:t>
            </a:r>
            <a:endParaRPr lang="en-US" altLang="zh-CN" sz="1600" dirty="0" smtClean="0"/>
          </a:p>
          <a:p>
            <a:pPr lvl="1"/>
            <a:r>
              <a:rPr lang="en-GB" altLang="zh-CN" sz="1400" dirty="0" smtClean="0"/>
              <a:t>Monitoring </a:t>
            </a:r>
            <a:r>
              <a:rPr lang="en-US" altLang="zh-CN" sz="1400" dirty="0" smtClean="0"/>
              <a:t>Configuration </a:t>
            </a:r>
            <a:r>
              <a:rPr lang="en-GB" altLang="zh-CN" sz="1400" dirty="0" smtClean="0"/>
              <a:t>Request </a:t>
            </a:r>
            <a:r>
              <a:rPr lang="en-US" altLang="zh-CN" sz="1400" dirty="0" smtClean="0"/>
              <a:t>of UE </a:t>
            </a:r>
            <a:r>
              <a:rPr lang="en-US" altLang="zh-CN" sz="1400" dirty="0" err="1" smtClean="0"/>
              <a:t>reachablity</a:t>
            </a:r>
            <a:r>
              <a:rPr lang="en-GB" altLang="zh-CN" sz="1400" dirty="0" smtClean="0"/>
              <a:t> (External Identifier(</a:t>
            </a:r>
            <a:r>
              <a:rPr lang="en-GB" altLang="zh-CN" sz="1400" dirty="0" err="1" smtClean="0"/>
              <a:t>s</a:t>
            </a:r>
            <a:r>
              <a:rPr lang="en-GB" altLang="zh-CN" sz="1400" dirty="0" smtClean="0"/>
              <a:t>) or MSISDN(</a:t>
            </a:r>
            <a:r>
              <a:rPr lang="en-GB" altLang="zh-CN" sz="1400" dirty="0" err="1" smtClean="0"/>
              <a:t>s</a:t>
            </a:r>
            <a:r>
              <a:rPr lang="en-GB" altLang="zh-CN" sz="1400" dirty="0" smtClean="0"/>
              <a:t>), SCS/AS Identifier, SCS/AS Reference ID, Monitoring Type, Maximum Number of Reports, Monitoring Duration, Monitoring Destination Address, SCS/AS Reference ID for Deletion)</a:t>
            </a:r>
          </a:p>
          <a:p>
            <a:pPr lvl="2">
              <a:buFont typeface="Wingdings" pitchFamily="2" charset="2"/>
              <a:buChar char="Ø"/>
            </a:pPr>
            <a:r>
              <a:rPr lang="en-GB" altLang="zh-CN" sz="1200" dirty="0" smtClean="0">
                <a:solidFill>
                  <a:srgbClr val="0000FF"/>
                </a:solidFill>
              </a:rPr>
              <a:t>Monitoring Type </a:t>
            </a:r>
            <a:r>
              <a:rPr lang="en-US" altLang="zh-CN" sz="1200" dirty="0" smtClean="0">
                <a:solidFill>
                  <a:srgbClr val="0000FF"/>
                </a:solidFill>
              </a:rPr>
              <a:t>Communication Failure</a:t>
            </a:r>
            <a:endParaRPr lang="en-US" altLang="zh-CN" sz="1400" dirty="0" smtClean="0"/>
          </a:p>
          <a:p>
            <a:pPr lvl="1">
              <a:buFont typeface="Arial" pitchFamily="34" charset="0"/>
              <a:buChar char="•"/>
            </a:pPr>
            <a:r>
              <a:rPr lang="en-US" altLang="zh-CN" sz="1600" dirty="0" smtClean="0"/>
              <a:t>Step9</a:t>
            </a:r>
            <a:r>
              <a:rPr lang="zh-CN" altLang="en-US" sz="1600" dirty="0" smtClean="0"/>
              <a:t>：</a:t>
            </a:r>
            <a:r>
              <a:rPr lang="en-US" altLang="zh-CN" sz="1600" dirty="0" smtClean="0"/>
              <a:t>Monitoring Response</a:t>
            </a:r>
            <a:r>
              <a:rPr lang="zh-CN" altLang="en-US" sz="1600" dirty="0" smtClean="0"/>
              <a:t>（</a:t>
            </a:r>
            <a:r>
              <a:rPr lang="en-US" altLang="zh-CN" sz="1600" dirty="0" smtClean="0"/>
              <a:t>SCEF-&gt;SCS</a:t>
            </a:r>
            <a:r>
              <a:rPr lang="zh-CN" altLang="en-US" sz="1600" dirty="0" smtClean="0"/>
              <a:t>）</a:t>
            </a:r>
            <a:endParaRPr lang="en-US" altLang="zh-CN" sz="1600" dirty="0" smtClean="0"/>
          </a:p>
          <a:p>
            <a:pPr lvl="1"/>
            <a:r>
              <a:rPr lang="en-US" altLang="zh-CN" sz="1400" dirty="0" smtClean="0"/>
              <a:t>Monitoring Response (SCS/AS Reference ID, Cause)</a:t>
            </a:r>
          </a:p>
          <a:p>
            <a:pPr lvl="1">
              <a:buFont typeface="Arial" pitchFamily="34" charset="0"/>
              <a:buChar char="•"/>
            </a:pPr>
            <a:r>
              <a:rPr lang="en-US" altLang="zh-CN" sz="1600" dirty="0" smtClean="0"/>
              <a:t>Step12</a:t>
            </a:r>
            <a:r>
              <a:rPr lang="zh-CN" altLang="en-US" sz="1600" dirty="0" smtClean="0"/>
              <a:t>：</a:t>
            </a:r>
            <a:r>
              <a:rPr lang="en-US" altLang="zh-CN" sz="1600" dirty="0" smtClean="0"/>
              <a:t>Monitoring Report</a:t>
            </a:r>
            <a:r>
              <a:rPr lang="zh-CN" altLang="en-US" sz="1600" dirty="0" smtClean="0"/>
              <a:t>（</a:t>
            </a:r>
            <a:r>
              <a:rPr lang="en-US" altLang="zh-CN" sz="1600" dirty="0" smtClean="0"/>
              <a:t>SCEF-&gt;SCS</a:t>
            </a:r>
            <a:r>
              <a:rPr lang="zh-CN" altLang="en-US" sz="1600" dirty="0" smtClean="0"/>
              <a:t>）</a:t>
            </a:r>
            <a:endParaRPr lang="en-US" altLang="zh-CN" sz="1600" dirty="0" smtClean="0"/>
          </a:p>
          <a:p>
            <a:pPr lvl="1"/>
            <a:r>
              <a:rPr lang="en-GB" altLang="zh-CN" sz="1400" dirty="0" smtClean="0"/>
              <a:t>Monitoring Response(SCS/AS Reference ID, External ID or MSISDN, Monitoring Information)</a:t>
            </a:r>
            <a:endParaRPr lang="en-US" altLang="zh-CN" sz="1400" dirty="0" smtClean="0"/>
          </a:p>
          <a:p>
            <a:r>
              <a:rPr lang="en-US" altLang="zh-CN" dirty="0" smtClean="0"/>
              <a:t>Stage 2 completeness</a:t>
            </a:r>
          </a:p>
          <a:p>
            <a:pPr lvl="1">
              <a:buFont typeface="Arial" pitchFamily="34" charset="0"/>
              <a:buChar char="•"/>
            </a:pPr>
            <a:r>
              <a:rPr lang="en-US" altLang="zh-CN" sz="1400" dirty="0" smtClean="0">
                <a:solidFill>
                  <a:srgbClr val="0000FF"/>
                </a:solidFill>
              </a:rPr>
              <a:t>Partially, Monitoring Information is not clear.</a:t>
            </a:r>
          </a:p>
          <a:p>
            <a:pPr lvl="1">
              <a:buFont typeface="Arial" pitchFamily="34" charset="0"/>
              <a:buChar char="•"/>
            </a:pPr>
            <a:endParaRPr lang="en-US" altLang="zh-CN" sz="1600" dirty="0" smtClean="0"/>
          </a:p>
          <a:p>
            <a:pPr lvl="1"/>
            <a:endParaRPr lang="en-US" altLang="zh-CN" sz="1400" dirty="0" smtClean="0"/>
          </a:p>
        </p:txBody>
      </p:sp>
      <p:sp>
        <p:nvSpPr>
          <p:cNvPr id="9"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0" name="Rectangle 5"/>
          <p:cNvSpPr>
            <a:spLocks noChangeArrowheads="1"/>
          </p:cNvSpPr>
          <p:nvPr/>
        </p:nvSpPr>
        <p:spPr bwMode="auto">
          <a:xfrm>
            <a:off x="755576" y="5239653"/>
            <a:ext cx="4536504"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zh-CN" sz="900" b="1" i="0" u="none" strike="noStrike" cap="none" normalizeH="0" baseline="0" dirty="0" smtClean="0">
                <a:ln>
                  <a:noFill/>
                </a:ln>
                <a:solidFill>
                  <a:schemeClr val="tx1"/>
                </a:solidFill>
                <a:effectLst/>
                <a:latin typeface="Arial" pitchFamily="34" charset="0"/>
                <a:ea typeface="宋体" pitchFamily="2" charset="-122"/>
                <a:cs typeface="Times New Roman" pitchFamily="18" charset="0"/>
              </a:rPr>
              <a:t>Figure 5.8.2-1: Request procedure for one-time or continuous reporting of network status</a:t>
            </a:r>
            <a:endParaRPr kumimoji="0" lang="en-GB" altLang="zh-CN" sz="9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p:txBody>
      </p:sp>
      <p:sp>
        <p:nvSpPr>
          <p:cNvPr id="11"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2" name="Object 3"/>
          <p:cNvGraphicFramePr>
            <a:graphicFrameLocks noChangeAspect="1"/>
          </p:cNvGraphicFramePr>
          <p:nvPr/>
        </p:nvGraphicFramePr>
        <p:xfrm>
          <a:off x="6350" y="1487488"/>
          <a:ext cx="5176838" cy="3354387"/>
        </p:xfrm>
        <a:graphic>
          <a:graphicData uri="http://schemas.openxmlformats.org/presentationml/2006/ole">
            <p:oleObj spid="_x0000_s8194" name="Picture" r:id="rId3" imgW="5195520" imgH="3368160" progId="Word.Picture.8">
              <p:embed/>
            </p:oleObj>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748" y="404664"/>
            <a:ext cx="7632700" cy="871537"/>
          </a:xfrm>
        </p:spPr>
        <p:txBody>
          <a:bodyPr/>
          <a:lstStyle/>
          <a:p>
            <a:pPr algn="l"/>
            <a:r>
              <a:rPr lang="en-GB" altLang="zh-CN" sz="3200" dirty="0" smtClean="0"/>
              <a:t>Request procedure for one-time or continuous reporting of network status</a:t>
            </a:r>
            <a:endParaRPr lang="zh-CN" altLang="en-US" sz="3200" dirty="0">
              <a:solidFill>
                <a:srgbClr val="C00000"/>
              </a:solidFill>
            </a:endParaRPr>
          </a:p>
        </p:txBody>
      </p:sp>
      <p:sp>
        <p:nvSpPr>
          <p:cNvPr id="3"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5"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6" name="Rectangle 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矩形 7"/>
          <p:cNvSpPr/>
          <p:nvPr/>
        </p:nvSpPr>
        <p:spPr>
          <a:xfrm>
            <a:off x="5220072" y="1492780"/>
            <a:ext cx="3635896" cy="3908762"/>
          </a:xfrm>
          <a:prstGeom prst="rect">
            <a:avLst/>
          </a:prstGeom>
        </p:spPr>
        <p:txBody>
          <a:bodyPr wrap="square">
            <a:spAutoFit/>
          </a:bodyPr>
          <a:lstStyle/>
          <a:p>
            <a:r>
              <a:rPr lang="en-US" altLang="zh-CN" dirty="0" smtClean="0"/>
              <a:t>SCEF API Requirement</a:t>
            </a:r>
          </a:p>
          <a:p>
            <a:pPr lvl="1">
              <a:buFont typeface="Arial" pitchFamily="34" charset="0"/>
              <a:buChar char="•"/>
            </a:pPr>
            <a:r>
              <a:rPr lang="en-GB" altLang="zh-CN" sz="1600" dirty="0" smtClean="0"/>
              <a:t>Step1:Network Status </a:t>
            </a:r>
            <a:r>
              <a:rPr lang="en-GB" altLang="zh-CN" sz="1600" dirty="0" err="1" smtClean="0"/>
              <a:t>Req</a:t>
            </a:r>
            <a:r>
              <a:rPr lang="en-GB" altLang="zh-CN" sz="1600" dirty="0" smtClean="0"/>
              <a:t>(SCS-&gt;SCEF)</a:t>
            </a:r>
          </a:p>
          <a:p>
            <a:pPr lvl="2">
              <a:buFont typeface="Wingdings" pitchFamily="2" charset="2"/>
              <a:buChar char="Ø"/>
            </a:pPr>
            <a:r>
              <a:rPr lang="en-GB" altLang="zh-CN" sz="1200" dirty="0" smtClean="0"/>
              <a:t>Network Status Request (Geographical area, SCS/AS Identifier, SCS/AS Reference ID, Duration, Threshold)</a:t>
            </a:r>
          </a:p>
          <a:p>
            <a:pPr lvl="2">
              <a:buFont typeface="Wingdings" pitchFamily="2" charset="2"/>
              <a:buChar char="Ø"/>
            </a:pPr>
            <a:r>
              <a:rPr lang="en-GB" altLang="zh-CN" sz="1200" dirty="0" smtClean="0"/>
              <a:t>Cancel Network Status Request (SCS/AS Identifier, SCS/AS Reference ID)</a:t>
            </a:r>
            <a:endParaRPr lang="en-US" altLang="zh-CN" sz="1200" dirty="0" smtClean="0"/>
          </a:p>
          <a:p>
            <a:pPr lvl="1">
              <a:buFont typeface="Arial" pitchFamily="34" charset="0"/>
              <a:buChar char="•"/>
            </a:pPr>
            <a:r>
              <a:rPr lang="en-GB" altLang="zh-CN" sz="1600" dirty="0" smtClean="0"/>
              <a:t>Step6:Network Status </a:t>
            </a:r>
            <a:r>
              <a:rPr lang="en-GB" altLang="zh-CN" sz="1600" dirty="0" err="1" smtClean="0"/>
              <a:t>Rsp</a:t>
            </a:r>
            <a:r>
              <a:rPr lang="en-GB" altLang="zh-CN" sz="1600" dirty="0" smtClean="0"/>
              <a:t>(SCEF-&gt;SCS)</a:t>
            </a:r>
          </a:p>
          <a:p>
            <a:pPr lvl="2">
              <a:buFont typeface="Wingdings" pitchFamily="2" charset="2"/>
              <a:buChar char="Ø"/>
            </a:pPr>
            <a:r>
              <a:rPr lang="en-GB" altLang="zh-CN" sz="1200" dirty="0" smtClean="0"/>
              <a:t>Network Status Report (SCS/AS Reference ID, Congestion level, ECGI/</a:t>
            </a:r>
            <a:r>
              <a:rPr lang="en-GB" altLang="zh-CN" sz="1200" dirty="0" err="1" smtClean="0"/>
              <a:t>eNodeB</a:t>
            </a:r>
            <a:r>
              <a:rPr lang="en-GB" altLang="zh-CN" sz="1200" dirty="0" smtClean="0"/>
              <a:t>-ID/SAI )</a:t>
            </a:r>
          </a:p>
          <a:p>
            <a:pPr lvl="2">
              <a:buFont typeface="Wingdings" pitchFamily="2" charset="2"/>
              <a:buChar char="Ø"/>
            </a:pPr>
            <a:r>
              <a:rPr lang="en-GB" altLang="zh-CN" sz="1200" dirty="0" smtClean="0"/>
              <a:t>Cancel Network Status Response (SCS/AS Reference ID) </a:t>
            </a:r>
          </a:p>
          <a:p>
            <a:endParaRPr lang="en-US" altLang="zh-CN" sz="1400" dirty="0" smtClean="0"/>
          </a:p>
          <a:p>
            <a:r>
              <a:rPr lang="en-US" altLang="zh-CN" dirty="0" smtClean="0"/>
              <a:t>Stage 2 completeness</a:t>
            </a:r>
          </a:p>
          <a:p>
            <a:pPr lvl="1">
              <a:buFont typeface="Arial" pitchFamily="34" charset="0"/>
              <a:buChar char="•"/>
            </a:pPr>
            <a:r>
              <a:rPr lang="en-US" altLang="zh-CN" sz="1600" dirty="0" smtClean="0"/>
              <a:t>Y</a:t>
            </a:r>
          </a:p>
        </p:txBody>
      </p:sp>
      <p:sp>
        <p:nvSpPr>
          <p:cNvPr id="9"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0" name="Object 3"/>
          <p:cNvGraphicFramePr>
            <a:graphicFrameLocks noChangeAspect="1"/>
          </p:cNvGraphicFramePr>
          <p:nvPr/>
        </p:nvGraphicFramePr>
        <p:xfrm>
          <a:off x="755576" y="1727398"/>
          <a:ext cx="4144963" cy="3756025"/>
        </p:xfrm>
        <a:graphic>
          <a:graphicData uri="http://schemas.openxmlformats.org/presentationml/2006/ole">
            <p:oleObj spid="_x0000_s9218" name="Picture" r:id="rId3" imgW="4152900" imgH="3746500" progId="Word.Picture.8">
              <p:embed/>
            </p:oleObj>
          </a:graphicData>
        </a:graphic>
      </p:graphicFrame>
      <p:sp>
        <p:nvSpPr>
          <p:cNvPr id="11" name="Rectangle 5"/>
          <p:cNvSpPr>
            <a:spLocks noChangeArrowheads="1"/>
          </p:cNvSpPr>
          <p:nvPr/>
        </p:nvSpPr>
        <p:spPr bwMode="auto">
          <a:xfrm>
            <a:off x="971600" y="5421868"/>
            <a:ext cx="4536504"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zh-CN" sz="900" b="1" i="0" u="none" strike="noStrike" cap="none" normalizeH="0" baseline="0" dirty="0" smtClean="0">
                <a:ln>
                  <a:noFill/>
                </a:ln>
                <a:solidFill>
                  <a:schemeClr val="tx1"/>
                </a:solidFill>
                <a:effectLst/>
                <a:latin typeface="Arial" pitchFamily="34" charset="0"/>
                <a:ea typeface="宋体" pitchFamily="2" charset="-122"/>
                <a:cs typeface="Times New Roman" pitchFamily="18" charset="0"/>
              </a:rPr>
              <a:t>Figure 5.8.2-1: Request procedure for one-time or continuous reporting of network status</a:t>
            </a:r>
            <a:endParaRPr kumimoji="0" lang="en-GB" altLang="zh-CN" sz="9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55650" y="533400"/>
            <a:ext cx="7632700" cy="871537"/>
          </a:xfrm>
        </p:spPr>
        <p:txBody>
          <a:bodyPr/>
          <a:lstStyle/>
          <a:p>
            <a:r>
              <a:rPr lang="en-US" altLang="zh-CN" dirty="0" smtClean="0"/>
              <a:t>Content</a:t>
            </a:r>
            <a:endParaRPr lang="zh-CN" altLang="en-US" dirty="0"/>
          </a:p>
        </p:txBody>
      </p:sp>
      <p:sp>
        <p:nvSpPr>
          <p:cNvPr id="3" name="内容占位符 2"/>
          <p:cNvSpPr>
            <a:spLocks noGrp="1"/>
          </p:cNvSpPr>
          <p:nvPr>
            <p:ph idx="1"/>
          </p:nvPr>
        </p:nvSpPr>
        <p:spPr>
          <a:xfrm>
            <a:off x="755650" y="1368425"/>
            <a:ext cx="7632700" cy="4194175"/>
          </a:xfrm>
        </p:spPr>
        <p:txBody>
          <a:bodyPr/>
          <a:lstStyle/>
          <a:p>
            <a:r>
              <a:rPr lang="en-US" altLang="zh-CN" sz="1600" dirty="0" smtClean="0"/>
              <a:t>Non-IP device Accessing oneM2M platform</a:t>
            </a:r>
            <a:r>
              <a:rPr lang="zh-CN" altLang="en-US" sz="1600" dirty="0" smtClean="0"/>
              <a:t>（</a:t>
            </a:r>
            <a:r>
              <a:rPr lang="en-US" altLang="zh-CN" sz="1600" dirty="0" smtClean="0"/>
              <a:t>MO/MT</a:t>
            </a:r>
            <a:r>
              <a:rPr lang="zh-CN" altLang="en-US" sz="1600" dirty="0" smtClean="0"/>
              <a:t>）</a:t>
            </a:r>
            <a:endParaRPr lang="en-US" altLang="zh-CN" sz="1600" dirty="0" smtClean="0"/>
          </a:p>
          <a:p>
            <a:r>
              <a:rPr lang="en-US" altLang="zh-CN" sz="1600" dirty="0" smtClean="0"/>
              <a:t>CMDH</a:t>
            </a:r>
          </a:p>
          <a:p>
            <a:pPr lvl="1">
              <a:buFont typeface="Wingdings" pitchFamily="2" charset="2"/>
              <a:buChar char="l"/>
            </a:pPr>
            <a:r>
              <a:rPr lang="en-US" altLang="zh-CN" sz="1600" dirty="0" smtClean="0">
                <a:solidFill>
                  <a:schemeClr val="tx1"/>
                </a:solidFill>
              </a:rPr>
              <a:t>Down Link Data</a:t>
            </a:r>
            <a:r>
              <a:rPr lang="zh-CN" altLang="en-US" sz="1600" dirty="0" smtClean="0">
                <a:solidFill>
                  <a:schemeClr val="tx1"/>
                </a:solidFill>
              </a:rPr>
              <a:t> </a:t>
            </a:r>
            <a:r>
              <a:rPr lang="en-US" altLang="zh-CN" sz="1600" dirty="0" smtClean="0">
                <a:solidFill>
                  <a:schemeClr val="tx1"/>
                </a:solidFill>
              </a:rPr>
              <a:t>Delivery when UE is unreachable</a:t>
            </a:r>
          </a:p>
          <a:p>
            <a:pPr lvl="1">
              <a:buFont typeface="Wingdings" pitchFamily="2" charset="2"/>
              <a:buChar char="l"/>
            </a:pPr>
            <a:r>
              <a:rPr lang="en-US" altLang="zh-CN" sz="1600" dirty="0" smtClean="0">
                <a:solidFill>
                  <a:schemeClr val="tx1"/>
                </a:solidFill>
              </a:rPr>
              <a:t>UE PSM timer or </a:t>
            </a:r>
            <a:r>
              <a:rPr lang="en-US" altLang="zh-CN" sz="1600" dirty="0" err="1" smtClean="0">
                <a:solidFill>
                  <a:schemeClr val="tx1"/>
                </a:solidFill>
              </a:rPr>
              <a:t>eDRX</a:t>
            </a:r>
            <a:r>
              <a:rPr lang="en-US" altLang="zh-CN" sz="1600" dirty="0" smtClean="0">
                <a:solidFill>
                  <a:schemeClr val="tx1"/>
                </a:solidFill>
              </a:rPr>
              <a:t> Configuration</a:t>
            </a:r>
          </a:p>
          <a:p>
            <a:pPr lvl="1">
              <a:buFont typeface="Wingdings" pitchFamily="2" charset="2"/>
              <a:buChar char="l"/>
            </a:pPr>
            <a:r>
              <a:rPr lang="en-GB" altLang="zh-CN" sz="1600" dirty="0" smtClean="0">
                <a:solidFill>
                  <a:schemeClr val="tx1"/>
                </a:solidFill>
              </a:rPr>
              <a:t>Network </a:t>
            </a:r>
            <a:r>
              <a:rPr lang="en-US" altLang="zh-CN" sz="1600" dirty="0" smtClean="0">
                <a:solidFill>
                  <a:schemeClr val="tx1"/>
                </a:solidFill>
              </a:rPr>
              <a:t>Monitor</a:t>
            </a:r>
            <a:r>
              <a:rPr lang="zh-CN" altLang="en-US" sz="1600" dirty="0" smtClean="0">
                <a:solidFill>
                  <a:schemeClr val="tx1"/>
                </a:solidFill>
              </a:rPr>
              <a:t>：</a:t>
            </a:r>
            <a:r>
              <a:rPr lang="en-US" altLang="zh-CN" sz="1600" dirty="0" smtClean="0">
                <a:solidFill>
                  <a:schemeClr val="tx1"/>
                </a:solidFill>
              </a:rPr>
              <a:t>Network </a:t>
            </a:r>
            <a:r>
              <a:rPr lang="en-GB" altLang="zh-CN" sz="1600" dirty="0" smtClean="0">
                <a:solidFill>
                  <a:schemeClr val="tx1"/>
                </a:solidFill>
              </a:rPr>
              <a:t>Status</a:t>
            </a:r>
            <a:r>
              <a:rPr lang="zh-CN" altLang="en-US" sz="1600" dirty="0" smtClean="0">
                <a:solidFill>
                  <a:schemeClr val="tx1"/>
                </a:solidFill>
              </a:rPr>
              <a:t>，</a:t>
            </a:r>
            <a:r>
              <a:rPr lang="en-US" altLang="zh-CN" sz="1600" dirty="0" smtClean="0">
                <a:solidFill>
                  <a:schemeClr val="tx1"/>
                </a:solidFill>
              </a:rPr>
              <a:t> Communication Failure </a:t>
            </a:r>
          </a:p>
          <a:p>
            <a:pPr lvl="1">
              <a:buFont typeface="Wingdings" pitchFamily="2" charset="2"/>
              <a:buChar char="l"/>
            </a:pPr>
            <a:endParaRPr lang="en-US" altLang="zh-CN" sz="1600" dirty="0" smtClean="0"/>
          </a:p>
          <a:p>
            <a:r>
              <a:rPr lang="en-US" altLang="zh-CN" sz="1600" dirty="0" smtClean="0">
                <a:solidFill>
                  <a:srgbClr val="FF0000"/>
                </a:solidFill>
              </a:rPr>
              <a:t>Group Management</a:t>
            </a:r>
          </a:p>
          <a:p>
            <a:r>
              <a:rPr lang="en-US" altLang="zh-CN" sz="1600" dirty="0" smtClean="0"/>
              <a:t>Location</a:t>
            </a:r>
          </a:p>
          <a:p>
            <a:pPr lvl="1">
              <a:buFont typeface="Wingdings" pitchFamily="2" charset="2"/>
              <a:buChar char="l"/>
            </a:pPr>
            <a:r>
              <a:rPr lang="en-US" altLang="zh-CN" sz="1600" dirty="0" smtClean="0">
                <a:solidFill>
                  <a:schemeClr val="tx1"/>
                </a:solidFill>
              </a:rPr>
              <a:t>Network-based location</a:t>
            </a:r>
          </a:p>
          <a:p>
            <a:r>
              <a:rPr lang="en-US" altLang="zh-CN" sz="1600" dirty="0" smtClean="0"/>
              <a:t>Others</a:t>
            </a:r>
          </a:p>
          <a:p>
            <a:endParaRPr lang="en-US" altLang="zh-CN" sz="1400"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ChangeArrowheads="1"/>
          </p:cNvSpPr>
          <p:nvPr>
            <p:ph type="title"/>
          </p:nvPr>
        </p:nvSpPr>
        <p:spPr>
          <a:xfrm>
            <a:off x="755650" y="325438"/>
            <a:ext cx="7632700" cy="871537"/>
          </a:xfrm>
        </p:spPr>
        <p:txBody>
          <a:bodyPr/>
          <a:lstStyle/>
          <a:p>
            <a:pPr eaLnBrk="1" hangingPunct="1"/>
            <a:r>
              <a:rPr lang="en-GB" altLang="zh-CN" sz="4000" dirty="0" smtClean="0"/>
              <a:t>Group message delivery procedures</a:t>
            </a:r>
            <a:endParaRPr lang="zh-CN" altLang="en-US" sz="4000" dirty="0" smtClean="0"/>
          </a:p>
        </p:txBody>
      </p:sp>
      <p:sp>
        <p:nvSpPr>
          <p:cNvPr id="3"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5" name="Object 3"/>
          <p:cNvGraphicFramePr>
            <a:graphicFrameLocks noChangeAspect="1"/>
          </p:cNvGraphicFramePr>
          <p:nvPr/>
        </p:nvGraphicFramePr>
        <p:xfrm>
          <a:off x="457200" y="1219200"/>
          <a:ext cx="5032548" cy="5463876"/>
        </p:xfrm>
        <a:graphic>
          <a:graphicData uri="http://schemas.openxmlformats.org/presentationml/2006/ole">
            <p:oleObj spid="_x0000_s10242" name="Picture" r:id="rId3" imgW="6114240" imgH="5447160" progId="Word.Picture.8">
              <p:embed/>
            </p:oleObj>
          </a:graphicData>
        </a:graphic>
      </p:graphicFrame>
      <p:sp>
        <p:nvSpPr>
          <p:cNvPr id="6" name="矩形 5"/>
          <p:cNvSpPr/>
          <p:nvPr/>
        </p:nvSpPr>
        <p:spPr>
          <a:xfrm>
            <a:off x="5334000" y="1219200"/>
            <a:ext cx="3842320" cy="5693866"/>
          </a:xfrm>
          <a:prstGeom prst="rect">
            <a:avLst/>
          </a:prstGeom>
        </p:spPr>
        <p:txBody>
          <a:bodyPr wrap="square">
            <a:spAutoFit/>
          </a:bodyPr>
          <a:lstStyle/>
          <a:p>
            <a:r>
              <a:rPr lang="en-GB" altLang="zh-CN" dirty="0" smtClean="0"/>
              <a:t>SCEF API Requirement</a:t>
            </a:r>
          </a:p>
          <a:p>
            <a:pPr lvl="1">
              <a:buFont typeface="Arial" pitchFamily="34" charset="0"/>
              <a:buChar char="•"/>
            </a:pPr>
            <a:r>
              <a:rPr lang="en-GB" altLang="zh-CN" sz="1600" dirty="0" smtClean="0"/>
              <a:t>Step1:Allocate TMGI Request</a:t>
            </a:r>
            <a:r>
              <a:rPr lang="zh-CN" altLang="en-US" sz="1600" dirty="0" smtClean="0"/>
              <a:t>（</a:t>
            </a:r>
            <a:r>
              <a:rPr lang="en-US" altLang="zh-CN" sz="1600" dirty="0" smtClean="0"/>
              <a:t>SCS-&gt;SCEF</a:t>
            </a:r>
            <a:r>
              <a:rPr lang="zh-CN" altLang="en-US" sz="1600" dirty="0" smtClean="0"/>
              <a:t>）</a:t>
            </a:r>
            <a:endParaRPr lang="en-US" altLang="zh-CN" sz="1600" dirty="0" smtClean="0"/>
          </a:p>
          <a:p>
            <a:pPr lvl="1"/>
            <a:r>
              <a:rPr lang="en-GB" altLang="zh-CN" sz="1400" dirty="0" smtClean="0"/>
              <a:t>Allocate TMGI Request (External Group ID, SCS Identifier, location/area information) </a:t>
            </a:r>
            <a:endParaRPr lang="en-US" altLang="zh-CN" sz="1400" dirty="0" smtClean="0"/>
          </a:p>
          <a:p>
            <a:pPr lvl="1">
              <a:buFont typeface="Arial" pitchFamily="34" charset="0"/>
              <a:buChar char="•"/>
            </a:pPr>
            <a:r>
              <a:rPr lang="en-GB" altLang="zh-CN" sz="1600" dirty="0" smtClean="0"/>
              <a:t>Step4:Allocate TMGI </a:t>
            </a:r>
            <a:r>
              <a:rPr lang="en-GB" altLang="zh-CN" sz="1600" dirty="0" err="1" smtClean="0"/>
              <a:t>Rsp</a:t>
            </a:r>
            <a:r>
              <a:rPr lang="en-GB" altLang="zh-CN" sz="1600" dirty="0" smtClean="0"/>
              <a:t> </a:t>
            </a:r>
            <a:r>
              <a:rPr lang="zh-CN" altLang="en-US" sz="1600" dirty="0" smtClean="0"/>
              <a:t>（</a:t>
            </a:r>
            <a:r>
              <a:rPr lang="en-US" altLang="zh-CN" sz="1600" dirty="0" smtClean="0"/>
              <a:t>SCEF-&gt;SCS</a:t>
            </a:r>
            <a:r>
              <a:rPr lang="zh-CN" altLang="en-US" sz="1600" dirty="0" smtClean="0"/>
              <a:t>）</a:t>
            </a:r>
            <a:endParaRPr lang="en-US" altLang="zh-CN" sz="1600" dirty="0" smtClean="0"/>
          </a:p>
          <a:p>
            <a:pPr lvl="1"/>
            <a:r>
              <a:rPr lang="en-GB" altLang="zh-CN" sz="1400" dirty="0" smtClean="0"/>
              <a:t>Allocate TMGI </a:t>
            </a:r>
            <a:r>
              <a:rPr lang="en-GB" altLang="zh-CN" sz="1400" dirty="0" err="1" smtClean="0"/>
              <a:t>Rsp</a:t>
            </a:r>
            <a:r>
              <a:rPr lang="en-US" altLang="zh-CN" sz="1400" dirty="0" smtClean="0"/>
              <a:t>(SCS/AS Reference ID, </a:t>
            </a:r>
            <a:r>
              <a:rPr lang="en-GB" altLang="zh-CN" sz="1400" dirty="0" smtClean="0"/>
              <a:t>TMGI and expiration time information</a:t>
            </a:r>
            <a:r>
              <a:rPr lang="en-US" altLang="zh-CN" sz="1400" dirty="0" smtClean="0"/>
              <a:t>)</a:t>
            </a:r>
          </a:p>
          <a:p>
            <a:pPr lvl="1">
              <a:buFont typeface="Arial" pitchFamily="34" charset="0"/>
              <a:buChar char="•"/>
            </a:pPr>
            <a:r>
              <a:rPr lang="en-GB" altLang="zh-CN" sz="1600" dirty="0" smtClean="0"/>
              <a:t>Step6:Group Message Request(SCS-&gt;SCEF)</a:t>
            </a:r>
            <a:endParaRPr lang="en-US" altLang="zh-CN" sz="1600" dirty="0" smtClean="0"/>
          </a:p>
          <a:p>
            <a:pPr lvl="1"/>
            <a:r>
              <a:rPr lang="en-GB" altLang="zh-CN" sz="1400" dirty="0" smtClean="0"/>
              <a:t>Group Message Request (External Group Identifier, SCS Identifier, location/area information, RAT(</a:t>
            </a:r>
            <a:r>
              <a:rPr lang="en-GB" altLang="zh-CN" sz="1400" dirty="0" err="1" smtClean="0"/>
              <a:t>s</a:t>
            </a:r>
            <a:r>
              <a:rPr lang="en-GB" altLang="zh-CN" sz="1400" dirty="0" smtClean="0"/>
              <a:t>) information, TMGI, start time) </a:t>
            </a:r>
          </a:p>
          <a:p>
            <a:pPr lvl="1">
              <a:buFont typeface="Arial" pitchFamily="34" charset="0"/>
              <a:buChar char="•"/>
            </a:pPr>
            <a:r>
              <a:rPr lang="en-GB" altLang="zh-CN" sz="1600" dirty="0" smtClean="0"/>
              <a:t>Step11:Group Message Confirm(SCEF-&gt;SCS)</a:t>
            </a:r>
          </a:p>
          <a:p>
            <a:pPr lvl="1"/>
            <a:r>
              <a:rPr lang="en-GB" altLang="zh-CN" sz="1400" dirty="0" smtClean="0"/>
              <a:t>Group Message Confirm (TMGI (optional), SCEF IP addresses/port)</a:t>
            </a:r>
          </a:p>
          <a:p>
            <a:pPr lvl="1"/>
            <a:endParaRPr lang="en-GB" altLang="zh-CN" sz="1400" dirty="0" smtClean="0"/>
          </a:p>
          <a:p>
            <a:r>
              <a:rPr lang="en-US" altLang="zh-CN" dirty="0" smtClean="0"/>
              <a:t>Stage 2 completeness</a:t>
            </a:r>
          </a:p>
          <a:p>
            <a:pPr lvl="1">
              <a:buFont typeface="Arial" pitchFamily="34" charset="0"/>
              <a:buChar char="•"/>
            </a:pPr>
            <a:r>
              <a:rPr lang="en-US" altLang="zh-CN" sz="1600" dirty="0" smtClean="0">
                <a:solidFill>
                  <a:srgbClr val="0000FF"/>
                </a:solidFill>
              </a:rPr>
              <a:t>Partial, the interface and parameter is not clear</a:t>
            </a:r>
          </a:p>
          <a:p>
            <a:pPr lvl="1"/>
            <a:endParaRPr lang="en-GB" altLang="zh-CN" sz="1400"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55650" y="609600"/>
            <a:ext cx="7632700" cy="871537"/>
          </a:xfrm>
        </p:spPr>
        <p:txBody>
          <a:bodyPr/>
          <a:lstStyle/>
          <a:p>
            <a:r>
              <a:rPr lang="en-US" altLang="zh-CN" dirty="0" smtClean="0"/>
              <a:t>Content</a:t>
            </a:r>
            <a:endParaRPr lang="zh-CN" altLang="en-US" dirty="0"/>
          </a:p>
        </p:txBody>
      </p:sp>
      <p:sp>
        <p:nvSpPr>
          <p:cNvPr id="3" name="内容占位符 2"/>
          <p:cNvSpPr>
            <a:spLocks noGrp="1"/>
          </p:cNvSpPr>
          <p:nvPr>
            <p:ph idx="1"/>
          </p:nvPr>
        </p:nvSpPr>
        <p:spPr>
          <a:xfrm>
            <a:off x="755650" y="1265237"/>
            <a:ext cx="7632700" cy="4194175"/>
          </a:xfrm>
        </p:spPr>
        <p:txBody>
          <a:bodyPr/>
          <a:lstStyle/>
          <a:p>
            <a:r>
              <a:rPr lang="en-US" altLang="zh-CN" sz="1600" dirty="0" smtClean="0"/>
              <a:t>Non-IP device Accessing oneM2M platform</a:t>
            </a:r>
            <a:r>
              <a:rPr lang="zh-CN" altLang="en-US" sz="1600" dirty="0" smtClean="0"/>
              <a:t>（</a:t>
            </a:r>
            <a:r>
              <a:rPr lang="en-US" altLang="zh-CN" sz="1600" dirty="0" smtClean="0"/>
              <a:t>MO/MT</a:t>
            </a:r>
            <a:r>
              <a:rPr lang="zh-CN" altLang="en-US" sz="1600" dirty="0" smtClean="0"/>
              <a:t>）</a:t>
            </a:r>
            <a:endParaRPr lang="en-US" altLang="zh-CN" sz="1600" dirty="0" smtClean="0"/>
          </a:p>
          <a:p>
            <a:r>
              <a:rPr lang="en-US" altLang="zh-CN" sz="1600" dirty="0" smtClean="0"/>
              <a:t>CMDH</a:t>
            </a:r>
          </a:p>
          <a:p>
            <a:pPr lvl="1">
              <a:buFont typeface="Wingdings" pitchFamily="2" charset="2"/>
              <a:buChar char="l"/>
            </a:pPr>
            <a:r>
              <a:rPr lang="en-US" altLang="zh-CN" sz="1600" dirty="0" smtClean="0">
                <a:solidFill>
                  <a:schemeClr val="tx1"/>
                </a:solidFill>
              </a:rPr>
              <a:t>Down Link Data</a:t>
            </a:r>
            <a:r>
              <a:rPr lang="zh-CN" altLang="en-US" sz="1600" dirty="0" smtClean="0">
                <a:solidFill>
                  <a:schemeClr val="tx1"/>
                </a:solidFill>
              </a:rPr>
              <a:t> </a:t>
            </a:r>
            <a:r>
              <a:rPr lang="en-US" altLang="zh-CN" sz="1600" dirty="0" smtClean="0">
                <a:solidFill>
                  <a:schemeClr val="tx1"/>
                </a:solidFill>
              </a:rPr>
              <a:t>Delivery when UE is unreachable</a:t>
            </a:r>
          </a:p>
          <a:p>
            <a:pPr lvl="1">
              <a:buFont typeface="Wingdings" pitchFamily="2" charset="2"/>
              <a:buChar char="l"/>
            </a:pPr>
            <a:r>
              <a:rPr lang="en-US" altLang="zh-CN" sz="1600" dirty="0" smtClean="0">
                <a:solidFill>
                  <a:schemeClr val="tx1"/>
                </a:solidFill>
              </a:rPr>
              <a:t>UE PSM timer or </a:t>
            </a:r>
            <a:r>
              <a:rPr lang="en-US" altLang="zh-CN" sz="1600" dirty="0" err="1" smtClean="0">
                <a:solidFill>
                  <a:schemeClr val="tx1"/>
                </a:solidFill>
              </a:rPr>
              <a:t>eDRX</a:t>
            </a:r>
            <a:r>
              <a:rPr lang="en-US" altLang="zh-CN" sz="1600" dirty="0" smtClean="0">
                <a:solidFill>
                  <a:schemeClr val="tx1"/>
                </a:solidFill>
              </a:rPr>
              <a:t> Configuration</a:t>
            </a:r>
          </a:p>
          <a:p>
            <a:pPr lvl="1">
              <a:buFont typeface="Wingdings" pitchFamily="2" charset="2"/>
              <a:buChar char="l"/>
            </a:pPr>
            <a:r>
              <a:rPr lang="en-GB" altLang="zh-CN" sz="1600" dirty="0" smtClean="0">
                <a:solidFill>
                  <a:schemeClr val="tx1"/>
                </a:solidFill>
              </a:rPr>
              <a:t>Network </a:t>
            </a:r>
            <a:r>
              <a:rPr lang="en-US" altLang="zh-CN" sz="1600" dirty="0" smtClean="0">
                <a:solidFill>
                  <a:schemeClr val="tx1"/>
                </a:solidFill>
              </a:rPr>
              <a:t>Monitor</a:t>
            </a:r>
            <a:r>
              <a:rPr lang="zh-CN" altLang="en-US" sz="1600" dirty="0" smtClean="0">
                <a:solidFill>
                  <a:schemeClr val="tx1"/>
                </a:solidFill>
              </a:rPr>
              <a:t>：</a:t>
            </a:r>
            <a:r>
              <a:rPr lang="en-US" altLang="zh-CN" sz="1600" dirty="0" smtClean="0">
                <a:solidFill>
                  <a:schemeClr val="tx1"/>
                </a:solidFill>
              </a:rPr>
              <a:t>Network </a:t>
            </a:r>
            <a:r>
              <a:rPr lang="en-GB" altLang="zh-CN" sz="1600" dirty="0" smtClean="0">
                <a:solidFill>
                  <a:schemeClr val="tx1"/>
                </a:solidFill>
              </a:rPr>
              <a:t>Status</a:t>
            </a:r>
            <a:r>
              <a:rPr lang="zh-CN" altLang="en-US" sz="1600" dirty="0" smtClean="0">
                <a:solidFill>
                  <a:schemeClr val="tx1"/>
                </a:solidFill>
              </a:rPr>
              <a:t>，</a:t>
            </a:r>
            <a:r>
              <a:rPr lang="en-US" altLang="zh-CN" sz="1600" dirty="0" smtClean="0">
                <a:solidFill>
                  <a:schemeClr val="tx1"/>
                </a:solidFill>
              </a:rPr>
              <a:t> Communication Failure</a:t>
            </a:r>
          </a:p>
          <a:p>
            <a:r>
              <a:rPr lang="en-US" altLang="zh-CN" sz="1600" dirty="0" smtClean="0"/>
              <a:t>Group Management</a:t>
            </a:r>
          </a:p>
          <a:p>
            <a:r>
              <a:rPr lang="en-US" altLang="zh-CN" sz="1600" dirty="0" smtClean="0">
                <a:solidFill>
                  <a:srgbClr val="FF0000"/>
                </a:solidFill>
              </a:rPr>
              <a:t>Location</a:t>
            </a:r>
          </a:p>
          <a:p>
            <a:pPr lvl="1">
              <a:buFont typeface="Wingdings" pitchFamily="2" charset="2"/>
              <a:buChar char="l"/>
            </a:pPr>
            <a:r>
              <a:rPr lang="en-GB" altLang="zh-CN" sz="1600" dirty="0" smtClean="0">
                <a:solidFill>
                  <a:srgbClr val="FF0000"/>
                </a:solidFill>
              </a:rPr>
              <a:t>Network-based </a:t>
            </a:r>
            <a:r>
              <a:rPr lang="en-US" altLang="zh-CN" sz="1600" dirty="0" smtClean="0">
                <a:solidFill>
                  <a:srgbClr val="FF0000"/>
                </a:solidFill>
              </a:rPr>
              <a:t>location</a:t>
            </a:r>
          </a:p>
          <a:p>
            <a:r>
              <a:rPr lang="en-US" altLang="zh-CN" sz="1600" dirty="0" smtClean="0"/>
              <a:t>Others</a:t>
            </a:r>
          </a:p>
          <a:p>
            <a:pPr lvl="1">
              <a:buFont typeface="Wingdings" pitchFamily="2" charset="2"/>
              <a:buChar char="l"/>
            </a:pPr>
            <a:endParaRPr lang="en-US" altLang="zh-CN" sz="1200" dirty="0" smtClean="0">
              <a:solidFill>
                <a:srgbClr val="FF000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ChangeArrowheads="1"/>
          </p:cNvSpPr>
          <p:nvPr>
            <p:ph type="title"/>
          </p:nvPr>
        </p:nvSpPr>
        <p:spPr>
          <a:xfrm>
            <a:off x="755650" y="479212"/>
            <a:ext cx="7632700" cy="871537"/>
          </a:xfrm>
        </p:spPr>
        <p:txBody>
          <a:bodyPr/>
          <a:lstStyle/>
          <a:p>
            <a:pPr eaLnBrk="1" hangingPunct="1"/>
            <a:r>
              <a:rPr lang="en-US" altLang="zh-CN" dirty="0" err="1" smtClean="0"/>
              <a:t>L</a:t>
            </a:r>
            <a:r>
              <a:rPr lang="en-GB" altLang="zh-CN" dirty="0" err="1" smtClean="0"/>
              <a:t>ocationPolicy</a:t>
            </a:r>
            <a:endParaRPr lang="zh-CN" altLang="en-US" dirty="0" smtClean="0"/>
          </a:p>
        </p:txBody>
      </p:sp>
      <p:sp>
        <p:nvSpPr>
          <p:cNvPr id="3" name="Rectangle 2"/>
          <p:cNvSpPr>
            <a:spLocks noChangeArrowheads="1"/>
          </p:cNvSpPr>
          <p:nvPr/>
        </p:nvSpPr>
        <p:spPr bwMode="auto">
          <a:xfrm>
            <a:off x="0" y="153774"/>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4" name="Rectangle 4"/>
          <p:cNvSpPr>
            <a:spLocks noChangeArrowheads="1"/>
          </p:cNvSpPr>
          <p:nvPr/>
        </p:nvSpPr>
        <p:spPr bwMode="auto">
          <a:xfrm>
            <a:off x="0" y="153774"/>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5" name="矩形 4"/>
          <p:cNvSpPr/>
          <p:nvPr/>
        </p:nvSpPr>
        <p:spPr>
          <a:xfrm>
            <a:off x="755650" y="1350526"/>
            <a:ext cx="7488758" cy="3754874"/>
          </a:xfrm>
          <a:prstGeom prst="rect">
            <a:avLst/>
          </a:prstGeom>
        </p:spPr>
        <p:txBody>
          <a:bodyPr wrap="square">
            <a:spAutoFit/>
          </a:bodyPr>
          <a:lstStyle/>
          <a:p>
            <a:pPr hangingPunct="0"/>
            <a:r>
              <a:rPr lang="en-GB" altLang="zh-CN" b="1" dirty="0" smtClean="0"/>
              <a:t>oneM2M introduction</a:t>
            </a:r>
          </a:p>
          <a:p>
            <a:pPr hangingPunct="0"/>
            <a:r>
              <a:rPr lang="en-GB" altLang="zh-CN" dirty="0" smtClean="0"/>
              <a:t>    The </a:t>
            </a:r>
            <a:r>
              <a:rPr lang="en-GB" altLang="zh-CN" i="1" dirty="0" smtClean="0"/>
              <a:t>&lt;</a:t>
            </a:r>
            <a:r>
              <a:rPr lang="en-GB" altLang="zh-CN" i="1" dirty="0" err="1" smtClean="0"/>
              <a:t>locationPolicy</a:t>
            </a:r>
            <a:r>
              <a:rPr lang="en-GB" altLang="zh-CN" i="1" dirty="0" smtClean="0"/>
              <a:t>&gt;</a:t>
            </a:r>
            <a:r>
              <a:rPr lang="en-GB" altLang="zh-CN" dirty="0" smtClean="0"/>
              <a:t> resource represents the method for obtaining and managing geographical location information of an M2M </a:t>
            </a:r>
            <a:r>
              <a:rPr lang="en-GB" altLang="zh-CN" dirty="0" err="1" smtClean="0"/>
              <a:t>Node.Based</a:t>
            </a:r>
            <a:r>
              <a:rPr lang="en-GB" altLang="zh-CN" dirty="0" smtClean="0"/>
              <a:t> on the </a:t>
            </a:r>
            <a:r>
              <a:rPr lang="en-GB" altLang="zh-CN" i="1" dirty="0" err="1" smtClean="0"/>
              <a:t>locationSource</a:t>
            </a:r>
            <a:r>
              <a:rPr lang="en-GB" altLang="zh-CN" dirty="0" smtClean="0"/>
              <a:t> attribute, the method for obtaining location information of an M2M Node can be differentiated. The methods for obtaining location information shall be as follows:</a:t>
            </a:r>
            <a:endParaRPr lang="zh-CN" altLang="zh-CN" dirty="0" smtClean="0"/>
          </a:p>
          <a:p>
            <a:pPr lvl="1" hangingPunct="0">
              <a:buFont typeface="Wingdings" pitchFamily="2" charset="2"/>
              <a:buChar char="Ø"/>
            </a:pPr>
            <a:r>
              <a:rPr lang="en-GB" altLang="zh-CN" sz="1600" b="1" dirty="0" smtClean="0">
                <a:solidFill>
                  <a:srgbClr val="0000FF"/>
                </a:solidFill>
              </a:rPr>
              <a:t>Network-based method:</a:t>
            </a:r>
            <a:r>
              <a:rPr lang="en-GB" altLang="zh-CN" sz="1600" dirty="0" smtClean="0">
                <a:solidFill>
                  <a:srgbClr val="0000FF"/>
                </a:solidFill>
              </a:rPr>
              <a:t> where the CSE on behalf of the AE obtains the target M2M Node's location information from an Underlying Network.</a:t>
            </a:r>
            <a:endParaRPr lang="zh-CN" altLang="zh-CN" sz="1600" dirty="0" smtClean="0">
              <a:solidFill>
                <a:srgbClr val="0000FF"/>
              </a:solidFill>
            </a:endParaRPr>
          </a:p>
          <a:p>
            <a:pPr lvl="1" hangingPunct="0">
              <a:buFont typeface="Wingdings" pitchFamily="2" charset="2"/>
              <a:buChar char="Ø"/>
            </a:pPr>
            <a:r>
              <a:rPr lang="en-GB" altLang="zh-CN" sz="1600" b="1" dirty="0" smtClean="0"/>
              <a:t>Device-based method:</a:t>
            </a:r>
            <a:r>
              <a:rPr lang="en-GB" altLang="zh-CN" sz="1600" dirty="0" smtClean="0"/>
              <a:t> where the ASN is equipped with any location capable</a:t>
            </a:r>
            <a:r>
              <a:rPr lang="en-GB" altLang="zh-CN" sz="1600" strike="sngStrike" dirty="0" smtClean="0"/>
              <a:t>  </a:t>
            </a:r>
            <a:r>
              <a:rPr lang="en-GB" altLang="zh-CN" sz="1600" u="sng" dirty="0" smtClean="0"/>
              <a:t> </a:t>
            </a:r>
            <a:r>
              <a:rPr lang="en-GB" altLang="zh-CN" sz="1600" dirty="0" smtClean="0"/>
              <a:t>modules or technologies (e.g. GPS) and is able to position itself.</a:t>
            </a:r>
            <a:endParaRPr lang="zh-CN" altLang="zh-CN" sz="1600" dirty="0" smtClean="0"/>
          </a:p>
          <a:p>
            <a:pPr lvl="1" hangingPunct="0">
              <a:buFont typeface="Wingdings" pitchFamily="2" charset="2"/>
              <a:buChar char="Ø"/>
            </a:pPr>
            <a:r>
              <a:rPr lang="en-GB" altLang="zh-CN" sz="1600" b="1" dirty="0" smtClean="0"/>
              <a:t>Sharing-based method:</a:t>
            </a:r>
            <a:r>
              <a:rPr lang="en-GB" altLang="zh-CN" sz="1600" dirty="0" smtClean="0"/>
              <a:t> where the ADN has no GPS nor an Underlying Network connectivity. Its location information can be retrieved from either the associated ASN or a MN.</a:t>
            </a:r>
            <a:endParaRPr lang="zh-CN" altLang="zh-CN" sz="1600" dirty="0" smtClean="0"/>
          </a:p>
          <a:p>
            <a:pPr hangingPunct="0"/>
            <a:endParaRPr lang="zh-CN" altLang="zh-CN"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09600" y="404664"/>
            <a:ext cx="8083550" cy="871537"/>
          </a:xfrm>
        </p:spPr>
        <p:txBody>
          <a:bodyPr>
            <a:normAutofit fontScale="90000"/>
          </a:bodyPr>
          <a:lstStyle/>
          <a:p>
            <a:pPr algn="l"/>
            <a:r>
              <a:rPr lang="en-GB" altLang="zh-CN" dirty="0" smtClean="0"/>
              <a:t>Monitoring Event: </a:t>
            </a:r>
            <a:r>
              <a:rPr lang="en-GB" altLang="zh-CN" sz="4000" dirty="0" smtClean="0"/>
              <a:t>Location Reporting</a:t>
            </a:r>
            <a:endParaRPr lang="zh-CN" altLang="en-US" sz="4000" dirty="0">
              <a:solidFill>
                <a:srgbClr val="C00000"/>
              </a:solidFill>
            </a:endParaRPr>
          </a:p>
        </p:txBody>
      </p:sp>
      <p:sp>
        <p:nvSpPr>
          <p:cNvPr id="3"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4"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5" name="Rectangle 5"/>
          <p:cNvSpPr>
            <a:spLocks noChangeArrowheads="1"/>
          </p:cNvSpPr>
          <p:nvPr/>
        </p:nvSpPr>
        <p:spPr bwMode="auto">
          <a:xfrm>
            <a:off x="179512" y="5013176"/>
            <a:ext cx="4427984"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zh-CN" sz="1000" b="1" i="0" u="none" strike="noStrike" cap="none" normalizeH="0" baseline="0" dirty="0" smtClean="0">
                <a:ln>
                  <a:noFill/>
                </a:ln>
                <a:solidFill>
                  <a:schemeClr val="tx1"/>
                </a:solidFill>
                <a:effectLst/>
                <a:latin typeface="Arial" pitchFamily="34" charset="0"/>
                <a:ea typeface="宋体" pitchFamily="2" charset="-122"/>
                <a:cs typeface="Times New Roman" pitchFamily="18" charset="0"/>
              </a:rPr>
              <a:t>Figure 5.6.1.1-1: Monitoring event configuration and Report</a:t>
            </a:r>
            <a:endParaRPr kumimoji="0" lang="en-GB" altLang="zh-CN" sz="18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p:txBody>
      </p:sp>
      <p:sp>
        <p:nvSpPr>
          <p:cNvPr id="6" name="矩形 5"/>
          <p:cNvSpPr/>
          <p:nvPr/>
        </p:nvSpPr>
        <p:spPr>
          <a:xfrm>
            <a:off x="4788024" y="1268760"/>
            <a:ext cx="4104456" cy="5232202"/>
          </a:xfrm>
          <a:prstGeom prst="rect">
            <a:avLst/>
          </a:prstGeom>
        </p:spPr>
        <p:txBody>
          <a:bodyPr wrap="square">
            <a:spAutoFit/>
          </a:bodyPr>
          <a:lstStyle/>
          <a:p>
            <a:r>
              <a:rPr lang="en-GB" altLang="zh-CN" dirty="0" smtClean="0"/>
              <a:t>SCEF API Requirement</a:t>
            </a:r>
          </a:p>
          <a:p>
            <a:pPr lvl="1">
              <a:buFont typeface="Arial" pitchFamily="34" charset="0"/>
              <a:buChar char="•"/>
            </a:pPr>
            <a:r>
              <a:rPr lang="en-US" altLang="zh-CN" sz="1600" dirty="0" smtClean="0"/>
              <a:t>Monitor Event </a:t>
            </a:r>
            <a:r>
              <a:rPr lang="en-US" altLang="zh-CN" sz="1600" dirty="0" err="1" smtClean="0"/>
              <a:t>ConfigReq</a:t>
            </a:r>
            <a:r>
              <a:rPr lang="zh-CN" altLang="en-US" sz="1600" dirty="0" smtClean="0"/>
              <a:t>（</a:t>
            </a:r>
            <a:r>
              <a:rPr lang="en-US" altLang="zh-CN" sz="1600" dirty="0" smtClean="0"/>
              <a:t>SCS-&gt;SCEF</a:t>
            </a:r>
            <a:r>
              <a:rPr lang="zh-CN" altLang="en-US" sz="1600" dirty="0" smtClean="0"/>
              <a:t>）</a:t>
            </a:r>
            <a:endParaRPr lang="en-GB" altLang="zh-CN" sz="1600" dirty="0" smtClean="0"/>
          </a:p>
          <a:p>
            <a:pPr lvl="1"/>
            <a:r>
              <a:rPr lang="en-GB" altLang="zh-CN" sz="1400" dirty="0" smtClean="0"/>
              <a:t>Monitoring Request (External Identifier(</a:t>
            </a:r>
            <a:r>
              <a:rPr lang="en-GB" altLang="zh-CN" sz="1400" dirty="0" err="1" smtClean="0"/>
              <a:t>s</a:t>
            </a:r>
            <a:r>
              <a:rPr lang="en-GB" altLang="zh-CN" sz="1400" dirty="0" smtClean="0"/>
              <a:t>) or MSISDN(</a:t>
            </a:r>
            <a:r>
              <a:rPr lang="en-GB" altLang="zh-CN" sz="1400" dirty="0" err="1" smtClean="0"/>
              <a:t>s</a:t>
            </a:r>
            <a:r>
              <a:rPr lang="en-GB" altLang="zh-CN" sz="1400" dirty="0" smtClean="0"/>
              <a:t>), SCS/AS Identifier, SCS/AS Reference ID, Monitoring Type, Maximum Number of Reports, Monitoring Duration, Monitoring Destination Address, SCS/AS Reference ID for Deletion)</a:t>
            </a:r>
          </a:p>
          <a:p>
            <a:pPr lvl="2">
              <a:buFont typeface="Wingdings" pitchFamily="2" charset="2"/>
              <a:buChar char="Ø"/>
            </a:pPr>
            <a:r>
              <a:rPr lang="en-GB" altLang="zh-CN" sz="1200" dirty="0" smtClean="0">
                <a:solidFill>
                  <a:srgbClr val="0000FF"/>
                </a:solidFill>
              </a:rPr>
              <a:t>Monitoring Type </a:t>
            </a:r>
            <a:r>
              <a:rPr lang="en-US" altLang="zh-CN" sz="1200" dirty="0" smtClean="0">
                <a:solidFill>
                  <a:srgbClr val="0000FF"/>
                </a:solidFill>
              </a:rPr>
              <a:t>= </a:t>
            </a:r>
            <a:r>
              <a:rPr lang="en-GB" altLang="zh-CN" sz="1200" dirty="0" smtClean="0">
                <a:solidFill>
                  <a:srgbClr val="0000FF"/>
                </a:solidFill>
              </a:rPr>
              <a:t>Location Reporting</a:t>
            </a:r>
            <a:r>
              <a:rPr lang="zh-CN" altLang="en-US" sz="1200" dirty="0" smtClean="0"/>
              <a:t>（</a:t>
            </a:r>
            <a:r>
              <a:rPr lang="en-GB" altLang="zh-CN" sz="1200" dirty="0" smtClean="0"/>
              <a:t> Location Type</a:t>
            </a:r>
            <a:r>
              <a:rPr lang="zh-CN" altLang="en-US" sz="1200" dirty="0" smtClean="0"/>
              <a:t>，</a:t>
            </a:r>
            <a:r>
              <a:rPr lang="en-GB" altLang="zh-CN" sz="1200" dirty="0" smtClean="0"/>
              <a:t> Accuracy prior  </a:t>
            </a:r>
            <a:r>
              <a:rPr lang="zh-CN" altLang="en-US" sz="1200" dirty="0" smtClean="0"/>
              <a:t>）</a:t>
            </a:r>
            <a:endParaRPr lang="en-US" altLang="zh-CN" sz="1200" dirty="0" smtClean="0"/>
          </a:p>
          <a:p>
            <a:pPr lvl="2">
              <a:buFont typeface="Wingdings" pitchFamily="2" charset="2"/>
              <a:buChar char="Ø"/>
            </a:pPr>
            <a:r>
              <a:rPr lang="en-GB" altLang="zh-CN" sz="1200" dirty="0" smtClean="0">
                <a:solidFill>
                  <a:srgbClr val="0000FF"/>
                </a:solidFill>
              </a:rPr>
              <a:t>Monitoring Type </a:t>
            </a:r>
            <a:r>
              <a:rPr lang="en-US" altLang="zh-CN" sz="1200" dirty="0" smtClean="0">
                <a:solidFill>
                  <a:srgbClr val="0000FF"/>
                </a:solidFill>
              </a:rPr>
              <a:t>= </a:t>
            </a:r>
            <a:r>
              <a:rPr lang="en-GB" altLang="zh-CN" sz="1200" dirty="0" smtClean="0">
                <a:solidFill>
                  <a:srgbClr val="0000FF"/>
                </a:solidFill>
              </a:rPr>
              <a:t>Roaming Status </a:t>
            </a:r>
            <a:r>
              <a:rPr lang="en-GB" altLang="zh-CN" sz="1200" dirty="0" smtClean="0"/>
              <a:t>(PLMN Information)</a:t>
            </a:r>
            <a:endParaRPr lang="en-US" altLang="zh-CN" sz="1200" dirty="0" smtClean="0"/>
          </a:p>
          <a:p>
            <a:pPr lvl="1">
              <a:buFont typeface="Arial" pitchFamily="34" charset="0"/>
              <a:buChar char="•"/>
            </a:pPr>
            <a:r>
              <a:rPr lang="en-US" altLang="zh-CN" sz="1600" dirty="0" smtClean="0"/>
              <a:t>Monitor Event </a:t>
            </a:r>
            <a:r>
              <a:rPr lang="en-US" altLang="zh-CN" sz="1600" dirty="0" err="1" smtClean="0"/>
              <a:t>ConfigRsp</a:t>
            </a:r>
            <a:r>
              <a:rPr lang="zh-CN" altLang="en-US" sz="1600" dirty="0" smtClean="0"/>
              <a:t>（</a:t>
            </a:r>
            <a:r>
              <a:rPr lang="en-US" altLang="zh-CN" sz="1600" dirty="0" smtClean="0"/>
              <a:t>SCEF&gt;SCS</a:t>
            </a:r>
            <a:r>
              <a:rPr lang="zh-CN" altLang="en-US" sz="1600" dirty="0" smtClean="0"/>
              <a:t>）</a:t>
            </a:r>
            <a:endParaRPr lang="en-US" altLang="zh-CN" sz="1600" dirty="0" smtClean="0"/>
          </a:p>
          <a:p>
            <a:pPr lvl="1"/>
            <a:r>
              <a:rPr lang="en-GB" altLang="zh-CN" sz="1400" dirty="0" smtClean="0"/>
              <a:t>Monitoring Response (SCS/AS Reference ID, Cause)</a:t>
            </a:r>
            <a:endParaRPr lang="zh-CN" altLang="en-US" sz="1400" dirty="0" smtClean="0"/>
          </a:p>
          <a:p>
            <a:pPr lvl="1">
              <a:buFont typeface="Arial" pitchFamily="34" charset="0"/>
              <a:buChar char="•"/>
            </a:pPr>
            <a:r>
              <a:rPr lang="en-US" altLang="zh-CN" sz="1600" dirty="0" smtClean="0"/>
              <a:t>Monitor Report</a:t>
            </a:r>
            <a:r>
              <a:rPr lang="zh-CN" altLang="en-US" sz="1600" dirty="0" smtClean="0"/>
              <a:t>（</a:t>
            </a:r>
            <a:r>
              <a:rPr lang="en-US" altLang="zh-CN" sz="1600" dirty="0" smtClean="0"/>
              <a:t>SCEF&gt;SCS</a:t>
            </a:r>
            <a:r>
              <a:rPr lang="zh-CN" altLang="en-US" sz="1600" dirty="0" smtClean="0"/>
              <a:t>）</a:t>
            </a:r>
            <a:endParaRPr lang="en-US" altLang="zh-CN" sz="1600" dirty="0" smtClean="0"/>
          </a:p>
          <a:p>
            <a:pPr lvl="2">
              <a:buFont typeface="Wingdings" pitchFamily="2" charset="2"/>
              <a:buChar char="Ø"/>
            </a:pPr>
            <a:r>
              <a:rPr lang="en-US" altLang="zh-CN" sz="1200" dirty="0" err="1" smtClean="0"/>
              <a:t>LocationMonitorReport</a:t>
            </a:r>
            <a:r>
              <a:rPr lang="en-GB" altLang="zh-CN" sz="1200" dirty="0" smtClean="0"/>
              <a:t>(SCS/AS Reference ID, External ID or MSISDN, geo-location)</a:t>
            </a:r>
          </a:p>
          <a:p>
            <a:pPr lvl="2">
              <a:buFont typeface="Wingdings" pitchFamily="2" charset="2"/>
              <a:buChar char="Ø"/>
            </a:pPr>
            <a:r>
              <a:rPr lang="en-GB" altLang="zh-CN" sz="1200" dirty="0" err="1" smtClean="0"/>
              <a:t>RoamingStatus</a:t>
            </a:r>
            <a:r>
              <a:rPr lang="en-US" altLang="zh-CN" sz="1200" dirty="0" err="1" smtClean="0"/>
              <a:t>MonitorReport</a:t>
            </a:r>
            <a:r>
              <a:rPr lang="en-US" altLang="zh-CN" sz="1200" dirty="0" smtClean="0"/>
              <a:t>(</a:t>
            </a:r>
            <a:r>
              <a:rPr lang="en-GB" altLang="zh-CN" sz="1200" dirty="0" smtClean="0"/>
              <a:t>SCS/AS Reference ID, External ID or MSISDN, HPLMN PLMN-Id</a:t>
            </a:r>
            <a:r>
              <a:rPr lang="en-US" altLang="zh-CN" sz="1200" dirty="0" smtClean="0"/>
              <a:t>/</a:t>
            </a:r>
            <a:r>
              <a:rPr lang="en-GB" altLang="zh-CN" sz="1200" dirty="0" smtClean="0"/>
              <a:t> Visited PLMN-Id</a:t>
            </a:r>
            <a:r>
              <a:rPr lang="en-US" altLang="zh-CN" sz="1200" dirty="0" smtClean="0"/>
              <a:t>)</a:t>
            </a:r>
          </a:p>
          <a:p>
            <a:r>
              <a:rPr lang="en-US" altLang="zh-CN" dirty="0" smtClean="0"/>
              <a:t>Stage 2 completeness</a:t>
            </a:r>
          </a:p>
          <a:p>
            <a:pPr lvl="1">
              <a:buFont typeface="Arial" pitchFamily="34" charset="0"/>
              <a:buChar char="•"/>
            </a:pPr>
            <a:r>
              <a:rPr lang="en-US" altLang="zh-CN" dirty="0" smtClean="0"/>
              <a:t>Y</a:t>
            </a:r>
          </a:p>
          <a:p>
            <a:pPr lvl="2">
              <a:buFont typeface="Wingdings" pitchFamily="2" charset="2"/>
              <a:buChar char="Ø"/>
            </a:pPr>
            <a:endParaRPr lang="en-US" altLang="zh-CN" sz="1200" dirty="0" smtClean="0"/>
          </a:p>
        </p:txBody>
      </p:sp>
      <p:graphicFrame>
        <p:nvGraphicFramePr>
          <p:cNvPr id="7" name="Object 4"/>
          <p:cNvGraphicFramePr>
            <a:graphicFrameLocks noChangeAspect="1"/>
          </p:cNvGraphicFramePr>
          <p:nvPr/>
        </p:nvGraphicFramePr>
        <p:xfrm>
          <a:off x="6350" y="1487488"/>
          <a:ext cx="4781674" cy="3354387"/>
        </p:xfrm>
        <a:graphic>
          <a:graphicData uri="http://schemas.openxmlformats.org/presentationml/2006/ole">
            <p:oleObj spid="_x0000_s11266" name="Picture" r:id="rId3" imgW="5195520" imgH="3368160" progId="Word.Picture.8">
              <p:embed/>
            </p:oleObj>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标题 1"/>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altLang="zh-CN" dirty="0" smtClean="0"/>
              <a:t>Content</a:t>
            </a:r>
            <a:endParaRPr lang="zh-CN" altLang="en-US" dirty="0" smtClean="0"/>
          </a:p>
        </p:txBody>
      </p:sp>
      <p:sp>
        <p:nvSpPr>
          <p:cNvPr id="4099" name="内容占位符 2"/>
          <p:cNvSpPr>
            <a:spLocks noGrp="1"/>
          </p:cNvSpPr>
          <p:nvPr>
            <p:ph idx="1"/>
          </p:nvPr>
        </p:nvSpPr>
        <p:spPr bwMode="auto">
          <a:xfrm>
            <a:off x="457200" y="1295400"/>
            <a:ext cx="8229600" cy="4830763"/>
          </a:xfrm>
          <a:noFill/>
          <a:ln>
            <a:miter lim="800000"/>
            <a:headEnd/>
            <a:tailEnd/>
          </a:ln>
        </p:spPr>
        <p:txBody>
          <a:bodyPr vert="horz" wrap="square" lIns="91440" tIns="45720" rIns="91440" bIns="45720" numCol="1" anchor="t" anchorCtr="0" compatLnSpc="1">
            <a:prstTxWarp prst="textNoShape">
              <a:avLst/>
            </a:prstTxWarp>
          </a:bodyPr>
          <a:lstStyle/>
          <a:p>
            <a:r>
              <a:rPr lang="en-US" altLang="zh-CN" sz="2400" dirty="0" smtClean="0">
                <a:solidFill>
                  <a:srgbClr val="FF0000"/>
                </a:solidFill>
              </a:rPr>
              <a:t>Non-IP device Accessing oneM2M platform</a:t>
            </a:r>
            <a:r>
              <a:rPr lang="zh-CN" altLang="en-US" sz="2400" dirty="0" smtClean="0">
                <a:solidFill>
                  <a:srgbClr val="FF0000"/>
                </a:solidFill>
              </a:rPr>
              <a:t>（</a:t>
            </a:r>
            <a:r>
              <a:rPr lang="en-US" altLang="zh-CN" sz="2400" dirty="0" smtClean="0">
                <a:solidFill>
                  <a:srgbClr val="FF0000"/>
                </a:solidFill>
              </a:rPr>
              <a:t>MO/MT</a:t>
            </a:r>
            <a:r>
              <a:rPr lang="zh-CN" altLang="en-US" sz="2400" dirty="0" smtClean="0">
                <a:solidFill>
                  <a:srgbClr val="FF0000"/>
                </a:solidFill>
              </a:rPr>
              <a:t>）</a:t>
            </a:r>
          </a:p>
          <a:p>
            <a:r>
              <a:rPr lang="en-US" altLang="zh-CN" sz="2400" dirty="0" smtClean="0"/>
              <a:t>CMDH</a:t>
            </a:r>
          </a:p>
          <a:p>
            <a:pPr lvl="1"/>
            <a:r>
              <a:rPr lang="en-US" altLang="zh-CN" sz="2000" dirty="0" smtClean="0">
                <a:solidFill>
                  <a:schemeClr val="tx1"/>
                </a:solidFill>
              </a:rPr>
              <a:t>Down Link Data Delivery when UE is unreachable</a:t>
            </a:r>
          </a:p>
          <a:p>
            <a:pPr lvl="1"/>
            <a:r>
              <a:rPr lang="en-US" altLang="zh-CN" sz="2000" dirty="0" smtClean="0">
                <a:solidFill>
                  <a:schemeClr val="tx1"/>
                </a:solidFill>
              </a:rPr>
              <a:t>UE PSM timer or </a:t>
            </a:r>
            <a:r>
              <a:rPr lang="en-US" altLang="zh-CN" sz="2000" dirty="0" err="1" smtClean="0">
                <a:solidFill>
                  <a:schemeClr val="tx1"/>
                </a:solidFill>
              </a:rPr>
              <a:t>eDRX</a:t>
            </a:r>
            <a:r>
              <a:rPr lang="en-US" altLang="zh-CN" sz="2000" dirty="0" smtClean="0">
                <a:solidFill>
                  <a:schemeClr val="tx1"/>
                </a:solidFill>
              </a:rPr>
              <a:t> Configuration</a:t>
            </a:r>
          </a:p>
          <a:p>
            <a:pPr lvl="1"/>
            <a:r>
              <a:rPr lang="en-US" altLang="zh-CN" sz="2000" dirty="0" smtClean="0">
                <a:solidFill>
                  <a:schemeClr val="tx1"/>
                </a:solidFill>
              </a:rPr>
              <a:t>Network Monitor</a:t>
            </a:r>
            <a:r>
              <a:rPr lang="zh-CN" altLang="en-US" sz="2000" dirty="0" smtClean="0">
                <a:solidFill>
                  <a:schemeClr val="tx1"/>
                </a:solidFill>
              </a:rPr>
              <a:t>：</a:t>
            </a:r>
            <a:r>
              <a:rPr lang="en-US" altLang="zh-CN" sz="2000" dirty="0" smtClean="0">
                <a:solidFill>
                  <a:schemeClr val="tx1"/>
                </a:solidFill>
              </a:rPr>
              <a:t>Network Status</a:t>
            </a:r>
            <a:r>
              <a:rPr lang="zh-CN" altLang="en-US" sz="2000" dirty="0" smtClean="0">
                <a:solidFill>
                  <a:schemeClr val="tx1"/>
                </a:solidFill>
              </a:rPr>
              <a:t>， </a:t>
            </a:r>
            <a:r>
              <a:rPr lang="en-US" altLang="zh-CN" sz="2000" dirty="0" smtClean="0">
                <a:solidFill>
                  <a:schemeClr val="tx1"/>
                </a:solidFill>
              </a:rPr>
              <a:t>Communication Failure </a:t>
            </a:r>
          </a:p>
          <a:p>
            <a:endParaRPr lang="en-US" altLang="zh-CN" sz="2400" dirty="0" smtClean="0"/>
          </a:p>
          <a:p>
            <a:r>
              <a:rPr lang="en-US" altLang="zh-CN" sz="2400" dirty="0" smtClean="0"/>
              <a:t>Group Management</a:t>
            </a:r>
          </a:p>
          <a:p>
            <a:pPr lvl="1"/>
            <a:r>
              <a:rPr lang="en-US" altLang="zh-CN" sz="2000" dirty="0" smtClean="0">
                <a:solidFill>
                  <a:schemeClr val="tx1"/>
                </a:solidFill>
              </a:rPr>
              <a:t>Location</a:t>
            </a:r>
          </a:p>
          <a:p>
            <a:pPr lvl="1"/>
            <a:r>
              <a:rPr lang="en-US" altLang="zh-CN" sz="2000" dirty="0" smtClean="0">
                <a:solidFill>
                  <a:schemeClr val="tx1"/>
                </a:solidFill>
              </a:rPr>
              <a:t>Network-based location</a:t>
            </a:r>
          </a:p>
          <a:p>
            <a:r>
              <a:rPr lang="en-US" altLang="zh-CN" sz="2400" dirty="0" smtClean="0"/>
              <a:t>Others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55650" y="325438"/>
            <a:ext cx="7632700" cy="871537"/>
          </a:xfrm>
        </p:spPr>
        <p:txBody>
          <a:bodyPr/>
          <a:lstStyle/>
          <a:p>
            <a:r>
              <a:rPr lang="en-US" altLang="zh-CN" dirty="0" smtClean="0"/>
              <a:t>Summary</a:t>
            </a:r>
            <a:r>
              <a:rPr lang="zh-CN" altLang="en-US" dirty="0" smtClean="0"/>
              <a:t>（</a:t>
            </a:r>
            <a:r>
              <a:rPr lang="en-US" altLang="zh-CN" dirty="0" smtClean="0"/>
              <a:t>High Priority</a:t>
            </a:r>
            <a:r>
              <a:rPr lang="zh-CN" altLang="en-US" dirty="0" smtClean="0"/>
              <a:t>）</a:t>
            </a:r>
            <a:endParaRPr lang="zh-CN" altLang="en-US" dirty="0"/>
          </a:p>
        </p:txBody>
      </p:sp>
      <p:graphicFrame>
        <p:nvGraphicFramePr>
          <p:cNvPr id="3" name="表格 2"/>
          <p:cNvGraphicFramePr>
            <a:graphicFrameLocks noGrp="1"/>
          </p:cNvGraphicFramePr>
          <p:nvPr/>
        </p:nvGraphicFramePr>
        <p:xfrm>
          <a:off x="533400" y="1005311"/>
          <a:ext cx="7272807" cy="5939598"/>
        </p:xfrm>
        <a:graphic>
          <a:graphicData uri="http://schemas.openxmlformats.org/drawingml/2006/table">
            <a:tbl>
              <a:tblPr/>
              <a:tblGrid>
                <a:gridCol w="775604"/>
                <a:gridCol w="1053907"/>
                <a:gridCol w="2995024"/>
                <a:gridCol w="288032"/>
                <a:gridCol w="288032"/>
                <a:gridCol w="1872208"/>
              </a:tblGrid>
              <a:tr h="268245">
                <a:tc>
                  <a:txBody>
                    <a:bodyPr/>
                    <a:lstStyle/>
                    <a:p>
                      <a:pPr algn="l" fontAlgn="ctr"/>
                      <a:r>
                        <a:rPr lang="en-US" sz="600" b="0" i="0" u="none" strike="noStrike" dirty="0">
                          <a:solidFill>
                            <a:srgbClr val="000000"/>
                          </a:solidFill>
                          <a:latin typeface="宋体"/>
                        </a:rPr>
                        <a:t>oneM2M </a:t>
                      </a:r>
                      <a:r>
                        <a:rPr lang="en-US" sz="600" b="0" i="0" u="none" strike="noStrike" dirty="0" err="1">
                          <a:solidFill>
                            <a:srgbClr val="000000"/>
                          </a:solidFill>
                          <a:latin typeface="宋体"/>
                        </a:rPr>
                        <a:t>comman</a:t>
                      </a:r>
                      <a:r>
                        <a:rPr lang="en-US" sz="600" b="0" i="0" u="none" strike="noStrike" dirty="0">
                          <a:solidFill>
                            <a:srgbClr val="000000"/>
                          </a:solidFill>
                          <a:latin typeface="宋体"/>
                        </a:rPr>
                        <a:t> service function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ctr"/>
                      <a:r>
                        <a:rPr lang="en-US" sz="600" b="0" i="0" u="none" strike="noStrike">
                          <a:solidFill>
                            <a:srgbClr val="000000"/>
                          </a:solidFill>
                          <a:latin typeface="宋体"/>
                        </a:rPr>
                        <a:t>3GPP SCEF API Requirement</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ctr"/>
                      <a:r>
                        <a:rPr lang="en-US" sz="600" b="0" i="0" u="none" strike="noStrike">
                          <a:solidFill>
                            <a:srgbClr val="000000"/>
                          </a:solidFill>
                          <a:latin typeface="宋体"/>
                        </a:rPr>
                        <a:t>Prameter of API</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ctr"/>
                      <a:r>
                        <a:rPr lang="en-US" sz="600" b="0" i="0" u="none" strike="noStrike">
                          <a:solidFill>
                            <a:srgbClr val="000000"/>
                          </a:solidFill>
                          <a:latin typeface="宋体"/>
                        </a:rPr>
                        <a:t>3GPP defined or not</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ctr"/>
                      <a:r>
                        <a:rPr lang="en-US" sz="600" b="0" i="0" u="none" strike="noStrike">
                          <a:solidFill>
                            <a:srgbClr val="000000"/>
                          </a:solidFill>
                          <a:latin typeface="宋体"/>
                        </a:rPr>
                        <a:t>OMA support or not</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ctr"/>
                      <a:r>
                        <a:rPr lang="en-US" sz="600" b="0" i="0" u="none" strike="noStrike">
                          <a:solidFill>
                            <a:srgbClr val="000000"/>
                          </a:solidFill>
                          <a:latin typeface="宋体"/>
                        </a:rPr>
                        <a:t>Remark</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79292">
                <a:tc rowSpan="10">
                  <a:txBody>
                    <a:bodyPr/>
                    <a:lstStyle/>
                    <a:p>
                      <a:pPr algn="ctr" fontAlgn="ctr"/>
                      <a:r>
                        <a:rPr lang="it-IT" sz="600" b="0" i="0" u="none" strike="noStrike">
                          <a:solidFill>
                            <a:srgbClr val="000000"/>
                          </a:solidFill>
                          <a:latin typeface="宋体"/>
                        </a:rPr>
                        <a:t>Non-IP device Accessing oneM2M platform（MO/MT）</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NIDD Configuration Request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External Identifier or MSISDN, SCS/AS Identifier, SCS/AS Reference ID, NIDD Duration, NIDD Destination Address, SCS/AS Reference ID for Deletion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0340">
                <a:tc vMerge="1">
                  <a:txBody>
                    <a:bodyPr/>
                    <a:lstStyle/>
                    <a:p>
                      <a:endParaRPr lang="zh-CN" altLang="en-US"/>
                    </a:p>
                  </a:txBody>
                  <a:tcPr/>
                </a:tc>
                <a:tc>
                  <a:txBody>
                    <a:bodyPr/>
                    <a:lstStyle/>
                    <a:p>
                      <a:pPr algn="l" fontAlgn="ctr"/>
                      <a:r>
                        <a:rPr lang="en-US" sz="600" b="0" i="0" u="none" strike="noStrike">
                          <a:solidFill>
                            <a:srgbClr val="000000"/>
                          </a:solidFill>
                          <a:latin typeface="宋体"/>
                        </a:rPr>
                        <a:t>NIDD Configuration Response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SCS/AS Reference ID, Cause</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0340">
                <a:tc vMerge="1">
                  <a:txBody>
                    <a:bodyPr/>
                    <a:lstStyle/>
                    <a:p>
                      <a:endParaRPr lang="zh-CN" altLang="en-US"/>
                    </a:p>
                  </a:txBody>
                  <a:tcPr/>
                </a:tc>
                <a:tc>
                  <a:txBody>
                    <a:bodyPr/>
                    <a:lstStyle/>
                    <a:p>
                      <a:pPr algn="l" fontAlgn="ctr"/>
                      <a:r>
                        <a:rPr lang="en-US" sz="600" b="0" i="0" u="none" strike="noStrike">
                          <a:solidFill>
                            <a:srgbClr val="000000"/>
                          </a:solidFill>
                          <a:latin typeface="宋体"/>
                        </a:rPr>
                        <a:t>NIDD MOReq</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0340">
                <a:tc vMerge="1">
                  <a:txBody>
                    <a:bodyPr/>
                    <a:lstStyle/>
                    <a:p>
                      <a:endParaRPr lang="zh-CN" altLang="en-US"/>
                    </a:p>
                  </a:txBody>
                  <a:tcPr/>
                </a:tc>
                <a:tc>
                  <a:txBody>
                    <a:bodyPr/>
                    <a:lstStyle/>
                    <a:p>
                      <a:pPr algn="l" fontAlgn="ctr"/>
                      <a:r>
                        <a:rPr lang="en-US" sz="600" b="0" i="0" u="none" strike="noStrike">
                          <a:solidFill>
                            <a:srgbClr val="000000"/>
                          </a:solidFill>
                          <a:latin typeface="宋体"/>
                        </a:rPr>
                        <a:t>NIDD MORsp</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9982">
                <a:tc vMerge="1">
                  <a:txBody>
                    <a:bodyPr/>
                    <a:lstStyle/>
                    <a:p>
                      <a:endParaRPr lang="zh-CN" altLang="en-US"/>
                    </a:p>
                  </a:txBody>
                  <a:tcPr/>
                </a:tc>
                <a:tc>
                  <a:txBody>
                    <a:bodyPr/>
                    <a:lstStyle/>
                    <a:p>
                      <a:pPr algn="l" fontAlgn="ctr"/>
                      <a:r>
                        <a:rPr lang="en-US" sz="600" b="0" i="0" u="none" strike="noStrike">
                          <a:solidFill>
                            <a:srgbClr val="000000"/>
                          </a:solidFill>
                          <a:latin typeface="宋体"/>
                        </a:rPr>
                        <a:t>NIDD MTReq</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External Identifier or MSISDN, SCS/AS Reference ID, non-IP data</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 OMA-TS-REST_NetAPI_Messaging(NIDD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9982">
                <a:tc vMerge="1">
                  <a:txBody>
                    <a:bodyPr/>
                    <a:lstStyle/>
                    <a:p>
                      <a:endParaRPr lang="zh-CN" altLang="en-US"/>
                    </a:p>
                  </a:txBody>
                  <a:tcPr/>
                </a:tc>
                <a:tc>
                  <a:txBody>
                    <a:bodyPr/>
                    <a:lstStyle/>
                    <a:p>
                      <a:pPr algn="l" fontAlgn="ctr"/>
                      <a:r>
                        <a:rPr lang="en-US" sz="600" b="0" i="0" u="none" strike="noStrike">
                          <a:solidFill>
                            <a:srgbClr val="000000"/>
                          </a:solidFill>
                          <a:latin typeface="宋体"/>
                        </a:rPr>
                        <a:t>Subscription NIDD Status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 OMA-TS-REST_NetAPI_Messaging(NIDD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9982">
                <a:tc vMerge="1">
                  <a:txBody>
                    <a:bodyPr/>
                    <a:lstStyle/>
                    <a:p>
                      <a:endParaRPr lang="zh-CN" altLang="en-US"/>
                    </a:p>
                  </a:txBody>
                  <a:tcPr/>
                </a:tc>
                <a:tc>
                  <a:txBody>
                    <a:bodyPr/>
                    <a:lstStyle/>
                    <a:p>
                      <a:pPr algn="l" fontAlgn="ctr"/>
                      <a:r>
                        <a:rPr lang="en-US" sz="600" b="0" i="0" u="none" strike="noStrike">
                          <a:solidFill>
                            <a:srgbClr val="000000"/>
                          </a:solidFill>
                          <a:latin typeface="宋体"/>
                        </a:rPr>
                        <a:t>NIDD MTRsp</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 OMA-TS-REST_NetAPI_Messaging(NIDD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8245">
                <a:tc vMerge="1">
                  <a:txBody>
                    <a:bodyPr/>
                    <a:lstStyle/>
                    <a:p>
                      <a:endParaRPr lang="zh-CN" altLang="en-US"/>
                    </a:p>
                  </a:txBody>
                  <a:tcPr/>
                </a:tc>
                <a:tc>
                  <a:txBody>
                    <a:bodyPr/>
                    <a:lstStyle/>
                    <a:p>
                      <a:pPr algn="l" fontAlgn="ctr"/>
                      <a:r>
                        <a:rPr lang="fr-FR" sz="600" b="0" i="0" u="none" strike="noStrike">
                          <a:solidFill>
                            <a:srgbClr val="000000"/>
                          </a:solidFill>
                          <a:latin typeface="宋体"/>
                        </a:rPr>
                        <a:t>Communication failure Monitor Event ConfigReq</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External Identifier(s) or MSISDN(s), SCS/AS Identifier, SCS/AS Reference ID, Monitoring Type, Maximum Number of Reports, Monitoring Duration, Monitoring Destination Address, SCS/AS Reference ID for Deletion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9292">
                <a:tc vMerge="1">
                  <a:txBody>
                    <a:bodyPr/>
                    <a:lstStyle/>
                    <a:p>
                      <a:endParaRPr lang="zh-CN" altLang="en-US"/>
                    </a:p>
                  </a:txBody>
                  <a:tcPr/>
                </a:tc>
                <a:tc>
                  <a:txBody>
                    <a:bodyPr/>
                    <a:lstStyle/>
                    <a:p>
                      <a:pPr algn="l" fontAlgn="ctr"/>
                      <a:r>
                        <a:rPr lang="fr-FR" sz="600" b="0" i="0" u="none" strike="noStrike">
                          <a:solidFill>
                            <a:srgbClr val="000000"/>
                          </a:solidFill>
                          <a:latin typeface="宋体"/>
                        </a:rPr>
                        <a:t>Communication failure Monitor Event ConfigRsp</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SCS/AS Reference ID, Cause</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9292">
                <a:tc vMerge="1">
                  <a:txBody>
                    <a:bodyPr/>
                    <a:lstStyle/>
                    <a:p>
                      <a:endParaRPr lang="zh-CN" altLang="en-US"/>
                    </a:p>
                  </a:txBody>
                  <a:tcPr/>
                </a:tc>
                <a:tc>
                  <a:txBody>
                    <a:bodyPr/>
                    <a:lstStyle/>
                    <a:p>
                      <a:pPr algn="l" fontAlgn="ctr"/>
                      <a:r>
                        <a:rPr lang="en-US" sz="600" b="0" i="0" u="none" strike="noStrike">
                          <a:solidFill>
                            <a:srgbClr val="000000"/>
                          </a:solidFill>
                          <a:latin typeface="宋体"/>
                        </a:rPr>
                        <a:t>Communication failure Monitor Report</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failure cause code / an abstracted value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46149">
                <a:tc rowSpan="4">
                  <a:txBody>
                    <a:bodyPr/>
                    <a:lstStyle/>
                    <a:p>
                      <a:pPr algn="ctr" fontAlgn="ctr"/>
                      <a:r>
                        <a:rPr lang="en-US" sz="600" b="0" i="0" u="none" strike="noStrike">
                          <a:solidFill>
                            <a:srgbClr val="000000"/>
                          </a:solidFill>
                          <a:latin typeface="宋体"/>
                        </a:rPr>
                        <a:t>CMDH-Down Link Data Delivery when UE is unreachable</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Monitor Event ConfigReq-UE reachablity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External Identifier(s) or MSISDN(s), SCS/AS Identifier, SCS/AS Reference ID, Monitoring Type, Maximum Number of Reports, Monitoring Duration, Monitoring Destination Address, SCS/AS Reference ID for Deletion,Reachability Type ， Maximum Latency ， Maximum Response Time ， Suggested number of downlink packets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OMA-TS-REST_NetAPI_TerminalStatus-V1_0</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8245">
                <a:tc vMerge="1">
                  <a:txBody>
                    <a:bodyPr/>
                    <a:lstStyle/>
                    <a:p>
                      <a:endParaRPr lang="zh-CN" altLang="en-US"/>
                    </a:p>
                  </a:txBody>
                  <a:tcPr/>
                </a:tc>
                <a:tc>
                  <a:txBody>
                    <a:bodyPr/>
                    <a:lstStyle/>
                    <a:p>
                      <a:pPr algn="l" fontAlgn="ctr"/>
                      <a:r>
                        <a:rPr lang="en-US" sz="600" b="0" i="0" u="none" strike="noStrike" dirty="0">
                          <a:solidFill>
                            <a:srgbClr val="000000"/>
                          </a:solidFill>
                          <a:latin typeface="宋体"/>
                        </a:rPr>
                        <a:t>Monitor Event </a:t>
                      </a:r>
                      <a:r>
                        <a:rPr lang="en-US" sz="600" b="0" i="0" u="none" strike="noStrike" dirty="0" err="1">
                          <a:solidFill>
                            <a:srgbClr val="000000"/>
                          </a:solidFill>
                          <a:latin typeface="宋体"/>
                        </a:rPr>
                        <a:t>ConfigReq</a:t>
                      </a:r>
                      <a:r>
                        <a:rPr lang="en-US" sz="600" b="0" i="0" u="none" strike="noStrike" dirty="0">
                          <a:solidFill>
                            <a:srgbClr val="000000"/>
                          </a:solidFill>
                          <a:latin typeface="宋体"/>
                        </a:rPr>
                        <a:t>-Availability after DDN Failure</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External Identifier(s) or MSISDN(s), SCS/AS Identifier, SCS/AS Reference ID, Monitoring Type, Monitoring Duration, Monitoring Destination Address, SCS/AS Reference ID for Deletion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OMA-TS-REST_NetAPI_Messaging-V1_0</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9982">
                <a:tc vMerge="1">
                  <a:txBody>
                    <a:bodyPr/>
                    <a:lstStyle/>
                    <a:p>
                      <a:endParaRPr lang="zh-CN" altLang="en-US"/>
                    </a:p>
                  </a:txBody>
                  <a:tcPr/>
                </a:tc>
                <a:tc>
                  <a:txBody>
                    <a:bodyPr/>
                    <a:lstStyle/>
                    <a:p>
                      <a:pPr algn="l" fontAlgn="ctr"/>
                      <a:r>
                        <a:rPr lang="en-US" sz="600" b="0" i="0" u="none" strike="noStrike">
                          <a:solidFill>
                            <a:srgbClr val="000000"/>
                          </a:solidFill>
                          <a:latin typeface="宋体"/>
                        </a:rPr>
                        <a:t>Monitor Event ConfigRsp</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SCS/AS Reference ID, Cause</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OMA-TS-REST_NetAPI_Messaging-V1_1</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9962">
                <a:tc vMerge="1">
                  <a:txBody>
                    <a:bodyPr/>
                    <a:lstStyle/>
                    <a:p>
                      <a:endParaRPr lang="zh-CN" altLang="en-US"/>
                    </a:p>
                  </a:txBody>
                  <a:tcPr/>
                </a:tc>
                <a:tc>
                  <a:txBody>
                    <a:bodyPr/>
                    <a:lstStyle/>
                    <a:p>
                      <a:pPr algn="l" fontAlgn="ctr"/>
                      <a:r>
                        <a:rPr lang="en-US" sz="600" b="0" i="0" u="none" strike="noStrike">
                          <a:solidFill>
                            <a:srgbClr val="000000"/>
                          </a:solidFill>
                          <a:latin typeface="宋体"/>
                        </a:rPr>
                        <a:t>MonitorReport</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SCS/AS Reference ID, External ID or MSISDN, Monitoring Information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OMA-TS-REST_NetAPI_Messaging-V1_2</a:t>
                      </a:r>
                      <a:br>
                        <a:rPr lang="en-US" sz="600" b="0" i="0" u="none" strike="noStrike">
                          <a:solidFill>
                            <a:srgbClr val="000000"/>
                          </a:solidFill>
                          <a:latin typeface="宋体"/>
                        </a:rPr>
                      </a:br>
                      <a:r>
                        <a:rPr lang="en-US" sz="600" b="0" i="0" u="none" strike="noStrike">
                          <a:solidFill>
                            <a:srgbClr val="000000"/>
                          </a:solidFill>
                          <a:latin typeface="宋体"/>
                        </a:rPr>
                        <a:t>OMA-TS-REST_NetAPI_TerminalStatus-V1_0</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46149">
                <a:tc rowSpan="2">
                  <a:txBody>
                    <a:bodyPr/>
                    <a:lstStyle/>
                    <a:p>
                      <a:pPr algn="ctr" fontAlgn="ctr"/>
                      <a:r>
                        <a:rPr lang="en-US" sz="600" b="0" i="0" u="none" strike="noStrike">
                          <a:solidFill>
                            <a:srgbClr val="000000"/>
                          </a:solidFill>
                          <a:latin typeface="宋体"/>
                        </a:rPr>
                        <a:t>UE PSM timer/eDRX Configuration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PSM timer Set Req(Monitor Event ConfigReq-UE reachablity</a:t>
                      </a:r>
                      <a:r>
                        <a:rPr lang="zh-CN" altLang="en-US" sz="600" b="0" i="0" u="none" strike="noStrike">
                          <a:solidFill>
                            <a:srgbClr val="000000"/>
                          </a:solidFill>
                          <a:latin typeface="宋体"/>
                        </a:rPr>
                        <a:t>已经支持）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dirty="0">
                          <a:solidFill>
                            <a:srgbClr val="000000"/>
                          </a:solidFill>
                          <a:latin typeface="宋体"/>
                        </a:rPr>
                        <a:t>External Identifier(s) or MSISDN(s), SCS/AS Identifier, SCS/AS Reference ID, Monitoring Type, Maximum Number of Reports, Monitoring Duration, Monitoring Destination Address, SCS/AS Reference ID for </a:t>
                      </a:r>
                      <a:r>
                        <a:rPr lang="en-US" sz="600" b="0" i="0" u="none" strike="noStrike" dirty="0" err="1">
                          <a:solidFill>
                            <a:srgbClr val="000000"/>
                          </a:solidFill>
                          <a:latin typeface="宋体"/>
                        </a:rPr>
                        <a:t>Deletion,Reachability</a:t>
                      </a:r>
                      <a:r>
                        <a:rPr lang="en-US" sz="600" b="0" i="0" u="none" strike="noStrike" dirty="0">
                          <a:solidFill>
                            <a:srgbClr val="000000"/>
                          </a:solidFill>
                          <a:latin typeface="宋体"/>
                        </a:rPr>
                        <a:t> Type ， </a:t>
                      </a:r>
                      <a:r>
                        <a:rPr lang="en-US" sz="600" b="1" i="0" u="none" strike="noStrike" dirty="0">
                          <a:solidFill>
                            <a:srgbClr val="FF0000"/>
                          </a:solidFill>
                          <a:latin typeface="宋体"/>
                        </a:rPr>
                        <a:t>Maximum Latency ， Maximum Response Time</a:t>
                      </a:r>
                      <a:r>
                        <a:rPr lang="en-US" sz="600" b="0" i="0" u="none" strike="noStrike" dirty="0">
                          <a:solidFill>
                            <a:srgbClr val="000000"/>
                          </a:solidFill>
                          <a:latin typeface="宋体"/>
                        </a:rPr>
                        <a:t> ， Suggested number of downlink packets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9292">
                <a:tc vMerge="1">
                  <a:txBody>
                    <a:bodyPr/>
                    <a:lstStyle/>
                    <a:p>
                      <a:endParaRPr lang="zh-CN" altLang="en-US"/>
                    </a:p>
                  </a:txBody>
                  <a:tcPr/>
                </a:tc>
                <a:tc>
                  <a:txBody>
                    <a:bodyPr/>
                    <a:lstStyle/>
                    <a:p>
                      <a:pPr algn="l" fontAlgn="ctr"/>
                      <a:r>
                        <a:rPr lang="en-US" sz="600" b="0" i="0" u="none" strike="noStrike">
                          <a:solidFill>
                            <a:srgbClr val="000000"/>
                          </a:solidFill>
                          <a:latin typeface="宋体"/>
                        </a:rPr>
                        <a:t>PSM timer Set Rsp（Monitor Event ConfigRsp</a:t>
                      </a:r>
                      <a:r>
                        <a:rPr lang="zh-CN" altLang="en-US" sz="600" b="0" i="0" u="none" strike="noStrike">
                          <a:solidFill>
                            <a:srgbClr val="000000"/>
                          </a:solidFill>
                          <a:latin typeface="宋体"/>
                        </a:rPr>
                        <a:t>已经支持）</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SCS/AS Reference ID, Cause</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3038">
                <a:tc rowSpan="8">
                  <a:txBody>
                    <a:bodyPr/>
                    <a:lstStyle/>
                    <a:p>
                      <a:pPr algn="ctr" fontAlgn="ctr"/>
                      <a:r>
                        <a:rPr lang="en-US" sz="600" b="0" i="0" u="none" strike="noStrike">
                          <a:solidFill>
                            <a:srgbClr val="000000"/>
                          </a:solidFill>
                          <a:latin typeface="宋体"/>
                        </a:rPr>
                        <a:t>Group Management</a:t>
                      </a:r>
                      <a:br>
                        <a:rPr lang="en-US" sz="600" b="0" i="0" u="none" strike="noStrike">
                          <a:solidFill>
                            <a:srgbClr val="000000"/>
                          </a:solidFill>
                          <a:latin typeface="宋体"/>
                        </a:rPr>
                      </a:br>
                      <a:endParaRPr lang="en-US" sz="600" b="0" i="0" u="none" strike="noStrike">
                        <a:solidFill>
                          <a:srgbClr val="000000"/>
                        </a:solidFill>
                        <a:latin typeface="宋体"/>
                      </a:endParaRP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Allocate TMGI Request</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External Group ID, SCS Identifier, location/area information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9292">
                <a:tc vMerge="1">
                  <a:txBody>
                    <a:bodyPr/>
                    <a:lstStyle/>
                    <a:p>
                      <a:endParaRPr lang="zh-CN" altLang="en-US"/>
                    </a:p>
                  </a:txBody>
                  <a:tcPr/>
                </a:tc>
                <a:tc>
                  <a:txBody>
                    <a:bodyPr/>
                    <a:lstStyle/>
                    <a:p>
                      <a:pPr algn="l" fontAlgn="ctr"/>
                      <a:r>
                        <a:rPr lang="en-US" sz="600" b="0" i="0" u="none" strike="noStrike">
                          <a:solidFill>
                            <a:srgbClr val="000000"/>
                          </a:solidFill>
                          <a:latin typeface="宋体"/>
                        </a:rPr>
                        <a:t>Allocate TMGI Rsp</a:t>
                      </a:r>
                      <a:br>
                        <a:rPr lang="en-US" sz="600" b="0" i="0" u="none" strike="noStrike">
                          <a:solidFill>
                            <a:srgbClr val="000000"/>
                          </a:solidFill>
                          <a:latin typeface="宋体"/>
                        </a:rPr>
                      </a:br>
                      <a:endParaRPr lang="en-US" sz="600" b="0" i="0" u="none" strike="noStrike">
                        <a:solidFill>
                          <a:srgbClr val="000000"/>
                        </a:solidFill>
                        <a:latin typeface="宋体"/>
                      </a:endParaRP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SCS/AS Reference ID, TMGI and expiration time information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9292">
                <a:tc vMerge="1">
                  <a:txBody>
                    <a:bodyPr/>
                    <a:lstStyle/>
                    <a:p>
                      <a:endParaRPr lang="zh-CN" altLang="en-US"/>
                    </a:p>
                  </a:txBody>
                  <a:tcPr/>
                </a:tc>
                <a:tc>
                  <a:txBody>
                    <a:bodyPr/>
                    <a:lstStyle/>
                    <a:p>
                      <a:pPr algn="l" fontAlgn="ctr"/>
                      <a:r>
                        <a:rPr lang="en-US" sz="600" b="0" i="0" u="none" strike="noStrike">
                          <a:solidFill>
                            <a:srgbClr val="000000"/>
                          </a:solidFill>
                          <a:latin typeface="宋体"/>
                        </a:rPr>
                        <a:t>Group Message Request </a:t>
                      </a:r>
                      <a:br>
                        <a:rPr lang="en-US" sz="600" b="0" i="0" u="none" strike="noStrike">
                          <a:solidFill>
                            <a:srgbClr val="000000"/>
                          </a:solidFill>
                          <a:latin typeface="宋体"/>
                        </a:rPr>
                      </a:br>
                      <a:endParaRPr lang="en-US" sz="600" b="0" i="0" u="none" strike="noStrike">
                        <a:solidFill>
                          <a:srgbClr val="000000"/>
                        </a:solidFill>
                        <a:latin typeface="宋体"/>
                      </a:endParaRP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External Group Identifier, SCS Identifier, location/area information, RAT(s) information, TMGI, start time</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9292">
                <a:tc vMerge="1">
                  <a:txBody>
                    <a:bodyPr/>
                    <a:lstStyle/>
                    <a:p>
                      <a:endParaRPr lang="zh-CN" altLang="en-US"/>
                    </a:p>
                  </a:txBody>
                  <a:tcPr/>
                </a:tc>
                <a:tc>
                  <a:txBody>
                    <a:bodyPr/>
                    <a:lstStyle/>
                    <a:p>
                      <a:pPr algn="l" fontAlgn="ctr"/>
                      <a:r>
                        <a:rPr lang="en-US" sz="600" b="0" i="0" u="none" strike="noStrike">
                          <a:solidFill>
                            <a:srgbClr val="000000"/>
                          </a:solidFill>
                          <a:latin typeface="宋体"/>
                        </a:rPr>
                        <a:t>Group Message Confirm </a:t>
                      </a:r>
                      <a:br>
                        <a:rPr lang="en-US" sz="600" b="0" i="0" u="none" strike="noStrike">
                          <a:solidFill>
                            <a:srgbClr val="000000"/>
                          </a:solidFill>
                          <a:latin typeface="宋体"/>
                        </a:rPr>
                      </a:br>
                      <a:endParaRPr lang="en-US" sz="600" b="0" i="0" u="none" strike="noStrike">
                        <a:solidFill>
                          <a:srgbClr val="000000"/>
                        </a:solidFill>
                        <a:latin typeface="宋体"/>
                      </a:endParaRP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TMGI (optional), SCEF IP addresses/port</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3038">
                <a:tc vMerge="1">
                  <a:txBody>
                    <a:bodyPr/>
                    <a:lstStyle/>
                    <a:p>
                      <a:endParaRPr lang="zh-CN" altLang="en-US"/>
                    </a:p>
                  </a:txBody>
                  <a:tcPr/>
                </a:tc>
                <a:tc>
                  <a:txBody>
                    <a:bodyPr/>
                    <a:lstStyle/>
                    <a:p>
                      <a:pPr algn="l" fontAlgn="ctr"/>
                      <a:r>
                        <a:rPr lang="en-US" sz="600" b="0" i="0" u="none" strike="noStrike">
                          <a:solidFill>
                            <a:srgbClr val="000000"/>
                          </a:solidFill>
                          <a:latin typeface="宋体"/>
                        </a:rPr>
                        <a:t>Network Status Req</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Geographical area, SCS/AS Identifier, SCS/AS Reference ID, Duration, Threshold</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0340">
                <a:tc vMerge="1">
                  <a:txBody>
                    <a:bodyPr/>
                    <a:lstStyle/>
                    <a:p>
                      <a:endParaRPr lang="zh-CN" altLang="en-US"/>
                    </a:p>
                  </a:txBody>
                  <a:tcPr/>
                </a:tc>
                <a:tc>
                  <a:txBody>
                    <a:bodyPr/>
                    <a:lstStyle/>
                    <a:p>
                      <a:pPr algn="l" fontAlgn="ctr"/>
                      <a:r>
                        <a:rPr lang="en-US" sz="600" b="0" i="0" u="none" strike="noStrike">
                          <a:solidFill>
                            <a:srgbClr val="000000"/>
                          </a:solidFill>
                          <a:latin typeface="宋体"/>
                        </a:rPr>
                        <a:t>Network Status Report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SCS/AS Reference ID, Congestion level, ECGI/eNodeB-ID/SAI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9292">
                <a:tc vMerge="1">
                  <a:txBody>
                    <a:bodyPr/>
                    <a:lstStyle/>
                    <a:p>
                      <a:endParaRPr lang="zh-CN" altLang="en-US"/>
                    </a:p>
                  </a:txBody>
                  <a:tcPr/>
                </a:tc>
                <a:tc>
                  <a:txBody>
                    <a:bodyPr/>
                    <a:lstStyle/>
                    <a:p>
                      <a:pPr algn="l" fontAlgn="ctr"/>
                      <a:r>
                        <a:rPr lang="en-US" sz="600" b="0" i="0" u="none" strike="noStrike">
                          <a:solidFill>
                            <a:srgbClr val="000000"/>
                          </a:solidFill>
                          <a:latin typeface="宋体"/>
                        </a:rPr>
                        <a:t>Cancel Network Status Request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SCS/AS Identifier, SCS/AS Reference ID</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8245">
                <a:tc vMerge="1">
                  <a:txBody>
                    <a:bodyPr/>
                    <a:lstStyle/>
                    <a:p>
                      <a:endParaRPr lang="zh-CN" altLang="en-US"/>
                    </a:p>
                  </a:txBody>
                  <a:tcPr/>
                </a:tc>
                <a:tc>
                  <a:txBody>
                    <a:bodyPr/>
                    <a:lstStyle/>
                    <a:p>
                      <a:pPr algn="l" fontAlgn="ctr"/>
                      <a:r>
                        <a:rPr lang="en-US" sz="600" b="0" i="0" u="none" strike="noStrike">
                          <a:solidFill>
                            <a:srgbClr val="000000"/>
                          </a:solidFill>
                          <a:latin typeface="宋体"/>
                        </a:rPr>
                        <a:t>Cancel Network Status Response </a:t>
                      </a:r>
                      <a:br>
                        <a:rPr lang="en-US" sz="600" b="0" i="0" u="none" strike="noStrike">
                          <a:solidFill>
                            <a:srgbClr val="000000"/>
                          </a:solidFill>
                          <a:latin typeface="宋体"/>
                        </a:rPr>
                      </a:br>
                      <a:endParaRPr lang="en-US" sz="600" b="0" i="0" u="none" strike="noStrike">
                        <a:solidFill>
                          <a:srgbClr val="000000"/>
                        </a:solidFill>
                        <a:latin typeface="宋体"/>
                      </a:endParaRP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SCS/AS Reference ID</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57197">
                <a:tc rowSpan="5">
                  <a:txBody>
                    <a:bodyPr/>
                    <a:lstStyle/>
                    <a:p>
                      <a:pPr algn="ctr" fontAlgn="ctr"/>
                      <a:r>
                        <a:rPr lang="en-US" sz="600" b="0" i="0" u="none" strike="noStrike">
                          <a:solidFill>
                            <a:srgbClr val="000000"/>
                          </a:solidFill>
                          <a:latin typeface="宋体"/>
                        </a:rPr>
                        <a:t>Location</a:t>
                      </a:r>
                      <a:br>
                        <a:rPr lang="en-US" sz="600" b="0" i="0" u="none" strike="noStrike">
                          <a:solidFill>
                            <a:srgbClr val="000000"/>
                          </a:solidFill>
                          <a:latin typeface="宋体"/>
                        </a:rPr>
                      </a:br>
                      <a:r>
                        <a:rPr lang="en-US" sz="600" b="0" i="0" u="none" strike="noStrike">
                          <a:solidFill>
                            <a:srgbClr val="000000"/>
                          </a:solidFill>
                          <a:latin typeface="宋体"/>
                        </a:rPr>
                        <a:t>Network-based location</a:t>
                      </a:r>
                      <a:br>
                        <a:rPr lang="en-US" sz="600" b="0" i="0" u="none" strike="noStrike">
                          <a:solidFill>
                            <a:srgbClr val="000000"/>
                          </a:solidFill>
                          <a:latin typeface="宋体"/>
                        </a:rPr>
                      </a:br>
                      <a:endParaRPr lang="en-US" sz="600" b="0" i="0" u="none" strike="noStrike">
                        <a:solidFill>
                          <a:srgbClr val="000000"/>
                        </a:solidFill>
                        <a:latin typeface="宋体"/>
                      </a:endParaRP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Monitor Event ConfigReq-= Location Reporting</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dirty="0">
                          <a:solidFill>
                            <a:srgbClr val="000000"/>
                          </a:solidFill>
                          <a:latin typeface="宋体"/>
                        </a:rPr>
                        <a:t>External Identifier(s) or MSISDN(s), SCS/AS Identifier, SCS/AS Reference ID, Monitoring Type, Maximum Number of Reports, Monitoring Duration, Monitoring Destination Address, SCS/AS Reference ID for </a:t>
                      </a:r>
                      <a:r>
                        <a:rPr lang="en-US" sz="600" b="0" i="0" u="none" strike="noStrike" dirty="0" err="1">
                          <a:solidFill>
                            <a:srgbClr val="000000"/>
                          </a:solidFill>
                          <a:latin typeface="宋体"/>
                        </a:rPr>
                        <a:t>Deletion,Location</a:t>
                      </a:r>
                      <a:r>
                        <a:rPr lang="en-US" sz="600" b="0" i="0" u="none" strike="noStrike" dirty="0">
                          <a:solidFill>
                            <a:srgbClr val="000000"/>
                          </a:solidFill>
                          <a:latin typeface="宋体"/>
                        </a:rPr>
                        <a:t> Type， Accuracy prior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OMA-TS-REST_NetAPI_TerminalLocation-V1_0_1-20151029-A </a:t>
                      </a:r>
                      <a:br>
                        <a:rPr lang="en-US" sz="600" b="0" i="0" u="none" strike="noStrike">
                          <a:solidFill>
                            <a:srgbClr val="000000"/>
                          </a:solidFill>
                          <a:latin typeface="宋体"/>
                        </a:rPr>
                      </a:br>
                      <a:endParaRPr lang="en-US" sz="600" b="0" i="0" u="none" strike="noStrike">
                        <a:solidFill>
                          <a:srgbClr val="000000"/>
                        </a:solidFill>
                        <a:latin typeface="宋体"/>
                      </a:endParaRP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8245">
                <a:tc vMerge="1">
                  <a:txBody>
                    <a:bodyPr/>
                    <a:lstStyle/>
                    <a:p>
                      <a:endParaRPr lang="zh-CN" altLang="en-US"/>
                    </a:p>
                  </a:txBody>
                  <a:tcPr/>
                </a:tc>
                <a:tc>
                  <a:txBody>
                    <a:bodyPr/>
                    <a:lstStyle/>
                    <a:p>
                      <a:pPr algn="l" fontAlgn="ctr"/>
                      <a:r>
                        <a:rPr lang="en-US" sz="600" b="0" i="0" u="none" strike="noStrike">
                          <a:solidFill>
                            <a:srgbClr val="000000"/>
                          </a:solidFill>
                          <a:latin typeface="宋体"/>
                        </a:rPr>
                        <a:t>Monitor Event ConfigReq-= Roaming Status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External Identifier(s) or MSISDN(s), SCS/AS Identifier, SCS/AS Reference ID, Monitoring Type, Maximum Number of Reports, Monitoring Duration, Monitoring Destination Address, SCS/AS Reference ID for Deletion,PLMN Information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OMA-TS-REST_NetAPI_TerminalStatus-V1_0</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8245">
                <a:tc vMerge="1">
                  <a:txBody>
                    <a:bodyPr/>
                    <a:lstStyle/>
                    <a:p>
                      <a:endParaRPr lang="zh-CN" altLang="en-US"/>
                    </a:p>
                  </a:txBody>
                  <a:tcPr/>
                </a:tc>
                <a:tc>
                  <a:txBody>
                    <a:bodyPr/>
                    <a:lstStyle/>
                    <a:p>
                      <a:pPr algn="l" fontAlgn="ctr"/>
                      <a:r>
                        <a:rPr lang="en-US" sz="600" b="0" i="0" u="none" strike="noStrike">
                          <a:solidFill>
                            <a:srgbClr val="000000"/>
                          </a:solidFill>
                          <a:latin typeface="宋体"/>
                        </a:rPr>
                        <a:t>Monitoring Event Config Response </a:t>
                      </a:r>
                      <a:br>
                        <a:rPr lang="en-US" sz="600" b="0" i="0" u="none" strike="noStrike">
                          <a:solidFill>
                            <a:srgbClr val="000000"/>
                          </a:solidFill>
                          <a:latin typeface="宋体"/>
                        </a:rPr>
                      </a:br>
                      <a:endParaRPr lang="en-US" sz="600" b="0" i="0" u="none" strike="noStrike">
                        <a:solidFill>
                          <a:srgbClr val="000000"/>
                        </a:solidFill>
                        <a:latin typeface="宋体"/>
                      </a:endParaRP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SCS/AS Reference ID, Cause</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OMA-TS-REST_NetAPI_TerminalLocation-V1_0_1-20151031-A </a:t>
                      </a:r>
                      <a:br>
                        <a:rPr lang="en-US" sz="600" b="0" i="0" u="none" strike="noStrike">
                          <a:solidFill>
                            <a:srgbClr val="000000"/>
                          </a:solidFill>
                          <a:latin typeface="宋体"/>
                        </a:rPr>
                      </a:br>
                      <a:endParaRPr lang="en-US" sz="600" b="0" i="0" u="none" strike="noStrike">
                        <a:solidFill>
                          <a:srgbClr val="000000"/>
                        </a:solidFill>
                        <a:latin typeface="宋体"/>
                      </a:endParaRP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8245">
                <a:tc vMerge="1">
                  <a:txBody>
                    <a:bodyPr/>
                    <a:lstStyle/>
                    <a:p>
                      <a:endParaRPr lang="zh-CN" altLang="en-US"/>
                    </a:p>
                  </a:txBody>
                  <a:tcPr/>
                </a:tc>
                <a:tc>
                  <a:txBody>
                    <a:bodyPr/>
                    <a:lstStyle/>
                    <a:p>
                      <a:pPr algn="l" fontAlgn="ctr"/>
                      <a:r>
                        <a:rPr lang="en-US" sz="600" b="0" i="0" u="none" strike="noStrike">
                          <a:solidFill>
                            <a:srgbClr val="000000"/>
                          </a:solidFill>
                          <a:latin typeface="宋体"/>
                        </a:rPr>
                        <a:t>LocationMonitorReport</a:t>
                      </a:r>
                      <a:br>
                        <a:rPr lang="en-US" sz="600" b="0" i="0" u="none" strike="noStrike">
                          <a:solidFill>
                            <a:srgbClr val="000000"/>
                          </a:solidFill>
                          <a:latin typeface="宋体"/>
                        </a:rPr>
                      </a:br>
                      <a:r>
                        <a:rPr lang="en-US" sz="600" b="0" i="0" u="none" strike="noStrike">
                          <a:solidFill>
                            <a:srgbClr val="000000"/>
                          </a:solidFill>
                          <a:latin typeface="宋体"/>
                        </a:rPr>
                        <a:t/>
                      </a:r>
                      <a:br>
                        <a:rPr lang="en-US" sz="600" b="0" i="0" u="none" strike="noStrike">
                          <a:solidFill>
                            <a:srgbClr val="000000"/>
                          </a:solidFill>
                          <a:latin typeface="宋体"/>
                        </a:rPr>
                      </a:br>
                      <a:endParaRPr lang="en-US" sz="600" b="0" i="0" u="none" strike="noStrike">
                        <a:solidFill>
                          <a:srgbClr val="000000"/>
                        </a:solidFill>
                        <a:latin typeface="宋体"/>
                      </a:endParaRP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SCS/AS Reference ID, External ID or MSISDN, geo-location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OMA-TS-REST_NetAPI_TerminalLocation-V1_0_1-20151032-A </a:t>
                      </a:r>
                      <a:br>
                        <a:rPr lang="en-US" sz="600" b="0" i="0" u="none" strike="noStrike">
                          <a:solidFill>
                            <a:srgbClr val="000000"/>
                          </a:solidFill>
                          <a:latin typeface="宋体"/>
                        </a:rPr>
                      </a:br>
                      <a:endParaRPr lang="en-US" sz="600" b="0" i="0" u="none" strike="noStrike">
                        <a:solidFill>
                          <a:srgbClr val="000000"/>
                        </a:solidFill>
                        <a:latin typeface="宋体"/>
                      </a:endParaRP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3038">
                <a:tc vMerge="1">
                  <a:txBody>
                    <a:bodyPr/>
                    <a:lstStyle/>
                    <a:p>
                      <a:endParaRPr lang="zh-CN" altLang="en-US"/>
                    </a:p>
                  </a:txBody>
                  <a:tcPr/>
                </a:tc>
                <a:tc>
                  <a:txBody>
                    <a:bodyPr/>
                    <a:lstStyle/>
                    <a:p>
                      <a:pPr algn="l" fontAlgn="ctr"/>
                      <a:r>
                        <a:rPr lang="en-US" sz="600" b="0" i="0" u="none" strike="noStrike">
                          <a:solidFill>
                            <a:srgbClr val="000000"/>
                          </a:solidFill>
                          <a:latin typeface="宋体"/>
                        </a:rPr>
                        <a:t>RoamingStatusMonitorReport</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SCS/AS Reference ID, External ID or MSISDN, HPLMN PLMN-Id/ Visited PLMN-Id</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dirty="0">
                          <a:solidFill>
                            <a:srgbClr val="000000"/>
                          </a:solidFill>
                          <a:latin typeface="宋体"/>
                        </a:rPr>
                        <a:t>OMA-TS-REST_NetAPI_TerminalStatus-V1_0</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graphicFrame>
        <p:nvGraphicFramePr>
          <p:cNvPr id="5" name="对象 4"/>
          <p:cNvGraphicFramePr>
            <a:graphicFrameLocks noChangeAspect="1"/>
          </p:cNvGraphicFramePr>
          <p:nvPr/>
        </p:nvGraphicFramePr>
        <p:xfrm>
          <a:off x="8001000" y="4876800"/>
          <a:ext cx="914400" cy="828675"/>
        </p:xfrm>
        <a:graphic>
          <a:graphicData uri="http://schemas.openxmlformats.org/presentationml/2006/ole">
            <p:oleObj spid="_x0000_s12292" name="工作表" showAsIcon="1" r:id="rId3" imgW="914400" imgH="828720" progId="Excel.Sheet.12">
              <p:embed/>
            </p:oleObj>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55650" y="560388"/>
            <a:ext cx="7632700" cy="871537"/>
          </a:xfrm>
        </p:spPr>
        <p:txBody>
          <a:bodyPr/>
          <a:lstStyle/>
          <a:p>
            <a:r>
              <a:rPr lang="en-US" altLang="zh-CN" dirty="0" smtClean="0"/>
              <a:t>Content</a:t>
            </a:r>
            <a:endParaRPr lang="zh-CN" altLang="en-US" dirty="0"/>
          </a:p>
        </p:txBody>
      </p:sp>
      <p:sp>
        <p:nvSpPr>
          <p:cNvPr id="3" name="内容占位符 2"/>
          <p:cNvSpPr>
            <a:spLocks noGrp="1"/>
          </p:cNvSpPr>
          <p:nvPr>
            <p:ph idx="1"/>
          </p:nvPr>
        </p:nvSpPr>
        <p:spPr>
          <a:xfrm>
            <a:off x="755650" y="1216025"/>
            <a:ext cx="7632700" cy="4194175"/>
          </a:xfrm>
        </p:spPr>
        <p:txBody>
          <a:bodyPr/>
          <a:lstStyle/>
          <a:p>
            <a:r>
              <a:rPr lang="en-US" altLang="zh-CN" sz="1600" dirty="0" smtClean="0"/>
              <a:t>Non-IP device Accessing oneM2M platform</a:t>
            </a:r>
            <a:r>
              <a:rPr lang="zh-CN" altLang="en-US" sz="1600" dirty="0" smtClean="0"/>
              <a:t>（</a:t>
            </a:r>
            <a:r>
              <a:rPr lang="en-US" altLang="zh-CN" sz="1600" dirty="0" smtClean="0"/>
              <a:t>MO/MT</a:t>
            </a:r>
            <a:r>
              <a:rPr lang="zh-CN" altLang="en-US" sz="1600" dirty="0" smtClean="0"/>
              <a:t>）</a:t>
            </a:r>
            <a:endParaRPr lang="en-US" altLang="zh-CN" sz="1600" dirty="0" smtClean="0"/>
          </a:p>
          <a:p>
            <a:r>
              <a:rPr lang="en-US" altLang="zh-CN" sz="1600" dirty="0" smtClean="0"/>
              <a:t>CMDH</a:t>
            </a:r>
          </a:p>
          <a:p>
            <a:pPr lvl="1">
              <a:buFont typeface="Wingdings" pitchFamily="2" charset="2"/>
              <a:buChar char="l"/>
            </a:pPr>
            <a:r>
              <a:rPr lang="en-US" altLang="zh-CN" sz="1600" dirty="0" smtClean="0">
                <a:solidFill>
                  <a:schemeClr val="tx1"/>
                </a:solidFill>
              </a:rPr>
              <a:t>Down Link Data</a:t>
            </a:r>
            <a:r>
              <a:rPr lang="zh-CN" altLang="en-US" sz="1600" dirty="0" smtClean="0">
                <a:solidFill>
                  <a:schemeClr val="tx1"/>
                </a:solidFill>
              </a:rPr>
              <a:t> </a:t>
            </a:r>
            <a:r>
              <a:rPr lang="en-US" altLang="zh-CN" sz="1600" dirty="0" smtClean="0">
                <a:solidFill>
                  <a:schemeClr val="tx1"/>
                </a:solidFill>
              </a:rPr>
              <a:t>Delivery when UE is unreachable</a:t>
            </a:r>
          </a:p>
          <a:p>
            <a:pPr lvl="1">
              <a:buFont typeface="Wingdings" pitchFamily="2" charset="2"/>
              <a:buChar char="l"/>
            </a:pPr>
            <a:r>
              <a:rPr lang="en-US" altLang="zh-CN" sz="1600" dirty="0" smtClean="0">
                <a:solidFill>
                  <a:schemeClr val="tx1"/>
                </a:solidFill>
              </a:rPr>
              <a:t>UE PSM timer or </a:t>
            </a:r>
            <a:r>
              <a:rPr lang="en-US" altLang="zh-CN" sz="1600" dirty="0" err="1" smtClean="0">
                <a:solidFill>
                  <a:schemeClr val="tx1"/>
                </a:solidFill>
              </a:rPr>
              <a:t>eDRX</a:t>
            </a:r>
            <a:r>
              <a:rPr lang="en-US" altLang="zh-CN" sz="1600" dirty="0" smtClean="0">
                <a:solidFill>
                  <a:schemeClr val="tx1"/>
                </a:solidFill>
              </a:rPr>
              <a:t> Configuration</a:t>
            </a:r>
          </a:p>
          <a:p>
            <a:pPr lvl="1">
              <a:buFont typeface="Wingdings" pitchFamily="2" charset="2"/>
              <a:buChar char="l"/>
            </a:pPr>
            <a:r>
              <a:rPr lang="en-GB" altLang="zh-CN" sz="1600" dirty="0" smtClean="0">
                <a:solidFill>
                  <a:schemeClr val="tx1"/>
                </a:solidFill>
              </a:rPr>
              <a:t>Network </a:t>
            </a:r>
            <a:r>
              <a:rPr lang="en-US" altLang="zh-CN" sz="1600" dirty="0" smtClean="0">
                <a:solidFill>
                  <a:schemeClr val="tx1"/>
                </a:solidFill>
              </a:rPr>
              <a:t>Monitor</a:t>
            </a:r>
            <a:r>
              <a:rPr lang="zh-CN" altLang="en-US" sz="1600" dirty="0" smtClean="0">
                <a:solidFill>
                  <a:schemeClr val="tx1"/>
                </a:solidFill>
              </a:rPr>
              <a:t>：</a:t>
            </a:r>
            <a:r>
              <a:rPr lang="en-US" altLang="zh-CN" sz="1600" dirty="0" smtClean="0">
                <a:solidFill>
                  <a:schemeClr val="tx1"/>
                </a:solidFill>
              </a:rPr>
              <a:t>Network </a:t>
            </a:r>
            <a:r>
              <a:rPr lang="en-GB" altLang="zh-CN" sz="1600" dirty="0" smtClean="0">
                <a:solidFill>
                  <a:schemeClr val="tx1"/>
                </a:solidFill>
              </a:rPr>
              <a:t>Status</a:t>
            </a:r>
            <a:r>
              <a:rPr lang="zh-CN" altLang="en-US" sz="1600" dirty="0" smtClean="0">
                <a:solidFill>
                  <a:schemeClr val="tx1"/>
                </a:solidFill>
              </a:rPr>
              <a:t>，</a:t>
            </a:r>
            <a:r>
              <a:rPr lang="en-US" altLang="zh-CN" sz="1600" dirty="0" smtClean="0">
                <a:solidFill>
                  <a:schemeClr val="tx1"/>
                </a:solidFill>
              </a:rPr>
              <a:t> Communication Failure</a:t>
            </a:r>
          </a:p>
          <a:p>
            <a:r>
              <a:rPr lang="en-US" altLang="zh-CN" sz="1600" dirty="0" smtClean="0"/>
              <a:t>Group Management</a:t>
            </a:r>
          </a:p>
          <a:p>
            <a:r>
              <a:rPr lang="en-US" altLang="zh-CN" sz="1600" dirty="0" smtClean="0"/>
              <a:t>Location</a:t>
            </a:r>
          </a:p>
          <a:p>
            <a:pPr lvl="1">
              <a:buFont typeface="Wingdings" pitchFamily="2" charset="2"/>
              <a:buChar char="l"/>
            </a:pPr>
            <a:r>
              <a:rPr lang="en-GB" altLang="zh-CN" sz="1600" dirty="0" smtClean="0">
                <a:solidFill>
                  <a:schemeClr val="tx1"/>
                </a:solidFill>
              </a:rPr>
              <a:t>Network-based </a:t>
            </a:r>
            <a:r>
              <a:rPr lang="en-US" altLang="zh-CN" sz="1600" dirty="0" smtClean="0">
                <a:solidFill>
                  <a:schemeClr val="tx1"/>
                </a:solidFill>
              </a:rPr>
              <a:t>location</a:t>
            </a:r>
          </a:p>
          <a:p>
            <a:r>
              <a:rPr lang="en-US" altLang="zh-CN" sz="1600" dirty="0" smtClean="0">
                <a:solidFill>
                  <a:srgbClr val="FF0000"/>
                </a:solidFill>
              </a:rPr>
              <a:t>Others</a:t>
            </a:r>
          </a:p>
          <a:p>
            <a:pPr lvl="1">
              <a:buFont typeface="Wingdings" pitchFamily="2" charset="2"/>
              <a:buChar char="l"/>
            </a:pPr>
            <a:endParaRPr lang="en-US" altLang="zh-CN" sz="1200" dirty="0" smtClean="0">
              <a:solidFill>
                <a:srgbClr val="FF00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55650" y="493633"/>
            <a:ext cx="7848798" cy="871537"/>
          </a:xfrm>
        </p:spPr>
        <p:txBody>
          <a:bodyPr>
            <a:noAutofit/>
          </a:bodyPr>
          <a:lstStyle/>
          <a:p>
            <a:pPr algn="l"/>
            <a:r>
              <a:rPr lang="en-GB" altLang="zh-CN" sz="4000" dirty="0" smtClean="0"/>
              <a:t>Monitoring Event: </a:t>
            </a:r>
            <a:r>
              <a:rPr lang="en-GB" altLang="zh-CN" sz="3600" dirty="0" smtClean="0"/>
              <a:t>Loss of connectivity</a:t>
            </a:r>
            <a:endParaRPr lang="zh-CN" altLang="en-US" sz="3600" dirty="0">
              <a:solidFill>
                <a:srgbClr val="C00000"/>
              </a:solidFill>
            </a:endParaRPr>
          </a:p>
        </p:txBody>
      </p:sp>
      <p:sp>
        <p:nvSpPr>
          <p:cNvPr id="3" name="Rectangle 2"/>
          <p:cNvSpPr>
            <a:spLocks noChangeArrowheads="1"/>
          </p:cNvSpPr>
          <p:nvPr/>
        </p:nvSpPr>
        <p:spPr bwMode="auto">
          <a:xfrm>
            <a:off x="0" y="88969"/>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solidFill>
                <a:srgbClr val="000000"/>
              </a:solidFill>
            </a:endParaRPr>
          </a:p>
        </p:txBody>
      </p:sp>
      <p:sp>
        <p:nvSpPr>
          <p:cNvPr id="4" name="Rectangle 4"/>
          <p:cNvSpPr>
            <a:spLocks noChangeArrowheads="1"/>
          </p:cNvSpPr>
          <p:nvPr/>
        </p:nvSpPr>
        <p:spPr bwMode="auto">
          <a:xfrm>
            <a:off x="0" y="88969"/>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solidFill>
                <a:srgbClr val="000000"/>
              </a:solidFill>
            </a:endParaRPr>
          </a:p>
        </p:txBody>
      </p:sp>
      <p:sp>
        <p:nvSpPr>
          <p:cNvPr id="5" name="Rectangle 5"/>
          <p:cNvSpPr>
            <a:spLocks noChangeArrowheads="1"/>
          </p:cNvSpPr>
          <p:nvPr/>
        </p:nvSpPr>
        <p:spPr bwMode="auto">
          <a:xfrm>
            <a:off x="179512" y="5102145"/>
            <a:ext cx="4427984"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en-GB" altLang="zh-CN" sz="1000" b="1" dirty="0" smtClean="0">
                <a:solidFill>
                  <a:srgbClr val="000000"/>
                </a:solidFill>
                <a:latin typeface="Arial" pitchFamily="34" charset="0"/>
                <a:cs typeface="Times New Roman" pitchFamily="18" charset="0"/>
              </a:rPr>
              <a:t>Figure 5.6.1.1-1: Monitoring event configuration and Report</a:t>
            </a:r>
            <a:endParaRPr lang="en-GB" altLang="zh-CN" dirty="0" smtClean="0">
              <a:solidFill>
                <a:srgbClr val="000000"/>
              </a:solidFill>
              <a:latin typeface="Arial" pitchFamily="34" charset="0"/>
            </a:endParaRPr>
          </a:p>
        </p:txBody>
      </p:sp>
      <p:sp>
        <p:nvSpPr>
          <p:cNvPr id="6" name="矩形 5"/>
          <p:cNvSpPr/>
          <p:nvPr/>
        </p:nvSpPr>
        <p:spPr>
          <a:xfrm>
            <a:off x="4788024" y="1357729"/>
            <a:ext cx="4104456" cy="4585871"/>
          </a:xfrm>
          <a:prstGeom prst="rect">
            <a:avLst/>
          </a:prstGeom>
        </p:spPr>
        <p:txBody>
          <a:bodyPr wrap="square">
            <a:spAutoFit/>
          </a:bodyPr>
          <a:lstStyle/>
          <a:p>
            <a:r>
              <a:rPr lang="en-GB" altLang="zh-CN" dirty="0" smtClean="0">
                <a:solidFill>
                  <a:srgbClr val="000000"/>
                </a:solidFill>
              </a:rPr>
              <a:t>SCEF API Requirement</a:t>
            </a:r>
          </a:p>
          <a:p>
            <a:pPr lvl="1">
              <a:buFont typeface="Arial" pitchFamily="34" charset="0"/>
              <a:buChar char="•"/>
            </a:pPr>
            <a:r>
              <a:rPr lang="en-US" altLang="zh-CN" sz="1600" dirty="0" smtClean="0">
                <a:solidFill>
                  <a:srgbClr val="000000"/>
                </a:solidFill>
              </a:rPr>
              <a:t>Monitor Event </a:t>
            </a:r>
            <a:r>
              <a:rPr lang="en-US" altLang="zh-CN" sz="1600" dirty="0" err="1" smtClean="0">
                <a:solidFill>
                  <a:srgbClr val="000000"/>
                </a:solidFill>
              </a:rPr>
              <a:t>ConfigReq</a:t>
            </a:r>
            <a:r>
              <a:rPr lang="zh-CN" altLang="en-US" sz="1600" dirty="0" smtClean="0">
                <a:solidFill>
                  <a:srgbClr val="000000"/>
                </a:solidFill>
              </a:rPr>
              <a:t>（</a:t>
            </a:r>
            <a:r>
              <a:rPr lang="en-US" altLang="zh-CN" sz="1600" dirty="0" smtClean="0">
                <a:solidFill>
                  <a:srgbClr val="000000"/>
                </a:solidFill>
              </a:rPr>
              <a:t>SCS-&gt;SCEF</a:t>
            </a:r>
            <a:r>
              <a:rPr lang="zh-CN" altLang="en-US" sz="1600" dirty="0" smtClean="0">
                <a:solidFill>
                  <a:srgbClr val="000000"/>
                </a:solidFill>
              </a:rPr>
              <a:t>）</a:t>
            </a:r>
            <a:endParaRPr lang="en-GB" altLang="zh-CN" sz="1600" dirty="0" smtClean="0">
              <a:solidFill>
                <a:srgbClr val="000000"/>
              </a:solidFill>
            </a:endParaRPr>
          </a:p>
          <a:p>
            <a:pPr lvl="1"/>
            <a:r>
              <a:rPr lang="en-GB" altLang="zh-CN" sz="1400" dirty="0" smtClean="0">
                <a:solidFill>
                  <a:srgbClr val="000000"/>
                </a:solidFill>
              </a:rPr>
              <a:t>Monitoring Request (External Identifier(</a:t>
            </a:r>
            <a:r>
              <a:rPr lang="en-GB" altLang="zh-CN" sz="1400" dirty="0" err="1" smtClean="0">
                <a:solidFill>
                  <a:srgbClr val="000000"/>
                </a:solidFill>
              </a:rPr>
              <a:t>s</a:t>
            </a:r>
            <a:r>
              <a:rPr lang="en-GB" altLang="zh-CN" sz="1400" dirty="0" smtClean="0">
                <a:solidFill>
                  <a:srgbClr val="000000"/>
                </a:solidFill>
              </a:rPr>
              <a:t>) or MSISDN(</a:t>
            </a:r>
            <a:r>
              <a:rPr lang="en-GB" altLang="zh-CN" sz="1400" dirty="0" err="1" smtClean="0">
                <a:solidFill>
                  <a:srgbClr val="000000"/>
                </a:solidFill>
              </a:rPr>
              <a:t>s</a:t>
            </a:r>
            <a:r>
              <a:rPr lang="en-GB" altLang="zh-CN" sz="1400" dirty="0" smtClean="0">
                <a:solidFill>
                  <a:srgbClr val="000000"/>
                </a:solidFill>
              </a:rPr>
              <a:t>), SCS/AS Identifier, SCS/AS Reference ID, Monitoring Type, Maximum Number of Reports, Monitoring Duration, Monitoring Destination Address, SCS/AS Reference ID for Deletion)</a:t>
            </a:r>
          </a:p>
          <a:p>
            <a:pPr lvl="2">
              <a:buFont typeface="Wingdings" pitchFamily="2" charset="2"/>
              <a:buChar char="Ø"/>
            </a:pPr>
            <a:r>
              <a:rPr lang="en-GB" altLang="zh-CN" sz="1200" dirty="0" smtClean="0">
                <a:solidFill>
                  <a:srgbClr val="0000FF"/>
                </a:solidFill>
              </a:rPr>
              <a:t>Monitoring Type </a:t>
            </a:r>
            <a:r>
              <a:rPr lang="en-US" altLang="zh-CN" sz="1200" dirty="0" smtClean="0">
                <a:solidFill>
                  <a:srgbClr val="0000FF"/>
                </a:solidFill>
              </a:rPr>
              <a:t>= </a:t>
            </a:r>
            <a:r>
              <a:rPr lang="en-GB" altLang="zh-CN" sz="1200" dirty="0" smtClean="0">
                <a:solidFill>
                  <a:srgbClr val="0000FF"/>
                </a:solidFill>
              </a:rPr>
              <a:t>Loss of connectivity </a:t>
            </a:r>
            <a:r>
              <a:rPr lang="zh-CN" altLang="en-US" sz="1200" dirty="0" smtClean="0">
                <a:solidFill>
                  <a:srgbClr val="000000"/>
                </a:solidFill>
              </a:rPr>
              <a:t>（</a:t>
            </a:r>
            <a:r>
              <a:rPr lang="en-GB" altLang="zh-CN" sz="1200" dirty="0" smtClean="0">
                <a:solidFill>
                  <a:srgbClr val="000000"/>
                </a:solidFill>
              </a:rPr>
              <a:t> </a:t>
            </a:r>
            <a:r>
              <a:rPr lang="en-GB" altLang="zh-CN" sz="1200" dirty="0" smtClean="0"/>
              <a:t>Maximum Detection Time </a:t>
            </a:r>
            <a:r>
              <a:rPr lang="zh-CN" altLang="en-US" sz="1200" dirty="0" smtClean="0">
                <a:solidFill>
                  <a:srgbClr val="000000"/>
                </a:solidFill>
              </a:rPr>
              <a:t>）</a:t>
            </a:r>
            <a:endParaRPr lang="en-US" altLang="zh-CN" sz="1200" dirty="0" smtClean="0">
              <a:solidFill>
                <a:srgbClr val="000000"/>
              </a:solidFill>
            </a:endParaRPr>
          </a:p>
          <a:p>
            <a:pPr lvl="1">
              <a:buFont typeface="Arial" pitchFamily="34" charset="0"/>
              <a:buChar char="•"/>
            </a:pPr>
            <a:r>
              <a:rPr lang="en-US" altLang="zh-CN" sz="1600" dirty="0" smtClean="0">
                <a:solidFill>
                  <a:srgbClr val="000000"/>
                </a:solidFill>
              </a:rPr>
              <a:t>Monitor Event </a:t>
            </a:r>
            <a:r>
              <a:rPr lang="en-US" altLang="zh-CN" sz="1600" dirty="0" err="1" smtClean="0">
                <a:solidFill>
                  <a:srgbClr val="000000"/>
                </a:solidFill>
              </a:rPr>
              <a:t>ConfigRsp</a:t>
            </a:r>
            <a:r>
              <a:rPr lang="zh-CN" altLang="en-US" sz="1600" dirty="0" smtClean="0">
                <a:solidFill>
                  <a:srgbClr val="000000"/>
                </a:solidFill>
              </a:rPr>
              <a:t>（</a:t>
            </a:r>
            <a:r>
              <a:rPr lang="en-US" altLang="zh-CN" sz="1600" dirty="0" smtClean="0">
                <a:solidFill>
                  <a:srgbClr val="000000"/>
                </a:solidFill>
              </a:rPr>
              <a:t>SCEF&gt;SCS</a:t>
            </a:r>
            <a:r>
              <a:rPr lang="zh-CN" altLang="en-US" sz="1600" dirty="0" smtClean="0">
                <a:solidFill>
                  <a:srgbClr val="000000"/>
                </a:solidFill>
              </a:rPr>
              <a:t>）</a:t>
            </a:r>
            <a:endParaRPr lang="en-US" altLang="zh-CN" sz="1600" dirty="0" smtClean="0">
              <a:solidFill>
                <a:srgbClr val="000000"/>
              </a:solidFill>
            </a:endParaRPr>
          </a:p>
          <a:p>
            <a:pPr lvl="1"/>
            <a:r>
              <a:rPr lang="en-GB" altLang="zh-CN" sz="1400" dirty="0" smtClean="0">
                <a:solidFill>
                  <a:srgbClr val="000000"/>
                </a:solidFill>
              </a:rPr>
              <a:t>Monitoring Response (SCS/AS Reference ID, Cause)</a:t>
            </a:r>
            <a:endParaRPr lang="zh-CN" altLang="en-US" sz="1400" dirty="0" smtClean="0">
              <a:solidFill>
                <a:srgbClr val="000000"/>
              </a:solidFill>
            </a:endParaRPr>
          </a:p>
          <a:p>
            <a:pPr lvl="1">
              <a:buFont typeface="Arial" pitchFamily="34" charset="0"/>
              <a:buChar char="•"/>
            </a:pPr>
            <a:r>
              <a:rPr lang="en-US" altLang="zh-CN" sz="1600" dirty="0" smtClean="0">
                <a:solidFill>
                  <a:srgbClr val="000000"/>
                </a:solidFill>
              </a:rPr>
              <a:t>Monitor Report</a:t>
            </a:r>
            <a:r>
              <a:rPr lang="zh-CN" altLang="en-US" sz="1600" dirty="0" smtClean="0">
                <a:solidFill>
                  <a:srgbClr val="000000"/>
                </a:solidFill>
              </a:rPr>
              <a:t>（</a:t>
            </a:r>
            <a:r>
              <a:rPr lang="en-US" altLang="zh-CN" sz="1600" dirty="0" smtClean="0">
                <a:solidFill>
                  <a:srgbClr val="000000"/>
                </a:solidFill>
              </a:rPr>
              <a:t>SCEF&gt;SCS</a:t>
            </a:r>
            <a:r>
              <a:rPr lang="zh-CN" altLang="en-US" sz="1600" dirty="0" smtClean="0">
                <a:solidFill>
                  <a:srgbClr val="000000"/>
                </a:solidFill>
              </a:rPr>
              <a:t>）</a:t>
            </a:r>
            <a:endParaRPr lang="en-US" altLang="zh-CN" sz="1600" dirty="0" smtClean="0">
              <a:solidFill>
                <a:srgbClr val="000000"/>
              </a:solidFill>
            </a:endParaRPr>
          </a:p>
          <a:p>
            <a:pPr lvl="2">
              <a:buFont typeface="Wingdings" pitchFamily="2" charset="2"/>
              <a:buChar char="Ø"/>
            </a:pPr>
            <a:r>
              <a:rPr lang="en-US" altLang="zh-CN" sz="1200" dirty="0" err="1" smtClean="0">
                <a:solidFill>
                  <a:srgbClr val="000000"/>
                </a:solidFill>
              </a:rPr>
              <a:t>LossOfConnectivityMonitorReport</a:t>
            </a:r>
            <a:r>
              <a:rPr lang="en-GB" altLang="zh-CN" sz="1200" dirty="0" smtClean="0">
                <a:solidFill>
                  <a:srgbClr val="000000"/>
                </a:solidFill>
              </a:rPr>
              <a:t>(</a:t>
            </a:r>
            <a:r>
              <a:rPr lang="en-GB" altLang="zh-CN" sz="1200" dirty="0" smtClean="0"/>
              <a:t>SCS/AS Reference ID, External ID or MSISDN, Monitoring Information</a:t>
            </a:r>
            <a:r>
              <a:rPr lang="en-GB" altLang="zh-CN" sz="1200" dirty="0" smtClean="0">
                <a:solidFill>
                  <a:srgbClr val="000000"/>
                </a:solidFill>
              </a:rPr>
              <a:t>)</a:t>
            </a:r>
          </a:p>
          <a:p>
            <a:r>
              <a:rPr lang="en-US" altLang="zh-CN" dirty="0" smtClean="0">
                <a:solidFill>
                  <a:srgbClr val="000000"/>
                </a:solidFill>
              </a:rPr>
              <a:t>Stage 2 completeness</a:t>
            </a:r>
          </a:p>
          <a:p>
            <a:pPr lvl="1">
              <a:buFont typeface="Arial" pitchFamily="34" charset="0"/>
              <a:buChar char="•"/>
            </a:pPr>
            <a:r>
              <a:rPr lang="en-US" altLang="zh-CN" dirty="0" smtClean="0">
                <a:solidFill>
                  <a:srgbClr val="0000FF"/>
                </a:solidFill>
              </a:rPr>
              <a:t>Partially, Monitoring Information is not clear.</a:t>
            </a:r>
          </a:p>
        </p:txBody>
      </p:sp>
      <p:graphicFrame>
        <p:nvGraphicFramePr>
          <p:cNvPr id="7" name="Object 4"/>
          <p:cNvGraphicFramePr>
            <a:graphicFrameLocks noChangeAspect="1"/>
          </p:cNvGraphicFramePr>
          <p:nvPr/>
        </p:nvGraphicFramePr>
        <p:xfrm>
          <a:off x="6350" y="1576457"/>
          <a:ext cx="4781674" cy="3354387"/>
        </p:xfrm>
        <a:graphic>
          <a:graphicData uri="http://schemas.openxmlformats.org/presentationml/2006/ole">
            <p:oleObj spid="_x0000_s13314" name="Picture" r:id="rId3" imgW="5195520" imgH="3368160" progId="Word.Picture.8">
              <p:embed/>
            </p:oleObj>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3400" y="493633"/>
            <a:ext cx="7848798" cy="871537"/>
          </a:xfrm>
        </p:spPr>
        <p:txBody>
          <a:bodyPr>
            <a:noAutofit/>
          </a:bodyPr>
          <a:lstStyle/>
          <a:p>
            <a:pPr algn="l"/>
            <a:r>
              <a:rPr lang="en-GB" altLang="zh-CN" sz="3600" dirty="0" smtClean="0"/>
              <a:t>Monitoring Event: </a:t>
            </a:r>
            <a:r>
              <a:rPr lang="en-GB" altLang="zh-CN" sz="3200" dirty="0" smtClean="0"/>
              <a:t>Change of IMSI-IMEI(SV) association</a:t>
            </a:r>
            <a:endParaRPr lang="zh-CN" altLang="en-US" sz="3200" dirty="0">
              <a:solidFill>
                <a:srgbClr val="C00000"/>
              </a:solidFill>
            </a:endParaRPr>
          </a:p>
        </p:txBody>
      </p:sp>
      <p:sp>
        <p:nvSpPr>
          <p:cNvPr id="3" name="Rectangle 2"/>
          <p:cNvSpPr>
            <a:spLocks noChangeArrowheads="1"/>
          </p:cNvSpPr>
          <p:nvPr/>
        </p:nvSpPr>
        <p:spPr bwMode="auto">
          <a:xfrm>
            <a:off x="0" y="88969"/>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solidFill>
                <a:srgbClr val="000000"/>
              </a:solidFill>
            </a:endParaRPr>
          </a:p>
        </p:txBody>
      </p:sp>
      <p:sp>
        <p:nvSpPr>
          <p:cNvPr id="4" name="Rectangle 4"/>
          <p:cNvSpPr>
            <a:spLocks noChangeArrowheads="1"/>
          </p:cNvSpPr>
          <p:nvPr/>
        </p:nvSpPr>
        <p:spPr bwMode="auto">
          <a:xfrm>
            <a:off x="0" y="88969"/>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solidFill>
                <a:srgbClr val="000000"/>
              </a:solidFill>
            </a:endParaRPr>
          </a:p>
        </p:txBody>
      </p:sp>
      <p:sp>
        <p:nvSpPr>
          <p:cNvPr id="5" name="Rectangle 5"/>
          <p:cNvSpPr>
            <a:spLocks noChangeArrowheads="1"/>
          </p:cNvSpPr>
          <p:nvPr/>
        </p:nvSpPr>
        <p:spPr bwMode="auto">
          <a:xfrm>
            <a:off x="179512" y="5102145"/>
            <a:ext cx="4427984"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en-GB" altLang="zh-CN" sz="1000" b="1" dirty="0" smtClean="0">
                <a:solidFill>
                  <a:srgbClr val="000000"/>
                </a:solidFill>
                <a:latin typeface="Arial" pitchFamily="34" charset="0"/>
                <a:cs typeface="Times New Roman" pitchFamily="18" charset="0"/>
              </a:rPr>
              <a:t>Figure 5.6.1.1-1: Monitoring event configuration and Report</a:t>
            </a:r>
            <a:endParaRPr lang="en-GB" altLang="zh-CN" dirty="0" smtClean="0">
              <a:solidFill>
                <a:srgbClr val="000000"/>
              </a:solidFill>
              <a:latin typeface="Arial" pitchFamily="34" charset="0"/>
            </a:endParaRPr>
          </a:p>
        </p:txBody>
      </p:sp>
      <p:sp>
        <p:nvSpPr>
          <p:cNvPr id="6" name="矩形 5"/>
          <p:cNvSpPr/>
          <p:nvPr/>
        </p:nvSpPr>
        <p:spPr>
          <a:xfrm>
            <a:off x="4788024" y="1357729"/>
            <a:ext cx="4104456" cy="4585871"/>
          </a:xfrm>
          <a:prstGeom prst="rect">
            <a:avLst/>
          </a:prstGeom>
        </p:spPr>
        <p:txBody>
          <a:bodyPr wrap="square">
            <a:spAutoFit/>
          </a:bodyPr>
          <a:lstStyle/>
          <a:p>
            <a:r>
              <a:rPr lang="en-GB" altLang="zh-CN" dirty="0" smtClean="0">
                <a:solidFill>
                  <a:srgbClr val="000000"/>
                </a:solidFill>
              </a:rPr>
              <a:t>SCEF API Requirement</a:t>
            </a:r>
          </a:p>
          <a:p>
            <a:pPr lvl="1">
              <a:buFont typeface="Arial" pitchFamily="34" charset="0"/>
              <a:buChar char="•"/>
            </a:pPr>
            <a:r>
              <a:rPr lang="en-US" altLang="zh-CN" sz="1600" dirty="0" smtClean="0">
                <a:solidFill>
                  <a:srgbClr val="000000"/>
                </a:solidFill>
              </a:rPr>
              <a:t>Monitor Event </a:t>
            </a:r>
            <a:r>
              <a:rPr lang="en-US" altLang="zh-CN" sz="1600" dirty="0" err="1" smtClean="0">
                <a:solidFill>
                  <a:srgbClr val="000000"/>
                </a:solidFill>
              </a:rPr>
              <a:t>ConfigReq</a:t>
            </a:r>
            <a:r>
              <a:rPr lang="zh-CN" altLang="en-US" sz="1600" dirty="0" smtClean="0">
                <a:solidFill>
                  <a:srgbClr val="000000"/>
                </a:solidFill>
              </a:rPr>
              <a:t>（</a:t>
            </a:r>
            <a:r>
              <a:rPr lang="en-US" altLang="zh-CN" sz="1600" dirty="0" smtClean="0">
                <a:solidFill>
                  <a:srgbClr val="000000"/>
                </a:solidFill>
              </a:rPr>
              <a:t>SCS-&gt;SCEF</a:t>
            </a:r>
            <a:r>
              <a:rPr lang="zh-CN" altLang="en-US" sz="1600" dirty="0" smtClean="0">
                <a:solidFill>
                  <a:srgbClr val="000000"/>
                </a:solidFill>
              </a:rPr>
              <a:t>）</a:t>
            </a:r>
            <a:endParaRPr lang="en-GB" altLang="zh-CN" sz="1600" dirty="0" smtClean="0">
              <a:solidFill>
                <a:srgbClr val="000000"/>
              </a:solidFill>
            </a:endParaRPr>
          </a:p>
          <a:p>
            <a:pPr lvl="1"/>
            <a:r>
              <a:rPr lang="en-GB" altLang="zh-CN" sz="1400" dirty="0" smtClean="0">
                <a:solidFill>
                  <a:srgbClr val="000000"/>
                </a:solidFill>
              </a:rPr>
              <a:t>Monitoring Request (External Identifier(</a:t>
            </a:r>
            <a:r>
              <a:rPr lang="en-GB" altLang="zh-CN" sz="1400" dirty="0" err="1" smtClean="0">
                <a:solidFill>
                  <a:srgbClr val="000000"/>
                </a:solidFill>
              </a:rPr>
              <a:t>s</a:t>
            </a:r>
            <a:r>
              <a:rPr lang="en-GB" altLang="zh-CN" sz="1400" dirty="0" smtClean="0">
                <a:solidFill>
                  <a:srgbClr val="000000"/>
                </a:solidFill>
              </a:rPr>
              <a:t>) or MSISDN(</a:t>
            </a:r>
            <a:r>
              <a:rPr lang="en-GB" altLang="zh-CN" sz="1400" dirty="0" err="1" smtClean="0">
                <a:solidFill>
                  <a:srgbClr val="000000"/>
                </a:solidFill>
              </a:rPr>
              <a:t>s</a:t>
            </a:r>
            <a:r>
              <a:rPr lang="en-GB" altLang="zh-CN" sz="1400" dirty="0" smtClean="0">
                <a:solidFill>
                  <a:srgbClr val="000000"/>
                </a:solidFill>
              </a:rPr>
              <a:t>), SCS/AS Identifier, SCS/AS Reference ID, Monitoring Type, Maximum Number of Reports, Monitoring Duration, Monitoring Destination Address, SCS/AS Reference ID for Deletion)</a:t>
            </a:r>
          </a:p>
          <a:p>
            <a:pPr lvl="2">
              <a:buFont typeface="Wingdings" pitchFamily="2" charset="2"/>
              <a:buChar char="Ø"/>
            </a:pPr>
            <a:r>
              <a:rPr lang="en-GB" altLang="zh-CN" sz="1200" dirty="0" smtClean="0">
                <a:solidFill>
                  <a:srgbClr val="0000FF"/>
                </a:solidFill>
              </a:rPr>
              <a:t>Monitoring Type </a:t>
            </a:r>
            <a:r>
              <a:rPr lang="en-US" altLang="zh-CN" sz="1200" dirty="0" smtClean="0">
                <a:solidFill>
                  <a:srgbClr val="0000FF"/>
                </a:solidFill>
              </a:rPr>
              <a:t>= </a:t>
            </a:r>
            <a:r>
              <a:rPr lang="en-GB" altLang="zh-CN" sz="1200" dirty="0" smtClean="0">
                <a:solidFill>
                  <a:srgbClr val="0000FF"/>
                </a:solidFill>
              </a:rPr>
              <a:t>Change of IMSI-IMEI(SV) association </a:t>
            </a:r>
            <a:r>
              <a:rPr lang="zh-CN" altLang="en-US" sz="1200" dirty="0" smtClean="0">
                <a:solidFill>
                  <a:srgbClr val="000000"/>
                </a:solidFill>
              </a:rPr>
              <a:t>（</a:t>
            </a:r>
            <a:r>
              <a:rPr lang="en-GB" altLang="zh-CN" sz="1200" dirty="0" smtClean="0">
                <a:solidFill>
                  <a:srgbClr val="000000"/>
                </a:solidFill>
              </a:rPr>
              <a:t> </a:t>
            </a:r>
            <a:r>
              <a:rPr lang="en-GB" altLang="zh-CN" sz="1200" dirty="0" smtClean="0"/>
              <a:t>Association Type </a:t>
            </a:r>
            <a:r>
              <a:rPr lang="zh-CN" altLang="en-US" sz="1200" dirty="0" smtClean="0">
                <a:solidFill>
                  <a:srgbClr val="000000"/>
                </a:solidFill>
              </a:rPr>
              <a:t>）</a:t>
            </a:r>
            <a:endParaRPr lang="en-US" altLang="zh-CN" sz="1200" dirty="0" smtClean="0">
              <a:solidFill>
                <a:srgbClr val="000000"/>
              </a:solidFill>
            </a:endParaRPr>
          </a:p>
          <a:p>
            <a:pPr lvl="1">
              <a:buFont typeface="Arial" pitchFamily="34" charset="0"/>
              <a:buChar char="•"/>
            </a:pPr>
            <a:r>
              <a:rPr lang="en-US" altLang="zh-CN" sz="1600" dirty="0" smtClean="0">
                <a:solidFill>
                  <a:srgbClr val="000000"/>
                </a:solidFill>
              </a:rPr>
              <a:t>Monitor Event </a:t>
            </a:r>
            <a:r>
              <a:rPr lang="en-US" altLang="zh-CN" sz="1600" dirty="0" err="1" smtClean="0">
                <a:solidFill>
                  <a:srgbClr val="000000"/>
                </a:solidFill>
              </a:rPr>
              <a:t>ConfigRsp</a:t>
            </a:r>
            <a:r>
              <a:rPr lang="zh-CN" altLang="en-US" sz="1600" dirty="0" smtClean="0">
                <a:solidFill>
                  <a:srgbClr val="000000"/>
                </a:solidFill>
              </a:rPr>
              <a:t>（</a:t>
            </a:r>
            <a:r>
              <a:rPr lang="en-US" altLang="zh-CN" sz="1600" dirty="0" smtClean="0">
                <a:solidFill>
                  <a:srgbClr val="000000"/>
                </a:solidFill>
              </a:rPr>
              <a:t>SCEF&gt;SCS</a:t>
            </a:r>
            <a:r>
              <a:rPr lang="zh-CN" altLang="en-US" sz="1600" dirty="0" smtClean="0">
                <a:solidFill>
                  <a:srgbClr val="000000"/>
                </a:solidFill>
              </a:rPr>
              <a:t>）</a:t>
            </a:r>
            <a:endParaRPr lang="en-US" altLang="zh-CN" sz="1600" dirty="0" smtClean="0">
              <a:solidFill>
                <a:srgbClr val="000000"/>
              </a:solidFill>
            </a:endParaRPr>
          </a:p>
          <a:p>
            <a:pPr lvl="1"/>
            <a:r>
              <a:rPr lang="en-GB" altLang="zh-CN" sz="1400" dirty="0" smtClean="0">
                <a:solidFill>
                  <a:srgbClr val="000000"/>
                </a:solidFill>
              </a:rPr>
              <a:t>Monitoring Response (SCS/AS Reference ID, Cause)</a:t>
            </a:r>
            <a:endParaRPr lang="zh-CN" altLang="en-US" sz="1400" dirty="0" smtClean="0">
              <a:solidFill>
                <a:srgbClr val="000000"/>
              </a:solidFill>
            </a:endParaRPr>
          </a:p>
          <a:p>
            <a:pPr lvl="1">
              <a:buFont typeface="Arial" pitchFamily="34" charset="0"/>
              <a:buChar char="•"/>
            </a:pPr>
            <a:r>
              <a:rPr lang="en-US" altLang="zh-CN" sz="1600" dirty="0" smtClean="0">
                <a:solidFill>
                  <a:srgbClr val="000000"/>
                </a:solidFill>
              </a:rPr>
              <a:t>Monitor Report</a:t>
            </a:r>
            <a:r>
              <a:rPr lang="zh-CN" altLang="en-US" sz="1600" dirty="0" smtClean="0">
                <a:solidFill>
                  <a:srgbClr val="000000"/>
                </a:solidFill>
              </a:rPr>
              <a:t>（</a:t>
            </a:r>
            <a:r>
              <a:rPr lang="en-US" altLang="zh-CN" sz="1600" dirty="0" smtClean="0">
                <a:solidFill>
                  <a:srgbClr val="000000"/>
                </a:solidFill>
              </a:rPr>
              <a:t>SCEF&gt;SCS</a:t>
            </a:r>
            <a:r>
              <a:rPr lang="zh-CN" altLang="en-US" sz="1600" dirty="0" smtClean="0">
                <a:solidFill>
                  <a:srgbClr val="000000"/>
                </a:solidFill>
              </a:rPr>
              <a:t>）</a:t>
            </a:r>
            <a:endParaRPr lang="en-US" altLang="zh-CN" sz="1600" dirty="0" smtClean="0">
              <a:solidFill>
                <a:srgbClr val="000000"/>
              </a:solidFill>
            </a:endParaRPr>
          </a:p>
          <a:p>
            <a:pPr lvl="2">
              <a:buFont typeface="Wingdings" pitchFamily="2" charset="2"/>
              <a:buChar char="Ø"/>
            </a:pPr>
            <a:r>
              <a:rPr lang="en-US" altLang="zh-CN" sz="1200" dirty="0" err="1" smtClean="0">
                <a:solidFill>
                  <a:srgbClr val="000000"/>
                </a:solidFill>
              </a:rPr>
              <a:t>ChangeofAssociationMonitorReport</a:t>
            </a:r>
            <a:r>
              <a:rPr lang="en-GB" altLang="zh-CN" sz="1200" dirty="0" smtClean="0">
                <a:solidFill>
                  <a:srgbClr val="000000"/>
                </a:solidFill>
              </a:rPr>
              <a:t>(</a:t>
            </a:r>
            <a:r>
              <a:rPr lang="en-GB" altLang="zh-CN" sz="1200" dirty="0" smtClean="0"/>
              <a:t>SCS/AS Reference ID, External ID or MSISDN, Monitoring Information</a:t>
            </a:r>
            <a:r>
              <a:rPr lang="en-GB" altLang="zh-CN" sz="1200" dirty="0" smtClean="0">
                <a:solidFill>
                  <a:srgbClr val="000000"/>
                </a:solidFill>
              </a:rPr>
              <a:t>)</a:t>
            </a:r>
          </a:p>
          <a:p>
            <a:r>
              <a:rPr lang="en-US" altLang="zh-CN" dirty="0" smtClean="0">
                <a:solidFill>
                  <a:srgbClr val="000000"/>
                </a:solidFill>
              </a:rPr>
              <a:t>Stage 2 completeness</a:t>
            </a:r>
          </a:p>
          <a:p>
            <a:pPr lvl="1">
              <a:buFont typeface="Arial" pitchFamily="34" charset="0"/>
              <a:buChar char="•"/>
            </a:pPr>
            <a:r>
              <a:rPr lang="en-US" altLang="zh-CN" dirty="0" smtClean="0">
                <a:solidFill>
                  <a:srgbClr val="0000FF"/>
                </a:solidFill>
              </a:rPr>
              <a:t>Partially, Monitoring Information is not clear.</a:t>
            </a:r>
          </a:p>
        </p:txBody>
      </p:sp>
      <p:graphicFrame>
        <p:nvGraphicFramePr>
          <p:cNvPr id="7" name="Object 4"/>
          <p:cNvGraphicFramePr>
            <a:graphicFrameLocks noChangeAspect="1"/>
          </p:cNvGraphicFramePr>
          <p:nvPr/>
        </p:nvGraphicFramePr>
        <p:xfrm>
          <a:off x="6350" y="1576457"/>
          <a:ext cx="4781674" cy="3354387"/>
        </p:xfrm>
        <a:graphic>
          <a:graphicData uri="http://schemas.openxmlformats.org/presentationml/2006/ole">
            <p:oleObj spid="_x0000_s14338" name="Picture" r:id="rId3" imgW="5195520" imgH="3368160" progId="Word.Picture.8">
              <p:embed/>
            </p:oleObj>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443746"/>
            <a:ext cx="7848798" cy="871537"/>
          </a:xfrm>
        </p:spPr>
        <p:txBody>
          <a:bodyPr>
            <a:noAutofit/>
          </a:bodyPr>
          <a:lstStyle/>
          <a:p>
            <a:pPr algn="l"/>
            <a:r>
              <a:rPr lang="en-GB" altLang="zh-CN" sz="3200" dirty="0" smtClean="0"/>
              <a:t>Procedure for resource management of background data transfer</a:t>
            </a:r>
            <a:endParaRPr lang="zh-CN" altLang="en-US" sz="3200" dirty="0">
              <a:solidFill>
                <a:srgbClr val="C00000"/>
              </a:solidFill>
            </a:endParaRPr>
          </a:p>
        </p:txBody>
      </p:sp>
      <p:sp>
        <p:nvSpPr>
          <p:cNvPr id="3" name="Rectangle 2"/>
          <p:cNvSpPr>
            <a:spLocks noChangeArrowheads="1"/>
          </p:cNvSpPr>
          <p:nvPr/>
        </p:nvSpPr>
        <p:spPr bwMode="auto">
          <a:xfrm>
            <a:off x="0" y="39082"/>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solidFill>
                <a:srgbClr val="000000"/>
              </a:solidFill>
            </a:endParaRPr>
          </a:p>
        </p:txBody>
      </p:sp>
      <p:sp>
        <p:nvSpPr>
          <p:cNvPr id="4" name="Rectangle 4"/>
          <p:cNvSpPr>
            <a:spLocks noChangeArrowheads="1"/>
          </p:cNvSpPr>
          <p:nvPr/>
        </p:nvSpPr>
        <p:spPr bwMode="auto">
          <a:xfrm>
            <a:off x="0" y="39082"/>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solidFill>
                <a:srgbClr val="000000"/>
              </a:solidFill>
            </a:endParaRPr>
          </a:p>
        </p:txBody>
      </p:sp>
      <p:sp>
        <p:nvSpPr>
          <p:cNvPr id="5" name="Rectangle 5"/>
          <p:cNvSpPr>
            <a:spLocks noChangeArrowheads="1"/>
          </p:cNvSpPr>
          <p:nvPr/>
        </p:nvSpPr>
        <p:spPr bwMode="auto">
          <a:xfrm>
            <a:off x="179512" y="5052258"/>
            <a:ext cx="4427984"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GB" altLang="zh-CN" sz="1000" b="1" dirty="0" smtClean="0"/>
              <a:t>Figure 5.9-1: Resource management for background data transfer</a:t>
            </a:r>
            <a:endParaRPr lang="zh-CN" altLang="zh-CN" sz="1000" b="1" dirty="0"/>
          </a:p>
        </p:txBody>
      </p:sp>
      <p:sp>
        <p:nvSpPr>
          <p:cNvPr id="6" name="矩形 5"/>
          <p:cNvSpPr/>
          <p:nvPr/>
        </p:nvSpPr>
        <p:spPr>
          <a:xfrm>
            <a:off x="4788024" y="1307842"/>
            <a:ext cx="4104456" cy="5016758"/>
          </a:xfrm>
          <a:prstGeom prst="rect">
            <a:avLst/>
          </a:prstGeom>
        </p:spPr>
        <p:txBody>
          <a:bodyPr wrap="square">
            <a:spAutoFit/>
          </a:bodyPr>
          <a:lstStyle/>
          <a:p>
            <a:r>
              <a:rPr lang="en-GB" altLang="zh-CN" dirty="0" smtClean="0">
                <a:solidFill>
                  <a:srgbClr val="000000"/>
                </a:solidFill>
              </a:rPr>
              <a:t>SCEF API Requirement</a:t>
            </a:r>
          </a:p>
          <a:p>
            <a:pPr lvl="1">
              <a:buFont typeface="Arial" pitchFamily="34" charset="0"/>
              <a:buChar char="•"/>
            </a:pPr>
            <a:r>
              <a:rPr lang="en-US" altLang="zh-CN" sz="1400" dirty="0" smtClean="0">
                <a:solidFill>
                  <a:srgbClr val="000000"/>
                </a:solidFill>
              </a:rPr>
              <a:t>Step1</a:t>
            </a:r>
            <a:r>
              <a:rPr lang="zh-CN" altLang="en-US" sz="1400" dirty="0" smtClean="0">
                <a:solidFill>
                  <a:srgbClr val="000000"/>
                </a:solidFill>
              </a:rPr>
              <a:t>：</a:t>
            </a:r>
            <a:r>
              <a:rPr lang="en-GB" altLang="zh-CN" sz="1400" dirty="0" smtClean="0"/>
              <a:t> Background data transfer request </a:t>
            </a:r>
            <a:r>
              <a:rPr lang="zh-CN" altLang="en-US" sz="1400" dirty="0" smtClean="0">
                <a:solidFill>
                  <a:srgbClr val="000000"/>
                </a:solidFill>
              </a:rPr>
              <a:t>（</a:t>
            </a:r>
            <a:r>
              <a:rPr lang="en-US" altLang="zh-CN" sz="1400" dirty="0" smtClean="0">
                <a:solidFill>
                  <a:srgbClr val="000000"/>
                </a:solidFill>
              </a:rPr>
              <a:t>SCS-&gt;SCEF</a:t>
            </a:r>
            <a:r>
              <a:rPr lang="zh-CN" altLang="en-US" sz="1400" dirty="0" smtClean="0">
                <a:solidFill>
                  <a:srgbClr val="000000"/>
                </a:solidFill>
              </a:rPr>
              <a:t>）</a:t>
            </a:r>
            <a:endParaRPr lang="en-GB" altLang="zh-CN" sz="1400" dirty="0" smtClean="0">
              <a:solidFill>
                <a:srgbClr val="000000"/>
              </a:solidFill>
            </a:endParaRPr>
          </a:p>
          <a:p>
            <a:pPr lvl="1"/>
            <a:r>
              <a:rPr lang="en-GB" altLang="zh-CN" sz="1400" dirty="0" smtClean="0"/>
              <a:t>Background data transfer request (SCS/AS Identifier, SCS/AS Reference ID, Volume per UE, Number of </a:t>
            </a:r>
            <a:r>
              <a:rPr lang="en-GB" altLang="zh-CN" sz="1400" dirty="0" err="1" smtClean="0"/>
              <a:t>UEs</a:t>
            </a:r>
            <a:r>
              <a:rPr lang="en-GB" altLang="zh-CN" sz="1400" dirty="0" smtClean="0"/>
              <a:t>, Desired time window) </a:t>
            </a:r>
          </a:p>
          <a:p>
            <a:pPr lvl="1">
              <a:buFont typeface="Arial" pitchFamily="34" charset="0"/>
              <a:buChar char="•"/>
            </a:pPr>
            <a:r>
              <a:rPr lang="en-US" altLang="zh-CN" sz="1400" dirty="0" smtClean="0">
                <a:solidFill>
                  <a:srgbClr val="000000"/>
                </a:solidFill>
              </a:rPr>
              <a:t>Step4</a:t>
            </a:r>
            <a:r>
              <a:rPr lang="zh-CN" altLang="en-US" sz="1400" dirty="0" smtClean="0">
                <a:solidFill>
                  <a:srgbClr val="000000"/>
                </a:solidFill>
              </a:rPr>
              <a:t>：</a:t>
            </a:r>
            <a:r>
              <a:rPr lang="en-GB" altLang="zh-CN" sz="1400" dirty="0" smtClean="0"/>
              <a:t> Background data transfer response </a:t>
            </a:r>
            <a:r>
              <a:rPr lang="zh-CN" altLang="en-US" sz="1400" dirty="0" smtClean="0">
                <a:solidFill>
                  <a:srgbClr val="000000"/>
                </a:solidFill>
              </a:rPr>
              <a:t>（</a:t>
            </a:r>
            <a:r>
              <a:rPr lang="en-US" altLang="zh-CN" sz="1400" dirty="0" smtClean="0">
                <a:solidFill>
                  <a:srgbClr val="000000"/>
                </a:solidFill>
              </a:rPr>
              <a:t>SCEF-&gt;SCS</a:t>
            </a:r>
            <a:r>
              <a:rPr lang="zh-CN" altLang="en-US" sz="1400" dirty="0" smtClean="0">
                <a:solidFill>
                  <a:srgbClr val="000000"/>
                </a:solidFill>
              </a:rPr>
              <a:t>）</a:t>
            </a:r>
            <a:endParaRPr lang="en-US" altLang="zh-CN" sz="1400" dirty="0" smtClean="0">
              <a:solidFill>
                <a:srgbClr val="000000"/>
              </a:solidFill>
            </a:endParaRPr>
          </a:p>
          <a:p>
            <a:pPr lvl="1"/>
            <a:r>
              <a:rPr lang="en-GB" altLang="zh-CN" sz="1400" dirty="0" smtClean="0"/>
              <a:t>Background data transfer response (SCS/AS Identifier, reference ID, Possible transfer policies) </a:t>
            </a:r>
          </a:p>
          <a:p>
            <a:pPr lvl="1">
              <a:buFont typeface="Arial" pitchFamily="34" charset="0"/>
              <a:buChar char="•"/>
            </a:pPr>
            <a:r>
              <a:rPr lang="en-US" altLang="zh-CN" sz="1400" dirty="0" smtClean="0">
                <a:solidFill>
                  <a:srgbClr val="000000"/>
                </a:solidFill>
              </a:rPr>
              <a:t>Step5</a:t>
            </a:r>
            <a:r>
              <a:rPr lang="zh-CN" altLang="en-US" sz="1400" dirty="0" smtClean="0">
                <a:solidFill>
                  <a:srgbClr val="000000"/>
                </a:solidFill>
              </a:rPr>
              <a:t>：</a:t>
            </a:r>
            <a:r>
              <a:rPr lang="en-US" altLang="zh-CN" sz="1400" dirty="0" smtClean="0">
                <a:solidFill>
                  <a:srgbClr val="000000"/>
                </a:solidFill>
              </a:rPr>
              <a:t>New</a:t>
            </a:r>
            <a:r>
              <a:rPr lang="en-GB" altLang="zh-CN" sz="1400" dirty="0" smtClean="0"/>
              <a:t> Background data transfer request </a:t>
            </a:r>
            <a:r>
              <a:rPr lang="zh-CN" altLang="en-US" sz="1400" dirty="0" smtClean="0">
                <a:solidFill>
                  <a:srgbClr val="000000"/>
                </a:solidFill>
              </a:rPr>
              <a:t>（</a:t>
            </a:r>
            <a:r>
              <a:rPr lang="en-US" altLang="zh-CN" sz="1400" dirty="0" smtClean="0">
                <a:solidFill>
                  <a:srgbClr val="000000"/>
                </a:solidFill>
              </a:rPr>
              <a:t> SCS-&gt;SCEF </a:t>
            </a:r>
            <a:r>
              <a:rPr lang="zh-CN" altLang="en-US" sz="1400" dirty="0" smtClean="0">
                <a:solidFill>
                  <a:srgbClr val="000000"/>
                </a:solidFill>
              </a:rPr>
              <a:t>）</a:t>
            </a:r>
            <a:endParaRPr lang="en-US" altLang="zh-CN" sz="1400" dirty="0" smtClean="0">
              <a:solidFill>
                <a:srgbClr val="000000"/>
              </a:solidFill>
            </a:endParaRPr>
          </a:p>
          <a:p>
            <a:pPr lvl="1"/>
            <a:r>
              <a:rPr lang="en-GB" altLang="zh-CN" sz="1400" dirty="0" smtClean="0"/>
              <a:t>Background data transfer request (SCS/AS Identifier, SCS/AS Reference ID, Selected transfer policy)</a:t>
            </a:r>
          </a:p>
          <a:p>
            <a:pPr lvl="1">
              <a:buFont typeface="Arial" pitchFamily="34" charset="0"/>
              <a:buChar char="•"/>
            </a:pPr>
            <a:r>
              <a:rPr lang="en-US" altLang="zh-CN" sz="1400" dirty="0" smtClean="0">
                <a:solidFill>
                  <a:srgbClr val="000000"/>
                </a:solidFill>
              </a:rPr>
              <a:t>Step6</a:t>
            </a:r>
            <a:r>
              <a:rPr lang="zh-CN" altLang="en-US" sz="1400" dirty="0" smtClean="0">
                <a:solidFill>
                  <a:srgbClr val="000000"/>
                </a:solidFill>
              </a:rPr>
              <a:t>：</a:t>
            </a:r>
            <a:r>
              <a:rPr lang="en-GB" altLang="zh-CN" sz="1400" dirty="0" smtClean="0">
                <a:solidFill>
                  <a:srgbClr val="000000"/>
                </a:solidFill>
              </a:rPr>
              <a:t> </a:t>
            </a:r>
            <a:r>
              <a:rPr lang="en-GB" altLang="zh-CN" sz="1400" dirty="0" err="1" smtClean="0">
                <a:solidFill>
                  <a:srgbClr val="000000"/>
                </a:solidFill>
              </a:rPr>
              <a:t>NewBackground</a:t>
            </a:r>
            <a:r>
              <a:rPr lang="en-GB" altLang="zh-CN" sz="1400" dirty="0" smtClean="0">
                <a:solidFill>
                  <a:srgbClr val="000000"/>
                </a:solidFill>
              </a:rPr>
              <a:t> data transfer response( </a:t>
            </a:r>
            <a:r>
              <a:rPr lang="en-US" altLang="zh-CN" sz="1400" dirty="0" smtClean="0">
                <a:solidFill>
                  <a:srgbClr val="000000"/>
                </a:solidFill>
              </a:rPr>
              <a:t>SCEF-&gt;SCS)</a:t>
            </a:r>
            <a:endParaRPr lang="en-GB" altLang="zh-CN" sz="1400" dirty="0" smtClean="0">
              <a:solidFill>
                <a:srgbClr val="000000"/>
              </a:solidFill>
            </a:endParaRPr>
          </a:p>
          <a:p>
            <a:pPr lvl="1"/>
            <a:r>
              <a:rPr lang="en-GB" altLang="zh-CN" sz="1400" dirty="0" smtClean="0"/>
              <a:t>Background data transfer response (SCS/AS Identifier) </a:t>
            </a:r>
          </a:p>
          <a:p>
            <a:r>
              <a:rPr lang="en-GB" altLang="zh-CN" dirty="0" smtClean="0">
                <a:solidFill>
                  <a:srgbClr val="000000"/>
                </a:solidFill>
              </a:rPr>
              <a:t> </a:t>
            </a:r>
            <a:r>
              <a:rPr lang="en-US" altLang="zh-CN" dirty="0" smtClean="0">
                <a:solidFill>
                  <a:srgbClr val="000000"/>
                </a:solidFill>
              </a:rPr>
              <a:t>Stage 2 completeness</a:t>
            </a:r>
          </a:p>
          <a:p>
            <a:pPr lvl="1">
              <a:buFont typeface="Arial" pitchFamily="34" charset="0"/>
              <a:buChar char="•"/>
            </a:pPr>
            <a:r>
              <a:rPr lang="en-US" altLang="zh-CN" dirty="0" smtClean="0"/>
              <a:t>Y</a:t>
            </a:r>
          </a:p>
        </p:txBody>
      </p:sp>
      <p:sp>
        <p:nvSpPr>
          <p:cNvPr id="7" name="Rectangle 4"/>
          <p:cNvSpPr>
            <a:spLocks noChangeArrowheads="1"/>
          </p:cNvSpPr>
          <p:nvPr/>
        </p:nvSpPr>
        <p:spPr bwMode="auto">
          <a:xfrm>
            <a:off x="0" y="39082"/>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8" name="Object 3"/>
          <p:cNvGraphicFramePr>
            <a:graphicFrameLocks noChangeAspect="1"/>
          </p:cNvGraphicFramePr>
          <p:nvPr/>
        </p:nvGraphicFramePr>
        <p:xfrm>
          <a:off x="1" y="1379850"/>
          <a:ext cx="4860032" cy="3672408"/>
        </p:xfrm>
        <a:graphic>
          <a:graphicData uri="http://schemas.openxmlformats.org/presentationml/2006/ole">
            <p:oleObj spid="_x0000_s15362" name="Picture" r:id="rId3" imgW="5179383" imgH="3042905" progId="Word.Picture.8">
              <p:embed/>
            </p:oleObj>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55650" y="404664"/>
            <a:ext cx="7848798" cy="871537"/>
          </a:xfrm>
        </p:spPr>
        <p:txBody>
          <a:bodyPr>
            <a:noAutofit/>
          </a:bodyPr>
          <a:lstStyle/>
          <a:p>
            <a:pPr algn="l"/>
            <a:r>
              <a:rPr lang="en-GB" altLang="zh-CN" sz="3200" dirty="0" smtClean="0"/>
              <a:t>Communication Pattern parameters provisioning procedure</a:t>
            </a:r>
            <a:endParaRPr lang="zh-CN" altLang="en-US" sz="3200" dirty="0">
              <a:solidFill>
                <a:srgbClr val="C00000"/>
              </a:solidFill>
            </a:endParaRPr>
          </a:p>
        </p:txBody>
      </p:sp>
      <p:sp>
        <p:nvSpPr>
          <p:cNvPr id="3"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solidFill>
                <a:srgbClr val="000000"/>
              </a:solidFill>
            </a:endParaRPr>
          </a:p>
        </p:txBody>
      </p:sp>
      <p:sp>
        <p:nvSpPr>
          <p:cNvPr id="4"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solidFill>
                <a:srgbClr val="000000"/>
              </a:solidFill>
            </a:endParaRPr>
          </a:p>
        </p:txBody>
      </p:sp>
      <p:sp>
        <p:nvSpPr>
          <p:cNvPr id="5" name="矩形 4"/>
          <p:cNvSpPr/>
          <p:nvPr/>
        </p:nvSpPr>
        <p:spPr>
          <a:xfrm>
            <a:off x="4788024" y="1375589"/>
            <a:ext cx="4104456" cy="2739211"/>
          </a:xfrm>
          <a:prstGeom prst="rect">
            <a:avLst/>
          </a:prstGeom>
        </p:spPr>
        <p:txBody>
          <a:bodyPr wrap="square">
            <a:spAutoFit/>
          </a:bodyPr>
          <a:lstStyle/>
          <a:p>
            <a:r>
              <a:rPr lang="en-GB" altLang="zh-CN" dirty="0" smtClean="0">
                <a:solidFill>
                  <a:srgbClr val="000000"/>
                </a:solidFill>
              </a:rPr>
              <a:t>SCEF API Requirement</a:t>
            </a:r>
          </a:p>
          <a:p>
            <a:pPr lvl="1">
              <a:buFont typeface="Arial" pitchFamily="34" charset="0"/>
              <a:buChar char="•"/>
            </a:pPr>
            <a:r>
              <a:rPr lang="en-US" altLang="zh-CN" sz="1600" dirty="0" smtClean="0">
                <a:solidFill>
                  <a:srgbClr val="000000"/>
                </a:solidFill>
              </a:rPr>
              <a:t>Step1</a:t>
            </a:r>
            <a:r>
              <a:rPr lang="zh-CN" altLang="en-US" sz="1600" dirty="0" smtClean="0">
                <a:solidFill>
                  <a:srgbClr val="000000"/>
                </a:solidFill>
              </a:rPr>
              <a:t>：</a:t>
            </a:r>
            <a:r>
              <a:rPr lang="en-GB" altLang="zh-CN" sz="1600" dirty="0" smtClean="0"/>
              <a:t> Background data transfer request </a:t>
            </a:r>
            <a:r>
              <a:rPr lang="zh-CN" altLang="en-US" sz="1600" dirty="0" smtClean="0">
                <a:solidFill>
                  <a:srgbClr val="000000"/>
                </a:solidFill>
              </a:rPr>
              <a:t>（</a:t>
            </a:r>
            <a:r>
              <a:rPr lang="en-US" altLang="zh-CN" sz="1600" dirty="0" smtClean="0">
                <a:solidFill>
                  <a:srgbClr val="000000"/>
                </a:solidFill>
              </a:rPr>
              <a:t>SCS-&gt;SCEF</a:t>
            </a:r>
            <a:r>
              <a:rPr lang="zh-CN" altLang="en-US" sz="1600" dirty="0" smtClean="0">
                <a:solidFill>
                  <a:srgbClr val="000000"/>
                </a:solidFill>
              </a:rPr>
              <a:t>）</a:t>
            </a:r>
            <a:endParaRPr lang="en-GB" altLang="zh-CN" sz="1600" dirty="0" smtClean="0">
              <a:solidFill>
                <a:srgbClr val="000000"/>
              </a:solidFill>
            </a:endParaRPr>
          </a:p>
          <a:p>
            <a:pPr lvl="1"/>
            <a:r>
              <a:rPr lang="en-GB" altLang="zh-CN" sz="1400" dirty="0" smtClean="0"/>
              <a:t>Update Request (External Identifier or MSISDN, SCS/AS Identifier, SCS/AS Reference ID(</a:t>
            </a:r>
            <a:r>
              <a:rPr lang="en-GB" altLang="zh-CN" sz="1400" dirty="0" err="1" smtClean="0"/>
              <a:t>s</a:t>
            </a:r>
            <a:r>
              <a:rPr lang="en-GB" altLang="zh-CN" sz="1400" dirty="0" smtClean="0"/>
              <a:t>), CP parameter set(</a:t>
            </a:r>
            <a:r>
              <a:rPr lang="en-GB" altLang="zh-CN" sz="1400" dirty="0" err="1" smtClean="0"/>
              <a:t>s</a:t>
            </a:r>
            <a:r>
              <a:rPr lang="en-GB" altLang="zh-CN" sz="1400" dirty="0" smtClean="0"/>
              <a:t>), validity time(</a:t>
            </a:r>
            <a:r>
              <a:rPr lang="en-GB" altLang="zh-CN" sz="1400" dirty="0" err="1" smtClean="0"/>
              <a:t>s</a:t>
            </a:r>
            <a:r>
              <a:rPr lang="en-GB" altLang="zh-CN" sz="1400" dirty="0" smtClean="0"/>
              <a:t>), SCS/AS Reference ID(</a:t>
            </a:r>
            <a:r>
              <a:rPr lang="en-GB" altLang="zh-CN" sz="1400" dirty="0" err="1" smtClean="0"/>
              <a:t>s</a:t>
            </a:r>
            <a:r>
              <a:rPr lang="en-GB" altLang="zh-CN" sz="1400" dirty="0" smtClean="0"/>
              <a:t>) for Deletion) </a:t>
            </a:r>
          </a:p>
          <a:p>
            <a:pPr lvl="1">
              <a:buFont typeface="Arial" pitchFamily="34" charset="0"/>
              <a:buChar char="•"/>
            </a:pPr>
            <a:r>
              <a:rPr lang="en-US" altLang="zh-CN" sz="1600" dirty="0" smtClean="0">
                <a:solidFill>
                  <a:srgbClr val="000000"/>
                </a:solidFill>
              </a:rPr>
              <a:t>Step6</a:t>
            </a:r>
            <a:r>
              <a:rPr lang="zh-CN" altLang="en-US" sz="1600" dirty="0" smtClean="0">
                <a:solidFill>
                  <a:srgbClr val="000000"/>
                </a:solidFill>
              </a:rPr>
              <a:t>：</a:t>
            </a:r>
            <a:r>
              <a:rPr lang="en-GB" altLang="zh-CN" sz="1600" dirty="0" smtClean="0"/>
              <a:t> Update Response </a:t>
            </a:r>
            <a:r>
              <a:rPr lang="zh-CN" altLang="en-US" sz="1600" dirty="0" smtClean="0">
                <a:solidFill>
                  <a:srgbClr val="000000"/>
                </a:solidFill>
              </a:rPr>
              <a:t>（</a:t>
            </a:r>
            <a:r>
              <a:rPr lang="en-US" altLang="zh-CN" sz="1600" dirty="0" smtClean="0">
                <a:solidFill>
                  <a:srgbClr val="000000"/>
                </a:solidFill>
              </a:rPr>
              <a:t>SCEF-&gt;SCS</a:t>
            </a:r>
            <a:r>
              <a:rPr lang="zh-CN" altLang="en-US" sz="1600" dirty="0" smtClean="0">
                <a:solidFill>
                  <a:srgbClr val="000000"/>
                </a:solidFill>
              </a:rPr>
              <a:t>）</a:t>
            </a:r>
            <a:endParaRPr lang="en-US" altLang="zh-CN" sz="1600" dirty="0" smtClean="0">
              <a:solidFill>
                <a:srgbClr val="000000"/>
              </a:solidFill>
            </a:endParaRPr>
          </a:p>
          <a:p>
            <a:r>
              <a:rPr lang="en-GB" altLang="zh-CN" sz="1400" dirty="0" smtClean="0"/>
              <a:t>             Update Response (SCS/AS Reference ID, Cause) </a:t>
            </a:r>
            <a:r>
              <a:rPr lang="en-US" altLang="zh-CN" dirty="0" smtClean="0">
                <a:solidFill>
                  <a:srgbClr val="000000"/>
                </a:solidFill>
              </a:rPr>
              <a:t>Stage 2 completeness</a:t>
            </a:r>
          </a:p>
          <a:p>
            <a:pPr lvl="1">
              <a:buFont typeface="Arial" pitchFamily="34" charset="0"/>
              <a:buChar char="•"/>
            </a:pPr>
            <a:r>
              <a:rPr lang="en-US" altLang="zh-CN" dirty="0" smtClean="0"/>
              <a:t>Y</a:t>
            </a:r>
          </a:p>
        </p:txBody>
      </p:sp>
      <p:sp>
        <p:nvSpPr>
          <p:cNvPr id="6"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8" name="Object 3"/>
          <p:cNvGraphicFramePr>
            <a:graphicFrameLocks noChangeAspect="1"/>
          </p:cNvGraphicFramePr>
          <p:nvPr/>
        </p:nvGraphicFramePr>
        <p:xfrm>
          <a:off x="251520" y="1700808"/>
          <a:ext cx="4930775" cy="3154363"/>
        </p:xfrm>
        <a:graphic>
          <a:graphicData uri="http://schemas.openxmlformats.org/presentationml/2006/ole">
            <p:oleObj spid="_x0000_s16386" name="Picture" r:id="rId3" imgW="4941906" imgH="3156513" progId="Word.Picture.8">
              <p:embed/>
            </p:oleObj>
          </a:graphicData>
        </a:graphic>
      </p:graphicFrame>
      <p:sp>
        <p:nvSpPr>
          <p:cNvPr id="9" name="矩形 8"/>
          <p:cNvSpPr/>
          <p:nvPr/>
        </p:nvSpPr>
        <p:spPr>
          <a:xfrm>
            <a:off x="323528" y="5013176"/>
            <a:ext cx="4572000" cy="276999"/>
          </a:xfrm>
          <a:prstGeom prst="rect">
            <a:avLst/>
          </a:prstGeom>
        </p:spPr>
        <p:txBody>
          <a:bodyPr>
            <a:spAutoFit/>
          </a:bodyPr>
          <a:lstStyle/>
          <a:p>
            <a:r>
              <a:rPr lang="en-US" altLang="zh-CN" sz="1200" dirty="0" smtClean="0"/>
              <a:t>Figure 5.10.2-1: </a:t>
            </a:r>
            <a:r>
              <a:rPr lang="en-US" altLang="zh-CN" sz="1200" dirty="0" err="1" smtClean="0"/>
              <a:t>Signalling</a:t>
            </a:r>
            <a:r>
              <a:rPr lang="en-US" altLang="zh-CN" sz="1200" dirty="0" smtClean="0"/>
              <a:t> sequence for provisioning of CP Parameters</a:t>
            </a:r>
            <a:endParaRPr lang="en-US" altLang="zh-CN" sz="12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55650" y="404664"/>
            <a:ext cx="7848798" cy="871537"/>
          </a:xfrm>
        </p:spPr>
        <p:txBody>
          <a:bodyPr>
            <a:noAutofit/>
          </a:bodyPr>
          <a:lstStyle/>
          <a:p>
            <a:pPr algn="l"/>
            <a:r>
              <a:rPr lang="en-GB" altLang="zh-CN" sz="3200" dirty="0" smtClean="0"/>
              <a:t>Setting up an AS session with required </a:t>
            </a:r>
            <a:r>
              <a:rPr lang="en-GB" altLang="zh-CN" sz="3200" dirty="0" err="1" smtClean="0"/>
              <a:t>QoS</a:t>
            </a:r>
            <a:r>
              <a:rPr lang="en-GB" altLang="zh-CN" sz="3200" dirty="0" smtClean="0"/>
              <a:t> procedure</a:t>
            </a:r>
            <a:endParaRPr lang="zh-CN" altLang="en-US" sz="3200" dirty="0">
              <a:solidFill>
                <a:srgbClr val="C00000"/>
              </a:solidFill>
            </a:endParaRPr>
          </a:p>
        </p:txBody>
      </p:sp>
      <p:sp>
        <p:nvSpPr>
          <p:cNvPr id="3"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solidFill>
                <a:srgbClr val="000000"/>
              </a:solidFill>
            </a:endParaRPr>
          </a:p>
        </p:txBody>
      </p:sp>
      <p:sp>
        <p:nvSpPr>
          <p:cNvPr id="4"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solidFill>
                <a:srgbClr val="000000"/>
              </a:solidFill>
            </a:endParaRPr>
          </a:p>
        </p:txBody>
      </p:sp>
      <p:sp>
        <p:nvSpPr>
          <p:cNvPr id="5" name="矩形 4"/>
          <p:cNvSpPr/>
          <p:nvPr/>
        </p:nvSpPr>
        <p:spPr>
          <a:xfrm>
            <a:off x="755650" y="4437112"/>
            <a:ext cx="7200726" cy="2062103"/>
          </a:xfrm>
          <a:prstGeom prst="rect">
            <a:avLst/>
          </a:prstGeom>
        </p:spPr>
        <p:txBody>
          <a:bodyPr wrap="square">
            <a:spAutoFit/>
          </a:bodyPr>
          <a:lstStyle/>
          <a:p>
            <a:r>
              <a:rPr lang="en-GB" altLang="zh-CN" dirty="0" smtClean="0">
                <a:solidFill>
                  <a:srgbClr val="000000"/>
                </a:solidFill>
              </a:rPr>
              <a:t>SCEF API Requirement</a:t>
            </a:r>
          </a:p>
          <a:p>
            <a:pPr lvl="1">
              <a:buFont typeface="Arial" pitchFamily="34" charset="0"/>
              <a:buChar char="•"/>
            </a:pPr>
            <a:r>
              <a:rPr lang="en-US" altLang="zh-CN" sz="1600" dirty="0" smtClean="0">
                <a:solidFill>
                  <a:srgbClr val="000000"/>
                </a:solidFill>
              </a:rPr>
              <a:t>Step1</a:t>
            </a:r>
            <a:r>
              <a:rPr lang="zh-CN" altLang="en-US" sz="1600" dirty="0" smtClean="0">
                <a:solidFill>
                  <a:srgbClr val="000000"/>
                </a:solidFill>
              </a:rPr>
              <a:t>：</a:t>
            </a:r>
            <a:r>
              <a:rPr lang="en-GB" altLang="zh-CN" sz="1600" dirty="0" smtClean="0"/>
              <a:t> On-demand </a:t>
            </a:r>
            <a:r>
              <a:rPr lang="en-GB" altLang="zh-CN" sz="1600" dirty="0" err="1" smtClean="0"/>
              <a:t>QoS</a:t>
            </a:r>
            <a:r>
              <a:rPr lang="en-GB" altLang="zh-CN" sz="1600" dirty="0" smtClean="0"/>
              <a:t> request </a:t>
            </a:r>
            <a:r>
              <a:rPr lang="zh-CN" altLang="en-US" sz="1600" dirty="0" smtClean="0">
                <a:solidFill>
                  <a:srgbClr val="000000"/>
                </a:solidFill>
              </a:rPr>
              <a:t>（</a:t>
            </a:r>
            <a:r>
              <a:rPr lang="en-US" altLang="zh-CN" sz="1600" dirty="0" smtClean="0">
                <a:solidFill>
                  <a:srgbClr val="000000"/>
                </a:solidFill>
              </a:rPr>
              <a:t>SCS-&gt;SCEF</a:t>
            </a:r>
            <a:r>
              <a:rPr lang="zh-CN" altLang="en-US" sz="1600" dirty="0" smtClean="0">
                <a:solidFill>
                  <a:srgbClr val="000000"/>
                </a:solidFill>
              </a:rPr>
              <a:t>）</a:t>
            </a:r>
            <a:endParaRPr lang="en-GB" altLang="zh-CN" sz="1600" dirty="0" smtClean="0">
              <a:solidFill>
                <a:srgbClr val="000000"/>
              </a:solidFill>
            </a:endParaRPr>
          </a:p>
          <a:p>
            <a:pPr lvl="1"/>
            <a:r>
              <a:rPr lang="en-GB" altLang="zh-CN" sz="1400" dirty="0" smtClean="0"/>
              <a:t>On-demand </a:t>
            </a:r>
            <a:r>
              <a:rPr lang="en-GB" altLang="zh-CN" sz="1400" dirty="0" err="1" smtClean="0"/>
              <a:t>QoS</a:t>
            </a:r>
            <a:r>
              <a:rPr lang="en-GB" altLang="zh-CN" sz="1400" dirty="0" smtClean="0"/>
              <a:t> request (UE IP address, SCS/AS Identifier, SCS/AS Reference ID, Description of the application flows reference to a pre-defined </a:t>
            </a:r>
            <a:r>
              <a:rPr lang="en-GB" altLang="zh-CN" sz="1400" dirty="0" err="1" smtClean="0"/>
              <a:t>QoS</a:t>
            </a:r>
            <a:r>
              <a:rPr lang="en-GB" altLang="zh-CN" sz="1400" dirty="0" smtClean="0"/>
              <a:t>) </a:t>
            </a:r>
          </a:p>
          <a:p>
            <a:pPr lvl="1">
              <a:buFont typeface="Arial" pitchFamily="34" charset="0"/>
              <a:buChar char="•"/>
            </a:pPr>
            <a:r>
              <a:rPr lang="en-US" altLang="zh-CN" sz="1600" dirty="0" smtClean="0">
                <a:solidFill>
                  <a:srgbClr val="000000"/>
                </a:solidFill>
              </a:rPr>
              <a:t>Step5</a:t>
            </a:r>
            <a:r>
              <a:rPr lang="zh-CN" altLang="en-US" sz="1600" dirty="0" smtClean="0">
                <a:solidFill>
                  <a:srgbClr val="000000"/>
                </a:solidFill>
              </a:rPr>
              <a:t>：</a:t>
            </a:r>
            <a:r>
              <a:rPr lang="en-GB" altLang="zh-CN" sz="1600" dirty="0" smtClean="0"/>
              <a:t> On-demand </a:t>
            </a:r>
            <a:r>
              <a:rPr lang="en-GB" altLang="zh-CN" sz="1600" dirty="0" err="1" smtClean="0"/>
              <a:t>QoS</a:t>
            </a:r>
            <a:r>
              <a:rPr lang="en-GB" altLang="zh-CN" sz="1600" dirty="0" smtClean="0"/>
              <a:t> response </a:t>
            </a:r>
            <a:r>
              <a:rPr lang="zh-CN" altLang="en-US" sz="1600" dirty="0" smtClean="0">
                <a:solidFill>
                  <a:srgbClr val="000000"/>
                </a:solidFill>
              </a:rPr>
              <a:t>（</a:t>
            </a:r>
            <a:r>
              <a:rPr lang="en-US" altLang="zh-CN" sz="1600" dirty="0" smtClean="0">
                <a:solidFill>
                  <a:srgbClr val="000000"/>
                </a:solidFill>
              </a:rPr>
              <a:t>SCEF-&gt;SCS</a:t>
            </a:r>
            <a:r>
              <a:rPr lang="zh-CN" altLang="en-US" sz="1600" dirty="0" smtClean="0">
                <a:solidFill>
                  <a:srgbClr val="000000"/>
                </a:solidFill>
              </a:rPr>
              <a:t>）</a:t>
            </a:r>
            <a:endParaRPr lang="en-US" altLang="zh-CN" sz="1600" dirty="0" smtClean="0">
              <a:solidFill>
                <a:srgbClr val="000000"/>
              </a:solidFill>
            </a:endParaRPr>
          </a:p>
          <a:p>
            <a:r>
              <a:rPr lang="en-GB" altLang="zh-CN" sz="1400" dirty="0" smtClean="0"/>
              <a:t>          On-demand </a:t>
            </a:r>
            <a:r>
              <a:rPr lang="en-GB" altLang="zh-CN" sz="1400" dirty="0" err="1" smtClean="0"/>
              <a:t>QoS</a:t>
            </a:r>
            <a:r>
              <a:rPr lang="en-GB" altLang="zh-CN" sz="1400" dirty="0" smtClean="0"/>
              <a:t> response (SCS/AS Identifier, SCS/AS Reference ID, Result) </a:t>
            </a:r>
          </a:p>
          <a:p>
            <a:r>
              <a:rPr lang="en-US" altLang="zh-CN" dirty="0" smtClean="0">
                <a:solidFill>
                  <a:srgbClr val="000000"/>
                </a:solidFill>
              </a:rPr>
              <a:t>Stage 2 completeness</a:t>
            </a:r>
          </a:p>
          <a:p>
            <a:pPr lvl="1">
              <a:buFont typeface="Arial" pitchFamily="34" charset="0"/>
              <a:buChar char="•"/>
            </a:pPr>
            <a:r>
              <a:rPr lang="en-US" altLang="zh-CN" dirty="0" smtClean="0"/>
              <a:t>Y</a:t>
            </a:r>
          </a:p>
        </p:txBody>
      </p:sp>
      <p:sp>
        <p:nvSpPr>
          <p:cNvPr id="6"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矩形 7"/>
          <p:cNvSpPr/>
          <p:nvPr/>
        </p:nvSpPr>
        <p:spPr>
          <a:xfrm>
            <a:off x="1187624" y="4005263"/>
            <a:ext cx="4572000" cy="276999"/>
          </a:xfrm>
          <a:prstGeom prst="rect">
            <a:avLst/>
          </a:prstGeom>
        </p:spPr>
        <p:txBody>
          <a:bodyPr>
            <a:spAutoFit/>
          </a:bodyPr>
          <a:lstStyle/>
          <a:p>
            <a:r>
              <a:rPr lang="en-US" altLang="zh-CN" sz="1200" dirty="0" smtClean="0"/>
              <a:t>Figure 5.11-1: Setting up an AS session with required </a:t>
            </a:r>
            <a:r>
              <a:rPr lang="en-US" altLang="zh-CN" sz="1200" dirty="0" err="1" smtClean="0"/>
              <a:t>QoS</a:t>
            </a:r>
            <a:endParaRPr lang="en-US" altLang="zh-CN" sz="1200" dirty="0" smtClean="0"/>
          </a:p>
        </p:txBody>
      </p:sp>
      <p:sp>
        <p:nvSpPr>
          <p:cNvPr id="9"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0" name="Object 3"/>
          <p:cNvGraphicFramePr>
            <a:graphicFrameLocks noChangeAspect="1"/>
          </p:cNvGraphicFramePr>
          <p:nvPr/>
        </p:nvGraphicFramePr>
        <p:xfrm>
          <a:off x="971600" y="1338263"/>
          <a:ext cx="5707063" cy="2667000"/>
        </p:xfrm>
        <a:graphic>
          <a:graphicData uri="http://schemas.openxmlformats.org/presentationml/2006/ole">
            <p:oleObj spid="_x0000_s17410" name="Picture" r:id="rId3" imgW="5722910" imgH="2673226" progId="Word.Picture.8">
              <p:embed/>
            </p:oleObj>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55650" y="480864"/>
            <a:ext cx="7848798" cy="871537"/>
          </a:xfrm>
        </p:spPr>
        <p:txBody>
          <a:bodyPr>
            <a:normAutofit/>
          </a:bodyPr>
          <a:lstStyle/>
          <a:p>
            <a:r>
              <a:rPr lang="en-GB" altLang="zh-CN" dirty="0" smtClean="0"/>
              <a:t>Others</a:t>
            </a:r>
            <a:endParaRPr lang="zh-CN" altLang="en-US" dirty="0">
              <a:solidFill>
                <a:srgbClr val="C00000"/>
              </a:solidFill>
            </a:endParaRPr>
          </a:p>
        </p:txBody>
      </p:sp>
      <p:sp>
        <p:nvSpPr>
          <p:cNvPr id="3" name="Rectangle 2"/>
          <p:cNvSpPr>
            <a:spLocks noChangeArrowheads="1"/>
          </p:cNvSpPr>
          <p:nvPr/>
        </p:nvSpPr>
        <p:spPr bwMode="auto">
          <a:xfrm>
            <a:off x="0" y="762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solidFill>
                <a:srgbClr val="000000"/>
              </a:solidFill>
            </a:endParaRPr>
          </a:p>
        </p:txBody>
      </p:sp>
      <p:sp>
        <p:nvSpPr>
          <p:cNvPr id="4" name="Rectangle 4"/>
          <p:cNvSpPr>
            <a:spLocks noChangeArrowheads="1"/>
          </p:cNvSpPr>
          <p:nvPr/>
        </p:nvSpPr>
        <p:spPr bwMode="auto">
          <a:xfrm>
            <a:off x="0" y="762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solidFill>
                <a:srgbClr val="000000"/>
              </a:solidFill>
            </a:endParaRPr>
          </a:p>
        </p:txBody>
      </p:sp>
      <p:sp>
        <p:nvSpPr>
          <p:cNvPr id="5" name="矩形 4"/>
          <p:cNvSpPr/>
          <p:nvPr/>
        </p:nvSpPr>
        <p:spPr>
          <a:xfrm>
            <a:off x="755650" y="1128936"/>
            <a:ext cx="7632700" cy="5478423"/>
          </a:xfrm>
          <a:prstGeom prst="rect">
            <a:avLst/>
          </a:prstGeom>
        </p:spPr>
        <p:txBody>
          <a:bodyPr wrap="square">
            <a:spAutoFit/>
          </a:bodyPr>
          <a:lstStyle/>
          <a:p>
            <a:pPr>
              <a:buFont typeface="Arial" pitchFamily="34" charset="0"/>
              <a:buChar char="•"/>
            </a:pPr>
            <a:r>
              <a:rPr lang="en-GB" altLang="zh-CN" dirty="0" err="1" smtClean="0">
                <a:solidFill>
                  <a:srgbClr val="000000"/>
                </a:solidFill>
              </a:rPr>
              <a:t>DeviceTrigger</a:t>
            </a:r>
            <a:endParaRPr lang="en-GB" altLang="zh-CN" dirty="0" smtClean="0">
              <a:solidFill>
                <a:srgbClr val="000000"/>
              </a:solidFill>
            </a:endParaRPr>
          </a:p>
          <a:p>
            <a:pPr lvl="1"/>
            <a:r>
              <a:rPr lang="en-GB" altLang="zh-CN" sz="1400" dirty="0" smtClean="0"/>
              <a:t>Device Triggering is the means by which a SCS sends information to the UE via the 3GPP network to trigger the UE to perform application specific actions that include initiating communication with the SCS for the indirect model or an AS in the network for the hybrid model. Device Triggering is required when an IP address for the UE is not available or reachable by the SCS/AS.</a:t>
            </a:r>
            <a:endParaRPr lang="zh-CN" altLang="zh-CN" sz="1400" dirty="0" smtClean="0"/>
          </a:p>
          <a:p>
            <a:pPr>
              <a:buFont typeface="Arial" pitchFamily="34" charset="0"/>
              <a:buChar char="•"/>
            </a:pPr>
            <a:r>
              <a:rPr lang="en-US" altLang="zh-CN" dirty="0" smtClean="0"/>
              <a:t>PS-only Service Provision</a:t>
            </a:r>
          </a:p>
          <a:p>
            <a:pPr lvl="1"/>
            <a:r>
              <a:rPr lang="en-US" altLang="zh-CN" sz="1400" dirty="0" smtClean="0"/>
              <a:t>PS-only service provision is providing a UE with all subscribed services via PS domain. PS-only service provision implies a subscription that allows only for services exclusively provided by the PS domain, i.e. packet bearer services and SMS services. The support of SMS services via PS domain NAS is a network deployment option and may depend also on roaming agreements. Therefore, a subscription intended for PS-only service provision may allow also for SMS services via CS domain to provide a UE with SMS services in situations when serving node or network don't support SMS via PS domain NAS. </a:t>
            </a:r>
          </a:p>
          <a:p>
            <a:pPr>
              <a:buFont typeface="Arial" pitchFamily="34" charset="0"/>
              <a:buChar char="•"/>
            </a:pPr>
            <a:r>
              <a:rPr lang="en-US" altLang="zh-CN" dirty="0" smtClean="0"/>
              <a:t>Core Network assisted RAN parameters tuning</a:t>
            </a:r>
          </a:p>
          <a:p>
            <a:pPr lvl="1"/>
            <a:r>
              <a:rPr lang="en-US" altLang="zh-CN" sz="1400" dirty="0" smtClean="0"/>
              <a:t>Core Network assisted RAN parameters tuning aids the RAN in optimizing the setting of RAN parameters.</a:t>
            </a:r>
          </a:p>
          <a:p>
            <a:pPr>
              <a:buFont typeface="Arial" pitchFamily="34" charset="0"/>
              <a:buChar char="•"/>
            </a:pPr>
            <a:r>
              <a:rPr lang="en-US" altLang="zh-CN" dirty="0" smtClean="0"/>
              <a:t>Change the chargeable party at session set-up or during the session</a:t>
            </a:r>
          </a:p>
          <a:p>
            <a:pPr lvl="1"/>
            <a:r>
              <a:rPr lang="en-US" altLang="zh-CN" sz="1400" dirty="0" smtClean="0"/>
              <a:t>The SCS/AS may request the SCEF to start or stop sponsoring a data session for a UE that is served by the 3rd party service provider (AS session), i.e. to realize that either the 3rd party service provider is charged for the traffic (start) or not (stop). The SCS/AS may request to be set as the chargeable party, i.e. sponsoring the traffic, either at AS session set-up or to change it during an ongoing AS session. </a:t>
            </a:r>
            <a:endParaRPr lang="zh-CN" altLang="zh-CN" sz="1400" dirty="0" smtClean="0"/>
          </a:p>
          <a:p>
            <a:endParaRPr lang="en-US" altLang="zh-CN" dirty="0" smtClean="0"/>
          </a:p>
        </p:txBody>
      </p:sp>
      <p:sp>
        <p:nvSpPr>
          <p:cNvPr id="6" name="Rectangle 4"/>
          <p:cNvSpPr>
            <a:spLocks noChangeArrowheads="1"/>
          </p:cNvSpPr>
          <p:nvPr/>
        </p:nvSpPr>
        <p:spPr bwMode="auto">
          <a:xfrm>
            <a:off x="0" y="76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Rectangle 4"/>
          <p:cNvSpPr>
            <a:spLocks noChangeArrowheads="1"/>
          </p:cNvSpPr>
          <p:nvPr/>
        </p:nvSpPr>
        <p:spPr bwMode="auto">
          <a:xfrm>
            <a:off x="0" y="76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Rectangle 4"/>
          <p:cNvSpPr>
            <a:spLocks noChangeArrowheads="1"/>
          </p:cNvSpPr>
          <p:nvPr/>
        </p:nvSpPr>
        <p:spPr bwMode="auto">
          <a:xfrm>
            <a:off x="0" y="762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55650" y="554038"/>
            <a:ext cx="7632700" cy="871537"/>
          </a:xfrm>
        </p:spPr>
        <p:txBody>
          <a:bodyPr/>
          <a:lstStyle/>
          <a:p>
            <a:r>
              <a:rPr lang="en-US" altLang="zh-CN" dirty="0" smtClean="0"/>
              <a:t>Summary</a:t>
            </a:r>
            <a:r>
              <a:rPr lang="zh-CN" altLang="en-US" dirty="0" smtClean="0"/>
              <a:t>（</a:t>
            </a:r>
            <a:r>
              <a:rPr lang="en-US" altLang="zh-CN" dirty="0" smtClean="0"/>
              <a:t>Low Priority</a:t>
            </a:r>
            <a:r>
              <a:rPr lang="zh-CN" altLang="en-US" dirty="0" smtClean="0"/>
              <a:t>）</a:t>
            </a:r>
            <a:endParaRPr lang="zh-CN" altLang="en-US" dirty="0"/>
          </a:p>
        </p:txBody>
      </p:sp>
      <p:graphicFrame>
        <p:nvGraphicFramePr>
          <p:cNvPr id="4" name="表格 3"/>
          <p:cNvGraphicFramePr>
            <a:graphicFrameLocks noGrp="1"/>
          </p:cNvGraphicFramePr>
          <p:nvPr/>
        </p:nvGraphicFramePr>
        <p:xfrm>
          <a:off x="755576" y="1353344"/>
          <a:ext cx="5976664" cy="4072085"/>
        </p:xfrm>
        <a:graphic>
          <a:graphicData uri="http://schemas.openxmlformats.org/drawingml/2006/table">
            <a:tbl>
              <a:tblPr/>
              <a:tblGrid>
                <a:gridCol w="4427166"/>
                <a:gridCol w="1549498"/>
              </a:tblGrid>
              <a:tr h="142105">
                <a:tc>
                  <a:txBody>
                    <a:bodyPr/>
                    <a:lstStyle/>
                    <a:p>
                      <a:pPr algn="l" fontAlgn="ctr"/>
                      <a:r>
                        <a:rPr lang="en-US" sz="900" b="0" i="0" u="none" strike="noStrike">
                          <a:solidFill>
                            <a:srgbClr val="000000"/>
                          </a:solidFill>
                          <a:latin typeface="宋体"/>
                        </a:rPr>
                        <a:t>Others</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ctr"/>
                      <a:r>
                        <a:rPr lang="en-US" sz="900" b="0" i="0" u="none" strike="noStrike">
                          <a:solidFill>
                            <a:srgbClr val="000000"/>
                          </a:solidFill>
                          <a:latin typeface="宋体"/>
                        </a:rPr>
                        <a:t>3GPP defined or not</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42105">
                <a:tc>
                  <a:txBody>
                    <a:bodyPr/>
                    <a:lstStyle/>
                    <a:p>
                      <a:pPr algn="l" fontAlgn="ctr"/>
                      <a:r>
                        <a:rPr lang="en-US" sz="900" b="0" i="0" u="none" strike="noStrike">
                          <a:solidFill>
                            <a:srgbClr val="000000"/>
                          </a:solidFill>
                          <a:latin typeface="宋体"/>
                        </a:rPr>
                        <a:t>DeviceTrigger</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latin typeface="宋体"/>
                        </a:rPr>
                        <a:t>Y</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2105">
                <a:tc>
                  <a:txBody>
                    <a:bodyPr/>
                    <a:lstStyle/>
                    <a:p>
                      <a:pPr algn="l" fontAlgn="ctr"/>
                      <a:r>
                        <a:rPr lang="en-US" sz="900" b="0" i="0" u="none" strike="noStrike">
                          <a:solidFill>
                            <a:srgbClr val="000000"/>
                          </a:solidFill>
                          <a:latin typeface="宋体"/>
                        </a:rPr>
                        <a:t>PS-only Service Provision</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latin typeface="宋体"/>
                        </a:rPr>
                        <a:t>N</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76570">
                <a:tc>
                  <a:txBody>
                    <a:bodyPr/>
                    <a:lstStyle/>
                    <a:p>
                      <a:pPr algn="l" fontAlgn="ctr"/>
                      <a:r>
                        <a:rPr lang="en-US" sz="900" b="0" i="0" u="none" strike="noStrike">
                          <a:solidFill>
                            <a:srgbClr val="000000"/>
                          </a:solidFill>
                          <a:latin typeface="宋体"/>
                        </a:rPr>
                        <a:t>Core Network assisted RAN parameters tuning</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latin typeface="宋体"/>
                        </a:rPr>
                        <a:t>N</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70286">
                <a:tc>
                  <a:txBody>
                    <a:bodyPr/>
                    <a:lstStyle/>
                    <a:p>
                      <a:pPr algn="l" fontAlgn="ctr"/>
                      <a:r>
                        <a:rPr lang="en-US" sz="900" b="0" i="0" u="none" strike="noStrike">
                          <a:solidFill>
                            <a:srgbClr val="000000"/>
                          </a:solidFill>
                          <a:latin typeface="宋体"/>
                        </a:rPr>
                        <a:t>Resource management of background data transfer</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latin typeface="宋体"/>
                        </a:rPr>
                        <a:t>Y</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50084">
                <a:tc>
                  <a:txBody>
                    <a:bodyPr/>
                    <a:lstStyle/>
                    <a:p>
                      <a:pPr algn="l" fontAlgn="ctr"/>
                      <a:r>
                        <a:rPr lang="en-US" sz="900" b="0" i="0" u="none" strike="noStrike">
                          <a:solidFill>
                            <a:srgbClr val="000000"/>
                          </a:solidFill>
                          <a:latin typeface="宋体"/>
                        </a:rPr>
                        <a:t>E-UTRAN network resource optimizations based on </a:t>
                      </a:r>
                      <a:r>
                        <a:rPr lang="en-US" sz="900" b="1" i="0" u="none" strike="noStrike">
                          <a:solidFill>
                            <a:srgbClr val="000000"/>
                          </a:solidFill>
                          <a:latin typeface="宋体"/>
                        </a:rPr>
                        <a:t>communication patterns </a:t>
                      </a:r>
                      <a:r>
                        <a:rPr lang="en-US" sz="900" b="0" i="0" u="none" strike="noStrike">
                          <a:solidFill>
                            <a:srgbClr val="000000"/>
                          </a:solidFill>
                          <a:latin typeface="宋体"/>
                        </a:rPr>
                        <a:t>provided to the MME</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latin typeface="宋体"/>
                        </a:rPr>
                        <a:t>Y</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76570">
                <a:tc>
                  <a:txBody>
                    <a:bodyPr/>
                    <a:lstStyle/>
                    <a:p>
                      <a:pPr algn="l" fontAlgn="ctr"/>
                      <a:r>
                        <a:rPr lang="en-US" sz="900" b="0" i="0" u="none" strike="noStrike">
                          <a:solidFill>
                            <a:srgbClr val="000000"/>
                          </a:solidFill>
                          <a:latin typeface="宋体"/>
                        </a:rPr>
                        <a:t>Support of setting up an AS session with required QoS</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latin typeface="宋体"/>
                        </a:rPr>
                        <a:t>Y</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11035">
                <a:tc>
                  <a:txBody>
                    <a:bodyPr/>
                    <a:lstStyle/>
                    <a:p>
                      <a:pPr algn="l" fontAlgn="ctr"/>
                      <a:r>
                        <a:rPr lang="en-US" sz="900" b="0" i="0" u="none" strike="noStrike">
                          <a:solidFill>
                            <a:srgbClr val="000000"/>
                          </a:solidFill>
                          <a:latin typeface="宋体"/>
                        </a:rPr>
                        <a:t>Change the chargeable party at session set-up or during the session</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latin typeface="宋体"/>
                        </a:rPr>
                        <a:t>Y</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76570">
                <a:tc>
                  <a:txBody>
                    <a:bodyPr/>
                    <a:lstStyle/>
                    <a:p>
                      <a:pPr algn="l" fontAlgn="ctr"/>
                      <a:r>
                        <a:rPr lang="en-US" sz="900" b="0" i="0" u="none" strike="noStrike">
                          <a:solidFill>
                            <a:srgbClr val="000000"/>
                          </a:solidFill>
                          <a:latin typeface="宋体"/>
                        </a:rPr>
                        <a:t>Monitoring Event: Loss of connectivity</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latin typeface="宋体"/>
                        </a:rPr>
                        <a:t>Y</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76570">
                <a:tc>
                  <a:txBody>
                    <a:bodyPr/>
                    <a:lstStyle/>
                    <a:p>
                      <a:pPr algn="l" fontAlgn="ctr"/>
                      <a:r>
                        <a:rPr lang="en-US" sz="900" b="0" i="0" u="none" strike="noStrike">
                          <a:solidFill>
                            <a:srgbClr val="000000"/>
                          </a:solidFill>
                          <a:latin typeface="宋体"/>
                        </a:rPr>
                        <a:t>Monitoring Event: Change of IMSI-IMEI(SV) Association</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dirty="0">
                          <a:solidFill>
                            <a:srgbClr val="000000"/>
                          </a:solidFill>
                          <a:latin typeface="宋体"/>
                        </a:rPr>
                        <a:t>Y</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55650" y="533400"/>
            <a:ext cx="7632700" cy="871537"/>
          </a:xfrm>
        </p:spPr>
        <p:txBody>
          <a:bodyPr/>
          <a:lstStyle/>
          <a:p>
            <a:r>
              <a:rPr lang="en-US" altLang="zh-CN" dirty="0" smtClean="0"/>
              <a:t>3GPP Requirements Summary</a:t>
            </a:r>
            <a:endParaRPr lang="zh-CN" altLang="en-US" dirty="0"/>
          </a:p>
        </p:txBody>
      </p:sp>
      <p:sp>
        <p:nvSpPr>
          <p:cNvPr id="3" name="内容占位符 2"/>
          <p:cNvSpPr>
            <a:spLocks noGrp="1"/>
          </p:cNvSpPr>
          <p:nvPr>
            <p:ph idx="1"/>
          </p:nvPr>
        </p:nvSpPr>
        <p:spPr>
          <a:xfrm>
            <a:off x="755650" y="1189037"/>
            <a:ext cx="7632700" cy="4841876"/>
          </a:xfrm>
        </p:spPr>
        <p:txBody>
          <a:bodyPr/>
          <a:lstStyle/>
          <a:p>
            <a:pPr marL="342900" lvl="1" indent="-342900">
              <a:buClr>
                <a:srgbClr val="808080"/>
              </a:buClr>
              <a:buSzPct val="60000"/>
              <a:buFont typeface="Wingdings" pitchFamily="2" charset="2"/>
              <a:buChar char="l"/>
            </a:pPr>
            <a:r>
              <a:rPr lang="en-US" altLang="zh-CN" dirty="0" smtClean="0">
                <a:solidFill>
                  <a:schemeClr val="tx1"/>
                </a:solidFill>
                <a:ea typeface="黑体" pitchFamily="49" charset="-122"/>
                <a:cs typeface="Arial" pitchFamily="34" charset="0"/>
              </a:rPr>
              <a:t>The existing interfaces enhancement for stage2</a:t>
            </a:r>
          </a:p>
          <a:p>
            <a:pPr lvl="1"/>
            <a:r>
              <a:rPr lang="en-US" altLang="zh-CN" sz="1200" dirty="0" smtClean="0">
                <a:solidFill>
                  <a:srgbClr val="0000FF"/>
                </a:solidFill>
              </a:rPr>
              <a:t>NIDD </a:t>
            </a:r>
            <a:r>
              <a:rPr lang="en-US" altLang="zh-CN" sz="1200" dirty="0" err="1" smtClean="0">
                <a:solidFill>
                  <a:srgbClr val="0000FF"/>
                </a:solidFill>
              </a:rPr>
              <a:t>MOReq</a:t>
            </a:r>
            <a:r>
              <a:rPr lang="en-US" altLang="zh-CN" sz="1200" dirty="0" smtClean="0">
                <a:solidFill>
                  <a:srgbClr val="0000FF"/>
                </a:solidFill>
              </a:rPr>
              <a:t>/</a:t>
            </a:r>
            <a:r>
              <a:rPr lang="en-US" altLang="zh-CN" sz="1200" dirty="0" err="1" smtClean="0">
                <a:solidFill>
                  <a:srgbClr val="0000FF"/>
                </a:solidFill>
              </a:rPr>
              <a:t>Rsp</a:t>
            </a:r>
            <a:r>
              <a:rPr lang="en-US" altLang="zh-CN" sz="1200" dirty="0" smtClean="0">
                <a:solidFill>
                  <a:srgbClr val="0000FF"/>
                </a:solidFill>
              </a:rPr>
              <a:t>  need define the parameters</a:t>
            </a:r>
          </a:p>
          <a:p>
            <a:pPr lvl="1"/>
            <a:r>
              <a:rPr lang="en-US" altLang="zh-CN" sz="1200" dirty="0" smtClean="0">
                <a:solidFill>
                  <a:srgbClr val="0000FF"/>
                </a:solidFill>
              </a:rPr>
              <a:t>NIDD </a:t>
            </a:r>
            <a:r>
              <a:rPr lang="en-US" altLang="zh-CN" sz="1200" dirty="0" err="1" smtClean="0">
                <a:solidFill>
                  <a:srgbClr val="0000FF"/>
                </a:solidFill>
              </a:rPr>
              <a:t>MTRsp</a:t>
            </a:r>
            <a:r>
              <a:rPr lang="en-US" altLang="zh-CN" sz="1200" dirty="0" smtClean="0">
                <a:solidFill>
                  <a:srgbClr val="0000FF"/>
                </a:solidFill>
              </a:rPr>
              <a:t> need define the parameters</a:t>
            </a:r>
          </a:p>
          <a:p>
            <a:pPr lvl="1"/>
            <a:r>
              <a:rPr lang="en-US" altLang="zh-CN" sz="1200" dirty="0" smtClean="0">
                <a:solidFill>
                  <a:srgbClr val="0000FF"/>
                </a:solidFill>
              </a:rPr>
              <a:t>Monitor Event Report: monitor information need to be specified according to the event type</a:t>
            </a:r>
          </a:p>
          <a:p>
            <a:pPr lvl="1"/>
            <a:r>
              <a:rPr lang="en-US" altLang="zh-CN" sz="1200" dirty="0" smtClean="0">
                <a:solidFill>
                  <a:srgbClr val="0000FF"/>
                </a:solidFill>
              </a:rPr>
              <a:t>Group Management: need more explanation about the parameters of northbound interface and how mapping the parameters between the southbound interface and northbound interface</a:t>
            </a:r>
          </a:p>
          <a:p>
            <a:pPr lvl="1"/>
            <a:r>
              <a:rPr lang="en-US" altLang="zh-CN" sz="1200" dirty="0" smtClean="0">
                <a:solidFill>
                  <a:schemeClr val="tx1"/>
                </a:solidFill>
              </a:rPr>
              <a:t>PS-only Service Provision need define the service flow, interface and parameter</a:t>
            </a:r>
          </a:p>
          <a:p>
            <a:pPr lvl="1"/>
            <a:r>
              <a:rPr lang="en-US" altLang="zh-CN" sz="1200" dirty="0" smtClean="0">
                <a:solidFill>
                  <a:schemeClr val="tx1"/>
                </a:solidFill>
              </a:rPr>
              <a:t>Core Network assisted RAN parameters tuning need define the service flow, interface and parameter</a:t>
            </a:r>
          </a:p>
          <a:p>
            <a:pPr marL="342900" lvl="1" indent="-342900">
              <a:buClr>
                <a:srgbClr val="808080"/>
              </a:buClr>
              <a:buSzPct val="60000"/>
              <a:buFont typeface="Wingdings" pitchFamily="2" charset="2"/>
              <a:buChar char="l"/>
            </a:pPr>
            <a:r>
              <a:rPr lang="en-US" altLang="zh-CN" dirty="0" smtClean="0">
                <a:solidFill>
                  <a:schemeClr val="tx1"/>
                </a:solidFill>
                <a:ea typeface="黑体" pitchFamily="49" charset="-122"/>
                <a:cs typeface="Arial" pitchFamily="34" charset="0"/>
              </a:rPr>
              <a:t>All APIs defining in stage 3</a:t>
            </a:r>
          </a:p>
          <a:p>
            <a:pPr marL="742950" lvl="2" indent="-342900">
              <a:buClr>
                <a:srgbClr val="808080"/>
              </a:buClr>
              <a:buSzPct val="60000"/>
              <a:buFont typeface="Wingdings" pitchFamily="2" charset="2"/>
              <a:buChar char="l"/>
            </a:pPr>
            <a:r>
              <a:rPr lang="en-US" altLang="zh-CN" sz="1200" dirty="0" smtClean="0"/>
              <a:t>Support to finish defining the SCEF APIs in Q4 2017</a:t>
            </a:r>
          </a:p>
          <a:p>
            <a:pPr marL="342900" lvl="1" indent="-342900">
              <a:buClr>
                <a:srgbClr val="808080"/>
              </a:buClr>
              <a:buSzPct val="60000"/>
              <a:buFont typeface="Wingdings" pitchFamily="2" charset="2"/>
              <a:buChar char="l"/>
            </a:pPr>
            <a:r>
              <a:rPr lang="en-US" altLang="zh-CN" dirty="0" smtClean="0">
                <a:solidFill>
                  <a:schemeClr val="tx1"/>
                </a:solidFill>
                <a:ea typeface="黑体" pitchFamily="49" charset="-122"/>
                <a:cs typeface="Arial" pitchFamily="34" charset="0"/>
              </a:rPr>
              <a:t>New Requirement </a:t>
            </a:r>
          </a:p>
          <a:p>
            <a:pPr lvl="1">
              <a:buClr>
                <a:srgbClr val="808080"/>
              </a:buClr>
            </a:pPr>
            <a:r>
              <a:rPr lang="en-US" altLang="zh-CN" sz="1200" dirty="0" smtClean="0">
                <a:solidFill>
                  <a:schemeClr val="tx1"/>
                </a:solidFill>
              </a:rPr>
              <a:t>Add new parameter in the existing interface or add new service flow after more detail and deeper analysis on the oneM2M other functions interworking with 3GPP</a:t>
            </a:r>
            <a:endParaRPr lang="zh-CN" altLang="zh-CN" sz="1200" dirty="0" smtClean="0">
              <a:solidFill>
                <a:schemeClr val="tx1"/>
              </a:solidFill>
            </a:endParaRPr>
          </a:p>
          <a:p>
            <a:pPr>
              <a:buNone/>
            </a:pPr>
            <a:endParaRPr lang="en-US" altLang="zh-CN"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标题 1"/>
          <p:cNvSpPr txBox="1">
            <a:spLocks/>
          </p:cNvSpPr>
          <p:nvPr/>
        </p:nvSpPr>
        <p:spPr>
          <a:xfrm>
            <a:off x="971748" y="404664"/>
            <a:ext cx="7632700" cy="871537"/>
          </a:xfrm>
          <a:prstGeom prst="rect">
            <a:avLst/>
          </a:prstGeom>
        </p:spPr>
        <p:txBody>
          <a:bodyPr>
            <a:normAutofit fontScale="92500"/>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altLang="zh-CN" sz="4400" b="0" i="0" u="none" strike="noStrike" kern="1200" cap="none" spc="0" normalizeH="0" baseline="0" noProof="0" smtClean="0">
                <a:ln>
                  <a:noFill/>
                </a:ln>
                <a:solidFill>
                  <a:srgbClr val="C00000"/>
                </a:solidFill>
                <a:effectLst/>
                <a:uLnTx/>
                <a:uFillTx/>
                <a:latin typeface="+mj-lt"/>
                <a:ea typeface="+mj-ea"/>
                <a:cs typeface="+mj-cs"/>
              </a:rPr>
              <a:t>N</a:t>
            </a:r>
            <a:r>
              <a:rPr kumimoji="0" lang="en-US" altLang="zh-CN" sz="4400" b="0" i="0" u="none" strike="noStrike" kern="1200" cap="none" spc="0" normalizeH="0" baseline="0" noProof="0" smtClean="0">
                <a:ln>
                  <a:noFill/>
                </a:ln>
                <a:solidFill>
                  <a:srgbClr val="C00000"/>
                </a:solidFill>
                <a:effectLst/>
                <a:uLnTx/>
                <a:uFillTx/>
                <a:latin typeface="+mj-lt"/>
                <a:ea typeface="+mj-ea"/>
                <a:cs typeface="+mj-cs"/>
              </a:rPr>
              <a:t>on-</a:t>
            </a:r>
            <a:r>
              <a:rPr kumimoji="0" lang="en-GB" altLang="zh-CN" sz="4400" b="0" i="0" u="none" strike="noStrike" kern="1200" cap="none" spc="0" normalizeH="0" baseline="0" noProof="0" smtClean="0">
                <a:ln>
                  <a:noFill/>
                </a:ln>
                <a:solidFill>
                  <a:srgbClr val="C00000"/>
                </a:solidFill>
                <a:effectLst/>
                <a:uLnTx/>
                <a:uFillTx/>
                <a:latin typeface="+mj-lt"/>
                <a:ea typeface="+mj-ea"/>
                <a:cs typeface="+mj-cs"/>
              </a:rPr>
              <a:t>IP </a:t>
            </a:r>
            <a:r>
              <a:rPr kumimoji="0" lang="en-US" altLang="zh-CN" sz="4400" b="0" i="0" u="none" strike="noStrike" kern="1200" cap="none" spc="0" normalizeH="0" baseline="0" noProof="0" smtClean="0">
                <a:ln>
                  <a:noFill/>
                </a:ln>
                <a:solidFill>
                  <a:srgbClr val="C00000"/>
                </a:solidFill>
                <a:effectLst/>
                <a:uLnTx/>
                <a:uFillTx/>
                <a:latin typeface="+mj-lt"/>
                <a:ea typeface="+mj-ea"/>
                <a:cs typeface="+mj-cs"/>
              </a:rPr>
              <a:t>Data Delivery</a:t>
            </a:r>
            <a:r>
              <a:rPr kumimoji="0" lang="en-GB" altLang="zh-CN" sz="4400" b="0" i="0" u="none" strike="noStrike" kern="1200" cap="none" spc="0" normalizeH="0" baseline="0" noProof="0" smtClean="0">
                <a:ln>
                  <a:noFill/>
                </a:ln>
                <a:solidFill>
                  <a:srgbClr val="C00000"/>
                </a:solidFill>
                <a:effectLst/>
                <a:uLnTx/>
                <a:uFillTx/>
                <a:latin typeface="+mj-lt"/>
                <a:ea typeface="+mj-ea"/>
                <a:cs typeface="+mj-cs"/>
              </a:rPr>
              <a:t> Configuration</a:t>
            </a:r>
            <a:endParaRPr kumimoji="0" lang="zh-CN" altLang="en-US" sz="4400" b="0" i="0" u="none" strike="noStrike" kern="1200" cap="none" spc="0" normalizeH="0" baseline="0" noProof="0" dirty="0">
              <a:ln>
                <a:noFill/>
              </a:ln>
              <a:solidFill>
                <a:srgbClr val="C00000"/>
              </a:solidFill>
              <a:effectLst/>
              <a:uLnTx/>
              <a:uFillTx/>
              <a:latin typeface="+mj-lt"/>
              <a:ea typeface="+mj-ea"/>
              <a:cs typeface="+mj-cs"/>
            </a:endParaRPr>
          </a:p>
        </p:txBody>
      </p:sp>
      <p:sp>
        <p:nvSpPr>
          <p:cNvPr id="23"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27" name="Object 1"/>
          <p:cNvGraphicFramePr>
            <a:graphicFrameLocks noChangeAspect="1"/>
          </p:cNvGraphicFramePr>
          <p:nvPr/>
        </p:nvGraphicFramePr>
        <p:xfrm>
          <a:off x="683568" y="1628800"/>
          <a:ext cx="3635375" cy="2560638"/>
        </p:xfrm>
        <a:graphic>
          <a:graphicData uri="http://schemas.openxmlformats.org/presentationml/2006/ole">
            <p:oleObj spid="_x0000_s1026" name="Picture" r:id="rId3" imgW="3643612" imgH="2560584" progId="Word.Picture.8">
              <p:embed/>
            </p:oleObj>
          </a:graphicData>
        </a:graphic>
      </p:graphicFrame>
      <p:sp>
        <p:nvSpPr>
          <p:cNvPr id="29" name="Rectangle 3"/>
          <p:cNvSpPr>
            <a:spLocks noChangeArrowheads="1"/>
          </p:cNvSpPr>
          <p:nvPr/>
        </p:nvSpPr>
        <p:spPr bwMode="auto">
          <a:xfrm>
            <a:off x="898576" y="4197767"/>
            <a:ext cx="3312368"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zh-CN" sz="1000" b="1" i="0" u="none" strike="noStrike" cap="none" normalizeH="0" baseline="0" dirty="0" smtClean="0">
                <a:ln>
                  <a:noFill/>
                </a:ln>
                <a:solidFill>
                  <a:schemeClr val="tx1"/>
                </a:solidFill>
                <a:effectLst/>
                <a:latin typeface="Arial" pitchFamily="34" charset="0"/>
                <a:ea typeface="宋体" pitchFamily="2" charset="-122"/>
                <a:cs typeface="Times New Roman" pitchFamily="18" charset="0"/>
              </a:rPr>
              <a:t>Figure 5.13.2-1: Configuration for NIDD procedure</a:t>
            </a:r>
            <a:endParaRPr kumimoji="0" lang="en-GB" altLang="zh-CN" sz="18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p:txBody>
      </p:sp>
      <p:sp>
        <p:nvSpPr>
          <p:cNvPr id="30" name="矩形 29"/>
          <p:cNvSpPr/>
          <p:nvPr/>
        </p:nvSpPr>
        <p:spPr>
          <a:xfrm>
            <a:off x="4572000" y="1628800"/>
            <a:ext cx="4427984" cy="2769989"/>
          </a:xfrm>
          <a:prstGeom prst="rect">
            <a:avLst/>
          </a:prstGeom>
        </p:spPr>
        <p:txBody>
          <a:bodyPr wrap="square">
            <a:spAutoFit/>
          </a:bodyPr>
          <a:lstStyle/>
          <a:p>
            <a:r>
              <a:rPr lang="en-US" altLang="zh-CN" dirty="0" smtClean="0"/>
              <a:t>SCEF API Requirement</a:t>
            </a:r>
          </a:p>
          <a:p>
            <a:pPr lvl="1">
              <a:buFont typeface="Arial" pitchFamily="34" charset="0"/>
              <a:buChar char="•"/>
            </a:pPr>
            <a:r>
              <a:rPr lang="en-US" altLang="zh-CN" dirty="0" smtClean="0"/>
              <a:t>Step1</a:t>
            </a:r>
            <a:r>
              <a:rPr lang="zh-CN" altLang="en-US" dirty="0" smtClean="0"/>
              <a:t>：</a:t>
            </a:r>
            <a:r>
              <a:rPr lang="en-US" altLang="zh-CN" dirty="0" smtClean="0"/>
              <a:t>NIDD </a:t>
            </a:r>
            <a:r>
              <a:rPr lang="en-US" altLang="zh-CN" dirty="0" err="1" smtClean="0"/>
              <a:t>Config</a:t>
            </a:r>
            <a:r>
              <a:rPr lang="en-US" altLang="zh-CN" dirty="0" smtClean="0"/>
              <a:t> </a:t>
            </a:r>
            <a:r>
              <a:rPr lang="en-US" altLang="zh-CN" dirty="0" err="1" smtClean="0"/>
              <a:t>Req</a:t>
            </a:r>
            <a:r>
              <a:rPr lang="zh-CN" altLang="en-US" dirty="0" smtClean="0"/>
              <a:t>（</a:t>
            </a:r>
            <a:r>
              <a:rPr lang="en-US" altLang="zh-CN" dirty="0" smtClean="0"/>
              <a:t>SCEF-&gt;SCS</a:t>
            </a:r>
            <a:r>
              <a:rPr lang="zh-CN" altLang="en-US" dirty="0" smtClean="0"/>
              <a:t>）</a:t>
            </a:r>
            <a:r>
              <a:rPr lang="en-GB" altLang="zh-CN" sz="1200" dirty="0" smtClean="0"/>
              <a:t>NIDD Configuration Request (External Identifier or MSISDN, SCS/AS Identifier, SCS/AS Reference ID, NIDD Duration, NIDD Destination Address, SCS/AS Reference ID for Deletion)</a:t>
            </a:r>
          </a:p>
          <a:p>
            <a:pPr lvl="1">
              <a:buFont typeface="Arial" pitchFamily="34" charset="0"/>
              <a:buChar char="•"/>
            </a:pPr>
            <a:endParaRPr lang="en-US" altLang="zh-CN" sz="1200" dirty="0" smtClean="0"/>
          </a:p>
          <a:p>
            <a:pPr lvl="1">
              <a:buFont typeface="Arial" pitchFamily="34" charset="0"/>
              <a:buChar char="•"/>
            </a:pPr>
            <a:r>
              <a:rPr lang="en-US" altLang="zh-CN" dirty="0" smtClean="0"/>
              <a:t>Step6</a:t>
            </a:r>
            <a:r>
              <a:rPr lang="zh-CN" altLang="en-US" dirty="0" smtClean="0"/>
              <a:t>：</a:t>
            </a:r>
            <a:r>
              <a:rPr lang="en-US" altLang="zh-CN" dirty="0" smtClean="0"/>
              <a:t>NIDD </a:t>
            </a:r>
            <a:r>
              <a:rPr lang="en-US" altLang="zh-CN" dirty="0" err="1" smtClean="0"/>
              <a:t>Config</a:t>
            </a:r>
            <a:r>
              <a:rPr lang="en-US" altLang="zh-CN" dirty="0" smtClean="0"/>
              <a:t> </a:t>
            </a:r>
            <a:r>
              <a:rPr lang="en-US" altLang="zh-CN" dirty="0" err="1" smtClean="0"/>
              <a:t>Rsp</a:t>
            </a:r>
            <a:r>
              <a:rPr lang="zh-CN" altLang="en-US" dirty="0" smtClean="0"/>
              <a:t>（</a:t>
            </a:r>
            <a:r>
              <a:rPr lang="en-US" altLang="zh-CN" dirty="0" smtClean="0"/>
              <a:t>SCS-&gt;SCEF</a:t>
            </a:r>
            <a:r>
              <a:rPr lang="zh-CN" altLang="en-US" dirty="0" smtClean="0"/>
              <a:t>）</a:t>
            </a:r>
            <a:r>
              <a:rPr lang="en-GB" altLang="zh-CN" sz="1200" dirty="0" smtClean="0"/>
              <a:t>NIDD Configuration Response (SCS/AS Reference ID, Cause)</a:t>
            </a:r>
          </a:p>
          <a:p>
            <a:pPr lvl="1">
              <a:buFont typeface="Arial" pitchFamily="34" charset="0"/>
              <a:buChar char="•"/>
            </a:pPr>
            <a:endParaRPr lang="en-GB" altLang="zh-CN" sz="1200" dirty="0" smtClean="0"/>
          </a:p>
          <a:p>
            <a:r>
              <a:rPr lang="en-US" altLang="zh-CN" dirty="0" smtClean="0"/>
              <a:t>Stage 2 completeness</a:t>
            </a:r>
            <a:r>
              <a:rPr lang="zh-CN" altLang="en-US" dirty="0" smtClean="0"/>
              <a:t>：</a:t>
            </a:r>
            <a:endParaRPr lang="en-US" altLang="zh-CN" dirty="0" smtClean="0"/>
          </a:p>
          <a:p>
            <a:pPr lvl="1">
              <a:buFont typeface="Arial" pitchFamily="34" charset="0"/>
              <a:buChar char="•"/>
            </a:pPr>
            <a:r>
              <a:rPr lang="en-US" altLang="zh-CN" dirty="0" smtClean="0"/>
              <a:t>Y</a:t>
            </a:r>
          </a:p>
          <a:p>
            <a:endParaRPr lang="zh-CN" altLang="en-US" sz="1200" dirty="0"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457200" y="457200"/>
            <a:ext cx="5487080" cy="707886"/>
          </a:xfrm>
          <a:prstGeom prst="rect">
            <a:avLst/>
          </a:prstGeom>
        </p:spPr>
        <p:txBody>
          <a:bodyPr wrap="none">
            <a:spAutoFit/>
          </a:bodyPr>
          <a:lstStyle/>
          <a:p>
            <a:pPr algn="ctr" eaLnBrk="0" hangingPunct="0">
              <a:defRPr/>
            </a:pPr>
            <a:r>
              <a:rPr lang="en-US" altLang="zh-CN" sz="4000" dirty="0" smtClean="0">
                <a:solidFill>
                  <a:srgbClr val="C00000"/>
                </a:solidFill>
              </a:rPr>
              <a:t>Questions and comments</a:t>
            </a:r>
            <a:endParaRPr lang="zh-CN" altLang="en-US" sz="4000" dirty="0">
              <a:solidFill>
                <a:srgbClr val="C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标题 1"/>
          <p:cNvSpPr txBox="1">
            <a:spLocks/>
          </p:cNvSpPr>
          <p:nvPr/>
        </p:nvSpPr>
        <p:spPr>
          <a:xfrm>
            <a:off x="971748" y="404664"/>
            <a:ext cx="7632700" cy="871537"/>
          </a:xfrm>
          <a:prstGeom prst="rect">
            <a:avLst/>
          </a:prstGeom>
        </p:spPr>
        <p:txBody>
          <a:bodyPr>
            <a:norm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zh-CN" sz="4400" b="0" i="0" u="none" strike="noStrike" kern="1200" cap="none" spc="0" normalizeH="0" baseline="0" noProof="0" smtClean="0">
                <a:ln>
                  <a:noFill/>
                </a:ln>
                <a:solidFill>
                  <a:srgbClr val="C00000"/>
                </a:solidFill>
                <a:effectLst/>
                <a:uLnTx/>
                <a:uFillTx/>
                <a:latin typeface="+mj-lt"/>
                <a:ea typeface="+mj-ea"/>
                <a:cs typeface="+mj-cs"/>
              </a:rPr>
              <a:t>non-IP Device MO</a:t>
            </a:r>
            <a:r>
              <a:rPr kumimoji="0" lang="zh-CN" altLang="en-US" sz="4400" b="0" i="0" u="none" strike="noStrike" kern="1200" cap="none" spc="0" normalizeH="0" baseline="0" noProof="0" smtClean="0">
                <a:ln>
                  <a:noFill/>
                </a:ln>
                <a:solidFill>
                  <a:srgbClr val="C00000"/>
                </a:solidFill>
                <a:effectLst/>
                <a:uLnTx/>
                <a:uFillTx/>
                <a:latin typeface="+mj-lt"/>
                <a:ea typeface="+mj-ea"/>
                <a:cs typeface="+mj-cs"/>
              </a:rPr>
              <a:t> </a:t>
            </a:r>
            <a:r>
              <a:rPr kumimoji="0" lang="en-US" altLang="zh-CN" sz="4400" b="0" i="0" u="none" strike="noStrike" kern="1200" cap="none" spc="0" normalizeH="0" baseline="0" noProof="0" smtClean="0">
                <a:ln>
                  <a:noFill/>
                </a:ln>
                <a:solidFill>
                  <a:srgbClr val="C00000"/>
                </a:solidFill>
                <a:effectLst/>
                <a:uLnTx/>
                <a:uFillTx/>
                <a:latin typeface="+mj-lt"/>
                <a:ea typeface="+mj-ea"/>
                <a:cs typeface="+mj-cs"/>
              </a:rPr>
              <a:t>Service Flow</a:t>
            </a:r>
            <a:endParaRPr kumimoji="0" lang="zh-CN" altLang="en-US" sz="4400" b="0" i="0" u="none" strike="noStrike" kern="1200" cap="none" spc="0" normalizeH="0" baseline="0" noProof="0" dirty="0">
              <a:ln>
                <a:noFill/>
              </a:ln>
              <a:solidFill>
                <a:srgbClr val="C00000"/>
              </a:solidFill>
              <a:effectLst/>
              <a:uLnTx/>
              <a:uFillTx/>
              <a:latin typeface="+mj-lt"/>
              <a:ea typeface="+mj-ea"/>
              <a:cs typeface="+mj-cs"/>
            </a:endParaRPr>
          </a:p>
        </p:txBody>
      </p:sp>
      <p:sp>
        <p:nvSpPr>
          <p:cNvPr id="27"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29" name="Object 1"/>
          <p:cNvGraphicFramePr>
            <a:graphicFrameLocks noChangeAspect="1"/>
          </p:cNvGraphicFramePr>
          <p:nvPr/>
        </p:nvGraphicFramePr>
        <p:xfrm>
          <a:off x="755650" y="1341438"/>
          <a:ext cx="5059363" cy="2225675"/>
        </p:xfrm>
        <a:graphic>
          <a:graphicData uri="http://schemas.openxmlformats.org/presentationml/2006/ole">
            <p:oleObj spid="_x0000_s2050" name="Picture" r:id="rId3" imgW="5066424" imgH="2226375" progId="Word.Picture.8">
              <p:embed/>
            </p:oleObj>
          </a:graphicData>
        </a:graphic>
      </p:graphicFrame>
      <p:sp>
        <p:nvSpPr>
          <p:cNvPr id="30" name="矩形 29"/>
          <p:cNvSpPr/>
          <p:nvPr/>
        </p:nvSpPr>
        <p:spPr>
          <a:xfrm>
            <a:off x="755650" y="4005263"/>
            <a:ext cx="7416750" cy="2031325"/>
          </a:xfrm>
          <a:prstGeom prst="rect">
            <a:avLst/>
          </a:prstGeom>
        </p:spPr>
        <p:txBody>
          <a:bodyPr wrap="square">
            <a:spAutoFit/>
          </a:bodyPr>
          <a:lstStyle/>
          <a:p>
            <a:r>
              <a:rPr lang="en-US" altLang="zh-CN" dirty="0" smtClean="0"/>
              <a:t>SCEF API Requirement</a:t>
            </a:r>
          </a:p>
          <a:p>
            <a:pPr lvl="1">
              <a:buFont typeface="Arial" pitchFamily="34" charset="0"/>
              <a:buChar char="•"/>
            </a:pPr>
            <a:r>
              <a:rPr lang="en-US" altLang="zh-CN" dirty="0" smtClean="0"/>
              <a:t>Step3</a:t>
            </a:r>
            <a:r>
              <a:rPr lang="zh-CN" altLang="en-US" dirty="0" smtClean="0"/>
              <a:t>：</a:t>
            </a:r>
            <a:r>
              <a:rPr lang="en-US" altLang="zh-CN" dirty="0" smtClean="0"/>
              <a:t>NIDD </a:t>
            </a:r>
            <a:r>
              <a:rPr lang="en-US" altLang="zh-CN" dirty="0" err="1" smtClean="0"/>
              <a:t>MOReq</a:t>
            </a:r>
            <a:r>
              <a:rPr lang="zh-CN" altLang="en-US" dirty="0" smtClean="0"/>
              <a:t>（</a:t>
            </a:r>
            <a:r>
              <a:rPr lang="en-US" altLang="zh-CN" dirty="0" smtClean="0"/>
              <a:t>SCEF-&gt;SCS</a:t>
            </a:r>
            <a:r>
              <a:rPr lang="zh-CN" altLang="en-US" dirty="0" smtClean="0"/>
              <a:t>）</a:t>
            </a:r>
            <a:endParaRPr lang="en-US" altLang="zh-CN" dirty="0" smtClean="0"/>
          </a:p>
          <a:p>
            <a:pPr lvl="1">
              <a:buFont typeface="Arial" pitchFamily="34" charset="0"/>
              <a:buChar char="•"/>
            </a:pPr>
            <a:r>
              <a:rPr lang="en-US" altLang="zh-CN" dirty="0" smtClean="0"/>
              <a:t>Step4</a:t>
            </a:r>
            <a:r>
              <a:rPr lang="zh-CN" altLang="en-US" dirty="0" smtClean="0"/>
              <a:t>：</a:t>
            </a:r>
            <a:r>
              <a:rPr lang="en-US" altLang="zh-CN" dirty="0" smtClean="0"/>
              <a:t>NIDD </a:t>
            </a:r>
            <a:r>
              <a:rPr lang="en-US" altLang="zh-CN" dirty="0" err="1" smtClean="0"/>
              <a:t>MORsp</a:t>
            </a:r>
            <a:r>
              <a:rPr lang="zh-CN" altLang="en-US" dirty="0" smtClean="0"/>
              <a:t>（</a:t>
            </a:r>
            <a:r>
              <a:rPr lang="en-US" altLang="zh-CN" dirty="0" smtClean="0"/>
              <a:t>SCS-&gt;SCEF</a:t>
            </a:r>
            <a:r>
              <a:rPr lang="zh-CN" altLang="en-US" dirty="0" smtClean="0"/>
              <a:t>）</a:t>
            </a:r>
            <a:endParaRPr lang="en-US" altLang="zh-CN" dirty="0" smtClean="0"/>
          </a:p>
          <a:p>
            <a:pPr lvl="1">
              <a:buFont typeface="Arial" pitchFamily="34" charset="0"/>
              <a:buChar char="•"/>
            </a:pPr>
            <a:endParaRPr lang="en-US" altLang="zh-CN" dirty="0" smtClean="0"/>
          </a:p>
          <a:p>
            <a:r>
              <a:rPr lang="en-US" altLang="zh-CN" dirty="0" smtClean="0"/>
              <a:t>Stage 2 completeness</a:t>
            </a:r>
          </a:p>
          <a:p>
            <a:pPr lvl="1">
              <a:buFont typeface="Arial" pitchFamily="34" charset="0"/>
              <a:buChar char="•"/>
            </a:pPr>
            <a:r>
              <a:rPr lang="en-US" altLang="zh-CN" dirty="0" smtClean="0">
                <a:solidFill>
                  <a:srgbClr val="0000FF"/>
                </a:solidFill>
              </a:rPr>
              <a:t>N</a:t>
            </a:r>
          </a:p>
          <a:p>
            <a:pPr lvl="1">
              <a:buFont typeface="Arial" pitchFamily="34" charset="0"/>
              <a:buChar char="•"/>
            </a:pPr>
            <a:endParaRPr lang="en-US" altLang="zh-CN"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标题 1"/>
          <p:cNvSpPr>
            <a:spLocks noGrp="1"/>
          </p:cNvSpPr>
          <p:nvPr>
            <p:ph type="title"/>
          </p:nvPr>
        </p:nvSpPr>
        <p:spPr>
          <a:xfrm>
            <a:off x="971748" y="404664"/>
            <a:ext cx="7632700" cy="871537"/>
          </a:xfrm>
        </p:spPr>
        <p:txBody>
          <a:bodyPr/>
          <a:lstStyle/>
          <a:p>
            <a:r>
              <a:rPr lang="en-US" altLang="zh-CN" dirty="0" smtClean="0"/>
              <a:t>Non-IP device</a:t>
            </a:r>
            <a:r>
              <a:rPr lang="zh-CN" altLang="en-US" dirty="0" smtClean="0"/>
              <a:t> </a:t>
            </a:r>
            <a:r>
              <a:rPr lang="en-US" altLang="zh-CN" dirty="0" smtClean="0"/>
              <a:t>MT Service Flow</a:t>
            </a:r>
            <a:endParaRPr lang="zh-CN" altLang="en-US" dirty="0"/>
          </a:p>
        </p:txBody>
      </p:sp>
      <p:sp>
        <p:nvSpPr>
          <p:cNvPr id="3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35" name="Object 1"/>
          <p:cNvGraphicFramePr>
            <a:graphicFrameLocks noChangeAspect="1"/>
          </p:cNvGraphicFramePr>
          <p:nvPr/>
        </p:nvGraphicFramePr>
        <p:xfrm>
          <a:off x="977900" y="1125538"/>
          <a:ext cx="5656263" cy="3487737"/>
        </p:xfrm>
        <a:graphic>
          <a:graphicData uri="http://schemas.openxmlformats.org/presentationml/2006/ole">
            <p:oleObj spid="_x0000_s3076" name="Picture" r:id="rId3" imgW="5671080" imgH="3488040" progId="Word.Picture.8">
              <p:embed/>
            </p:oleObj>
          </a:graphicData>
        </a:graphic>
      </p:graphicFrame>
      <p:sp>
        <p:nvSpPr>
          <p:cNvPr id="36" name="矩形 35"/>
          <p:cNvSpPr/>
          <p:nvPr/>
        </p:nvSpPr>
        <p:spPr>
          <a:xfrm>
            <a:off x="755650" y="4504471"/>
            <a:ext cx="7632700" cy="2092881"/>
          </a:xfrm>
          <a:prstGeom prst="rect">
            <a:avLst/>
          </a:prstGeom>
        </p:spPr>
        <p:txBody>
          <a:bodyPr wrap="square">
            <a:spAutoFit/>
          </a:bodyPr>
          <a:lstStyle/>
          <a:p>
            <a:r>
              <a:rPr lang="en-US" altLang="zh-CN" dirty="0" smtClean="0"/>
              <a:t>SCEF API Requirement</a:t>
            </a:r>
          </a:p>
          <a:p>
            <a:pPr lvl="1">
              <a:buFont typeface="Arial" pitchFamily="34" charset="0"/>
              <a:buChar char="•"/>
            </a:pPr>
            <a:r>
              <a:rPr lang="en-US" altLang="zh-CN" sz="1600" dirty="0" smtClean="0"/>
              <a:t>Step1</a:t>
            </a:r>
            <a:r>
              <a:rPr lang="zh-CN" altLang="en-US" sz="1600" dirty="0" smtClean="0"/>
              <a:t>：</a:t>
            </a:r>
            <a:r>
              <a:rPr lang="en-US" altLang="zh-CN" sz="1600" dirty="0" smtClean="0"/>
              <a:t>NIDD </a:t>
            </a:r>
            <a:r>
              <a:rPr lang="en-US" altLang="zh-CN" sz="1600" dirty="0" err="1" smtClean="0"/>
              <a:t>MTReq</a:t>
            </a:r>
            <a:r>
              <a:rPr lang="zh-CN" altLang="en-US" sz="1600" dirty="0" smtClean="0"/>
              <a:t>（</a:t>
            </a:r>
            <a:r>
              <a:rPr lang="en-US" altLang="zh-CN" sz="1600" dirty="0" smtClean="0"/>
              <a:t>SCS-&gt;SCEF</a:t>
            </a:r>
            <a:r>
              <a:rPr lang="zh-CN" altLang="en-US" sz="1600" dirty="0" smtClean="0"/>
              <a:t>）</a:t>
            </a:r>
            <a:endParaRPr lang="en-US" altLang="zh-CN" sz="1600" dirty="0" smtClean="0"/>
          </a:p>
          <a:p>
            <a:pPr lvl="1"/>
            <a:r>
              <a:rPr lang="en-GB" altLang="zh-CN" sz="1600" dirty="0" smtClean="0"/>
              <a:t>NIDD Submit Request (External Identifier or MSISDN, SCS/AS Reference ID, non-IP data)</a:t>
            </a:r>
          </a:p>
          <a:p>
            <a:pPr lvl="1">
              <a:buFont typeface="Arial" pitchFamily="34" charset="0"/>
              <a:buChar char="•"/>
            </a:pPr>
            <a:r>
              <a:rPr lang="en-US" altLang="zh-CN" sz="1600" dirty="0" smtClean="0"/>
              <a:t>Step5/9</a:t>
            </a:r>
            <a:r>
              <a:rPr lang="zh-CN" altLang="en-US" sz="1600" dirty="0" smtClean="0"/>
              <a:t>：</a:t>
            </a:r>
            <a:r>
              <a:rPr lang="en-US" altLang="zh-CN" sz="1600" dirty="0" smtClean="0"/>
              <a:t>NIDD </a:t>
            </a:r>
            <a:r>
              <a:rPr lang="en-US" altLang="zh-CN" sz="1600" dirty="0" err="1" smtClean="0"/>
              <a:t>MTRsp</a:t>
            </a:r>
            <a:r>
              <a:rPr lang="zh-CN" altLang="en-US" sz="1600" dirty="0" smtClean="0"/>
              <a:t>（</a:t>
            </a:r>
            <a:r>
              <a:rPr lang="en-US" altLang="zh-CN" sz="1600" dirty="0" smtClean="0"/>
              <a:t>SCEF&gt;SCS</a:t>
            </a:r>
            <a:r>
              <a:rPr lang="zh-CN" altLang="en-US" sz="1600" dirty="0" smtClean="0"/>
              <a:t>）</a:t>
            </a:r>
            <a:endParaRPr lang="en-US" altLang="zh-CN" sz="1600" dirty="0" smtClean="0"/>
          </a:p>
          <a:p>
            <a:r>
              <a:rPr lang="en-US" altLang="zh-CN" sz="1600" dirty="0" smtClean="0"/>
              <a:t>Stage 2 completeness</a:t>
            </a:r>
          </a:p>
          <a:p>
            <a:pPr lvl="1">
              <a:buFont typeface="Arial" pitchFamily="34" charset="0"/>
              <a:buChar char="•"/>
            </a:pPr>
            <a:r>
              <a:rPr lang="en-US" altLang="zh-CN" sz="1600" dirty="0" smtClean="0"/>
              <a:t>Step1</a:t>
            </a:r>
            <a:r>
              <a:rPr lang="zh-CN" altLang="en-US" sz="1600" dirty="0" smtClean="0"/>
              <a:t>：</a:t>
            </a:r>
            <a:r>
              <a:rPr lang="en-US" altLang="zh-CN" sz="1600" dirty="0" smtClean="0"/>
              <a:t>        Y</a:t>
            </a:r>
          </a:p>
          <a:p>
            <a:pPr lvl="1">
              <a:buFont typeface="Arial" pitchFamily="34" charset="0"/>
              <a:buChar char="•"/>
            </a:pPr>
            <a:r>
              <a:rPr lang="en-US" altLang="zh-CN" sz="1600" dirty="0" smtClean="0">
                <a:solidFill>
                  <a:srgbClr val="0000FF"/>
                </a:solidFill>
              </a:rPr>
              <a:t>Step5/9</a:t>
            </a:r>
            <a:r>
              <a:rPr lang="zh-CN" altLang="en-US" sz="1600" dirty="0" smtClean="0">
                <a:solidFill>
                  <a:srgbClr val="0000FF"/>
                </a:solidFill>
              </a:rPr>
              <a:t>：</a:t>
            </a:r>
            <a:r>
              <a:rPr lang="en-US" altLang="zh-CN" sz="1600" dirty="0" smtClean="0">
                <a:solidFill>
                  <a:srgbClr val="0000FF"/>
                </a:solidFill>
              </a:rPr>
              <a:t>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标题 1"/>
          <p:cNvSpPr>
            <a:spLocks noGrp="1"/>
          </p:cNvSpPr>
          <p:nvPr>
            <p:ph type="title"/>
          </p:nvPr>
        </p:nvSpPr>
        <p:spPr>
          <a:xfrm>
            <a:off x="755650" y="325438"/>
            <a:ext cx="7632700" cy="871537"/>
          </a:xfrm>
        </p:spPr>
        <p:txBody>
          <a:bodyPr/>
          <a:lstStyle/>
          <a:p>
            <a:r>
              <a:rPr lang="en-US" altLang="zh-CN" dirty="0" smtClean="0"/>
              <a:t>Content</a:t>
            </a:r>
            <a:endParaRPr lang="zh-CN" altLang="en-US" dirty="0"/>
          </a:p>
        </p:txBody>
      </p:sp>
      <p:sp>
        <p:nvSpPr>
          <p:cNvPr id="29" name="内容占位符 2"/>
          <p:cNvSpPr>
            <a:spLocks noGrp="1"/>
          </p:cNvSpPr>
          <p:nvPr>
            <p:ph idx="1"/>
          </p:nvPr>
        </p:nvSpPr>
        <p:spPr>
          <a:xfrm>
            <a:off x="755650" y="1295400"/>
            <a:ext cx="7632700" cy="4194175"/>
          </a:xfrm>
        </p:spPr>
        <p:txBody>
          <a:bodyPr/>
          <a:lstStyle/>
          <a:p>
            <a:r>
              <a:rPr lang="en-US" altLang="zh-CN" sz="1600" dirty="0" smtClean="0"/>
              <a:t>Non-IP device Accessing oneM2M platform</a:t>
            </a:r>
            <a:r>
              <a:rPr lang="zh-CN" altLang="en-US" sz="1600" dirty="0" smtClean="0"/>
              <a:t>（</a:t>
            </a:r>
            <a:r>
              <a:rPr lang="en-US" altLang="zh-CN" sz="1600" dirty="0" smtClean="0"/>
              <a:t>MO/MT</a:t>
            </a:r>
            <a:r>
              <a:rPr lang="zh-CN" altLang="en-US" sz="1600" dirty="0" smtClean="0"/>
              <a:t>）</a:t>
            </a:r>
            <a:endParaRPr lang="en-US" altLang="zh-CN" sz="1600" dirty="0" smtClean="0"/>
          </a:p>
          <a:p>
            <a:r>
              <a:rPr lang="en-US" altLang="zh-CN" sz="1600" dirty="0" smtClean="0">
                <a:solidFill>
                  <a:srgbClr val="FF0000"/>
                </a:solidFill>
              </a:rPr>
              <a:t>CMDH</a:t>
            </a:r>
          </a:p>
          <a:p>
            <a:pPr lvl="1">
              <a:buFont typeface="Wingdings" pitchFamily="2" charset="2"/>
              <a:buChar char="l"/>
            </a:pPr>
            <a:r>
              <a:rPr lang="en-US" altLang="zh-CN" sz="1600" dirty="0" smtClean="0">
                <a:solidFill>
                  <a:srgbClr val="FF0000"/>
                </a:solidFill>
              </a:rPr>
              <a:t>UE PSM timer or </a:t>
            </a:r>
            <a:r>
              <a:rPr lang="en-US" altLang="zh-CN" sz="1600" dirty="0" err="1" smtClean="0">
                <a:solidFill>
                  <a:srgbClr val="FF0000"/>
                </a:solidFill>
              </a:rPr>
              <a:t>eDRX</a:t>
            </a:r>
            <a:r>
              <a:rPr lang="en-US" altLang="zh-CN" sz="1600" dirty="0" smtClean="0">
                <a:solidFill>
                  <a:srgbClr val="FF0000"/>
                </a:solidFill>
              </a:rPr>
              <a:t> Configuration</a:t>
            </a:r>
          </a:p>
          <a:p>
            <a:pPr lvl="1">
              <a:buFont typeface="Wingdings" pitchFamily="2" charset="2"/>
              <a:buChar char="l"/>
            </a:pPr>
            <a:r>
              <a:rPr lang="en-US" altLang="zh-CN" sz="1600" dirty="0" smtClean="0">
                <a:solidFill>
                  <a:srgbClr val="FF0000"/>
                </a:solidFill>
              </a:rPr>
              <a:t>Down Link Data</a:t>
            </a:r>
            <a:r>
              <a:rPr lang="zh-CN" altLang="en-US" sz="1600" dirty="0" smtClean="0">
                <a:solidFill>
                  <a:srgbClr val="FF0000"/>
                </a:solidFill>
              </a:rPr>
              <a:t> </a:t>
            </a:r>
            <a:r>
              <a:rPr lang="en-US" altLang="zh-CN" sz="1600" dirty="0" smtClean="0">
                <a:solidFill>
                  <a:srgbClr val="FF0000"/>
                </a:solidFill>
              </a:rPr>
              <a:t>Delivery when UE is unreachable</a:t>
            </a:r>
          </a:p>
          <a:p>
            <a:pPr lvl="1">
              <a:buFont typeface="Wingdings" pitchFamily="2" charset="2"/>
              <a:buChar char="l"/>
            </a:pPr>
            <a:r>
              <a:rPr lang="en-GB" altLang="zh-CN" sz="1600" dirty="0" smtClean="0">
                <a:solidFill>
                  <a:srgbClr val="FF0000"/>
                </a:solidFill>
              </a:rPr>
              <a:t>Network </a:t>
            </a:r>
            <a:r>
              <a:rPr lang="en-US" altLang="zh-CN" sz="1600" dirty="0" smtClean="0">
                <a:solidFill>
                  <a:srgbClr val="FF0000"/>
                </a:solidFill>
              </a:rPr>
              <a:t>Monitor</a:t>
            </a:r>
            <a:r>
              <a:rPr lang="zh-CN" altLang="en-US" sz="1600" dirty="0" smtClean="0">
                <a:solidFill>
                  <a:srgbClr val="FF0000"/>
                </a:solidFill>
              </a:rPr>
              <a:t>：</a:t>
            </a:r>
            <a:r>
              <a:rPr lang="en-US" altLang="zh-CN" sz="1600" dirty="0" smtClean="0">
                <a:solidFill>
                  <a:srgbClr val="FF0000"/>
                </a:solidFill>
              </a:rPr>
              <a:t>Network </a:t>
            </a:r>
            <a:r>
              <a:rPr lang="en-GB" altLang="zh-CN" sz="1600" dirty="0" smtClean="0">
                <a:solidFill>
                  <a:srgbClr val="FF0000"/>
                </a:solidFill>
              </a:rPr>
              <a:t>Status</a:t>
            </a:r>
            <a:r>
              <a:rPr lang="zh-CN" altLang="en-US" sz="1600" dirty="0" smtClean="0">
                <a:solidFill>
                  <a:srgbClr val="FF0000"/>
                </a:solidFill>
              </a:rPr>
              <a:t>，</a:t>
            </a:r>
            <a:r>
              <a:rPr lang="en-US" altLang="zh-CN" sz="1600" dirty="0" smtClean="0">
                <a:solidFill>
                  <a:srgbClr val="FF0000"/>
                </a:solidFill>
              </a:rPr>
              <a:t> Communication Failure </a:t>
            </a:r>
          </a:p>
          <a:p>
            <a:r>
              <a:rPr lang="en-US" altLang="zh-CN" sz="1600" dirty="0" smtClean="0"/>
              <a:t>Group Management</a:t>
            </a:r>
          </a:p>
          <a:p>
            <a:r>
              <a:rPr lang="en-US" altLang="zh-CN" sz="1600" dirty="0" smtClean="0"/>
              <a:t>Location</a:t>
            </a:r>
          </a:p>
          <a:p>
            <a:pPr lvl="1">
              <a:buFont typeface="Wingdings" pitchFamily="2" charset="2"/>
              <a:buChar char="l"/>
            </a:pPr>
            <a:r>
              <a:rPr lang="en-US" altLang="zh-CN" sz="1600" dirty="0" smtClean="0">
                <a:solidFill>
                  <a:schemeClr val="tx1"/>
                </a:solidFill>
              </a:rPr>
              <a:t>Network-based location</a:t>
            </a:r>
          </a:p>
          <a:p>
            <a:r>
              <a:rPr lang="en-US" altLang="zh-CN" sz="1600" dirty="0" smtClean="0"/>
              <a:t>Others</a:t>
            </a:r>
          </a:p>
          <a:p>
            <a:endParaRPr lang="en-US" altLang="zh-CN" sz="14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内容占位符 2"/>
          <p:cNvSpPr>
            <a:spLocks noGrp="1"/>
          </p:cNvSpPr>
          <p:nvPr>
            <p:ph idx="1"/>
          </p:nvPr>
        </p:nvSpPr>
        <p:spPr>
          <a:xfrm>
            <a:off x="971748" y="1268760"/>
            <a:ext cx="7632700" cy="4968552"/>
          </a:xfrm>
        </p:spPr>
        <p:txBody>
          <a:bodyPr>
            <a:normAutofit lnSpcReduction="10000"/>
          </a:bodyPr>
          <a:lstStyle/>
          <a:p>
            <a:pPr>
              <a:buNone/>
            </a:pPr>
            <a:r>
              <a:rPr lang="en-GB" altLang="zh-CN" sz="1800" b="1" dirty="0" smtClean="0"/>
              <a:t>3GPP  </a:t>
            </a:r>
            <a:r>
              <a:rPr lang="en-US" altLang="zh-CN" sz="1800" b="1" dirty="0" smtClean="0"/>
              <a:t>introduction</a:t>
            </a:r>
            <a:endParaRPr lang="en-GB" altLang="zh-CN" sz="1800" b="1" dirty="0" smtClean="0"/>
          </a:p>
          <a:p>
            <a:r>
              <a:rPr lang="en-GB" altLang="zh-CN" sz="1600" b="1" dirty="0" smtClean="0"/>
              <a:t>UE Power Saving Mode</a:t>
            </a:r>
            <a:r>
              <a:rPr lang="zh-CN" altLang="en-US" sz="1600" b="1" dirty="0" smtClean="0"/>
              <a:t>（</a:t>
            </a:r>
            <a:r>
              <a:rPr lang="en-US" altLang="zh-CN" sz="1600" b="1" dirty="0" smtClean="0"/>
              <a:t> PSM</a:t>
            </a:r>
            <a:r>
              <a:rPr lang="en-GB" altLang="zh-CN" sz="1600" b="1" dirty="0" smtClean="0"/>
              <a:t> </a:t>
            </a:r>
            <a:r>
              <a:rPr lang="zh-CN" altLang="en-US" sz="1600" b="1" dirty="0" smtClean="0"/>
              <a:t>）</a:t>
            </a:r>
            <a:endParaRPr lang="en-US" altLang="zh-CN" sz="1600" b="1" dirty="0" smtClean="0"/>
          </a:p>
          <a:p>
            <a:pPr lvl="1"/>
            <a:r>
              <a:rPr lang="en-GB" altLang="zh-CN" sz="1600" dirty="0" smtClean="0">
                <a:solidFill>
                  <a:schemeClr val="tx1"/>
                </a:solidFill>
              </a:rPr>
              <a:t>That mode is similar to power-off, but the UE remains registered</a:t>
            </a:r>
            <a:r>
              <a:rPr lang="en-GB" altLang="zh-CN" sz="1600" b="1" dirty="0" smtClean="0">
                <a:solidFill>
                  <a:schemeClr val="tx1"/>
                </a:solidFill>
              </a:rPr>
              <a:t> </a:t>
            </a:r>
            <a:r>
              <a:rPr lang="en-GB" altLang="zh-CN" sz="1600" dirty="0" smtClean="0">
                <a:solidFill>
                  <a:schemeClr val="tx1"/>
                </a:solidFill>
              </a:rPr>
              <a:t>with the network and there is no need to re-attach or re-establish PDN connections.</a:t>
            </a:r>
          </a:p>
          <a:p>
            <a:pPr lvl="1"/>
            <a:r>
              <a:rPr lang="en-GB" altLang="zh-CN" sz="1600" dirty="0" smtClean="0">
                <a:solidFill>
                  <a:schemeClr val="tx1"/>
                </a:solidFill>
              </a:rPr>
              <a:t>A UE in PSM is not immediately reachable for mobile terminating services. </a:t>
            </a:r>
          </a:p>
          <a:p>
            <a:pPr lvl="1"/>
            <a:r>
              <a:rPr lang="en-GB" altLang="zh-CN" sz="1600" dirty="0" smtClean="0">
                <a:solidFill>
                  <a:schemeClr val="tx1"/>
                </a:solidFill>
              </a:rPr>
              <a:t>A UE using PSM is available for mobile terminating services during the time it is in connected mode and for the period of an Active Time that is after the connected mode.</a:t>
            </a:r>
            <a:endParaRPr lang="en-US" altLang="zh-CN" sz="1600" dirty="0" smtClean="0">
              <a:solidFill>
                <a:schemeClr val="tx1"/>
              </a:solidFill>
            </a:endParaRPr>
          </a:p>
          <a:p>
            <a:r>
              <a:rPr lang="en-GB" altLang="zh-CN" sz="1600" b="1" dirty="0" smtClean="0"/>
              <a:t>Extended Idle mode Discontinuous Reception </a:t>
            </a:r>
            <a:r>
              <a:rPr lang="zh-CN" altLang="en-US" sz="1600" b="1" dirty="0" smtClean="0"/>
              <a:t>（</a:t>
            </a:r>
            <a:r>
              <a:rPr lang="en-US" altLang="zh-CN" sz="1600" b="1" dirty="0" err="1" smtClean="0"/>
              <a:t>eDRX</a:t>
            </a:r>
            <a:r>
              <a:rPr lang="zh-CN" altLang="en-US" sz="1600" b="1" dirty="0" smtClean="0"/>
              <a:t>）</a:t>
            </a:r>
            <a:endParaRPr lang="en-US" altLang="zh-CN" sz="1600" b="1" dirty="0" smtClean="0"/>
          </a:p>
          <a:p>
            <a:pPr lvl="1"/>
            <a:r>
              <a:rPr lang="en-US" altLang="zh-CN" sz="1600" dirty="0" smtClean="0">
                <a:solidFill>
                  <a:schemeClr val="tx1"/>
                </a:solidFill>
              </a:rPr>
              <a:t>The UE and the network may negotiate over non-access stratum signaling the use of extended idle mode DRX for reducing its power consumption</a:t>
            </a:r>
          </a:p>
          <a:p>
            <a:pPr lvl="1"/>
            <a:r>
              <a:rPr lang="en-US" altLang="zh-CN" sz="1600" dirty="0" smtClean="0">
                <a:solidFill>
                  <a:schemeClr val="tx1"/>
                </a:solidFill>
              </a:rPr>
              <a:t>Applications that want to use extended idle mode DRX need to consider specific handling of mobile terminating services or data transfers, and in particular they need to consider the delay tolerance of mobile terminated data.</a:t>
            </a:r>
          </a:p>
          <a:p>
            <a:pPr marL="342900" lvl="1" indent="-342900">
              <a:buClr>
                <a:srgbClr val="808080"/>
              </a:buClr>
              <a:buSzPct val="60000"/>
              <a:buNone/>
            </a:pPr>
            <a:r>
              <a:rPr lang="en-US" altLang="zh-CN" sz="1700" b="1" dirty="0" smtClean="0">
                <a:solidFill>
                  <a:schemeClr val="tx1"/>
                </a:solidFill>
                <a:ea typeface="黑体" pitchFamily="49" charset="-122"/>
                <a:cs typeface="Arial" pitchFamily="34" charset="0"/>
              </a:rPr>
              <a:t>oneM2M introduction</a:t>
            </a:r>
          </a:p>
          <a:p>
            <a:pPr marL="342900" lvl="1" indent="-342900">
              <a:buClr>
                <a:srgbClr val="808080"/>
              </a:buClr>
              <a:buSzPct val="60000"/>
              <a:buFont typeface="Wingdings" pitchFamily="2" charset="2"/>
              <a:buChar char="l"/>
            </a:pPr>
            <a:r>
              <a:rPr lang="en-US" altLang="zh-CN" sz="1600" b="1" dirty="0" smtClean="0">
                <a:solidFill>
                  <a:schemeClr val="tx1"/>
                </a:solidFill>
                <a:ea typeface="黑体" pitchFamily="49" charset="-122"/>
                <a:cs typeface="Arial" pitchFamily="34" charset="0"/>
              </a:rPr>
              <a:t>Schedule</a:t>
            </a:r>
          </a:p>
          <a:p>
            <a:pPr lvl="1"/>
            <a:r>
              <a:rPr lang="en-GB" altLang="zh-CN" sz="1600" dirty="0" smtClean="0">
                <a:solidFill>
                  <a:schemeClr val="tx1"/>
                </a:solidFill>
              </a:rPr>
              <a:t>A child &lt;</a:t>
            </a:r>
            <a:r>
              <a:rPr lang="en-GB" altLang="zh-CN" sz="1600" i="1" dirty="0" smtClean="0">
                <a:solidFill>
                  <a:schemeClr val="tx1"/>
                </a:solidFill>
              </a:rPr>
              <a:t>schedule</a:t>
            </a:r>
            <a:r>
              <a:rPr lang="en-GB" altLang="zh-CN" sz="1600" dirty="0" smtClean="0">
                <a:solidFill>
                  <a:schemeClr val="tx1"/>
                </a:solidFill>
              </a:rPr>
              <a:t>&gt; resource of the &lt;</a:t>
            </a:r>
            <a:r>
              <a:rPr lang="en-GB" altLang="zh-CN" sz="1600" i="1" dirty="0" smtClean="0">
                <a:solidFill>
                  <a:schemeClr val="tx1"/>
                </a:solidFill>
              </a:rPr>
              <a:t>AE</a:t>
            </a:r>
            <a:r>
              <a:rPr lang="en-GB" altLang="zh-CN" sz="1600" dirty="0" smtClean="0">
                <a:solidFill>
                  <a:schemeClr val="tx1"/>
                </a:solidFill>
              </a:rPr>
              <a:t>&gt; resource shall indicate the time periods when the application of a node can be accessed.</a:t>
            </a:r>
            <a:endParaRPr lang="zh-CN" altLang="zh-CN" sz="1600" dirty="0" smtClean="0">
              <a:solidFill>
                <a:schemeClr val="tx1"/>
              </a:solidFill>
            </a:endParaRPr>
          </a:p>
          <a:p>
            <a:pPr lvl="1"/>
            <a:endParaRPr lang="en-US" altLang="zh-CN" sz="1600" dirty="0" smtClean="0"/>
          </a:p>
        </p:txBody>
      </p:sp>
      <p:sp>
        <p:nvSpPr>
          <p:cNvPr id="29" name="标题 1"/>
          <p:cNvSpPr>
            <a:spLocks noGrp="1"/>
          </p:cNvSpPr>
          <p:nvPr>
            <p:ph type="title"/>
          </p:nvPr>
        </p:nvSpPr>
        <p:spPr>
          <a:xfrm>
            <a:off x="457200" y="652463"/>
            <a:ext cx="8172252" cy="871537"/>
          </a:xfrm>
        </p:spPr>
        <p:txBody>
          <a:bodyPr>
            <a:noAutofit/>
          </a:bodyPr>
          <a:lstStyle/>
          <a:p>
            <a:pPr algn="l"/>
            <a:r>
              <a:rPr lang="en-US" altLang="zh-CN" sz="3200" dirty="0" smtClean="0">
                <a:solidFill>
                  <a:srgbClr val="C00000"/>
                </a:solidFill>
              </a:rPr>
              <a:t>Downlink Data Delivery when UE is unreachable</a:t>
            </a:r>
            <a:endParaRPr lang="zh-CN" altLang="en-US" sz="3200" dirty="0">
              <a:solidFill>
                <a:srgbClr val="C0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标题 1"/>
          <p:cNvSpPr>
            <a:spLocks noGrp="1"/>
          </p:cNvSpPr>
          <p:nvPr>
            <p:ph type="title"/>
          </p:nvPr>
        </p:nvSpPr>
        <p:spPr>
          <a:xfrm>
            <a:off x="971748" y="404664"/>
            <a:ext cx="7632700" cy="871537"/>
          </a:xfrm>
        </p:spPr>
        <p:txBody>
          <a:bodyPr>
            <a:normAutofit/>
          </a:bodyPr>
          <a:lstStyle/>
          <a:p>
            <a:r>
              <a:rPr lang="en-US" altLang="zh-CN" dirty="0" smtClean="0"/>
              <a:t>Monitor Event</a:t>
            </a:r>
            <a:r>
              <a:rPr lang="en-GB" altLang="zh-CN" dirty="0" smtClean="0"/>
              <a:t> Configuration</a:t>
            </a:r>
            <a:endParaRPr lang="zh-CN" altLang="en-US" dirty="0">
              <a:solidFill>
                <a:srgbClr val="C00000"/>
              </a:solidFill>
            </a:endParaRPr>
          </a:p>
        </p:txBody>
      </p:sp>
      <p:sp>
        <p:nvSpPr>
          <p:cNvPr id="37"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38"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39" name="Object 3"/>
          <p:cNvGraphicFramePr>
            <a:graphicFrameLocks noChangeAspect="1"/>
          </p:cNvGraphicFramePr>
          <p:nvPr/>
        </p:nvGraphicFramePr>
        <p:xfrm>
          <a:off x="0" y="1340768"/>
          <a:ext cx="4427984" cy="3360738"/>
        </p:xfrm>
        <a:graphic>
          <a:graphicData uri="http://schemas.openxmlformats.org/presentationml/2006/ole">
            <p:oleObj spid="_x0000_s4098" name="Picture" r:id="rId3" imgW="5208617" imgH="3374353" progId="Word.Picture.8">
              <p:embed/>
            </p:oleObj>
          </a:graphicData>
        </a:graphic>
      </p:graphicFrame>
      <p:sp>
        <p:nvSpPr>
          <p:cNvPr id="41" name="Rectangle 5"/>
          <p:cNvSpPr>
            <a:spLocks noChangeArrowheads="1"/>
          </p:cNvSpPr>
          <p:nvPr/>
        </p:nvSpPr>
        <p:spPr bwMode="auto">
          <a:xfrm>
            <a:off x="179512" y="5229200"/>
            <a:ext cx="4427984"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zh-CN" sz="1000" b="1" i="0" u="none" strike="noStrike" cap="none" normalizeH="0" baseline="0" dirty="0" smtClean="0">
                <a:ln>
                  <a:noFill/>
                </a:ln>
                <a:solidFill>
                  <a:schemeClr val="tx1"/>
                </a:solidFill>
                <a:effectLst/>
                <a:latin typeface="Arial" pitchFamily="34" charset="0"/>
                <a:ea typeface="宋体" pitchFamily="2" charset="-122"/>
                <a:cs typeface="Times New Roman" pitchFamily="18" charset="0"/>
              </a:rPr>
              <a:t>Figure 5.6.1.1-1: Monitoring event configuration and deletion via HSS procedure</a:t>
            </a:r>
            <a:endParaRPr kumimoji="0" lang="en-GB" altLang="zh-CN" sz="18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p:txBody>
      </p:sp>
      <p:sp>
        <p:nvSpPr>
          <p:cNvPr id="42" name="矩形 41"/>
          <p:cNvSpPr/>
          <p:nvPr/>
        </p:nvSpPr>
        <p:spPr>
          <a:xfrm>
            <a:off x="4572000" y="1189107"/>
            <a:ext cx="4139952" cy="5139869"/>
          </a:xfrm>
          <a:prstGeom prst="rect">
            <a:avLst/>
          </a:prstGeom>
        </p:spPr>
        <p:txBody>
          <a:bodyPr wrap="square">
            <a:spAutoFit/>
          </a:bodyPr>
          <a:lstStyle/>
          <a:p>
            <a:r>
              <a:rPr lang="en-US" altLang="zh-CN" dirty="0" smtClean="0"/>
              <a:t>SCEF API Requirement</a:t>
            </a:r>
          </a:p>
          <a:p>
            <a:pPr lvl="1">
              <a:buFont typeface="Arial" pitchFamily="34" charset="0"/>
              <a:buChar char="•"/>
            </a:pPr>
            <a:r>
              <a:rPr lang="en-US" altLang="zh-CN" sz="1600" dirty="0" smtClean="0"/>
              <a:t>Step1</a:t>
            </a:r>
            <a:r>
              <a:rPr lang="zh-CN" altLang="en-US" sz="1600" dirty="0" smtClean="0"/>
              <a:t>：</a:t>
            </a:r>
            <a:r>
              <a:rPr lang="en-US" altLang="zh-CN" sz="1600" dirty="0" smtClean="0"/>
              <a:t>Monitoring Request</a:t>
            </a:r>
            <a:r>
              <a:rPr lang="zh-CN" altLang="en-US" sz="1600" dirty="0" smtClean="0"/>
              <a:t>（</a:t>
            </a:r>
            <a:r>
              <a:rPr lang="en-US" altLang="zh-CN" sz="1600" dirty="0" smtClean="0"/>
              <a:t>SCS-&gt;SCEF</a:t>
            </a:r>
            <a:r>
              <a:rPr lang="zh-CN" altLang="en-US" sz="1600" dirty="0" smtClean="0"/>
              <a:t>）</a:t>
            </a:r>
            <a:endParaRPr lang="en-US" altLang="zh-CN" sz="1600" dirty="0" smtClean="0"/>
          </a:p>
          <a:p>
            <a:pPr lvl="1"/>
            <a:r>
              <a:rPr lang="en-GB" altLang="zh-CN" sz="1400" dirty="0" smtClean="0"/>
              <a:t>Monitoring </a:t>
            </a:r>
            <a:r>
              <a:rPr lang="en-US" altLang="zh-CN" sz="1400" dirty="0" smtClean="0"/>
              <a:t>Configuration </a:t>
            </a:r>
            <a:r>
              <a:rPr lang="en-GB" altLang="zh-CN" sz="1400" dirty="0" smtClean="0"/>
              <a:t>Request </a:t>
            </a:r>
            <a:r>
              <a:rPr lang="en-US" altLang="zh-CN" sz="1400" dirty="0" smtClean="0"/>
              <a:t>of UE </a:t>
            </a:r>
            <a:r>
              <a:rPr lang="en-US" altLang="zh-CN" sz="1400" dirty="0" err="1" smtClean="0"/>
              <a:t>reachablity</a:t>
            </a:r>
            <a:r>
              <a:rPr lang="en-GB" altLang="zh-CN" sz="1400" dirty="0" smtClean="0"/>
              <a:t> (External Identifier(</a:t>
            </a:r>
            <a:r>
              <a:rPr lang="en-GB" altLang="zh-CN" sz="1400" dirty="0" err="1" smtClean="0"/>
              <a:t>s</a:t>
            </a:r>
            <a:r>
              <a:rPr lang="en-GB" altLang="zh-CN" sz="1400" dirty="0" smtClean="0"/>
              <a:t>) or MSISDN(</a:t>
            </a:r>
            <a:r>
              <a:rPr lang="en-GB" altLang="zh-CN" sz="1400" dirty="0" err="1" smtClean="0"/>
              <a:t>s</a:t>
            </a:r>
            <a:r>
              <a:rPr lang="en-GB" altLang="zh-CN" sz="1400" dirty="0" smtClean="0"/>
              <a:t>), SCS/AS Identifier, SCS/AS Reference ID, Monitoring Type, Maximum Number of Reports, Monitoring Duration, Monitoring Destination Address, SCS/AS Reference ID for Deletion)</a:t>
            </a:r>
          </a:p>
          <a:p>
            <a:pPr lvl="2">
              <a:buFont typeface="Wingdings" pitchFamily="2" charset="2"/>
              <a:buChar char="Ø"/>
            </a:pPr>
            <a:r>
              <a:rPr lang="en-GB" altLang="zh-CN" sz="1200" dirty="0" smtClean="0">
                <a:solidFill>
                  <a:srgbClr val="0000FF"/>
                </a:solidFill>
              </a:rPr>
              <a:t>Monitoring Type </a:t>
            </a:r>
            <a:r>
              <a:rPr lang="en-US" altLang="zh-CN" sz="1200" dirty="0" smtClean="0">
                <a:solidFill>
                  <a:srgbClr val="0000FF"/>
                </a:solidFill>
              </a:rPr>
              <a:t>= UE </a:t>
            </a:r>
            <a:r>
              <a:rPr lang="en-US" altLang="zh-CN" sz="1200" dirty="0" err="1" smtClean="0">
                <a:solidFill>
                  <a:srgbClr val="0000FF"/>
                </a:solidFill>
              </a:rPr>
              <a:t>reachablity</a:t>
            </a:r>
            <a:r>
              <a:rPr lang="en-US" altLang="zh-CN" sz="1200" dirty="0" smtClean="0">
                <a:solidFill>
                  <a:srgbClr val="0000FF"/>
                </a:solidFill>
              </a:rPr>
              <a:t> </a:t>
            </a:r>
            <a:r>
              <a:rPr lang="en-GB" altLang="zh-CN" sz="1200" dirty="0" smtClean="0"/>
              <a:t>(</a:t>
            </a:r>
            <a:r>
              <a:rPr lang="en-GB" altLang="zh-CN" sz="1200" dirty="0" err="1" smtClean="0"/>
              <a:t>Reachability</a:t>
            </a:r>
            <a:r>
              <a:rPr lang="en-GB" altLang="zh-CN" sz="1200" dirty="0" smtClean="0"/>
              <a:t> Type </a:t>
            </a:r>
            <a:r>
              <a:rPr lang="en-US" altLang="zh-CN" sz="1200" dirty="0" smtClean="0"/>
              <a:t>,</a:t>
            </a:r>
            <a:r>
              <a:rPr lang="en-GB" altLang="zh-CN" sz="1200" dirty="0" smtClean="0"/>
              <a:t> Maximum Latency </a:t>
            </a:r>
            <a:r>
              <a:rPr lang="en-US" altLang="zh-CN" sz="1200" dirty="0" smtClean="0"/>
              <a:t>,</a:t>
            </a:r>
            <a:r>
              <a:rPr lang="en-GB" altLang="zh-CN" sz="1200" dirty="0" smtClean="0"/>
              <a:t>Maximum Response Time </a:t>
            </a:r>
            <a:r>
              <a:rPr lang="en-US" altLang="zh-CN" sz="1200" dirty="0" smtClean="0"/>
              <a:t>)</a:t>
            </a:r>
          </a:p>
          <a:p>
            <a:pPr lvl="2">
              <a:buFont typeface="Wingdings" pitchFamily="2" charset="2"/>
              <a:buChar char="Ø"/>
            </a:pPr>
            <a:r>
              <a:rPr lang="en-GB" altLang="zh-CN" sz="1200" dirty="0" smtClean="0">
                <a:solidFill>
                  <a:srgbClr val="0000FF"/>
                </a:solidFill>
              </a:rPr>
              <a:t>Monitoring Type </a:t>
            </a:r>
            <a:r>
              <a:rPr lang="en-US" altLang="zh-CN" sz="1200" dirty="0" smtClean="0">
                <a:solidFill>
                  <a:srgbClr val="0000FF"/>
                </a:solidFill>
              </a:rPr>
              <a:t>= </a:t>
            </a:r>
            <a:r>
              <a:rPr lang="en-GB" altLang="zh-CN" sz="1200" dirty="0" smtClean="0">
                <a:solidFill>
                  <a:srgbClr val="0000FF"/>
                </a:solidFill>
              </a:rPr>
              <a:t>Availability </a:t>
            </a:r>
            <a:r>
              <a:rPr lang="en-GB" altLang="zh-CN" sz="1200" dirty="0" smtClean="0"/>
              <a:t>after DDN Failure</a:t>
            </a:r>
            <a:r>
              <a:rPr lang="zh-CN" altLang="en-US" sz="1200" dirty="0" smtClean="0"/>
              <a:t>，</a:t>
            </a:r>
            <a:r>
              <a:rPr lang="en-US" altLang="zh-CN" sz="1200" dirty="0" smtClean="0"/>
              <a:t>without</a:t>
            </a:r>
            <a:r>
              <a:rPr lang="en-GB" altLang="zh-CN" sz="1200" dirty="0" smtClean="0"/>
              <a:t> Max Number of Reports</a:t>
            </a:r>
            <a:r>
              <a:rPr lang="zh-CN" altLang="en-US" sz="1200" dirty="0" smtClean="0"/>
              <a:t>（</a:t>
            </a:r>
            <a:r>
              <a:rPr lang="en-US" altLang="zh-CN" sz="1200" dirty="0" smtClean="0"/>
              <a:t>one time subscription</a:t>
            </a:r>
            <a:r>
              <a:rPr lang="zh-CN" altLang="en-US" sz="1200" dirty="0" smtClean="0"/>
              <a:t>）</a:t>
            </a:r>
            <a:endParaRPr lang="en-US" altLang="zh-CN" sz="1200" dirty="0" smtClean="0"/>
          </a:p>
          <a:p>
            <a:pPr lvl="2">
              <a:buFont typeface="Arial" pitchFamily="34" charset="0"/>
              <a:buChar char="•"/>
            </a:pPr>
            <a:endParaRPr lang="en-US" altLang="zh-CN" sz="1400" dirty="0" smtClean="0"/>
          </a:p>
          <a:p>
            <a:pPr lvl="1">
              <a:buFont typeface="Arial" pitchFamily="34" charset="0"/>
              <a:buChar char="•"/>
            </a:pPr>
            <a:r>
              <a:rPr lang="en-US" altLang="zh-CN" sz="1600" dirty="0" smtClean="0"/>
              <a:t>Step9</a:t>
            </a:r>
            <a:r>
              <a:rPr lang="zh-CN" altLang="en-US" sz="1600" dirty="0" smtClean="0"/>
              <a:t>：</a:t>
            </a:r>
            <a:r>
              <a:rPr lang="en-US" altLang="zh-CN" sz="1600" dirty="0" smtClean="0"/>
              <a:t>Monitoring Response</a:t>
            </a:r>
            <a:r>
              <a:rPr lang="zh-CN" altLang="en-US" sz="1600" dirty="0" smtClean="0"/>
              <a:t>（</a:t>
            </a:r>
            <a:r>
              <a:rPr lang="en-US" altLang="zh-CN" sz="1600" dirty="0" smtClean="0"/>
              <a:t>SCEF-&gt;SCS</a:t>
            </a:r>
            <a:r>
              <a:rPr lang="zh-CN" altLang="en-US" sz="1600" dirty="0" smtClean="0"/>
              <a:t>）</a:t>
            </a:r>
            <a:endParaRPr lang="en-US" altLang="zh-CN" sz="1600" dirty="0" smtClean="0"/>
          </a:p>
          <a:p>
            <a:pPr lvl="1"/>
            <a:r>
              <a:rPr lang="en-US" altLang="zh-CN" sz="1400" dirty="0" smtClean="0"/>
              <a:t>Monitoring Response (SCS/AS Reference ID, Cause)</a:t>
            </a:r>
          </a:p>
          <a:p>
            <a:endParaRPr lang="en-US" altLang="zh-CN" sz="1400" dirty="0" smtClean="0"/>
          </a:p>
          <a:p>
            <a:r>
              <a:rPr lang="en-US" altLang="zh-CN" dirty="0" smtClean="0"/>
              <a:t>Interface  Supported by 3GPP or not</a:t>
            </a:r>
          </a:p>
          <a:p>
            <a:pPr>
              <a:buFont typeface="Arial" pitchFamily="34" charset="0"/>
              <a:buChar char="•"/>
            </a:pPr>
            <a:r>
              <a:rPr lang="en-US" altLang="zh-CN" dirty="0" smtClean="0"/>
              <a:t>Y</a:t>
            </a:r>
          </a:p>
          <a:p>
            <a:endParaRPr lang="en-US" altLang="zh-CN" sz="14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Rectangle 2"/>
          <p:cNvSpPr>
            <a:spLocks noGrp="1" noChangeArrowheads="1"/>
          </p:cNvSpPr>
          <p:nvPr>
            <p:ph type="title"/>
          </p:nvPr>
        </p:nvSpPr>
        <p:spPr>
          <a:xfrm>
            <a:off x="755650" y="325438"/>
            <a:ext cx="7632700" cy="871537"/>
          </a:xfrm>
        </p:spPr>
        <p:txBody>
          <a:bodyPr/>
          <a:lstStyle/>
          <a:p>
            <a:pPr eaLnBrk="1" hangingPunct="1"/>
            <a:r>
              <a:rPr lang="en-US" altLang="zh-CN" sz="3600" dirty="0" smtClean="0"/>
              <a:t>UE PSM timer/</a:t>
            </a:r>
            <a:r>
              <a:rPr lang="en-US" altLang="zh-CN" sz="3600" dirty="0" err="1" smtClean="0"/>
              <a:t>eDRX</a:t>
            </a:r>
            <a:r>
              <a:rPr lang="en-US" altLang="zh-CN" sz="3600" dirty="0" smtClean="0"/>
              <a:t> Configuration</a:t>
            </a:r>
            <a:endParaRPr lang="zh-CN" altLang="en-US" sz="3600" dirty="0" smtClean="0"/>
          </a:p>
        </p:txBody>
      </p:sp>
      <p:sp>
        <p:nvSpPr>
          <p:cNvPr id="3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39" name="Object 1"/>
          <p:cNvGraphicFramePr>
            <a:graphicFrameLocks noChangeAspect="1"/>
          </p:cNvGraphicFramePr>
          <p:nvPr/>
        </p:nvGraphicFramePr>
        <p:xfrm>
          <a:off x="-36512" y="1700808"/>
          <a:ext cx="4932040" cy="2578100"/>
        </p:xfrm>
        <a:graphic>
          <a:graphicData uri="http://schemas.openxmlformats.org/presentationml/2006/ole">
            <p:oleObj spid="_x0000_s5122" name="Picture" r:id="rId3" imgW="5311080" imgH="2584440" progId="Word.Picture.8">
              <p:embed/>
            </p:oleObj>
          </a:graphicData>
        </a:graphic>
      </p:graphicFrame>
      <p:sp>
        <p:nvSpPr>
          <p:cNvPr id="40" name="矩形 39"/>
          <p:cNvSpPr/>
          <p:nvPr/>
        </p:nvSpPr>
        <p:spPr>
          <a:xfrm>
            <a:off x="4572000" y="1189107"/>
            <a:ext cx="4320480" cy="4616648"/>
          </a:xfrm>
          <a:prstGeom prst="rect">
            <a:avLst/>
          </a:prstGeom>
        </p:spPr>
        <p:txBody>
          <a:bodyPr wrap="square">
            <a:spAutoFit/>
          </a:bodyPr>
          <a:lstStyle/>
          <a:p>
            <a:r>
              <a:rPr lang="en-US" altLang="zh-CN" dirty="0" smtClean="0"/>
              <a:t>SCEF API Requirement</a:t>
            </a:r>
          </a:p>
          <a:p>
            <a:pPr lvl="1">
              <a:buFont typeface="Arial" pitchFamily="34" charset="0"/>
              <a:buChar char="•"/>
            </a:pPr>
            <a:r>
              <a:rPr lang="en-US" altLang="zh-CN" sz="1600" dirty="0" smtClean="0"/>
              <a:t>Step1</a:t>
            </a:r>
            <a:r>
              <a:rPr lang="zh-CN" altLang="en-US" sz="1600" dirty="0" smtClean="0"/>
              <a:t>：</a:t>
            </a:r>
            <a:r>
              <a:rPr lang="en-US" altLang="zh-CN" sz="1600" dirty="0" smtClean="0"/>
              <a:t>PSM Timer Set Request</a:t>
            </a:r>
            <a:r>
              <a:rPr lang="zh-CN" altLang="en-US" sz="1600" dirty="0" smtClean="0"/>
              <a:t>（</a:t>
            </a:r>
            <a:r>
              <a:rPr lang="en-US" altLang="zh-CN" sz="1600" dirty="0" smtClean="0"/>
              <a:t>SCS-&gt;SCEF</a:t>
            </a:r>
            <a:r>
              <a:rPr lang="zh-CN" altLang="en-US" sz="1600" dirty="0" smtClean="0"/>
              <a:t>）</a:t>
            </a:r>
            <a:endParaRPr lang="en-US" altLang="zh-CN" sz="1600" dirty="0" smtClean="0"/>
          </a:p>
          <a:p>
            <a:pPr lvl="1"/>
            <a:r>
              <a:rPr lang="en-US" altLang="zh-CN" sz="1400" dirty="0" smtClean="0"/>
              <a:t>Monitoring Request of UE </a:t>
            </a:r>
            <a:r>
              <a:rPr lang="en-US" altLang="zh-CN" sz="1400" dirty="0" err="1" smtClean="0"/>
              <a:t>reachablity</a:t>
            </a:r>
            <a:r>
              <a:rPr lang="en-GB" altLang="zh-CN" sz="1400" dirty="0" smtClean="0"/>
              <a:t> (External Identifier(</a:t>
            </a:r>
            <a:r>
              <a:rPr lang="en-GB" altLang="zh-CN" sz="1400" dirty="0" err="1" smtClean="0"/>
              <a:t>s</a:t>
            </a:r>
            <a:r>
              <a:rPr lang="en-GB" altLang="zh-CN" sz="1400" dirty="0" smtClean="0"/>
              <a:t>) or MSISDN(</a:t>
            </a:r>
            <a:r>
              <a:rPr lang="en-GB" altLang="zh-CN" sz="1400" dirty="0" err="1" smtClean="0"/>
              <a:t>s</a:t>
            </a:r>
            <a:r>
              <a:rPr lang="en-GB" altLang="zh-CN" sz="1400" dirty="0" smtClean="0"/>
              <a:t>), SCS/AS Identifier, SCS/AS Reference ID, Monitoring Type, Maximum Number of Reports, Monitoring Duration, Monitoring Destination Address, SCS/AS Reference ID for Deletion)</a:t>
            </a:r>
          </a:p>
          <a:p>
            <a:pPr lvl="2">
              <a:buFont typeface="Wingdings" pitchFamily="2" charset="2"/>
              <a:buChar char="Ø"/>
            </a:pPr>
            <a:r>
              <a:rPr lang="en-GB" altLang="zh-CN" sz="1200" dirty="0" smtClean="0"/>
              <a:t>Monitoring Type </a:t>
            </a:r>
            <a:r>
              <a:rPr lang="en-US" altLang="zh-CN" sz="1200" dirty="0" smtClean="0"/>
              <a:t>= </a:t>
            </a:r>
            <a:r>
              <a:rPr lang="en-US" altLang="zh-CN" sz="1200" b="1" dirty="0" smtClean="0">
                <a:solidFill>
                  <a:srgbClr val="0000FF"/>
                </a:solidFill>
              </a:rPr>
              <a:t>UE </a:t>
            </a:r>
            <a:r>
              <a:rPr lang="en-US" altLang="zh-CN" sz="1200" b="1" dirty="0" err="1" smtClean="0">
                <a:solidFill>
                  <a:srgbClr val="0000FF"/>
                </a:solidFill>
              </a:rPr>
              <a:t>reachablity</a:t>
            </a:r>
            <a:r>
              <a:rPr lang="en-US" altLang="zh-CN" sz="1200" b="1" dirty="0" smtClean="0">
                <a:solidFill>
                  <a:srgbClr val="0000FF"/>
                </a:solidFill>
              </a:rPr>
              <a:t> </a:t>
            </a:r>
            <a:r>
              <a:rPr lang="en-GB" altLang="zh-CN" sz="1200" dirty="0" smtClean="0"/>
              <a:t>(</a:t>
            </a:r>
            <a:r>
              <a:rPr lang="en-GB" altLang="zh-CN" sz="1200" dirty="0" err="1" smtClean="0"/>
              <a:t>Reachability</a:t>
            </a:r>
            <a:r>
              <a:rPr lang="en-GB" altLang="zh-CN" sz="1200" dirty="0" smtClean="0"/>
              <a:t> Type </a:t>
            </a:r>
            <a:r>
              <a:rPr lang="en-US" altLang="zh-CN" sz="1200" dirty="0" smtClean="0"/>
              <a:t>,</a:t>
            </a:r>
            <a:r>
              <a:rPr lang="en-GB" altLang="zh-CN" sz="1200" dirty="0" smtClean="0"/>
              <a:t> </a:t>
            </a:r>
            <a:r>
              <a:rPr lang="en-GB" altLang="zh-CN" sz="1200" dirty="0" smtClean="0">
                <a:solidFill>
                  <a:srgbClr val="FF0000"/>
                </a:solidFill>
              </a:rPr>
              <a:t>Maximum Latency </a:t>
            </a:r>
            <a:r>
              <a:rPr lang="en-US" altLang="zh-CN" sz="1200" dirty="0" smtClean="0">
                <a:solidFill>
                  <a:srgbClr val="FF0000"/>
                </a:solidFill>
              </a:rPr>
              <a:t>,</a:t>
            </a:r>
            <a:r>
              <a:rPr lang="en-GB" altLang="zh-CN" sz="1200" dirty="0" smtClean="0">
                <a:solidFill>
                  <a:srgbClr val="FF0000"/>
                </a:solidFill>
              </a:rPr>
              <a:t>Maximum Response Time</a:t>
            </a:r>
            <a:r>
              <a:rPr lang="en-GB" altLang="zh-CN" sz="1200" dirty="0" smtClean="0"/>
              <a:t> </a:t>
            </a:r>
            <a:r>
              <a:rPr lang="en-US" altLang="zh-CN" sz="1200" dirty="0" smtClean="0"/>
              <a:t>)</a:t>
            </a:r>
          </a:p>
          <a:p>
            <a:pPr lvl="2">
              <a:buFont typeface="Arial" pitchFamily="34" charset="0"/>
              <a:buChar char="•"/>
            </a:pPr>
            <a:endParaRPr lang="en-US" altLang="zh-CN" sz="1400" dirty="0" smtClean="0"/>
          </a:p>
          <a:p>
            <a:pPr lvl="1">
              <a:buFont typeface="Arial" pitchFamily="34" charset="0"/>
              <a:buChar char="•"/>
            </a:pPr>
            <a:r>
              <a:rPr lang="en-US" altLang="zh-CN" sz="1600" dirty="0" smtClean="0"/>
              <a:t>Step9</a:t>
            </a:r>
            <a:r>
              <a:rPr lang="zh-CN" altLang="en-US" sz="1600" dirty="0" smtClean="0"/>
              <a:t>：</a:t>
            </a:r>
            <a:r>
              <a:rPr lang="en-US" altLang="zh-CN" sz="1600" dirty="0" smtClean="0"/>
              <a:t>PSM Timer Set Response</a:t>
            </a:r>
            <a:r>
              <a:rPr lang="zh-CN" altLang="en-US" sz="1600" dirty="0" smtClean="0"/>
              <a:t>（</a:t>
            </a:r>
            <a:r>
              <a:rPr lang="en-US" altLang="zh-CN" sz="1600" dirty="0" smtClean="0"/>
              <a:t>SCEF-&gt;SCS</a:t>
            </a:r>
            <a:r>
              <a:rPr lang="zh-CN" altLang="en-US" sz="1600" dirty="0" smtClean="0"/>
              <a:t>）</a:t>
            </a:r>
            <a:endParaRPr lang="en-US" altLang="zh-CN" sz="1600" dirty="0" smtClean="0"/>
          </a:p>
          <a:p>
            <a:pPr lvl="1"/>
            <a:r>
              <a:rPr lang="en-US" altLang="zh-CN" sz="1400" dirty="0" smtClean="0"/>
              <a:t>Monitoring Response (SCS/AS Reference ID, Cause)</a:t>
            </a:r>
          </a:p>
          <a:p>
            <a:endParaRPr lang="en-US" altLang="zh-CN" sz="1400" dirty="0" smtClean="0"/>
          </a:p>
          <a:p>
            <a:r>
              <a:rPr lang="en-US" altLang="zh-CN" dirty="0" smtClean="0"/>
              <a:t>Stage 2 completeness</a:t>
            </a:r>
          </a:p>
          <a:p>
            <a:pPr>
              <a:buFont typeface="Arial" pitchFamily="34" charset="0"/>
              <a:buChar char="•"/>
            </a:pPr>
            <a:r>
              <a:rPr lang="en-US" altLang="zh-CN" dirty="0" smtClean="0"/>
              <a:t>Y</a:t>
            </a:r>
          </a:p>
          <a:p>
            <a:endParaRPr lang="en-US" altLang="zh-CN" sz="1400" dirty="0" smtClean="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21320</TotalTime>
  <Words>3175</Words>
  <Application>Microsoft Office PowerPoint</Application>
  <PresentationFormat>全屏显示(4:3)</PresentationFormat>
  <Paragraphs>450</Paragraphs>
  <Slides>30</Slides>
  <Notes>0</Notes>
  <HiddenSlides>0</HiddenSlides>
  <MMClips>0</MMClips>
  <ScaleCrop>false</ScaleCrop>
  <HeadingPairs>
    <vt:vector size="6" baseType="variant">
      <vt:variant>
        <vt:lpstr>主题</vt:lpstr>
      </vt:variant>
      <vt:variant>
        <vt:i4>1</vt:i4>
      </vt:variant>
      <vt:variant>
        <vt:lpstr>嵌入 OLE 服务器</vt:lpstr>
      </vt:variant>
      <vt:variant>
        <vt:i4>3</vt:i4>
      </vt:variant>
      <vt:variant>
        <vt:lpstr>幻灯片标题</vt:lpstr>
      </vt:variant>
      <vt:variant>
        <vt:i4>30</vt:i4>
      </vt:variant>
    </vt:vector>
  </HeadingPairs>
  <TitlesOfParts>
    <vt:vector size="34" baseType="lpstr">
      <vt:lpstr>Office Theme</vt:lpstr>
      <vt:lpstr>Picture</vt:lpstr>
      <vt:lpstr>Visio</vt:lpstr>
      <vt:lpstr>Microsoft Office Excel 工作表</vt:lpstr>
      <vt:lpstr>SCEF northbound API Analysis</vt:lpstr>
      <vt:lpstr>Content</vt:lpstr>
      <vt:lpstr>幻灯片 3</vt:lpstr>
      <vt:lpstr>幻灯片 4</vt:lpstr>
      <vt:lpstr>Non-IP device MT Service Flow</vt:lpstr>
      <vt:lpstr>Content</vt:lpstr>
      <vt:lpstr>Downlink Data Delivery when UE is unreachable</vt:lpstr>
      <vt:lpstr>Monitor Event Configuration</vt:lpstr>
      <vt:lpstr>UE PSM timer/eDRX Configuration</vt:lpstr>
      <vt:lpstr>Monitoring Event Report(UE Reachability )</vt:lpstr>
      <vt:lpstr>Monitoring Event(Availability Notification after DDN Failure)</vt:lpstr>
      <vt:lpstr>Network Monitoring</vt:lpstr>
      <vt:lpstr>Monitoring Event: Communication failure</vt:lpstr>
      <vt:lpstr>Request procedure for one-time or continuous reporting of network status</vt:lpstr>
      <vt:lpstr>Content</vt:lpstr>
      <vt:lpstr>Group message delivery procedures</vt:lpstr>
      <vt:lpstr>Content</vt:lpstr>
      <vt:lpstr>LocationPolicy</vt:lpstr>
      <vt:lpstr>Monitoring Event: Location Reporting</vt:lpstr>
      <vt:lpstr>Summary（High Priority）</vt:lpstr>
      <vt:lpstr>Content</vt:lpstr>
      <vt:lpstr>Monitoring Event: Loss of connectivity</vt:lpstr>
      <vt:lpstr>Monitoring Event: Change of IMSI-IMEI(SV) association</vt:lpstr>
      <vt:lpstr>Procedure for resource management of background data transfer</vt:lpstr>
      <vt:lpstr>Communication Pattern parameters provisioning procedure</vt:lpstr>
      <vt:lpstr>Setting up an AS session with required QoS procedure</vt:lpstr>
      <vt:lpstr>Others</vt:lpstr>
      <vt:lpstr>Summary（Low Priority）</vt:lpstr>
      <vt:lpstr>3GPP Requirements Summary</vt:lpstr>
      <vt:lpstr>幻灯片 30</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&lt;Presentation Title&gt;</dc:title>
  <dc:creator>oneM2M</dc:creator>
  <cp:lastModifiedBy>echo</cp:lastModifiedBy>
  <cp:revision>1652</cp:revision>
  <dcterms:created xsi:type="dcterms:W3CDTF">2012-09-11T22:52:11Z</dcterms:created>
  <dcterms:modified xsi:type="dcterms:W3CDTF">2016-11-30T12:12:12Z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(3)kK4XEtY1Eu2Iw6RPK3eX2igIb4jeRENunW4B02hxycpP1TZq720/2TmJdN1HWLVPYeQ+JjfH
O28FuljfPZPJE6zwE0dKphvlIDSL9JtJx28NAoEMa5oCqSnBNoFyzMcQv8xxT/jl8SZtUMrV
8BkY/Q7xO/NMOF0qhsXqRXeCzThfi8N6fxXXhRreWUwoe92qHzW9fmCkISG7rLOzHRmZ+cRm
AxwqO2ln+F1Hep5gVe</vt:lpwstr>
  </property>
  <property fmtid="{D5CDD505-2E9C-101B-9397-08002B2CF9AE}" pid="3" name="_2015_ms_pID_725343_00">
    <vt:lpwstr>_2015_ms_pID_725343</vt:lpwstr>
  </property>
  <property fmtid="{D5CDD505-2E9C-101B-9397-08002B2CF9AE}" pid="4" name="_2015_ms_pID_7253431">
    <vt:lpwstr>ARbCR5Ed/9HCGEhx7I+Lsvi8AEs0iDUKDuh3I21zfdtfhNSQtWWHWh
1GZOJbM2qHTdNlEtPDDdT597tfO6VIMwyVy2EATrwfA3Sg6F/72mTYDza1gAAii4a64cxQ/o
tUEBkDeFzHQlAWMysxFvpj/b560u21Xjlbbqz2j8A7WbqdW4o82v1t4buUolLrSp4mNK/fwo
QgJtiiHn032HjkyO5YR1Rwu/tqKKOhB/1USF</vt:lpwstr>
  </property>
  <property fmtid="{D5CDD505-2E9C-101B-9397-08002B2CF9AE}" pid="5" name="_2015_ms_pID_7253431_00">
    <vt:lpwstr>_2015_ms_pID_7253431</vt:lpwstr>
  </property>
  <property fmtid="{D5CDD505-2E9C-101B-9397-08002B2CF9AE}" pid="6" name="_2015_ms_pID_7253432">
    <vt:lpwstr>fZ102biKsjkDbaYRmJg3ztgOA9+vAwIoIX6y
5tKW5c/dOwjVaqqd3we+rPyJiObW4Q==</vt:lpwstr>
  </property>
  <property fmtid="{D5CDD505-2E9C-101B-9397-08002B2CF9AE}" pid="7" name="_2015_ms_pID_7253432_00">
    <vt:lpwstr>_2015_ms_pID_7253432</vt:lpwstr>
  </property>
  <property fmtid="{D5CDD505-2E9C-101B-9397-08002B2CF9AE}" pid="8" name="_readonly">
    <vt:lpwstr/>
  </property>
  <property fmtid="{D5CDD505-2E9C-101B-9397-08002B2CF9AE}" pid="9" name="_change">
    <vt:lpwstr/>
  </property>
  <property fmtid="{D5CDD505-2E9C-101B-9397-08002B2CF9AE}" pid="10" name="_full-control">
    <vt:lpwstr/>
  </property>
  <property fmtid="{D5CDD505-2E9C-101B-9397-08002B2CF9AE}" pid="11" name="sflag">
    <vt:lpwstr>1479711721</vt:lpwstr>
  </property>
</Properties>
</file>