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70" r:id="rId4"/>
    <p:sldId id="272" r:id="rId5"/>
    <p:sldId id="266" r:id="rId6"/>
    <p:sldId id="271" r:id="rId7"/>
    <p:sldId id="279" r:id="rId8"/>
    <p:sldId id="268" r:id="rId9"/>
    <p:sldId id="276" r:id="rId10"/>
    <p:sldId id="275" r:id="rId11"/>
    <p:sldId id="277" r:id="rId12"/>
    <p:sldId id="273" r:id="rId13"/>
    <p:sldId id="278" r:id="rId14"/>
    <p:sldId id="265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8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x00302436" initials="Echo-xb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6E6C"/>
    <a:srgbClr val="A0A0A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4198" autoAdjust="0"/>
  </p:normalViewPr>
  <p:slideViewPr>
    <p:cSldViewPr showGuides="1">
      <p:cViewPr>
        <p:scale>
          <a:sx n="110" d="100"/>
          <a:sy n="110" d="100"/>
        </p:scale>
        <p:origin x="-571" y="374"/>
      </p:cViewPr>
      <p:guideLst>
        <p:guide orient="horz" pos="388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414C334F-1441-4372-A5EC-F1F3777B1B64}" type="datetimeFigureOut">
              <a:rPr lang="en-US" altLang="zh-CN"/>
              <a:pPr>
                <a:defRPr/>
              </a:pPr>
              <a:t>1/25/2017</a:t>
            </a:fld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A8E2FC5A-574A-4BF2-BC31-ADBD9F04BF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xmlns="" val="1503665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8EE1844-786C-47E6-99AD-6BD2F13CC9E9}" type="datetimeFigureOut">
              <a:rPr lang="zh-CN" altLang="en-US"/>
              <a:pPr>
                <a:defRPr/>
              </a:pPr>
              <a:t>2017/1/25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1D52DCF-4EE0-4086-8214-64229392A24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052296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改一改</a:t>
            </a:r>
            <a:r>
              <a:rPr lang="en-US" altLang="zh-CN" dirty="0" smtClean="0"/>
              <a:t>Source</a:t>
            </a:r>
            <a:r>
              <a:rPr lang="zh-CN" altLang="en-US" dirty="0" smtClean="0"/>
              <a:t>和</a:t>
            </a:r>
            <a:r>
              <a:rPr lang="en-US" altLang="zh-CN" dirty="0" smtClean="0"/>
              <a:t>date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698860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这页的图和下一页的图看起来没有区别，咱们看出这个是单播的而下一页的是多播的，</a:t>
            </a:r>
            <a:r>
              <a:rPr lang="en-US" altLang="zh-CN" dirty="0" smtClean="0"/>
              <a:t>Check</a:t>
            </a:r>
            <a:r>
              <a:rPr lang="en-US" altLang="zh-CN" baseline="0" dirty="0" smtClean="0"/>
              <a:t> multicast capability one by one</a:t>
            </a:r>
            <a:r>
              <a:rPr lang="zh-CN" altLang="en-US" baseline="0" dirty="0" smtClean="0"/>
              <a:t>这个放在这里有特殊的意义？实线和虚线在这里的含义是什么？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499467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为什么三个是虚线，两个是实线？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804408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可能需要考虑一下，目前的资源架构，对于</a:t>
            </a:r>
            <a:r>
              <a:rPr lang="en-US" altLang="zh-CN" dirty="0" smtClean="0"/>
              <a:t>MBMS</a:t>
            </a:r>
            <a:r>
              <a:rPr lang="zh-CN" altLang="en-US" dirty="0" smtClean="0"/>
              <a:t>和</a:t>
            </a:r>
            <a:r>
              <a:rPr lang="en-US" altLang="zh-CN" dirty="0" smtClean="0"/>
              <a:t>IP</a:t>
            </a:r>
            <a:r>
              <a:rPr lang="zh-CN" altLang="en-US" dirty="0" smtClean="0"/>
              <a:t>多播是可以支持的，但是如果后续有新的多播技术，这个架构是否还能够适用。我们可能需要一个回答。</a:t>
            </a:r>
            <a:endParaRPr lang="en-US" altLang="zh-CN" dirty="0" smtClean="0"/>
          </a:p>
          <a:p>
            <a:r>
              <a:rPr lang="en-US" altLang="zh-CN" dirty="0" err="1" smtClean="0"/>
              <a:t>multicastCapability</a:t>
            </a:r>
            <a:r>
              <a:rPr lang="zh-CN" altLang="en-US" dirty="0" smtClean="0"/>
              <a:t>应该是圆角框，具体的</a:t>
            </a:r>
            <a:r>
              <a:rPr lang="en-US" altLang="zh-CN" dirty="0" err="1" smtClean="0"/>
              <a:t>multicastCapability</a:t>
            </a:r>
            <a:r>
              <a:rPr lang="zh-CN" altLang="en-US" dirty="0" smtClean="0"/>
              <a:t>是什么样的？一个</a:t>
            </a:r>
            <a:r>
              <a:rPr lang="en-US" altLang="zh-CN" dirty="0" smtClean="0"/>
              <a:t>CSE</a:t>
            </a:r>
            <a:r>
              <a:rPr lang="zh-CN" altLang="en-US" dirty="0" smtClean="0"/>
              <a:t>是否有可能同时支持</a:t>
            </a:r>
            <a:r>
              <a:rPr lang="en-US" altLang="zh-CN" dirty="0" smtClean="0"/>
              <a:t>MBMS</a:t>
            </a:r>
            <a:r>
              <a:rPr lang="zh-CN" altLang="en-US" dirty="0" smtClean="0"/>
              <a:t>和</a:t>
            </a:r>
            <a:r>
              <a:rPr lang="en-US" altLang="zh-CN" dirty="0" smtClean="0"/>
              <a:t>IP</a:t>
            </a:r>
            <a:r>
              <a:rPr lang="zh-CN" altLang="en-US" dirty="0" smtClean="0"/>
              <a:t>多播？一个</a:t>
            </a:r>
            <a:r>
              <a:rPr lang="en-US" altLang="zh-CN" dirty="0" smtClean="0"/>
              <a:t>List</a:t>
            </a:r>
            <a:r>
              <a:rPr lang="zh-CN" altLang="en-US" dirty="0" smtClean="0"/>
              <a:t>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98413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可能需要考虑一下，目前的资源架构，对于</a:t>
            </a:r>
            <a:r>
              <a:rPr lang="en-US" altLang="zh-CN" dirty="0" smtClean="0"/>
              <a:t>MBMS</a:t>
            </a:r>
            <a:r>
              <a:rPr lang="zh-CN" altLang="en-US" dirty="0" smtClean="0"/>
              <a:t>和</a:t>
            </a:r>
            <a:r>
              <a:rPr lang="en-US" altLang="zh-CN" dirty="0" smtClean="0"/>
              <a:t>IP</a:t>
            </a:r>
            <a:r>
              <a:rPr lang="zh-CN" altLang="en-US" dirty="0" smtClean="0"/>
              <a:t>多播是可以支持的，但是如果后续有新的多播技术，这个架构是否还能够适用。我们可能需要一个回答。</a:t>
            </a:r>
            <a:endParaRPr lang="en-US" altLang="zh-CN" dirty="0" smtClean="0"/>
          </a:p>
          <a:p>
            <a:r>
              <a:rPr lang="en-US" altLang="zh-CN" dirty="0" err="1" smtClean="0"/>
              <a:t>multicastCapability</a:t>
            </a:r>
            <a:r>
              <a:rPr lang="zh-CN" altLang="en-US" dirty="0" smtClean="0"/>
              <a:t>应该是圆角框，具体的</a:t>
            </a:r>
            <a:r>
              <a:rPr lang="en-US" altLang="zh-CN" dirty="0" err="1" smtClean="0"/>
              <a:t>multicastCapability</a:t>
            </a:r>
            <a:r>
              <a:rPr lang="zh-CN" altLang="en-US" dirty="0" smtClean="0"/>
              <a:t>是什么样的？一个</a:t>
            </a:r>
            <a:r>
              <a:rPr lang="en-US" altLang="zh-CN" dirty="0" smtClean="0"/>
              <a:t>CSE</a:t>
            </a:r>
            <a:r>
              <a:rPr lang="zh-CN" altLang="en-US" dirty="0" smtClean="0"/>
              <a:t>是否有可能同时支持</a:t>
            </a:r>
            <a:r>
              <a:rPr lang="en-US" altLang="zh-CN" dirty="0" smtClean="0"/>
              <a:t>MBMS</a:t>
            </a:r>
            <a:r>
              <a:rPr lang="zh-CN" altLang="en-US" dirty="0" smtClean="0"/>
              <a:t>和</a:t>
            </a:r>
            <a:r>
              <a:rPr lang="en-US" altLang="zh-CN" dirty="0" smtClean="0"/>
              <a:t>IP</a:t>
            </a:r>
            <a:r>
              <a:rPr lang="zh-CN" altLang="en-US" dirty="0" smtClean="0"/>
              <a:t>多播？一个</a:t>
            </a:r>
            <a:r>
              <a:rPr lang="en-US" altLang="zh-CN" dirty="0" smtClean="0"/>
              <a:t>List</a:t>
            </a:r>
            <a:r>
              <a:rPr lang="zh-CN" altLang="en-US" dirty="0" smtClean="0"/>
              <a:t>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984137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err="1" smtClean="0"/>
              <a:t>memberList</a:t>
            </a:r>
            <a:r>
              <a:rPr lang="zh-CN" altLang="en-US" dirty="0" smtClean="0"/>
              <a:t>里面</a:t>
            </a:r>
            <a:r>
              <a:rPr lang="en-US" altLang="zh-CN" dirty="0" smtClean="0"/>
              <a:t>d1.example.org</a:t>
            </a:r>
            <a:r>
              <a:rPr lang="zh-CN" altLang="en-US" dirty="0" smtClean="0"/>
              <a:t>看起来像是一个</a:t>
            </a:r>
            <a:r>
              <a:rPr lang="en-US" altLang="zh-CN" dirty="0" smtClean="0"/>
              <a:t>SP</a:t>
            </a:r>
            <a:r>
              <a:rPr lang="en-US" altLang="zh-CN" baseline="0" dirty="0" smtClean="0"/>
              <a:t> ID</a:t>
            </a:r>
            <a:r>
              <a:rPr lang="zh-CN" altLang="en-US" baseline="0" dirty="0" smtClean="0"/>
              <a:t>，所以应该是</a:t>
            </a:r>
            <a:r>
              <a:rPr lang="en-US" altLang="zh-CN" baseline="0" dirty="0" smtClean="0"/>
              <a:t>//d1.example.org/xx1/</a:t>
            </a:r>
            <a:r>
              <a:rPr lang="en-US" altLang="zh-CN" baseline="0" dirty="0" err="1" smtClean="0"/>
              <a:t>aa</a:t>
            </a:r>
            <a:endParaRPr lang="en-US" altLang="zh-CN" baseline="0" dirty="0" smtClean="0"/>
          </a:p>
          <a:p>
            <a:r>
              <a:rPr lang="en-US" altLang="zh-CN" baseline="0" dirty="0" err="1" smtClean="0"/>
              <a:t>multicastGroupFanOutURI</a:t>
            </a:r>
            <a:r>
              <a:rPr lang="zh-CN" altLang="en-US" baseline="0" dirty="0" smtClean="0"/>
              <a:t>到时候解释的时候可以参考</a:t>
            </a:r>
            <a:r>
              <a:rPr lang="en-US" altLang="zh-CN" baseline="0" dirty="0" err="1" smtClean="0"/>
              <a:t>notificationURI</a:t>
            </a:r>
            <a:r>
              <a:rPr lang="zh-CN" altLang="en-US" baseline="0" dirty="0" smtClean="0"/>
              <a:t>，那个</a:t>
            </a:r>
            <a:r>
              <a:rPr lang="en-US" altLang="zh-CN" baseline="0" dirty="0" smtClean="0"/>
              <a:t>URI</a:t>
            </a:r>
            <a:r>
              <a:rPr lang="zh-CN" altLang="en-US" baseline="0" dirty="0" smtClean="0"/>
              <a:t>可能不是一个具体的资源，只是一个服务的入口，另外</a:t>
            </a:r>
            <a:r>
              <a:rPr lang="en-US" altLang="zh-CN" baseline="0" dirty="0" err="1" smtClean="0"/>
              <a:t>wellknown</a:t>
            </a:r>
            <a:r>
              <a:rPr lang="zh-CN" altLang="en-US" baseline="0" dirty="0" smtClean="0"/>
              <a:t>拼写有误</a:t>
            </a:r>
            <a:endParaRPr lang="en-US" altLang="zh-CN" baseline="0" dirty="0" smtClean="0"/>
          </a:p>
          <a:p>
            <a:r>
              <a:rPr lang="en-US" altLang="zh-CN" baseline="0" dirty="0" err="1" smtClean="0"/>
              <a:t>Wellknown</a:t>
            </a:r>
            <a:r>
              <a:rPr lang="zh-CN" altLang="en-US" baseline="0" dirty="0" smtClean="0"/>
              <a:t>的时候，需要明确，在这种情况下</a:t>
            </a:r>
            <a:r>
              <a:rPr lang="en-US" altLang="zh-CN" baseline="0" dirty="0" smtClean="0"/>
              <a:t>unstructured resource id</a:t>
            </a:r>
            <a:r>
              <a:rPr lang="zh-CN" altLang="en-US" baseline="0" dirty="0" smtClean="0"/>
              <a:t>也是适用的。另外直接用</a:t>
            </a:r>
            <a:r>
              <a:rPr lang="en-US" altLang="zh-CN" baseline="0" dirty="0" err="1" smtClean="0"/>
              <a:t>wellknown</a:t>
            </a:r>
            <a:r>
              <a:rPr lang="zh-CN" altLang="en-US" baseline="0" dirty="0" smtClean="0"/>
              <a:t>可能不好，因为</a:t>
            </a:r>
            <a:r>
              <a:rPr lang="en-US" altLang="zh-CN" baseline="0" dirty="0" err="1" smtClean="0"/>
              <a:t>wellknown</a:t>
            </a:r>
            <a:r>
              <a:rPr lang="zh-CN" altLang="en-US" baseline="0" dirty="0" smtClean="0"/>
              <a:t>一般是用于服务发现的，多播的时候最好选另外一个名字，例如</a:t>
            </a:r>
            <a:r>
              <a:rPr lang="en-US" altLang="zh-CN" baseline="0" dirty="0" err="1" smtClean="0"/>
              <a:t>multicastPoint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0158480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字体调整大一点，</a:t>
            </a:r>
            <a:r>
              <a:rPr lang="en-US" altLang="zh-CN" dirty="0" smtClean="0"/>
              <a:t>Restriction</a:t>
            </a:r>
            <a:r>
              <a:rPr lang="zh-CN" altLang="en-US" dirty="0" smtClean="0"/>
              <a:t>里面的语句描述可以改一改，现在的感觉比较绕。</a:t>
            </a:r>
            <a:endParaRPr lang="en-US" altLang="zh-CN" dirty="0" smtClean="0"/>
          </a:p>
          <a:p>
            <a:r>
              <a:rPr lang="zh-CN" altLang="en-US" dirty="0" smtClean="0"/>
              <a:t>第</a:t>
            </a:r>
            <a:r>
              <a:rPr lang="en-US" altLang="zh-CN" dirty="0" smtClean="0"/>
              <a:t>6</a:t>
            </a:r>
            <a:r>
              <a:rPr lang="zh-CN" altLang="en-US" dirty="0" smtClean="0"/>
              <a:t>步，如果是配置群组的过程，不需要对成员的响应进行汇聚，因为应用对这个不感兴趣。如果第</a:t>
            </a:r>
            <a:r>
              <a:rPr lang="en-US" altLang="zh-CN" dirty="0" smtClean="0"/>
              <a:t>5</a:t>
            </a:r>
            <a:r>
              <a:rPr lang="zh-CN" altLang="en-US" dirty="0" smtClean="0"/>
              <a:t>步都是成功，第</a:t>
            </a:r>
            <a:r>
              <a:rPr lang="en-US" altLang="zh-CN" dirty="0" smtClean="0"/>
              <a:t>6</a:t>
            </a:r>
            <a:r>
              <a:rPr lang="zh-CN" altLang="en-US" dirty="0" smtClean="0"/>
              <a:t>步成功就行了。如果第</a:t>
            </a:r>
            <a:r>
              <a:rPr lang="en-US" altLang="zh-CN" dirty="0" smtClean="0"/>
              <a:t>5</a:t>
            </a:r>
            <a:r>
              <a:rPr lang="zh-CN" altLang="en-US" dirty="0" smtClean="0"/>
              <a:t>步有一个失败，可能失败的那个要回到单播里去。这部分流程目前还没有体现。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81476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E9FB307-A34E-4885-A2CA-09054EC7543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026D99B4-3DEA-48BD-B969-7A131EC8CE3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4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dirty="0" smtClean="0">
                <a:solidFill>
                  <a:srgbClr val="A0A0A3"/>
                </a:solidFill>
              </a:rPr>
              <a:t>Group multicast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8532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ARC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 smtClean="0">
                <a:solidFill>
                  <a:srgbClr val="B42025"/>
                </a:solidFill>
              </a:rPr>
              <a:t>Jiaxin</a:t>
            </a:r>
            <a:r>
              <a:rPr lang="en-US" altLang="zh-CN" dirty="0" smtClean="0">
                <a:solidFill>
                  <a:srgbClr val="B42025"/>
                </a:solidFill>
              </a:rPr>
              <a:t> Yin, </a:t>
            </a:r>
            <a:r>
              <a:rPr lang="en-US" altLang="zh-CN" dirty="0">
                <a:solidFill>
                  <a:srgbClr val="B42025"/>
                </a:solidFill>
              </a:rPr>
              <a:t>Huawei Technologies Co., Ltd. yinjiaxin@huawei.com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2016-10-17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Agenda Item: TBD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533400"/>
          </a:xfrm>
        </p:spPr>
        <p:txBody>
          <a:bodyPr/>
          <a:lstStyle/>
          <a:p>
            <a:pPr algn="l"/>
            <a:r>
              <a:rPr lang="en-GB" altLang="zh-CN" sz="2400" dirty="0" smtClean="0"/>
              <a:t>Example of Creating </a:t>
            </a:r>
            <a:r>
              <a:rPr lang="en-GB" altLang="zh-CN" sz="2400" dirty="0" err="1" smtClean="0"/>
              <a:t>IP_Multicast</a:t>
            </a:r>
            <a:r>
              <a:rPr lang="en-GB" altLang="zh-CN" sz="2400" dirty="0" smtClean="0"/>
              <a:t> Group on </a:t>
            </a:r>
            <a:r>
              <a:rPr lang="en-GB" altLang="zh-CN" sz="2400" dirty="0" err="1" smtClean="0"/>
              <a:t>GroupHosting</a:t>
            </a:r>
            <a:r>
              <a:rPr lang="en-GB" altLang="zh-CN" sz="2400" dirty="0" smtClean="0"/>
              <a:t> CSE</a:t>
            </a:r>
            <a:endParaRPr lang="zh-CN" altLang="en-US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1295400" y="1371600"/>
            <a:ext cx="20574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400" dirty="0" smtClean="0">
                <a:solidFill>
                  <a:schemeClr val="tx1"/>
                </a:solidFill>
              </a:rPr>
              <a:t>Group Hosting </a:t>
            </a:r>
            <a:r>
              <a:rPr lang="en-US" altLang="zh-CN" sz="1400" dirty="0" err="1" smtClean="0">
                <a:solidFill>
                  <a:schemeClr val="tx1"/>
                </a:solidFill>
              </a:rPr>
              <a:t>CSEbase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429000" y="1371600"/>
            <a:ext cx="2286000" cy="276999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altLang="zh-CN" sz="1200" dirty="0" smtClean="0"/>
              <a:t>ResourceID:/CSE090112</a:t>
            </a:r>
          </a:p>
        </p:txBody>
      </p:sp>
      <p:sp>
        <p:nvSpPr>
          <p:cNvPr id="15" name="矩形 14"/>
          <p:cNvSpPr/>
          <p:nvPr/>
        </p:nvSpPr>
        <p:spPr>
          <a:xfrm>
            <a:off x="1828800" y="1981200"/>
            <a:ext cx="762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400" dirty="0">
                <a:solidFill>
                  <a:schemeClr val="tx1"/>
                </a:solidFill>
              </a:rPr>
              <a:t>Group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cxnSp>
        <p:nvCxnSpPr>
          <p:cNvPr id="16" name="形状 15"/>
          <p:cNvCxnSpPr>
            <a:endCxn id="15" idx="1"/>
          </p:cNvCxnSpPr>
          <p:nvPr/>
        </p:nvCxnSpPr>
        <p:spPr>
          <a:xfrm>
            <a:off x="1295400" y="1752600"/>
            <a:ext cx="533400" cy="4191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矩形 18"/>
          <p:cNvSpPr/>
          <p:nvPr/>
        </p:nvSpPr>
        <p:spPr>
          <a:xfrm>
            <a:off x="2362200" y="2590800"/>
            <a:ext cx="1371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400" dirty="0" err="1" smtClean="0">
                <a:solidFill>
                  <a:schemeClr val="tx1"/>
                </a:solidFill>
              </a:rPr>
              <a:t>multicastGroup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cxnSp>
        <p:nvCxnSpPr>
          <p:cNvPr id="20" name="形状 15"/>
          <p:cNvCxnSpPr>
            <a:endCxn id="19" idx="1"/>
          </p:cNvCxnSpPr>
          <p:nvPr/>
        </p:nvCxnSpPr>
        <p:spPr>
          <a:xfrm rot="16200000" flipH="1">
            <a:off x="1962150" y="2381250"/>
            <a:ext cx="419100" cy="381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形状 15"/>
          <p:cNvCxnSpPr>
            <a:endCxn id="88" idx="2"/>
          </p:cNvCxnSpPr>
          <p:nvPr/>
        </p:nvCxnSpPr>
        <p:spPr>
          <a:xfrm rot="16200000" flipH="1">
            <a:off x="2495550" y="2990850"/>
            <a:ext cx="266700" cy="2286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4267200" y="2819400"/>
            <a:ext cx="1752600" cy="830997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zh-CN" sz="1200" dirty="0" smtClean="0"/>
              <a:t>/</a:t>
            </a:r>
            <a:r>
              <a:rPr lang="en-GB" altLang="zh-CN" sz="1200" dirty="0" smtClean="0"/>
              <a:t>d1.example.org/xx1/aa</a:t>
            </a:r>
          </a:p>
          <a:p>
            <a:pPr lvl="0"/>
            <a:r>
              <a:rPr lang="en-GB" altLang="zh-CN" sz="1200" dirty="0" smtClean="0"/>
              <a:t>/d1.example.org/xx2/bb</a:t>
            </a:r>
          </a:p>
          <a:p>
            <a:pPr lvl="0"/>
            <a:r>
              <a:rPr lang="en-US" altLang="zh-CN" sz="1200" dirty="0" smtClean="0"/>
              <a:t>/</a:t>
            </a:r>
            <a:r>
              <a:rPr lang="en-GB" altLang="zh-CN" sz="1200" dirty="0" smtClean="0"/>
              <a:t>d2.example.org/xx1/cc</a:t>
            </a:r>
          </a:p>
          <a:p>
            <a:pPr lvl="0"/>
            <a:r>
              <a:rPr lang="en-GB" altLang="zh-CN" sz="1200" dirty="0" smtClean="0"/>
              <a:t>/d2.example.org/xx2/dd</a:t>
            </a:r>
            <a:endParaRPr lang="zh-CN" altLang="en-US" sz="1200" dirty="0"/>
          </a:p>
        </p:txBody>
      </p:sp>
      <p:cxnSp>
        <p:nvCxnSpPr>
          <p:cNvPr id="28" name="形状 15"/>
          <p:cNvCxnSpPr>
            <a:endCxn id="90" idx="2"/>
          </p:cNvCxnSpPr>
          <p:nvPr/>
        </p:nvCxnSpPr>
        <p:spPr>
          <a:xfrm rot="16200000" flipH="1">
            <a:off x="2228850" y="3333750"/>
            <a:ext cx="800100" cy="2286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4267200" y="3733800"/>
            <a:ext cx="1752600" cy="46166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altLang="zh-CN" sz="1200" dirty="0" smtClean="0"/>
              <a:t>/CSE090112/</a:t>
            </a:r>
            <a:r>
              <a:rPr lang="en-US" altLang="zh-CN" sz="1200" dirty="0" smtClean="0"/>
              <a:t>forIPMulticast1</a:t>
            </a:r>
            <a:endParaRPr lang="zh-CN" altLang="en-US" sz="1200" dirty="0"/>
          </a:p>
        </p:txBody>
      </p:sp>
      <p:sp>
        <p:nvSpPr>
          <p:cNvPr id="32" name="矩形 31"/>
          <p:cNvSpPr/>
          <p:nvPr/>
        </p:nvSpPr>
        <p:spPr>
          <a:xfrm>
            <a:off x="3810000" y="2489284"/>
            <a:ext cx="2209800" cy="253916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altLang="zh-CN" sz="1050" dirty="0" smtClean="0"/>
              <a:t>ResourceID:/CSE090112/</a:t>
            </a:r>
            <a:r>
              <a:rPr lang="en-US" altLang="zh-CN" sz="1050" dirty="0" smtClean="0"/>
              <a:t>grp1/mgp1</a:t>
            </a:r>
            <a:endParaRPr lang="en-GB" altLang="zh-CN" sz="1050" dirty="0" smtClean="0"/>
          </a:p>
        </p:txBody>
      </p:sp>
      <p:sp>
        <p:nvSpPr>
          <p:cNvPr id="33" name="矩形 32"/>
          <p:cNvSpPr/>
          <p:nvPr/>
        </p:nvSpPr>
        <p:spPr>
          <a:xfrm>
            <a:off x="2667000" y="1981200"/>
            <a:ext cx="2133600" cy="276999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altLang="zh-CN" sz="1200" dirty="0" smtClean="0"/>
              <a:t>ResourceID:/CSE090112/</a:t>
            </a:r>
            <a:r>
              <a:rPr lang="en-US" altLang="zh-CN" sz="1200" dirty="0" smtClean="0"/>
              <a:t>grp1</a:t>
            </a:r>
            <a:endParaRPr lang="en-GB" altLang="zh-CN" sz="1200" dirty="0" smtClean="0"/>
          </a:p>
        </p:txBody>
      </p:sp>
      <p:cxnSp>
        <p:nvCxnSpPr>
          <p:cNvPr id="35" name="形状 15"/>
          <p:cNvCxnSpPr>
            <a:endCxn id="91" idx="2"/>
          </p:cNvCxnSpPr>
          <p:nvPr/>
        </p:nvCxnSpPr>
        <p:spPr>
          <a:xfrm rot="16200000" flipH="1">
            <a:off x="1885950" y="3600450"/>
            <a:ext cx="1485900" cy="2286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矩形 37"/>
          <p:cNvSpPr/>
          <p:nvPr/>
        </p:nvSpPr>
        <p:spPr>
          <a:xfrm>
            <a:off x="4267200" y="4343400"/>
            <a:ext cx="1752600" cy="27699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altLang="zh-CN" sz="1200" dirty="0" err="1" smtClean="0"/>
              <a:t>IP_multicast_group</a:t>
            </a:r>
            <a:endParaRPr lang="zh-CN" altLang="en-US" sz="1200" dirty="0"/>
          </a:p>
        </p:txBody>
      </p:sp>
      <p:cxnSp>
        <p:nvCxnSpPr>
          <p:cNvPr id="40" name="形状 15"/>
          <p:cNvCxnSpPr>
            <a:endCxn id="96" idx="2"/>
          </p:cNvCxnSpPr>
          <p:nvPr/>
        </p:nvCxnSpPr>
        <p:spPr>
          <a:xfrm rot="16200000" flipH="1">
            <a:off x="1581150" y="3905250"/>
            <a:ext cx="2095500" cy="2286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4267200" y="4800600"/>
            <a:ext cx="1752600" cy="46166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200" dirty="0" smtClean="0"/>
              <a:t>[FF32:30:3FFE:FFFF:1::1234]</a:t>
            </a:r>
            <a:endParaRPr lang="zh-CN" altLang="en-US" sz="1200" dirty="0"/>
          </a:p>
        </p:txBody>
      </p:sp>
      <p:sp>
        <p:nvSpPr>
          <p:cNvPr id="88" name="椭圆 87"/>
          <p:cNvSpPr/>
          <p:nvPr/>
        </p:nvSpPr>
        <p:spPr>
          <a:xfrm>
            <a:off x="2743200" y="3048000"/>
            <a:ext cx="1371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err="1" smtClean="0">
                <a:solidFill>
                  <a:schemeClr val="tx1"/>
                </a:solidFill>
              </a:rPr>
              <a:t>memberList</a:t>
            </a:r>
            <a:endParaRPr lang="zh-CN" altLang="en-US" sz="1200" dirty="0"/>
          </a:p>
        </p:txBody>
      </p:sp>
      <p:sp>
        <p:nvSpPr>
          <p:cNvPr id="90" name="椭圆 89"/>
          <p:cNvSpPr/>
          <p:nvPr/>
        </p:nvSpPr>
        <p:spPr>
          <a:xfrm>
            <a:off x="2743200" y="3657600"/>
            <a:ext cx="1371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 err="1" smtClean="0">
                <a:solidFill>
                  <a:schemeClr val="tx1"/>
                </a:solidFill>
              </a:rPr>
              <a:t>multicastGroupFanOutURI</a:t>
            </a:r>
            <a:endParaRPr lang="en-US" altLang="zh-CN" sz="1100" dirty="0" smtClean="0">
              <a:solidFill>
                <a:schemeClr val="tx1"/>
              </a:solidFill>
            </a:endParaRPr>
          </a:p>
        </p:txBody>
      </p:sp>
      <p:sp>
        <p:nvSpPr>
          <p:cNvPr id="91" name="椭圆 90"/>
          <p:cNvSpPr/>
          <p:nvPr/>
        </p:nvSpPr>
        <p:spPr>
          <a:xfrm>
            <a:off x="2743200" y="4267200"/>
            <a:ext cx="1371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 err="1" smtClean="0">
                <a:solidFill>
                  <a:schemeClr val="tx1"/>
                </a:solidFill>
              </a:rPr>
              <a:t>multicastGroupType</a:t>
            </a:r>
            <a:endParaRPr lang="en-US" altLang="zh-CN" sz="1100" dirty="0" smtClean="0">
              <a:solidFill>
                <a:schemeClr val="tx1"/>
              </a:solidFill>
            </a:endParaRPr>
          </a:p>
        </p:txBody>
      </p:sp>
      <p:sp>
        <p:nvSpPr>
          <p:cNvPr id="96" name="椭圆 95"/>
          <p:cNvSpPr/>
          <p:nvPr/>
        </p:nvSpPr>
        <p:spPr>
          <a:xfrm>
            <a:off x="2743200" y="4876800"/>
            <a:ext cx="1371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 err="1" smtClean="0">
                <a:solidFill>
                  <a:schemeClr val="tx1"/>
                </a:solidFill>
              </a:rPr>
              <a:t>multicastAddress</a:t>
            </a:r>
            <a:endParaRPr lang="en-US" altLang="zh-CN" sz="1100" dirty="0" smtClean="0">
              <a:solidFill>
                <a:schemeClr val="tx1"/>
              </a:solidFill>
            </a:endParaRPr>
          </a:p>
        </p:txBody>
      </p:sp>
      <p:sp>
        <p:nvSpPr>
          <p:cNvPr id="55" name="椭圆 54"/>
          <p:cNvSpPr/>
          <p:nvPr/>
        </p:nvSpPr>
        <p:spPr>
          <a:xfrm>
            <a:off x="2743200" y="5334000"/>
            <a:ext cx="1371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 err="1" smtClean="0">
                <a:solidFill>
                  <a:schemeClr val="tx1"/>
                </a:solidFill>
              </a:rPr>
              <a:t>addressType</a:t>
            </a:r>
            <a:endParaRPr lang="en-US" altLang="zh-CN" sz="1100" dirty="0" smtClean="0">
              <a:solidFill>
                <a:schemeClr val="tx1"/>
              </a:solidFill>
            </a:endParaRPr>
          </a:p>
        </p:txBody>
      </p:sp>
      <p:cxnSp>
        <p:nvCxnSpPr>
          <p:cNvPr id="56" name="形状 15"/>
          <p:cNvCxnSpPr/>
          <p:nvPr/>
        </p:nvCxnSpPr>
        <p:spPr>
          <a:xfrm rot="16200000" flipH="1">
            <a:off x="1352550" y="4133850"/>
            <a:ext cx="2552700" cy="228600"/>
          </a:xfrm>
          <a:prstGeom prst="bentConnector3">
            <a:avLst>
              <a:gd name="adj1" fmla="val 10020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矩形 58"/>
          <p:cNvSpPr/>
          <p:nvPr/>
        </p:nvSpPr>
        <p:spPr>
          <a:xfrm>
            <a:off x="4267200" y="5334000"/>
            <a:ext cx="1752600" cy="27699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200" dirty="0" smtClean="0"/>
              <a:t>IPv6</a:t>
            </a:r>
            <a:endParaRPr lang="zh-CN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457200"/>
          </a:xfrm>
        </p:spPr>
        <p:txBody>
          <a:bodyPr/>
          <a:lstStyle/>
          <a:p>
            <a:pPr algn="l"/>
            <a:r>
              <a:rPr lang="en-GB" altLang="zh-CN" sz="2000" dirty="0" smtClean="0"/>
              <a:t>Example of Creating </a:t>
            </a:r>
            <a:r>
              <a:rPr lang="en-GB" altLang="zh-CN" sz="2000" dirty="0" err="1" smtClean="0"/>
              <a:t>localMulticastGroup</a:t>
            </a:r>
            <a:r>
              <a:rPr lang="en-GB" altLang="zh-CN" sz="2000" dirty="0" smtClean="0"/>
              <a:t> on Member Hosting </a:t>
            </a:r>
            <a:r>
              <a:rPr lang="en-GB" altLang="zh-CN" sz="2000" dirty="0" err="1" smtClean="0"/>
              <a:t>CSEs</a:t>
            </a:r>
            <a:endParaRPr lang="zh-CN" altLang="en-US" sz="20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371600"/>
            <a:ext cx="14478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400" dirty="0" smtClean="0">
                <a:solidFill>
                  <a:schemeClr val="tx1"/>
                </a:solidFill>
              </a:rPr>
              <a:t>ASN-CSEbase1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257800" y="1371600"/>
            <a:ext cx="1600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400" dirty="0" smtClean="0">
                <a:solidFill>
                  <a:schemeClr val="tx1"/>
                </a:solidFill>
              </a:rPr>
              <a:t>ASN-CSEbase2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981200" y="1295400"/>
            <a:ext cx="2362200" cy="276999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GB" altLang="zh-CN" sz="1200" dirty="0" smtClean="0"/>
              <a:t>ResourceID:/d1.example.org</a:t>
            </a:r>
          </a:p>
        </p:txBody>
      </p:sp>
      <p:sp>
        <p:nvSpPr>
          <p:cNvPr id="14" name="矩形 13"/>
          <p:cNvSpPr/>
          <p:nvPr/>
        </p:nvSpPr>
        <p:spPr>
          <a:xfrm>
            <a:off x="7010400" y="1295400"/>
            <a:ext cx="2133600" cy="276999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GB" altLang="zh-CN" sz="1200" dirty="0" smtClean="0"/>
              <a:t>ResourceID:/d2.example.org</a:t>
            </a:r>
          </a:p>
        </p:txBody>
      </p:sp>
      <p:sp>
        <p:nvSpPr>
          <p:cNvPr id="43" name="矩形 42"/>
          <p:cNvSpPr/>
          <p:nvPr/>
        </p:nvSpPr>
        <p:spPr>
          <a:xfrm>
            <a:off x="762000" y="1905000"/>
            <a:ext cx="12954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400" dirty="0" err="1" smtClean="0">
                <a:solidFill>
                  <a:schemeClr val="tx1"/>
                </a:solidFill>
              </a:rPr>
              <a:t>localMulticastGroup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cxnSp>
        <p:nvCxnSpPr>
          <p:cNvPr id="44" name="形状 15"/>
          <p:cNvCxnSpPr>
            <a:endCxn id="43" idx="1"/>
          </p:cNvCxnSpPr>
          <p:nvPr/>
        </p:nvCxnSpPr>
        <p:spPr>
          <a:xfrm rot="16200000" flipH="1">
            <a:off x="476250" y="1809750"/>
            <a:ext cx="342900" cy="2286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形状 15"/>
          <p:cNvCxnSpPr/>
          <p:nvPr/>
        </p:nvCxnSpPr>
        <p:spPr>
          <a:xfrm rot="16200000" flipH="1">
            <a:off x="857250" y="2343151"/>
            <a:ext cx="342900" cy="2286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矩形 50"/>
          <p:cNvSpPr/>
          <p:nvPr/>
        </p:nvSpPr>
        <p:spPr>
          <a:xfrm>
            <a:off x="2514600" y="2362201"/>
            <a:ext cx="1752600" cy="46166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zh-CN" sz="1200" dirty="0" smtClean="0"/>
              <a:t>/</a:t>
            </a:r>
            <a:r>
              <a:rPr lang="en-GB" altLang="zh-CN" sz="1200" dirty="0" smtClean="0"/>
              <a:t>d1.example.org/xx1/aa</a:t>
            </a:r>
          </a:p>
          <a:p>
            <a:pPr lvl="0"/>
            <a:r>
              <a:rPr lang="en-GB" altLang="zh-CN" sz="1200" dirty="0" smtClean="0"/>
              <a:t>/d1.example.org/xx2/bb</a:t>
            </a:r>
          </a:p>
        </p:txBody>
      </p:sp>
      <p:sp>
        <p:nvSpPr>
          <p:cNvPr id="53" name="矩形 52"/>
          <p:cNvSpPr/>
          <p:nvPr/>
        </p:nvSpPr>
        <p:spPr>
          <a:xfrm>
            <a:off x="2514600" y="2971801"/>
            <a:ext cx="1752600" cy="46166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altLang="zh-CN" sz="1200" dirty="0" smtClean="0"/>
              <a:t>/CSE090112/</a:t>
            </a:r>
            <a:r>
              <a:rPr lang="en-US" altLang="zh-CN" sz="1200" dirty="0" smtClean="0"/>
              <a:t> forIPMulticast1</a:t>
            </a:r>
            <a:endParaRPr lang="zh-CN" altLang="en-US" sz="1200" dirty="0"/>
          </a:p>
        </p:txBody>
      </p:sp>
      <p:cxnSp>
        <p:nvCxnSpPr>
          <p:cNvPr id="54" name="形状 15"/>
          <p:cNvCxnSpPr/>
          <p:nvPr/>
        </p:nvCxnSpPr>
        <p:spPr>
          <a:xfrm rot="16200000" flipH="1">
            <a:off x="666750" y="2762251"/>
            <a:ext cx="723900" cy="2286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矩形 59"/>
          <p:cNvSpPr/>
          <p:nvPr/>
        </p:nvSpPr>
        <p:spPr>
          <a:xfrm>
            <a:off x="2514600" y="3581401"/>
            <a:ext cx="1752600" cy="27699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altLang="zh-CN" sz="1200" dirty="0" smtClean="0"/>
              <a:t>/CSE090112/</a:t>
            </a:r>
            <a:r>
              <a:rPr lang="en-US" altLang="zh-CN" sz="1200" dirty="0" smtClean="0"/>
              <a:t>grp1</a:t>
            </a:r>
            <a:endParaRPr lang="en-GB" altLang="zh-CN" sz="1200" dirty="0" smtClean="0"/>
          </a:p>
        </p:txBody>
      </p:sp>
      <p:cxnSp>
        <p:nvCxnSpPr>
          <p:cNvPr id="61" name="形状 15"/>
          <p:cNvCxnSpPr>
            <a:endCxn id="103" idx="2"/>
          </p:cNvCxnSpPr>
          <p:nvPr/>
        </p:nvCxnSpPr>
        <p:spPr>
          <a:xfrm rot="16200000" flipH="1">
            <a:off x="323851" y="2952750"/>
            <a:ext cx="1409699" cy="2286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形状 15"/>
          <p:cNvCxnSpPr/>
          <p:nvPr/>
        </p:nvCxnSpPr>
        <p:spPr>
          <a:xfrm rot="16200000" flipH="1">
            <a:off x="38100" y="3238501"/>
            <a:ext cx="1981200" cy="228600"/>
          </a:xfrm>
          <a:prstGeom prst="bentConnector3">
            <a:avLst>
              <a:gd name="adj1" fmla="val 1002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矩形 69"/>
          <p:cNvSpPr/>
          <p:nvPr/>
        </p:nvSpPr>
        <p:spPr>
          <a:xfrm>
            <a:off x="2514600" y="4038601"/>
            <a:ext cx="1752600" cy="46166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200" dirty="0" smtClean="0"/>
              <a:t>[FF32:30:3FFE:FFFF:1::1234]</a:t>
            </a:r>
            <a:endParaRPr lang="zh-CN" altLang="en-US" sz="1200" dirty="0"/>
          </a:p>
        </p:txBody>
      </p:sp>
      <p:sp>
        <p:nvSpPr>
          <p:cNvPr id="72" name="矩形 71"/>
          <p:cNvSpPr/>
          <p:nvPr/>
        </p:nvSpPr>
        <p:spPr>
          <a:xfrm>
            <a:off x="2514600" y="4572002"/>
            <a:ext cx="1752600" cy="27699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altLang="zh-CN" sz="1200" dirty="0" smtClean="0"/>
              <a:t>/CSE090112</a:t>
            </a:r>
            <a:endParaRPr lang="zh-CN" altLang="en-US" sz="1200" dirty="0"/>
          </a:p>
        </p:txBody>
      </p:sp>
      <p:cxnSp>
        <p:nvCxnSpPr>
          <p:cNvPr id="78" name="形状 15"/>
          <p:cNvCxnSpPr/>
          <p:nvPr/>
        </p:nvCxnSpPr>
        <p:spPr>
          <a:xfrm rot="16200000" flipH="1">
            <a:off x="-190500" y="3467101"/>
            <a:ext cx="2438400" cy="228600"/>
          </a:xfrm>
          <a:prstGeom prst="bentConnector3">
            <a:avLst>
              <a:gd name="adj1" fmla="val 9938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椭圆 99"/>
          <p:cNvSpPr/>
          <p:nvPr/>
        </p:nvSpPr>
        <p:spPr>
          <a:xfrm>
            <a:off x="1143000" y="2438400"/>
            <a:ext cx="1371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err="1" smtClean="0">
                <a:solidFill>
                  <a:schemeClr val="tx1"/>
                </a:solidFill>
              </a:rPr>
              <a:t>memberList</a:t>
            </a:r>
            <a:endParaRPr lang="zh-CN" altLang="en-US" sz="1200" dirty="0"/>
          </a:p>
        </p:txBody>
      </p:sp>
      <p:sp>
        <p:nvSpPr>
          <p:cNvPr id="101" name="椭圆 100"/>
          <p:cNvSpPr/>
          <p:nvPr/>
        </p:nvSpPr>
        <p:spPr>
          <a:xfrm>
            <a:off x="1143000" y="3048000"/>
            <a:ext cx="1371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 err="1" smtClean="0">
                <a:solidFill>
                  <a:schemeClr val="tx1"/>
                </a:solidFill>
              </a:rPr>
              <a:t>multicastGroupFanOutURI</a:t>
            </a:r>
            <a:endParaRPr lang="en-US" altLang="zh-CN" sz="1100" dirty="0" smtClean="0">
              <a:solidFill>
                <a:schemeClr val="tx1"/>
              </a:solidFill>
            </a:endParaRPr>
          </a:p>
        </p:txBody>
      </p:sp>
      <p:sp>
        <p:nvSpPr>
          <p:cNvPr id="102" name="椭圆 101"/>
          <p:cNvSpPr/>
          <p:nvPr/>
        </p:nvSpPr>
        <p:spPr>
          <a:xfrm>
            <a:off x="1143000" y="4114800"/>
            <a:ext cx="1371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 err="1" smtClean="0">
                <a:solidFill>
                  <a:schemeClr val="tx1"/>
                </a:solidFill>
              </a:rPr>
              <a:t>multicastAddress</a:t>
            </a:r>
            <a:endParaRPr lang="en-US" altLang="zh-CN" sz="1100" dirty="0" smtClean="0">
              <a:solidFill>
                <a:schemeClr val="tx1"/>
              </a:solidFill>
            </a:endParaRPr>
          </a:p>
        </p:txBody>
      </p:sp>
      <p:sp>
        <p:nvSpPr>
          <p:cNvPr id="103" name="椭圆 102"/>
          <p:cNvSpPr/>
          <p:nvPr/>
        </p:nvSpPr>
        <p:spPr>
          <a:xfrm>
            <a:off x="1143000" y="3581400"/>
            <a:ext cx="1371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1100" dirty="0" err="1" smtClean="0">
                <a:solidFill>
                  <a:schemeClr val="tx1"/>
                </a:solidFill>
              </a:rPr>
              <a:t>parentGroupID</a:t>
            </a:r>
            <a:endParaRPr lang="en-US" altLang="zh-CN" sz="1100" dirty="0" smtClean="0">
              <a:solidFill>
                <a:schemeClr val="tx1"/>
              </a:solidFill>
            </a:endParaRPr>
          </a:p>
        </p:txBody>
      </p:sp>
      <p:sp>
        <p:nvSpPr>
          <p:cNvPr id="104" name="椭圆 103"/>
          <p:cNvSpPr/>
          <p:nvPr/>
        </p:nvSpPr>
        <p:spPr>
          <a:xfrm>
            <a:off x="1143000" y="4572000"/>
            <a:ext cx="1371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1100" dirty="0" err="1" smtClean="0">
                <a:solidFill>
                  <a:schemeClr val="tx1"/>
                </a:solidFill>
              </a:rPr>
              <a:t>responseURI</a:t>
            </a:r>
            <a:endParaRPr lang="en-US" altLang="zh-CN" sz="1100" dirty="0" smtClean="0">
              <a:solidFill>
                <a:schemeClr val="tx1"/>
              </a:solidFill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5638800" y="1905001"/>
            <a:ext cx="12954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400" dirty="0" err="1" smtClean="0">
                <a:solidFill>
                  <a:schemeClr val="tx1"/>
                </a:solidFill>
              </a:rPr>
              <a:t>localMulticastGroup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cxnSp>
        <p:nvCxnSpPr>
          <p:cNvPr id="48" name="形状 15"/>
          <p:cNvCxnSpPr>
            <a:endCxn id="46" idx="1"/>
          </p:cNvCxnSpPr>
          <p:nvPr/>
        </p:nvCxnSpPr>
        <p:spPr>
          <a:xfrm rot="16200000" flipH="1">
            <a:off x="5353050" y="1809751"/>
            <a:ext cx="342900" cy="2286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形状 15"/>
          <p:cNvCxnSpPr/>
          <p:nvPr/>
        </p:nvCxnSpPr>
        <p:spPr>
          <a:xfrm rot="16200000" flipH="1">
            <a:off x="5734050" y="2343152"/>
            <a:ext cx="342900" cy="2286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矩形 49"/>
          <p:cNvSpPr/>
          <p:nvPr/>
        </p:nvSpPr>
        <p:spPr>
          <a:xfrm>
            <a:off x="7391400" y="2362202"/>
            <a:ext cx="1752600" cy="46166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zh-CN" sz="1200" dirty="0" smtClean="0"/>
              <a:t>/</a:t>
            </a:r>
            <a:r>
              <a:rPr lang="en-GB" altLang="zh-CN" sz="1200" dirty="0" smtClean="0"/>
              <a:t>d2.example.org/xx1/cc</a:t>
            </a:r>
          </a:p>
          <a:p>
            <a:pPr lvl="0"/>
            <a:r>
              <a:rPr lang="en-GB" altLang="zh-CN" sz="1200" dirty="0" smtClean="0"/>
              <a:t>/d2.example.org/xx2/dd</a:t>
            </a:r>
          </a:p>
        </p:txBody>
      </p:sp>
      <p:sp>
        <p:nvSpPr>
          <p:cNvPr id="52" name="矩形 51"/>
          <p:cNvSpPr/>
          <p:nvPr/>
        </p:nvSpPr>
        <p:spPr>
          <a:xfrm>
            <a:off x="7391400" y="2971802"/>
            <a:ext cx="1752600" cy="46166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altLang="zh-CN" sz="1200" dirty="0" smtClean="0"/>
              <a:t>/CSE090112/</a:t>
            </a:r>
            <a:r>
              <a:rPr lang="en-US" altLang="zh-CN" sz="1200" dirty="0" smtClean="0"/>
              <a:t> forIPMulticast1</a:t>
            </a:r>
            <a:endParaRPr lang="zh-CN" altLang="en-US" sz="1200" dirty="0"/>
          </a:p>
        </p:txBody>
      </p:sp>
      <p:cxnSp>
        <p:nvCxnSpPr>
          <p:cNvPr id="55" name="形状 15"/>
          <p:cNvCxnSpPr/>
          <p:nvPr/>
        </p:nvCxnSpPr>
        <p:spPr>
          <a:xfrm rot="16200000" flipH="1">
            <a:off x="5543550" y="2762252"/>
            <a:ext cx="723900" cy="2286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矩形 55"/>
          <p:cNvSpPr/>
          <p:nvPr/>
        </p:nvSpPr>
        <p:spPr>
          <a:xfrm>
            <a:off x="7391400" y="3581402"/>
            <a:ext cx="1752600" cy="27699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altLang="zh-CN" sz="1200" dirty="0" smtClean="0"/>
              <a:t>/CSE090112/</a:t>
            </a:r>
            <a:r>
              <a:rPr lang="en-US" altLang="zh-CN" sz="1200" dirty="0" smtClean="0"/>
              <a:t>grp1</a:t>
            </a:r>
            <a:endParaRPr lang="en-GB" altLang="zh-CN" sz="1200" dirty="0" smtClean="0"/>
          </a:p>
        </p:txBody>
      </p:sp>
      <p:cxnSp>
        <p:nvCxnSpPr>
          <p:cNvPr id="57" name="形状 15"/>
          <p:cNvCxnSpPr>
            <a:endCxn id="68" idx="2"/>
          </p:cNvCxnSpPr>
          <p:nvPr/>
        </p:nvCxnSpPr>
        <p:spPr>
          <a:xfrm rot="16200000" flipH="1">
            <a:off x="5200651" y="2952751"/>
            <a:ext cx="1409699" cy="2286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形状 15"/>
          <p:cNvCxnSpPr/>
          <p:nvPr/>
        </p:nvCxnSpPr>
        <p:spPr>
          <a:xfrm rot="16200000" flipH="1">
            <a:off x="4914900" y="3238502"/>
            <a:ext cx="1981200" cy="228600"/>
          </a:xfrm>
          <a:prstGeom prst="bentConnector3">
            <a:avLst>
              <a:gd name="adj1" fmla="val 1002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矩形 58"/>
          <p:cNvSpPr/>
          <p:nvPr/>
        </p:nvSpPr>
        <p:spPr>
          <a:xfrm>
            <a:off x="7391400" y="4038602"/>
            <a:ext cx="1752600" cy="46166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200" dirty="0" smtClean="0"/>
              <a:t>[FF32:30:3FFE:FFFF:1::1234]</a:t>
            </a:r>
            <a:endParaRPr lang="zh-CN" altLang="en-US" sz="1200" dirty="0"/>
          </a:p>
        </p:txBody>
      </p:sp>
      <p:sp>
        <p:nvSpPr>
          <p:cNvPr id="62" name="矩形 61"/>
          <p:cNvSpPr/>
          <p:nvPr/>
        </p:nvSpPr>
        <p:spPr>
          <a:xfrm>
            <a:off x="7391400" y="4572003"/>
            <a:ext cx="1752600" cy="27699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altLang="zh-CN" sz="1200" dirty="0" smtClean="0"/>
              <a:t>/CSE090112</a:t>
            </a:r>
            <a:endParaRPr lang="zh-CN" altLang="en-US" sz="1200" dirty="0"/>
          </a:p>
        </p:txBody>
      </p:sp>
      <p:cxnSp>
        <p:nvCxnSpPr>
          <p:cNvPr id="63" name="形状 15"/>
          <p:cNvCxnSpPr/>
          <p:nvPr/>
        </p:nvCxnSpPr>
        <p:spPr>
          <a:xfrm rot="16200000" flipH="1">
            <a:off x="4686300" y="3467102"/>
            <a:ext cx="2438400" cy="228600"/>
          </a:xfrm>
          <a:prstGeom prst="bentConnector3">
            <a:avLst>
              <a:gd name="adj1" fmla="val 9938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椭圆 63"/>
          <p:cNvSpPr/>
          <p:nvPr/>
        </p:nvSpPr>
        <p:spPr>
          <a:xfrm>
            <a:off x="6019800" y="2438401"/>
            <a:ext cx="1371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err="1" smtClean="0">
                <a:solidFill>
                  <a:schemeClr val="tx1"/>
                </a:solidFill>
              </a:rPr>
              <a:t>memberList</a:t>
            </a:r>
            <a:endParaRPr lang="zh-CN" altLang="en-US" sz="1200" dirty="0"/>
          </a:p>
        </p:txBody>
      </p:sp>
      <p:sp>
        <p:nvSpPr>
          <p:cNvPr id="66" name="椭圆 65"/>
          <p:cNvSpPr/>
          <p:nvPr/>
        </p:nvSpPr>
        <p:spPr>
          <a:xfrm>
            <a:off x="6019800" y="3048001"/>
            <a:ext cx="1371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 err="1" smtClean="0">
                <a:solidFill>
                  <a:schemeClr val="tx1"/>
                </a:solidFill>
              </a:rPr>
              <a:t>multicastGroupFanOutURI</a:t>
            </a:r>
            <a:endParaRPr lang="en-US" altLang="zh-CN" sz="1100" dirty="0" smtClean="0">
              <a:solidFill>
                <a:schemeClr val="tx1"/>
              </a:solidFill>
            </a:endParaRPr>
          </a:p>
        </p:txBody>
      </p:sp>
      <p:sp>
        <p:nvSpPr>
          <p:cNvPr id="67" name="椭圆 66"/>
          <p:cNvSpPr/>
          <p:nvPr/>
        </p:nvSpPr>
        <p:spPr>
          <a:xfrm>
            <a:off x="6019800" y="4114801"/>
            <a:ext cx="1371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 err="1" smtClean="0">
                <a:solidFill>
                  <a:schemeClr val="tx1"/>
                </a:solidFill>
              </a:rPr>
              <a:t>multicastAddress</a:t>
            </a:r>
            <a:endParaRPr lang="en-US" altLang="zh-CN" sz="1100" dirty="0" smtClean="0">
              <a:solidFill>
                <a:schemeClr val="tx1"/>
              </a:solidFill>
            </a:endParaRPr>
          </a:p>
        </p:txBody>
      </p:sp>
      <p:sp>
        <p:nvSpPr>
          <p:cNvPr id="68" name="椭圆 67"/>
          <p:cNvSpPr/>
          <p:nvPr/>
        </p:nvSpPr>
        <p:spPr>
          <a:xfrm>
            <a:off x="6019800" y="3581401"/>
            <a:ext cx="1371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1100" dirty="0" err="1" smtClean="0">
                <a:solidFill>
                  <a:schemeClr val="tx1"/>
                </a:solidFill>
              </a:rPr>
              <a:t>parentGroupID</a:t>
            </a:r>
            <a:endParaRPr lang="en-US" altLang="zh-CN" sz="1100" dirty="0" smtClean="0">
              <a:solidFill>
                <a:schemeClr val="tx1"/>
              </a:solidFill>
            </a:endParaRPr>
          </a:p>
        </p:txBody>
      </p:sp>
      <p:sp>
        <p:nvSpPr>
          <p:cNvPr id="69" name="椭圆 68"/>
          <p:cNvSpPr/>
          <p:nvPr/>
        </p:nvSpPr>
        <p:spPr>
          <a:xfrm>
            <a:off x="6019800" y="4572001"/>
            <a:ext cx="1371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1100" dirty="0" err="1" smtClean="0">
                <a:solidFill>
                  <a:schemeClr val="tx1"/>
                </a:solidFill>
              </a:rPr>
              <a:t>responseURI</a:t>
            </a:r>
            <a:endParaRPr lang="en-US" altLang="zh-CN" sz="11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62000"/>
          </a:xfrm>
        </p:spPr>
        <p:txBody>
          <a:bodyPr/>
          <a:lstStyle/>
          <a:p>
            <a:r>
              <a:rPr lang="en-GB" altLang="zh-CN" sz="2800" dirty="0" smtClean="0"/>
              <a:t>Multicast Group Management Procedures-Creation</a:t>
            </a:r>
            <a:endParaRPr lang="zh-CN" altLang="en-US" sz="28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" name="TextBox 11"/>
          <p:cNvSpPr txBox="1">
            <a:spLocks noChangeArrowheads="1"/>
          </p:cNvSpPr>
          <p:nvPr/>
        </p:nvSpPr>
        <p:spPr bwMode="auto">
          <a:xfrm>
            <a:off x="5867400" y="1295400"/>
            <a:ext cx="3200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hangingPunct="0"/>
            <a:r>
              <a:rPr lang="en-GB" altLang="zh-CN" sz="1400" b="1" dirty="0" smtClean="0"/>
              <a:t>Restriction</a:t>
            </a:r>
          </a:p>
          <a:p>
            <a:pPr hangingPunct="0">
              <a:buFont typeface="Arial" pitchFamily="34" charset="0"/>
              <a:buChar char="•"/>
            </a:pPr>
            <a:r>
              <a:rPr lang="en-GB" altLang="zh-CN" sz="1400" dirty="0" smtClean="0"/>
              <a:t>The current group based multicast can only be used when member hosting CSE and Group Hosting CSE have direct registration relationship.</a:t>
            </a:r>
          </a:p>
          <a:p>
            <a:pPr hangingPunct="0">
              <a:buFont typeface="Arial" pitchFamily="34" charset="0"/>
              <a:buChar char="•"/>
            </a:pPr>
            <a:endParaRPr lang="zh-CN" altLang="zh-CN" sz="1400" dirty="0" smtClean="0"/>
          </a:p>
          <a:p>
            <a:pPr hangingPunct="0">
              <a:buFont typeface="Arial" pitchFamily="34" charset="0"/>
              <a:buChar char="•"/>
            </a:pPr>
            <a:r>
              <a:rPr lang="en-GB" altLang="zh-CN" sz="1400" dirty="0" smtClean="0"/>
              <a:t>The current </a:t>
            </a:r>
            <a:r>
              <a:rPr lang="en-GB" altLang="zh-CN" sz="1400" dirty="0"/>
              <a:t>group based multicast can only be </a:t>
            </a:r>
            <a:r>
              <a:rPr lang="en-GB" altLang="zh-CN" sz="1400" dirty="0" smtClean="0"/>
              <a:t>applied between CSEs, multicast to ADN is FFS</a:t>
            </a:r>
            <a:endParaRPr lang="en-GB" altLang="zh-CN" sz="1400" dirty="0"/>
          </a:p>
          <a:p>
            <a:pPr hangingPunct="0">
              <a:buFont typeface="Arial" pitchFamily="34" charset="0"/>
              <a:buChar char="•"/>
            </a:pPr>
            <a:endParaRPr lang="en-GB" altLang="zh-CN" sz="1400" dirty="0" smtClean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289050"/>
            <a:ext cx="5556250" cy="465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62000"/>
          </a:xfrm>
        </p:spPr>
        <p:txBody>
          <a:bodyPr/>
          <a:lstStyle/>
          <a:p>
            <a:r>
              <a:rPr lang="en-GB" altLang="zh-CN" sz="2800" dirty="0" smtClean="0"/>
              <a:t>Multicast Group Management Procedures-</a:t>
            </a:r>
            <a:r>
              <a:rPr lang="en-GB" altLang="zh-CN" sz="2800" dirty="0" err="1" smtClean="0"/>
              <a:t>Fanout</a:t>
            </a:r>
            <a:endParaRPr lang="zh-CN" altLang="en-US" sz="28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TextBox 11"/>
          <p:cNvSpPr txBox="1">
            <a:spLocks noChangeArrowheads="1"/>
          </p:cNvSpPr>
          <p:nvPr/>
        </p:nvSpPr>
        <p:spPr bwMode="auto">
          <a:xfrm>
            <a:off x="5486400" y="1295400"/>
            <a:ext cx="29718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hangingPunct="0"/>
            <a:r>
              <a:rPr lang="en-GB" altLang="zh-CN" sz="1400" b="1" dirty="0" smtClean="0"/>
              <a:t>Restriction</a:t>
            </a:r>
          </a:p>
          <a:p>
            <a:pPr hangingPunct="0">
              <a:buFont typeface="Arial" pitchFamily="34" charset="0"/>
              <a:buChar char="•"/>
            </a:pPr>
            <a:r>
              <a:rPr lang="en-US" altLang="zh-CN" sz="1400" dirty="0" smtClean="0"/>
              <a:t>The detailed 3GPP MBMS group message delivery procedure is another thread and will be introduced in 3GPP interworking  specification.</a:t>
            </a:r>
          </a:p>
          <a:p>
            <a:pPr hangingPunct="0">
              <a:buFont typeface="Arial" pitchFamily="34" charset="0"/>
              <a:buChar char="•"/>
            </a:pPr>
            <a:endParaRPr lang="en-US" altLang="zh-CN" sz="1400" dirty="0" smtClean="0"/>
          </a:p>
          <a:p>
            <a:pPr hangingPunct="0">
              <a:buFont typeface="Arial" pitchFamily="34" charset="0"/>
              <a:buChar char="•"/>
            </a:pPr>
            <a:endParaRPr lang="zh-CN" altLang="zh-CN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19200"/>
            <a:ext cx="4800600" cy="4783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685800" y="274320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Questions and comments</a:t>
            </a:r>
            <a:endParaRPr lang="zh-CN" altLang="en-US" sz="44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mtClean="0"/>
              <a:t>Background</a:t>
            </a:r>
            <a:endParaRPr lang="zh-CN" altLang="en-US" smtClean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 smtClean="0"/>
              <a:t>oneM2M does not support utilizing multicast capability from the underlying network if supported. The underlying network could be 3GPP network or binding protocols like </a:t>
            </a:r>
            <a:r>
              <a:rPr lang="en-US" altLang="zh-CN" sz="2400" dirty="0" err="1" smtClean="0"/>
              <a:t>CoAP</a:t>
            </a:r>
            <a:r>
              <a:rPr lang="en-US" altLang="zh-CN" sz="2400" dirty="0" smtClean="0"/>
              <a:t> etc.</a:t>
            </a:r>
          </a:p>
          <a:p>
            <a:r>
              <a:rPr lang="en-US" altLang="zh-CN" sz="2400" dirty="0" smtClean="0"/>
              <a:t>The discussion is to kick off the question how to support multicast group by oneM2M?</a:t>
            </a:r>
          </a:p>
          <a:p>
            <a:r>
              <a:rPr lang="en-US" altLang="zh-CN" sz="2400" dirty="0" smtClean="0"/>
              <a:t>The contribution is the presentation show for ARC-2016-0455-group_multicast</a:t>
            </a:r>
            <a:endParaRPr lang="zh-CN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 smtClean="0"/>
              <a:t>Multicast Group case1</a:t>
            </a:r>
            <a:endParaRPr lang="zh-CN" altLang="en-US" dirty="0" smtClean="0"/>
          </a:p>
        </p:txBody>
      </p:sp>
      <p:sp>
        <p:nvSpPr>
          <p:cNvPr id="4" name="椭圆 3"/>
          <p:cNvSpPr/>
          <p:nvPr/>
        </p:nvSpPr>
        <p:spPr>
          <a:xfrm>
            <a:off x="3276600" y="2819400"/>
            <a:ext cx="2819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 smtClean="0"/>
              <a:t>Group hosting CSE</a:t>
            </a:r>
            <a:endParaRPr lang="zh-CN" altLang="en-US" dirty="0"/>
          </a:p>
        </p:txBody>
      </p:sp>
      <p:sp>
        <p:nvSpPr>
          <p:cNvPr id="5" name="椭圆 4"/>
          <p:cNvSpPr/>
          <p:nvPr/>
        </p:nvSpPr>
        <p:spPr>
          <a:xfrm>
            <a:off x="8382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CSE1</a:t>
            </a:r>
            <a:endParaRPr lang="zh-CN" altLang="en-US" sz="1000" dirty="0"/>
          </a:p>
        </p:txBody>
      </p:sp>
      <p:sp>
        <p:nvSpPr>
          <p:cNvPr id="6" name="椭圆 5"/>
          <p:cNvSpPr/>
          <p:nvPr/>
        </p:nvSpPr>
        <p:spPr>
          <a:xfrm>
            <a:off x="24765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CSE2</a:t>
            </a:r>
            <a:endParaRPr lang="zh-CN" altLang="en-US" sz="1000" dirty="0"/>
          </a:p>
        </p:txBody>
      </p:sp>
      <p:sp>
        <p:nvSpPr>
          <p:cNvPr id="7" name="椭圆 6"/>
          <p:cNvSpPr/>
          <p:nvPr/>
        </p:nvSpPr>
        <p:spPr>
          <a:xfrm>
            <a:off x="41148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CSE3</a:t>
            </a:r>
            <a:endParaRPr lang="zh-CN" altLang="en-US" sz="1000" dirty="0"/>
          </a:p>
        </p:txBody>
      </p:sp>
      <p:sp>
        <p:nvSpPr>
          <p:cNvPr id="8" name="椭圆 7"/>
          <p:cNvSpPr/>
          <p:nvPr/>
        </p:nvSpPr>
        <p:spPr>
          <a:xfrm>
            <a:off x="57531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CSE4</a:t>
            </a:r>
            <a:endParaRPr lang="zh-CN" altLang="en-US" sz="1000" dirty="0"/>
          </a:p>
        </p:txBody>
      </p:sp>
      <p:sp>
        <p:nvSpPr>
          <p:cNvPr id="9" name="椭圆 8"/>
          <p:cNvSpPr/>
          <p:nvPr/>
        </p:nvSpPr>
        <p:spPr>
          <a:xfrm>
            <a:off x="73914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CSE5</a:t>
            </a:r>
            <a:endParaRPr lang="zh-CN" altLang="en-US" sz="1000" dirty="0"/>
          </a:p>
        </p:txBody>
      </p:sp>
      <p:sp>
        <p:nvSpPr>
          <p:cNvPr id="10" name="圆角矩形 9"/>
          <p:cNvSpPr/>
          <p:nvPr/>
        </p:nvSpPr>
        <p:spPr>
          <a:xfrm>
            <a:off x="609600" y="4343400"/>
            <a:ext cx="8001000" cy="83820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cxnSp>
        <p:nvCxnSpPr>
          <p:cNvPr id="13" name="直接箭头连接符 12"/>
          <p:cNvCxnSpPr>
            <a:endCxn id="4" idx="0"/>
          </p:cNvCxnSpPr>
          <p:nvPr/>
        </p:nvCxnSpPr>
        <p:spPr>
          <a:xfrm>
            <a:off x="4648200" y="1295400"/>
            <a:ext cx="381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2" name="TextBox 14"/>
          <p:cNvSpPr txBox="1">
            <a:spLocks noChangeArrowheads="1"/>
          </p:cNvSpPr>
          <p:nvPr/>
        </p:nvSpPr>
        <p:spPr bwMode="auto">
          <a:xfrm>
            <a:off x="4724400" y="1981200"/>
            <a:ext cx="2182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Group create request</a:t>
            </a:r>
            <a:endParaRPr lang="zh-CN" altLang="en-US"/>
          </a:p>
        </p:txBody>
      </p:sp>
      <p:cxnSp>
        <p:nvCxnSpPr>
          <p:cNvPr id="17" name="直接箭头连接符 16"/>
          <p:cNvCxnSpPr>
            <a:stCxn id="4" idx="3"/>
            <a:endCxn id="5" idx="0"/>
          </p:cNvCxnSpPr>
          <p:nvPr/>
        </p:nvCxnSpPr>
        <p:spPr>
          <a:xfrm flipH="1">
            <a:off x="1409700" y="3470275"/>
            <a:ext cx="22796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4" idx="3"/>
            <a:endCxn id="6" idx="0"/>
          </p:cNvCxnSpPr>
          <p:nvPr/>
        </p:nvCxnSpPr>
        <p:spPr>
          <a:xfrm flipH="1">
            <a:off x="3048000" y="3470275"/>
            <a:ext cx="6413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4" idx="3"/>
            <a:endCxn id="7" idx="0"/>
          </p:cNvCxnSpPr>
          <p:nvPr/>
        </p:nvCxnSpPr>
        <p:spPr>
          <a:xfrm>
            <a:off x="3689350" y="3470275"/>
            <a:ext cx="9969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6" name="TextBox 22"/>
          <p:cNvSpPr txBox="1">
            <a:spLocks noChangeArrowheads="1"/>
          </p:cNvSpPr>
          <p:nvPr/>
        </p:nvSpPr>
        <p:spPr bwMode="auto">
          <a:xfrm>
            <a:off x="3182420" y="3657600"/>
            <a:ext cx="3727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Check Multicast capability one by one</a:t>
            </a:r>
            <a:endParaRPr lang="zh-CN" altLang="en-US" dirty="0"/>
          </a:p>
        </p:txBody>
      </p:sp>
      <p:cxnSp>
        <p:nvCxnSpPr>
          <p:cNvPr id="24" name="直接箭头连接符 23"/>
          <p:cNvCxnSpPr>
            <a:stCxn id="4" idx="5"/>
            <a:endCxn id="8" idx="0"/>
          </p:cNvCxnSpPr>
          <p:nvPr/>
        </p:nvCxnSpPr>
        <p:spPr>
          <a:xfrm>
            <a:off x="5683250" y="3470275"/>
            <a:ext cx="6413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4" idx="5"/>
            <a:endCxn id="9" idx="0"/>
          </p:cNvCxnSpPr>
          <p:nvPr/>
        </p:nvCxnSpPr>
        <p:spPr>
          <a:xfrm>
            <a:off x="5683250" y="3470275"/>
            <a:ext cx="22796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533400" y="1295400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None of the group member have multicast capability, the same as before: not multicast group</a:t>
            </a:r>
          </a:p>
        </p:txBody>
      </p:sp>
      <p:sp>
        <p:nvSpPr>
          <p:cNvPr id="26" name="TextBox 10"/>
          <p:cNvSpPr txBox="1">
            <a:spLocks noChangeArrowheads="1"/>
          </p:cNvSpPr>
          <p:nvPr/>
        </p:nvSpPr>
        <p:spPr bwMode="auto">
          <a:xfrm>
            <a:off x="914400" y="5410200"/>
            <a:ext cx="30853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One Group, no multicast group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 smtClean="0"/>
              <a:t>Subgroup management case2</a:t>
            </a:r>
            <a:endParaRPr lang="zh-CN" altLang="en-US" dirty="0" smtClean="0"/>
          </a:p>
        </p:txBody>
      </p:sp>
      <p:sp>
        <p:nvSpPr>
          <p:cNvPr id="4" name="椭圆 3"/>
          <p:cNvSpPr/>
          <p:nvPr/>
        </p:nvSpPr>
        <p:spPr>
          <a:xfrm>
            <a:off x="3276600" y="2819400"/>
            <a:ext cx="2819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 smtClean="0"/>
              <a:t>Group hosting CSE</a:t>
            </a:r>
            <a:endParaRPr lang="zh-CN" altLang="en-US" dirty="0"/>
          </a:p>
        </p:txBody>
      </p:sp>
      <p:sp>
        <p:nvSpPr>
          <p:cNvPr id="5" name="椭圆 4"/>
          <p:cNvSpPr/>
          <p:nvPr/>
        </p:nvSpPr>
        <p:spPr>
          <a:xfrm>
            <a:off x="8382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CSE1</a:t>
            </a:r>
            <a:endParaRPr lang="zh-CN" altLang="en-US" sz="1000" dirty="0"/>
          </a:p>
        </p:txBody>
      </p:sp>
      <p:sp>
        <p:nvSpPr>
          <p:cNvPr id="6" name="椭圆 5"/>
          <p:cNvSpPr/>
          <p:nvPr/>
        </p:nvSpPr>
        <p:spPr>
          <a:xfrm>
            <a:off x="24765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CSE2</a:t>
            </a:r>
            <a:endParaRPr lang="zh-CN" altLang="en-US" sz="1000" dirty="0"/>
          </a:p>
        </p:txBody>
      </p:sp>
      <p:sp>
        <p:nvSpPr>
          <p:cNvPr id="7" name="椭圆 6"/>
          <p:cNvSpPr/>
          <p:nvPr/>
        </p:nvSpPr>
        <p:spPr>
          <a:xfrm>
            <a:off x="41148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CSE3</a:t>
            </a:r>
            <a:endParaRPr lang="zh-CN" altLang="en-US" sz="1000" dirty="0"/>
          </a:p>
        </p:txBody>
      </p:sp>
      <p:sp>
        <p:nvSpPr>
          <p:cNvPr id="8" name="椭圆 7"/>
          <p:cNvSpPr/>
          <p:nvPr/>
        </p:nvSpPr>
        <p:spPr>
          <a:xfrm>
            <a:off x="57531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CSE4</a:t>
            </a:r>
            <a:endParaRPr lang="zh-CN" altLang="en-US" sz="1000" dirty="0"/>
          </a:p>
        </p:txBody>
      </p:sp>
      <p:sp>
        <p:nvSpPr>
          <p:cNvPr id="9" name="椭圆 8"/>
          <p:cNvSpPr/>
          <p:nvPr/>
        </p:nvSpPr>
        <p:spPr>
          <a:xfrm>
            <a:off x="73914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CSE5</a:t>
            </a:r>
            <a:endParaRPr lang="zh-CN" altLang="en-US" sz="1000" dirty="0"/>
          </a:p>
        </p:txBody>
      </p:sp>
      <p:sp>
        <p:nvSpPr>
          <p:cNvPr id="10" name="圆角矩形 9"/>
          <p:cNvSpPr/>
          <p:nvPr/>
        </p:nvSpPr>
        <p:spPr>
          <a:xfrm>
            <a:off x="609600" y="4343400"/>
            <a:ext cx="8001000" cy="83820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cxnSp>
        <p:nvCxnSpPr>
          <p:cNvPr id="13" name="直接箭头连接符 12"/>
          <p:cNvCxnSpPr>
            <a:endCxn id="4" idx="0"/>
          </p:cNvCxnSpPr>
          <p:nvPr/>
        </p:nvCxnSpPr>
        <p:spPr>
          <a:xfrm>
            <a:off x="4648200" y="1295400"/>
            <a:ext cx="381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2" name="TextBox 14"/>
          <p:cNvSpPr txBox="1">
            <a:spLocks noChangeArrowheads="1"/>
          </p:cNvSpPr>
          <p:nvPr/>
        </p:nvSpPr>
        <p:spPr bwMode="auto">
          <a:xfrm>
            <a:off x="4724400" y="1981200"/>
            <a:ext cx="2182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Group create request</a:t>
            </a:r>
            <a:endParaRPr lang="zh-CN" altLang="en-US"/>
          </a:p>
        </p:txBody>
      </p:sp>
      <p:cxnSp>
        <p:nvCxnSpPr>
          <p:cNvPr id="17" name="直接箭头连接符 16"/>
          <p:cNvCxnSpPr>
            <a:stCxn id="4" idx="3"/>
            <a:endCxn id="5" idx="0"/>
          </p:cNvCxnSpPr>
          <p:nvPr/>
        </p:nvCxnSpPr>
        <p:spPr>
          <a:xfrm flipH="1">
            <a:off x="1409700" y="3470275"/>
            <a:ext cx="22796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4" idx="3"/>
            <a:endCxn id="6" idx="0"/>
          </p:cNvCxnSpPr>
          <p:nvPr/>
        </p:nvCxnSpPr>
        <p:spPr>
          <a:xfrm flipH="1">
            <a:off x="3048000" y="3470275"/>
            <a:ext cx="6413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4" idx="3"/>
            <a:endCxn id="7" idx="0"/>
          </p:cNvCxnSpPr>
          <p:nvPr/>
        </p:nvCxnSpPr>
        <p:spPr>
          <a:xfrm>
            <a:off x="3689350" y="3470275"/>
            <a:ext cx="9969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6" name="TextBox 22"/>
          <p:cNvSpPr txBox="1">
            <a:spLocks noChangeArrowheads="1"/>
          </p:cNvSpPr>
          <p:nvPr/>
        </p:nvSpPr>
        <p:spPr bwMode="auto">
          <a:xfrm>
            <a:off x="3182420" y="3657600"/>
            <a:ext cx="3727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Check Multicast capability one by one</a:t>
            </a:r>
            <a:endParaRPr lang="zh-CN" altLang="en-US" dirty="0"/>
          </a:p>
        </p:txBody>
      </p:sp>
      <p:cxnSp>
        <p:nvCxnSpPr>
          <p:cNvPr id="24" name="直接箭头连接符 23"/>
          <p:cNvCxnSpPr>
            <a:stCxn id="4" idx="5"/>
            <a:endCxn id="8" idx="0"/>
          </p:cNvCxnSpPr>
          <p:nvPr/>
        </p:nvCxnSpPr>
        <p:spPr>
          <a:xfrm>
            <a:off x="5683250" y="3470275"/>
            <a:ext cx="6413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4" idx="5"/>
            <a:endCxn id="9" idx="0"/>
          </p:cNvCxnSpPr>
          <p:nvPr/>
        </p:nvCxnSpPr>
        <p:spPr>
          <a:xfrm>
            <a:off x="5683250" y="3470275"/>
            <a:ext cx="22796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533400" y="1295400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All the group member have the same multicast capability: eg.3GPP MBMS, there is one multicast group.</a:t>
            </a:r>
          </a:p>
        </p:txBody>
      </p:sp>
      <p:sp>
        <p:nvSpPr>
          <p:cNvPr id="26" name="TextBox 10"/>
          <p:cNvSpPr txBox="1">
            <a:spLocks noChangeArrowheads="1"/>
          </p:cNvSpPr>
          <p:nvPr/>
        </p:nvSpPr>
        <p:spPr bwMode="auto">
          <a:xfrm>
            <a:off x="914400" y="5410200"/>
            <a:ext cx="40247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One multicast Group: 3GPP MBMS group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 smtClean="0"/>
              <a:t>Subgroup management case3</a:t>
            </a:r>
            <a:endParaRPr lang="zh-CN" altLang="en-US" dirty="0" smtClean="0"/>
          </a:p>
        </p:txBody>
      </p:sp>
      <p:sp>
        <p:nvSpPr>
          <p:cNvPr id="4" name="椭圆 3"/>
          <p:cNvSpPr/>
          <p:nvPr/>
        </p:nvSpPr>
        <p:spPr>
          <a:xfrm>
            <a:off x="3276600" y="2819400"/>
            <a:ext cx="2819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CSE</a:t>
            </a:r>
            <a:endParaRPr lang="zh-CN" altLang="en-US" dirty="0"/>
          </a:p>
        </p:txBody>
      </p:sp>
      <p:sp>
        <p:nvSpPr>
          <p:cNvPr id="5" name="椭圆 4"/>
          <p:cNvSpPr/>
          <p:nvPr/>
        </p:nvSpPr>
        <p:spPr>
          <a:xfrm>
            <a:off x="838200" y="4572000"/>
            <a:ext cx="1219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CSE1</a:t>
            </a:r>
            <a:endParaRPr lang="zh-CN" altLang="en-US" sz="1000" dirty="0"/>
          </a:p>
        </p:txBody>
      </p:sp>
      <p:sp>
        <p:nvSpPr>
          <p:cNvPr id="6" name="椭圆 5"/>
          <p:cNvSpPr/>
          <p:nvPr/>
        </p:nvSpPr>
        <p:spPr>
          <a:xfrm>
            <a:off x="24765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CSE2</a:t>
            </a:r>
            <a:endParaRPr lang="zh-CN" altLang="en-US" sz="1000" dirty="0" smtClean="0"/>
          </a:p>
        </p:txBody>
      </p:sp>
      <p:sp>
        <p:nvSpPr>
          <p:cNvPr id="7" name="椭圆 6"/>
          <p:cNvSpPr/>
          <p:nvPr/>
        </p:nvSpPr>
        <p:spPr>
          <a:xfrm>
            <a:off x="41148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CSE3</a:t>
            </a:r>
            <a:endParaRPr lang="zh-CN" altLang="en-US" sz="1000" dirty="0" smtClean="0"/>
          </a:p>
        </p:txBody>
      </p:sp>
      <p:sp>
        <p:nvSpPr>
          <p:cNvPr id="8" name="椭圆 7"/>
          <p:cNvSpPr/>
          <p:nvPr/>
        </p:nvSpPr>
        <p:spPr>
          <a:xfrm>
            <a:off x="57531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CSE4</a:t>
            </a:r>
            <a:endParaRPr lang="zh-CN" altLang="en-US" sz="1000" dirty="0" smtClean="0"/>
          </a:p>
        </p:txBody>
      </p:sp>
      <p:sp>
        <p:nvSpPr>
          <p:cNvPr id="9" name="椭圆 8"/>
          <p:cNvSpPr/>
          <p:nvPr/>
        </p:nvSpPr>
        <p:spPr>
          <a:xfrm>
            <a:off x="73914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CSE5</a:t>
            </a:r>
            <a:endParaRPr lang="zh-CN" altLang="en-US" sz="1000" dirty="0" smtClean="0"/>
          </a:p>
        </p:txBody>
      </p:sp>
      <p:sp>
        <p:nvSpPr>
          <p:cNvPr id="10" name="圆角矩形 9"/>
          <p:cNvSpPr/>
          <p:nvPr/>
        </p:nvSpPr>
        <p:spPr>
          <a:xfrm>
            <a:off x="609600" y="4343400"/>
            <a:ext cx="4800600" cy="83820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000"/>
          </a:p>
        </p:txBody>
      </p:sp>
      <p:sp>
        <p:nvSpPr>
          <p:cNvPr id="5130" name="TextBox 10"/>
          <p:cNvSpPr txBox="1">
            <a:spLocks noChangeArrowheads="1"/>
          </p:cNvSpPr>
          <p:nvPr/>
        </p:nvSpPr>
        <p:spPr bwMode="auto">
          <a:xfrm>
            <a:off x="685800" y="5257800"/>
            <a:ext cx="50157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One multicast group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3GPP MBMS multicast group</a:t>
            </a:r>
            <a:endParaRPr lang="zh-CN" altLang="en-US" dirty="0"/>
          </a:p>
        </p:txBody>
      </p:sp>
      <p:cxnSp>
        <p:nvCxnSpPr>
          <p:cNvPr id="13" name="直接箭头连接符 12"/>
          <p:cNvCxnSpPr>
            <a:endCxn id="4" idx="0"/>
          </p:cNvCxnSpPr>
          <p:nvPr/>
        </p:nvCxnSpPr>
        <p:spPr>
          <a:xfrm>
            <a:off x="4648200" y="1295400"/>
            <a:ext cx="381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2" name="TextBox 14"/>
          <p:cNvSpPr txBox="1">
            <a:spLocks noChangeArrowheads="1"/>
          </p:cNvSpPr>
          <p:nvPr/>
        </p:nvSpPr>
        <p:spPr bwMode="auto">
          <a:xfrm>
            <a:off x="4724400" y="1981200"/>
            <a:ext cx="2182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Group create request</a:t>
            </a:r>
            <a:endParaRPr lang="zh-CN" altLang="en-US"/>
          </a:p>
        </p:txBody>
      </p:sp>
      <p:cxnSp>
        <p:nvCxnSpPr>
          <p:cNvPr id="17" name="直接箭头连接符 16"/>
          <p:cNvCxnSpPr>
            <a:stCxn id="4" idx="3"/>
            <a:endCxn id="5" idx="0"/>
          </p:cNvCxnSpPr>
          <p:nvPr/>
        </p:nvCxnSpPr>
        <p:spPr>
          <a:xfrm flipH="1">
            <a:off x="1447800" y="3469808"/>
            <a:ext cx="2241692" cy="1102192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4" idx="3"/>
            <a:endCxn id="6" idx="0"/>
          </p:cNvCxnSpPr>
          <p:nvPr/>
        </p:nvCxnSpPr>
        <p:spPr>
          <a:xfrm flipH="1">
            <a:off x="3048000" y="3470275"/>
            <a:ext cx="6413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4" idx="3"/>
            <a:endCxn id="7" idx="0"/>
          </p:cNvCxnSpPr>
          <p:nvPr/>
        </p:nvCxnSpPr>
        <p:spPr>
          <a:xfrm>
            <a:off x="3689350" y="3470275"/>
            <a:ext cx="9969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>
            <a:stCxn id="4" idx="5"/>
            <a:endCxn id="8" idx="0"/>
          </p:cNvCxnSpPr>
          <p:nvPr/>
        </p:nvCxnSpPr>
        <p:spPr>
          <a:xfrm>
            <a:off x="5683250" y="3470275"/>
            <a:ext cx="6413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4" idx="5"/>
            <a:endCxn id="9" idx="0"/>
          </p:cNvCxnSpPr>
          <p:nvPr/>
        </p:nvCxnSpPr>
        <p:spPr>
          <a:xfrm>
            <a:off x="5683250" y="3470275"/>
            <a:ext cx="22796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9" name="TextBox 28"/>
          <p:cNvSpPr txBox="1">
            <a:spLocks noChangeArrowheads="1"/>
          </p:cNvSpPr>
          <p:nvPr/>
        </p:nvSpPr>
        <p:spPr bwMode="auto">
          <a:xfrm>
            <a:off x="2819400" y="3657600"/>
            <a:ext cx="37553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Check Multicast Capability one </a:t>
            </a:r>
            <a:r>
              <a:rPr lang="en-US" altLang="zh-CN" dirty="0"/>
              <a:t>by one</a:t>
            </a:r>
            <a:endParaRPr lang="zh-CN" altLang="en-US" dirty="0"/>
          </a:p>
        </p:txBody>
      </p:sp>
      <p:sp>
        <p:nvSpPr>
          <p:cNvPr id="5140" name="TextBox 29"/>
          <p:cNvSpPr txBox="1">
            <a:spLocks noChangeArrowheads="1"/>
          </p:cNvSpPr>
          <p:nvPr/>
        </p:nvSpPr>
        <p:spPr bwMode="auto">
          <a:xfrm>
            <a:off x="228600" y="1371600"/>
            <a:ext cx="8915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Part of the group member have multicast capability</a:t>
            </a:r>
            <a:r>
              <a:rPr lang="zh-CN" altLang="en-US" dirty="0" smtClean="0">
                <a:solidFill>
                  <a:srgbClr val="FF0000"/>
                </a:solidFill>
              </a:rPr>
              <a:t>：</a:t>
            </a:r>
            <a:r>
              <a:rPr lang="en-US" altLang="zh-CN" dirty="0" smtClean="0">
                <a:solidFill>
                  <a:srgbClr val="FF0000"/>
                </a:solidFill>
              </a:rPr>
              <a:t>eg.3GPP MBMS; the others do not.</a:t>
            </a:r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 smtClean="0"/>
              <a:t>Subgroup management case4</a:t>
            </a:r>
            <a:endParaRPr lang="zh-CN" altLang="en-US" dirty="0" smtClean="0"/>
          </a:p>
        </p:txBody>
      </p:sp>
      <p:sp>
        <p:nvSpPr>
          <p:cNvPr id="4" name="椭圆 3"/>
          <p:cNvSpPr/>
          <p:nvPr/>
        </p:nvSpPr>
        <p:spPr>
          <a:xfrm>
            <a:off x="3276600" y="2819400"/>
            <a:ext cx="2819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 smtClean="0"/>
              <a:t>Group hosting CSE</a:t>
            </a:r>
            <a:endParaRPr lang="zh-CN" altLang="en-US" dirty="0"/>
          </a:p>
        </p:txBody>
      </p:sp>
      <p:sp>
        <p:nvSpPr>
          <p:cNvPr id="5" name="椭圆 4"/>
          <p:cNvSpPr/>
          <p:nvPr/>
        </p:nvSpPr>
        <p:spPr>
          <a:xfrm>
            <a:off x="8382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CSE1</a:t>
            </a:r>
            <a:endParaRPr lang="zh-CN" altLang="en-US" sz="1000" dirty="0" smtClean="0"/>
          </a:p>
        </p:txBody>
      </p:sp>
      <p:sp>
        <p:nvSpPr>
          <p:cNvPr id="6" name="椭圆 5"/>
          <p:cNvSpPr/>
          <p:nvPr/>
        </p:nvSpPr>
        <p:spPr>
          <a:xfrm>
            <a:off x="24765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CSE2</a:t>
            </a:r>
            <a:endParaRPr lang="zh-CN" altLang="en-US" sz="1000" dirty="0" smtClean="0"/>
          </a:p>
        </p:txBody>
      </p:sp>
      <p:sp>
        <p:nvSpPr>
          <p:cNvPr id="7" name="椭圆 6"/>
          <p:cNvSpPr/>
          <p:nvPr/>
        </p:nvSpPr>
        <p:spPr>
          <a:xfrm>
            <a:off x="41148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CSE3</a:t>
            </a:r>
            <a:endParaRPr lang="zh-CN" altLang="en-US" sz="1000" dirty="0" smtClean="0"/>
          </a:p>
        </p:txBody>
      </p:sp>
      <p:sp>
        <p:nvSpPr>
          <p:cNvPr id="8" name="椭圆 7"/>
          <p:cNvSpPr/>
          <p:nvPr/>
        </p:nvSpPr>
        <p:spPr>
          <a:xfrm>
            <a:off x="57531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CSE4</a:t>
            </a:r>
            <a:endParaRPr lang="zh-CN" altLang="en-US" sz="1000" dirty="0" smtClean="0"/>
          </a:p>
        </p:txBody>
      </p:sp>
      <p:sp>
        <p:nvSpPr>
          <p:cNvPr id="9" name="椭圆 8"/>
          <p:cNvSpPr/>
          <p:nvPr/>
        </p:nvSpPr>
        <p:spPr>
          <a:xfrm>
            <a:off x="73914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000" dirty="0" smtClean="0"/>
              <a:t>Member hosting CSE5</a:t>
            </a:r>
            <a:endParaRPr lang="zh-CN" altLang="en-US" sz="1000" dirty="0" smtClean="0"/>
          </a:p>
        </p:txBody>
      </p:sp>
      <p:sp>
        <p:nvSpPr>
          <p:cNvPr id="10" name="圆角矩形 9"/>
          <p:cNvSpPr/>
          <p:nvPr/>
        </p:nvSpPr>
        <p:spPr>
          <a:xfrm>
            <a:off x="609600" y="4343400"/>
            <a:ext cx="4800600" cy="83820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130" name="TextBox 10"/>
          <p:cNvSpPr txBox="1">
            <a:spLocks noChangeArrowheads="1"/>
          </p:cNvSpPr>
          <p:nvPr/>
        </p:nvSpPr>
        <p:spPr bwMode="auto">
          <a:xfrm>
            <a:off x="685800" y="5257800"/>
            <a:ext cx="41522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Multicast group 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3GPP MBMS multicast</a:t>
            </a:r>
            <a:endParaRPr lang="zh-CN" altLang="en-US" dirty="0"/>
          </a:p>
        </p:txBody>
      </p:sp>
      <p:cxnSp>
        <p:nvCxnSpPr>
          <p:cNvPr id="13" name="直接箭头连接符 12"/>
          <p:cNvCxnSpPr>
            <a:endCxn id="4" idx="0"/>
          </p:cNvCxnSpPr>
          <p:nvPr/>
        </p:nvCxnSpPr>
        <p:spPr>
          <a:xfrm>
            <a:off x="4648200" y="1295400"/>
            <a:ext cx="381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2" name="TextBox 14"/>
          <p:cNvSpPr txBox="1">
            <a:spLocks noChangeArrowheads="1"/>
          </p:cNvSpPr>
          <p:nvPr/>
        </p:nvSpPr>
        <p:spPr bwMode="auto">
          <a:xfrm>
            <a:off x="4724400" y="1981200"/>
            <a:ext cx="2182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Group create request</a:t>
            </a:r>
            <a:endParaRPr lang="zh-CN" altLang="en-US"/>
          </a:p>
        </p:txBody>
      </p:sp>
      <p:cxnSp>
        <p:nvCxnSpPr>
          <p:cNvPr id="17" name="直接箭头连接符 16"/>
          <p:cNvCxnSpPr>
            <a:stCxn id="4" idx="3"/>
            <a:endCxn id="5" idx="0"/>
          </p:cNvCxnSpPr>
          <p:nvPr/>
        </p:nvCxnSpPr>
        <p:spPr>
          <a:xfrm flipH="1">
            <a:off x="1409700" y="3470275"/>
            <a:ext cx="22796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4" idx="3"/>
            <a:endCxn id="6" idx="0"/>
          </p:cNvCxnSpPr>
          <p:nvPr/>
        </p:nvCxnSpPr>
        <p:spPr>
          <a:xfrm flipH="1">
            <a:off x="3048000" y="3470275"/>
            <a:ext cx="6413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4" idx="3"/>
            <a:endCxn id="7" idx="0"/>
          </p:cNvCxnSpPr>
          <p:nvPr/>
        </p:nvCxnSpPr>
        <p:spPr>
          <a:xfrm>
            <a:off x="3689350" y="3470275"/>
            <a:ext cx="9969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>
            <a:stCxn id="4" idx="5"/>
            <a:endCxn id="8" idx="0"/>
          </p:cNvCxnSpPr>
          <p:nvPr/>
        </p:nvCxnSpPr>
        <p:spPr>
          <a:xfrm>
            <a:off x="5683250" y="3470275"/>
            <a:ext cx="6413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4" idx="5"/>
            <a:endCxn id="9" idx="0"/>
          </p:cNvCxnSpPr>
          <p:nvPr/>
        </p:nvCxnSpPr>
        <p:spPr>
          <a:xfrm>
            <a:off x="5683250" y="3470275"/>
            <a:ext cx="22796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9" name="TextBox 28"/>
          <p:cNvSpPr txBox="1">
            <a:spLocks noChangeArrowheads="1"/>
          </p:cNvSpPr>
          <p:nvPr/>
        </p:nvSpPr>
        <p:spPr bwMode="auto">
          <a:xfrm>
            <a:off x="2819400" y="3657600"/>
            <a:ext cx="37553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Check Multicast Capability one </a:t>
            </a:r>
            <a:r>
              <a:rPr lang="en-US" altLang="zh-CN" dirty="0"/>
              <a:t>by one</a:t>
            </a:r>
            <a:endParaRPr lang="zh-CN" altLang="en-US" dirty="0"/>
          </a:p>
        </p:txBody>
      </p:sp>
      <p:sp>
        <p:nvSpPr>
          <p:cNvPr id="5140" name="TextBox 29"/>
          <p:cNvSpPr txBox="1">
            <a:spLocks noChangeArrowheads="1"/>
          </p:cNvSpPr>
          <p:nvPr/>
        </p:nvSpPr>
        <p:spPr bwMode="auto">
          <a:xfrm>
            <a:off x="228600" y="1371600"/>
            <a:ext cx="8915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Some of the group member have multicast capability</a:t>
            </a:r>
            <a:r>
              <a:rPr lang="zh-CN" altLang="en-US" dirty="0" smtClean="0">
                <a:solidFill>
                  <a:srgbClr val="FF0000"/>
                </a:solidFill>
              </a:rPr>
              <a:t>：</a:t>
            </a:r>
            <a:r>
              <a:rPr lang="en-US" altLang="zh-CN" dirty="0" err="1" smtClean="0">
                <a:solidFill>
                  <a:srgbClr val="FF0000"/>
                </a:solidFill>
              </a:rPr>
              <a:t>eg</a:t>
            </a:r>
            <a:r>
              <a:rPr lang="en-US" altLang="zh-CN" dirty="0" smtClean="0">
                <a:solidFill>
                  <a:srgbClr val="FF0000"/>
                </a:solidFill>
              </a:rPr>
              <a:t>. 3GPP MBMS; the others have the IP multicast capability.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23" name="圆角矩形 22"/>
          <p:cNvSpPr/>
          <p:nvPr/>
        </p:nvSpPr>
        <p:spPr>
          <a:xfrm>
            <a:off x="5638800" y="4343400"/>
            <a:ext cx="3200400" cy="83820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6" name="TextBox 10"/>
          <p:cNvSpPr txBox="1">
            <a:spLocks noChangeArrowheads="1"/>
          </p:cNvSpPr>
          <p:nvPr/>
        </p:nvSpPr>
        <p:spPr bwMode="auto">
          <a:xfrm>
            <a:off x="5562600" y="5334000"/>
            <a:ext cx="3352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dirty="0" smtClean="0"/>
              <a:t>Multicast group 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IP multicast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 smtClean="0"/>
              <a:t>Resource structure</a:t>
            </a:r>
            <a:endParaRPr lang="zh-CN" altLang="en-US" dirty="0" smtClean="0"/>
          </a:p>
        </p:txBody>
      </p:sp>
      <p:sp>
        <p:nvSpPr>
          <p:cNvPr id="9" name="矩形 8"/>
          <p:cNvSpPr/>
          <p:nvPr/>
        </p:nvSpPr>
        <p:spPr>
          <a:xfrm>
            <a:off x="381000" y="1560493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zh-CN" sz="1600" i="1" dirty="0" smtClean="0"/>
              <a:t>&lt;</a:t>
            </a:r>
            <a:r>
              <a:rPr lang="en-GB" altLang="zh-CN" sz="1600" i="1" dirty="0" err="1" smtClean="0"/>
              <a:t>remoteCSE</a:t>
            </a:r>
            <a:r>
              <a:rPr lang="en-GB" altLang="zh-CN" sz="1600" i="1" dirty="0" smtClean="0"/>
              <a:t>&gt;</a:t>
            </a:r>
            <a:endParaRPr lang="zh-CN" altLang="en-US" sz="1600" dirty="0"/>
          </a:p>
        </p:txBody>
      </p:sp>
      <p:cxnSp>
        <p:nvCxnSpPr>
          <p:cNvPr id="11" name="形状 10"/>
          <p:cNvCxnSpPr>
            <a:stCxn id="9" idx="2"/>
          </p:cNvCxnSpPr>
          <p:nvPr/>
        </p:nvCxnSpPr>
        <p:spPr>
          <a:xfrm rot="16200000" flipH="1">
            <a:off x="1257300" y="2170093"/>
            <a:ext cx="876300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4" name="TextBox 12"/>
          <p:cNvSpPr txBox="1">
            <a:spLocks noChangeArrowheads="1"/>
          </p:cNvSpPr>
          <p:nvPr/>
        </p:nvSpPr>
        <p:spPr bwMode="auto">
          <a:xfrm>
            <a:off x="3048000" y="1371600"/>
            <a:ext cx="5334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400" dirty="0" smtClean="0"/>
              <a:t>Member Hosting CSE registration information are used to support group Hosting CSE to create the multicast group.</a:t>
            </a:r>
          </a:p>
          <a:p>
            <a:endParaRPr lang="zh-CN" altLang="en-US" sz="1400" dirty="0"/>
          </a:p>
        </p:txBody>
      </p:sp>
      <p:cxnSp>
        <p:nvCxnSpPr>
          <p:cNvPr id="29" name="形状 28"/>
          <p:cNvCxnSpPr>
            <a:stCxn id="9" idx="2"/>
          </p:cNvCxnSpPr>
          <p:nvPr/>
        </p:nvCxnSpPr>
        <p:spPr>
          <a:xfrm rot="16200000" flipH="1">
            <a:off x="1504950" y="1922443"/>
            <a:ext cx="381000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椭圆 29"/>
          <p:cNvSpPr/>
          <p:nvPr/>
        </p:nvSpPr>
        <p:spPr>
          <a:xfrm>
            <a:off x="1828800" y="2675785"/>
            <a:ext cx="2362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altLang="zh-CN" sz="1400" dirty="0" err="1" smtClean="0"/>
              <a:t>multicastCapability</a:t>
            </a:r>
            <a:endParaRPr lang="zh-CN" altLang="en-US" sz="1400" dirty="0"/>
          </a:p>
        </p:txBody>
      </p:sp>
      <p:sp>
        <p:nvSpPr>
          <p:cNvPr id="37" name="椭圆 36"/>
          <p:cNvSpPr/>
          <p:nvPr/>
        </p:nvSpPr>
        <p:spPr>
          <a:xfrm>
            <a:off x="1752600" y="2170093"/>
            <a:ext cx="2362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altLang="zh-CN" sz="1400" i="1" dirty="0" err="1" smtClean="0"/>
              <a:t>externalGroupID</a:t>
            </a:r>
            <a:endParaRPr lang="zh-CN" altLang="en-US" sz="14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57200" y="3541693"/>
            <a:ext cx="3733800" cy="954107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zh-CN" sz="1400" dirty="0" smtClean="0"/>
              <a:t>Indicates the oneM2M node multicast Capability, pre-defined values are: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GB" altLang="zh-CN" sz="1400" dirty="0" smtClean="0"/>
              <a:t>MBMS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GB" altLang="zh-CN" sz="1400" dirty="0" smtClean="0"/>
              <a:t>IP </a:t>
            </a:r>
          </a:p>
        </p:txBody>
      </p:sp>
      <p:sp>
        <p:nvSpPr>
          <p:cNvPr id="38" name="矩形 37"/>
          <p:cNvSpPr/>
          <p:nvPr/>
        </p:nvSpPr>
        <p:spPr>
          <a:xfrm>
            <a:off x="4343400" y="2107049"/>
            <a:ext cx="4572000" cy="1169551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r>
              <a:rPr lang="zh-CN" altLang="zh-CN" sz="1400" dirty="0" smtClean="0"/>
              <a:t> </a:t>
            </a:r>
            <a:r>
              <a:rPr lang="en-GB" altLang="zh-CN" sz="1400" dirty="0" smtClean="0"/>
              <a:t>It is an underlying network external globally unique ID which is mapping with a network internal globally unique ID which identifies a set of underlying network identifiers from a given network that are grouped together for one specific group related services.</a:t>
            </a:r>
            <a:endParaRPr lang="zh-CN" altLang="en-US" sz="1400" dirty="0"/>
          </a:p>
        </p:txBody>
      </p:sp>
      <p:cxnSp>
        <p:nvCxnSpPr>
          <p:cNvPr id="39" name="直接箭头连接符 38"/>
          <p:cNvCxnSpPr>
            <a:stCxn id="37" idx="6"/>
          </p:cNvCxnSpPr>
          <p:nvPr/>
        </p:nvCxnSpPr>
        <p:spPr>
          <a:xfrm flipV="1">
            <a:off x="4114800" y="2286000"/>
            <a:ext cx="228600" cy="3649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>
            <a:stCxn id="30" idx="4"/>
          </p:cNvCxnSpPr>
          <p:nvPr/>
        </p:nvCxnSpPr>
        <p:spPr>
          <a:xfrm flipH="1">
            <a:off x="2971800" y="2980585"/>
            <a:ext cx="38100" cy="56110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mtClean="0"/>
              <a:t>Resource structure</a:t>
            </a:r>
            <a:endParaRPr lang="zh-CN" altLang="en-US" smtClean="0"/>
          </a:p>
        </p:txBody>
      </p:sp>
      <p:sp>
        <p:nvSpPr>
          <p:cNvPr id="4" name="矩形 3"/>
          <p:cNvSpPr/>
          <p:nvPr/>
        </p:nvSpPr>
        <p:spPr>
          <a:xfrm>
            <a:off x="0" y="12192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smtClean="0"/>
              <a:t>&lt;Group&gt;</a:t>
            </a:r>
            <a:endParaRPr lang="zh-CN" altLang="en-US" sz="1600" dirty="0"/>
          </a:p>
        </p:txBody>
      </p:sp>
      <p:sp>
        <p:nvSpPr>
          <p:cNvPr id="5" name="矩形 4"/>
          <p:cNvSpPr/>
          <p:nvPr/>
        </p:nvSpPr>
        <p:spPr>
          <a:xfrm>
            <a:off x="1371600" y="19050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smtClean="0"/>
              <a:t>&lt;</a:t>
            </a:r>
            <a:r>
              <a:rPr lang="en-US" altLang="zh-CN" sz="1600" dirty="0" err="1" smtClean="0"/>
              <a:t>multicastGroup</a:t>
            </a:r>
            <a:r>
              <a:rPr lang="en-US" altLang="zh-CN" sz="1600" dirty="0" smtClean="0"/>
              <a:t>&gt;</a:t>
            </a:r>
            <a:endParaRPr lang="zh-CN" altLang="en-US" sz="1600" dirty="0"/>
          </a:p>
        </p:txBody>
      </p:sp>
      <p:cxnSp>
        <p:nvCxnSpPr>
          <p:cNvPr id="7" name="形状 6"/>
          <p:cNvCxnSpPr>
            <a:stCxn id="4" idx="2"/>
            <a:endCxn id="5" idx="1"/>
          </p:cNvCxnSpPr>
          <p:nvPr/>
        </p:nvCxnSpPr>
        <p:spPr>
          <a:xfrm rot="16200000" flipH="1">
            <a:off x="990600" y="1714500"/>
            <a:ext cx="495300" cy="2667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TextBox 11"/>
          <p:cNvSpPr txBox="1">
            <a:spLocks noChangeArrowheads="1"/>
          </p:cNvSpPr>
          <p:nvPr/>
        </p:nvSpPr>
        <p:spPr bwMode="auto">
          <a:xfrm>
            <a:off x="3733800" y="1295400"/>
            <a:ext cx="52419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400" dirty="0" smtClean="0"/>
              <a:t>Group hosting CSE: the </a:t>
            </a:r>
            <a:r>
              <a:rPr lang="en-US" altLang="zh-CN" sz="1400" dirty="0"/>
              <a:t>&lt;</a:t>
            </a:r>
            <a:r>
              <a:rPr lang="en-US" altLang="zh-CN" sz="1400" dirty="0" err="1" smtClean="0"/>
              <a:t>multicastGroup</a:t>
            </a:r>
            <a:r>
              <a:rPr lang="en-US" altLang="zh-CN" sz="1400" dirty="0" smtClean="0"/>
              <a:t>&gt; </a:t>
            </a:r>
            <a:r>
              <a:rPr lang="en-US" altLang="zh-CN" sz="1400" dirty="0"/>
              <a:t>resource is for the multicast of the group members. The </a:t>
            </a:r>
            <a:r>
              <a:rPr lang="en-US" altLang="zh-CN" sz="1400" dirty="0" err="1" smtClean="0"/>
              <a:t>multicastGroup</a:t>
            </a:r>
            <a:r>
              <a:rPr lang="en-US" altLang="zh-CN" sz="1400" dirty="0" smtClean="0"/>
              <a:t> </a:t>
            </a:r>
            <a:r>
              <a:rPr lang="en-US" altLang="zh-CN" sz="1400" dirty="0"/>
              <a:t>contains a subset of the group members that belongs to one network </a:t>
            </a:r>
            <a:r>
              <a:rPr lang="en-US" altLang="zh-CN" sz="1400" dirty="0" smtClean="0"/>
              <a:t>and same multicast capability segment</a:t>
            </a:r>
            <a:r>
              <a:rPr lang="en-US" altLang="zh-CN" sz="1400" dirty="0"/>
              <a:t>.</a:t>
            </a:r>
            <a:endParaRPr lang="zh-CN" altLang="en-US" sz="1400" dirty="0"/>
          </a:p>
        </p:txBody>
      </p:sp>
      <p:cxnSp>
        <p:nvCxnSpPr>
          <p:cNvPr id="16" name="形状 15"/>
          <p:cNvCxnSpPr>
            <a:stCxn id="5" idx="2"/>
          </p:cNvCxnSpPr>
          <p:nvPr/>
        </p:nvCxnSpPr>
        <p:spPr>
          <a:xfrm rot="16200000" flipH="1">
            <a:off x="2190750" y="2571750"/>
            <a:ext cx="990600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形状 21"/>
          <p:cNvCxnSpPr>
            <a:stCxn id="5" idx="2"/>
          </p:cNvCxnSpPr>
          <p:nvPr/>
        </p:nvCxnSpPr>
        <p:spPr>
          <a:xfrm rot="16200000" flipH="1">
            <a:off x="1784182" y="2978318"/>
            <a:ext cx="1803737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形状 24"/>
          <p:cNvCxnSpPr>
            <a:stCxn id="5" idx="2"/>
          </p:cNvCxnSpPr>
          <p:nvPr/>
        </p:nvCxnSpPr>
        <p:spPr>
          <a:xfrm rot="16200000" flipH="1">
            <a:off x="1593682" y="3168818"/>
            <a:ext cx="2184737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形状 39"/>
          <p:cNvCxnSpPr>
            <a:stCxn id="5" idx="2"/>
          </p:cNvCxnSpPr>
          <p:nvPr/>
        </p:nvCxnSpPr>
        <p:spPr>
          <a:xfrm rot="16200000" flipH="1">
            <a:off x="2381250" y="2381250"/>
            <a:ext cx="609600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形状 36"/>
          <p:cNvCxnSpPr>
            <a:stCxn id="5" idx="2"/>
          </p:cNvCxnSpPr>
          <p:nvPr/>
        </p:nvCxnSpPr>
        <p:spPr>
          <a:xfrm rot="16200000" flipH="1">
            <a:off x="2571750" y="2190750"/>
            <a:ext cx="228601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11"/>
          <p:cNvSpPr txBox="1">
            <a:spLocks noChangeArrowheads="1"/>
          </p:cNvSpPr>
          <p:nvPr/>
        </p:nvSpPr>
        <p:spPr bwMode="auto">
          <a:xfrm>
            <a:off x="5638800" y="2133600"/>
            <a:ext cx="3505200" cy="1200329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altLang="zh-CN" sz="1200" dirty="0" smtClean="0"/>
              <a:t>When the </a:t>
            </a:r>
            <a:r>
              <a:rPr lang="en-GB" altLang="zh-CN" sz="1200" dirty="0" err="1" smtClean="0"/>
              <a:t>multicastType</a:t>
            </a:r>
            <a:r>
              <a:rPr lang="en-GB" altLang="zh-CN" sz="1200" dirty="0" smtClean="0"/>
              <a:t> is 3GPP_MBMS_group, the </a:t>
            </a:r>
            <a:r>
              <a:rPr lang="en-GB" altLang="zh-CN" sz="1200" dirty="0" err="1" smtClean="0"/>
              <a:t>externalGroupID</a:t>
            </a:r>
            <a:r>
              <a:rPr lang="en-GB" altLang="zh-CN" sz="1200" dirty="0" smtClean="0"/>
              <a:t> is a 3GPP network external globally unique ID which is mapping with a network internal globally unique ID which identifies a set of </a:t>
            </a:r>
            <a:r>
              <a:rPr lang="en-GB" altLang="zh-CN" sz="1200" dirty="0" err="1" smtClean="0"/>
              <a:t>IMSIs</a:t>
            </a:r>
            <a:r>
              <a:rPr lang="en-GB" altLang="zh-CN" sz="1200" dirty="0" smtClean="0"/>
              <a:t> (e.g. MTC devices) from a given network that are grouped together for one specific group related services. </a:t>
            </a:r>
          </a:p>
        </p:txBody>
      </p:sp>
      <p:cxnSp>
        <p:nvCxnSpPr>
          <p:cNvPr id="43" name="直接箭头连接符 42"/>
          <p:cNvCxnSpPr>
            <a:stCxn id="29" idx="6"/>
            <a:endCxn id="41" idx="1"/>
          </p:cNvCxnSpPr>
          <p:nvPr/>
        </p:nvCxnSpPr>
        <p:spPr>
          <a:xfrm>
            <a:off x="5257800" y="2514600"/>
            <a:ext cx="381000" cy="2191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/>
        </p:nvSpPr>
        <p:spPr>
          <a:xfrm>
            <a:off x="457200" y="5080337"/>
            <a:ext cx="3505200" cy="1015663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GB" altLang="zh-CN" sz="1200" dirty="0" smtClean="0"/>
              <a:t>It is virtual identifier and destination URI </a:t>
            </a:r>
            <a:r>
              <a:rPr lang="en-US" altLang="zh-CN" sz="1200" dirty="0" smtClean="0"/>
              <a:t>used to indicate an access path of the member resource on a member device. When sending multicast message, it’s the universal resource identifier  for all the members.</a:t>
            </a:r>
            <a:endParaRPr lang="zh-CN" altLang="en-US" sz="1200" dirty="0"/>
          </a:p>
        </p:txBody>
      </p:sp>
      <p:cxnSp>
        <p:nvCxnSpPr>
          <p:cNvPr id="46" name="直接箭头连接符 45"/>
          <p:cNvCxnSpPr/>
          <p:nvPr/>
        </p:nvCxnSpPr>
        <p:spPr>
          <a:xfrm flipH="1">
            <a:off x="2895600" y="4623137"/>
            <a:ext cx="304800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 46"/>
          <p:cNvSpPr/>
          <p:nvPr/>
        </p:nvSpPr>
        <p:spPr>
          <a:xfrm>
            <a:off x="5638800" y="3856672"/>
            <a:ext cx="3505200" cy="461665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GB" altLang="zh-CN" sz="1200" dirty="0" smtClean="0"/>
              <a:t>List of member resource IDs referred to in the multicast group.</a:t>
            </a:r>
            <a:endParaRPr lang="zh-CN" altLang="en-US" sz="1200" dirty="0"/>
          </a:p>
        </p:txBody>
      </p:sp>
      <p:cxnSp>
        <p:nvCxnSpPr>
          <p:cNvPr id="48" name="直接箭头连接符 47"/>
          <p:cNvCxnSpPr>
            <a:stCxn id="35" idx="6"/>
            <a:endCxn id="47" idx="1"/>
          </p:cNvCxnSpPr>
          <p:nvPr/>
        </p:nvCxnSpPr>
        <p:spPr>
          <a:xfrm>
            <a:off x="5257800" y="4080162"/>
            <a:ext cx="381000" cy="73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形状 25"/>
          <p:cNvCxnSpPr>
            <a:stCxn id="5" idx="2"/>
          </p:cNvCxnSpPr>
          <p:nvPr/>
        </p:nvCxnSpPr>
        <p:spPr>
          <a:xfrm rot="16200000" flipH="1">
            <a:off x="2012782" y="2749718"/>
            <a:ext cx="1346537" cy="419100"/>
          </a:xfrm>
          <a:prstGeom prst="bentConnector3">
            <a:avLst>
              <a:gd name="adj1" fmla="val 9990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椭圆 28"/>
          <p:cNvSpPr/>
          <p:nvPr/>
        </p:nvSpPr>
        <p:spPr>
          <a:xfrm>
            <a:off x="2895600" y="2362200"/>
            <a:ext cx="2362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1400" dirty="0" err="1" smtClean="0"/>
              <a:t>externalGroupID</a:t>
            </a:r>
            <a:endParaRPr lang="zh-CN" altLang="en-US" sz="1400" dirty="0"/>
          </a:p>
        </p:txBody>
      </p:sp>
      <p:sp>
        <p:nvSpPr>
          <p:cNvPr id="31" name="椭圆 30"/>
          <p:cNvSpPr/>
          <p:nvPr/>
        </p:nvSpPr>
        <p:spPr>
          <a:xfrm>
            <a:off x="2895600" y="2743200"/>
            <a:ext cx="2362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1400" dirty="0" err="1" smtClean="0"/>
              <a:t>multicastType</a:t>
            </a:r>
            <a:endParaRPr lang="zh-CN" altLang="en-US" sz="1400" dirty="0"/>
          </a:p>
        </p:txBody>
      </p:sp>
      <p:sp>
        <p:nvSpPr>
          <p:cNvPr id="33" name="椭圆 32"/>
          <p:cNvSpPr/>
          <p:nvPr/>
        </p:nvSpPr>
        <p:spPr>
          <a:xfrm>
            <a:off x="2895600" y="3124200"/>
            <a:ext cx="2362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1400" dirty="0" err="1" smtClean="0"/>
              <a:t>multicastAddress</a:t>
            </a:r>
            <a:endParaRPr lang="zh-CN" altLang="en-US" sz="1400" dirty="0" smtClean="0"/>
          </a:p>
        </p:txBody>
      </p:sp>
      <p:sp>
        <p:nvSpPr>
          <p:cNvPr id="34" name="椭圆 33"/>
          <p:cNvSpPr/>
          <p:nvPr/>
        </p:nvSpPr>
        <p:spPr>
          <a:xfrm>
            <a:off x="2895600" y="3505200"/>
            <a:ext cx="2362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1400" dirty="0" err="1" smtClean="0"/>
              <a:t>addressType</a:t>
            </a:r>
            <a:endParaRPr lang="zh-CN" altLang="en-US" sz="1400" dirty="0" smtClean="0"/>
          </a:p>
        </p:txBody>
      </p:sp>
      <p:sp>
        <p:nvSpPr>
          <p:cNvPr id="35" name="椭圆 34"/>
          <p:cNvSpPr/>
          <p:nvPr/>
        </p:nvSpPr>
        <p:spPr>
          <a:xfrm>
            <a:off x="2895600" y="3927762"/>
            <a:ext cx="2362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1400" dirty="0" err="1" smtClean="0"/>
              <a:t>memberList</a:t>
            </a:r>
            <a:endParaRPr lang="zh-CN" altLang="en-US" sz="1400" dirty="0"/>
          </a:p>
        </p:txBody>
      </p:sp>
      <p:sp>
        <p:nvSpPr>
          <p:cNvPr id="36" name="椭圆 35"/>
          <p:cNvSpPr/>
          <p:nvPr/>
        </p:nvSpPr>
        <p:spPr>
          <a:xfrm>
            <a:off x="2895600" y="4343400"/>
            <a:ext cx="2362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1400" dirty="0" err="1" smtClean="0"/>
              <a:t>multicastGroupFanOutURI</a:t>
            </a:r>
            <a:endParaRPr lang="zh-CN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 smtClean="0"/>
              <a:t>Resource structure</a:t>
            </a:r>
            <a:endParaRPr lang="zh-CN" altLang="en-US" dirty="0" smtClean="0"/>
          </a:p>
        </p:txBody>
      </p:sp>
      <p:sp>
        <p:nvSpPr>
          <p:cNvPr id="9" name="矩形 8"/>
          <p:cNvSpPr/>
          <p:nvPr/>
        </p:nvSpPr>
        <p:spPr>
          <a:xfrm>
            <a:off x="0" y="12192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smtClean="0"/>
              <a:t>&lt;</a:t>
            </a:r>
            <a:r>
              <a:rPr lang="en-US" altLang="zh-CN" sz="1600" dirty="0" err="1" smtClean="0"/>
              <a:t>CSEbase</a:t>
            </a:r>
            <a:r>
              <a:rPr lang="en-US" altLang="zh-CN" sz="1600" dirty="0" smtClean="0"/>
              <a:t>&gt;</a:t>
            </a:r>
            <a:endParaRPr lang="zh-CN" altLang="en-US" sz="1600" dirty="0"/>
          </a:p>
        </p:txBody>
      </p:sp>
      <p:sp>
        <p:nvSpPr>
          <p:cNvPr id="10" name="矩形 9"/>
          <p:cNvSpPr/>
          <p:nvPr/>
        </p:nvSpPr>
        <p:spPr>
          <a:xfrm>
            <a:off x="1524000" y="22860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smtClean="0"/>
              <a:t>&lt;</a:t>
            </a:r>
            <a:r>
              <a:rPr lang="en-US" altLang="zh-CN" sz="1600" dirty="0" err="1" smtClean="0"/>
              <a:t>localMulticastGroup</a:t>
            </a:r>
            <a:r>
              <a:rPr lang="en-US" altLang="zh-CN" sz="1600" dirty="0" smtClean="0"/>
              <a:t>&gt;</a:t>
            </a:r>
            <a:endParaRPr lang="zh-CN" altLang="en-US" sz="1600" dirty="0"/>
          </a:p>
        </p:txBody>
      </p:sp>
      <p:cxnSp>
        <p:nvCxnSpPr>
          <p:cNvPr id="11" name="形状 10"/>
          <p:cNvCxnSpPr>
            <a:stCxn id="9" idx="2"/>
            <a:endCxn id="10" idx="1"/>
          </p:cNvCxnSpPr>
          <p:nvPr/>
        </p:nvCxnSpPr>
        <p:spPr>
          <a:xfrm rot="16200000" flipH="1">
            <a:off x="876300" y="1828800"/>
            <a:ext cx="876300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4" name="TextBox 12"/>
          <p:cNvSpPr txBox="1">
            <a:spLocks noChangeArrowheads="1"/>
          </p:cNvSpPr>
          <p:nvPr/>
        </p:nvSpPr>
        <p:spPr bwMode="auto">
          <a:xfrm>
            <a:off x="3581400" y="1219200"/>
            <a:ext cx="533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400" dirty="0" smtClean="0"/>
              <a:t>Member Hosting CSE: the &lt;</a:t>
            </a:r>
            <a:r>
              <a:rPr lang="en-US" altLang="zh-CN" sz="1400" dirty="0" err="1" smtClean="0"/>
              <a:t>localMulticastGroup</a:t>
            </a:r>
            <a:r>
              <a:rPr lang="en-US" altLang="zh-CN" sz="1400" dirty="0" smtClean="0"/>
              <a:t>&gt; </a:t>
            </a:r>
            <a:r>
              <a:rPr lang="en-US" altLang="zh-CN" sz="1400" dirty="0"/>
              <a:t>resource </a:t>
            </a:r>
            <a:r>
              <a:rPr lang="en-US" altLang="zh-CN" sz="1400" dirty="0" smtClean="0"/>
              <a:t>of member device is </a:t>
            </a:r>
            <a:r>
              <a:rPr lang="en-US" altLang="zh-CN" sz="1400" dirty="0"/>
              <a:t>to indicate that if the CSE is part of a multicast group.</a:t>
            </a:r>
            <a:endParaRPr lang="zh-CN" altLang="en-US" sz="1400" dirty="0"/>
          </a:p>
        </p:txBody>
      </p:sp>
      <p:cxnSp>
        <p:nvCxnSpPr>
          <p:cNvPr id="32" name="形状 31"/>
          <p:cNvCxnSpPr/>
          <p:nvPr/>
        </p:nvCxnSpPr>
        <p:spPr>
          <a:xfrm rot="16200000" flipH="1">
            <a:off x="2132915" y="2972484"/>
            <a:ext cx="839570" cy="38099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形状 33"/>
          <p:cNvCxnSpPr/>
          <p:nvPr/>
        </p:nvCxnSpPr>
        <p:spPr>
          <a:xfrm rot="16200000" flipH="1">
            <a:off x="2133600" y="3854303"/>
            <a:ext cx="838200" cy="381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形状 35"/>
          <p:cNvCxnSpPr/>
          <p:nvPr/>
        </p:nvCxnSpPr>
        <p:spPr>
          <a:xfrm rot="16200000" flipH="1">
            <a:off x="1943100" y="4035135"/>
            <a:ext cx="1219200" cy="381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形状 52"/>
          <p:cNvCxnSpPr/>
          <p:nvPr/>
        </p:nvCxnSpPr>
        <p:spPr>
          <a:xfrm rot="16200000" flipH="1">
            <a:off x="1428068" y="3945405"/>
            <a:ext cx="2249267" cy="38099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矩形 49"/>
          <p:cNvSpPr/>
          <p:nvPr/>
        </p:nvSpPr>
        <p:spPr>
          <a:xfrm>
            <a:off x="5638800" y="4494073"/>
            <a:ext cx="3505200" cy="1754326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GB" altLang="zh-CN" sz="1200" dirty="0" smtClean="0"/>
              <a:t>It is virtual identifier and</a:t>
            </a:r>
            <a:r>
              <a:rPr lang="en-US" altLang="zh-CN" sz="1200" dirty="0" smtClean="0"/>
              <a:t> is used to indicate an access path of the member resource on a member device. When receiving the message, the group member host CSE checks whether the </a:t>
            </a:r>
            <a:r>
              <a:rPr lang="en-US" altLang="zh-CN" sz="1200" dirty="0" err="1" smtClean="0"/>
              <a:t>multicastGroupFanOutURI</a:t>
            </a:r>
            <a:r>
              <a:rPr lang="en-US" altLang="zh-CN" sz="1200" dirty="0" smtClean="0"/>
              <a:t> is </a:t>
            </a:r>
            <a:r>
              <a:rPr lang="en-US" altLang="zh-CN" sz="1200" dirty="0" err="1" smtClean="0"/>
              <a:t>aveable</a:t>
            </a:r>
            <a:r>
              <a:rPr lang="en-US" altLang="zh-CN" sz="1200" dirty="0" smtClean="0"/>
              <a:t>, if not, replace the </a:t>
            </a:r>
            <a:r>
              <a:rPr lang="en-US" altLang="zh-CN" sz="1200" dirty="0" err="1" smtClean="0"/>
              <a:t>fanout</a:t>
            </a:r>
            <a:r>
              <a:rPr lang="en-US" altLang="zh-CN" sz="1200" dirty="0" smtClean="0"/>
              <a:t> URI included in the destination URI in the member</a:t>
            </a:r>
          </a:p>
          <a:p>
            <a:r>
              <a:rPr lang="en-US" altLang="zh-CN" sz="1200" dirty="0" smtClean="0"/>
              <a:t>resource access request with the member list of access path of</a:t>
            </a:r>
          </a:p>
          <a:p>
            <a:r>
              <a:rPr lang="en-US" altLang="zh-CN" sz="1200" dirty="0" smtClean="0"/>
              <a:t>the member resource on the member device</a:t>
            </a:r>
            <a:endParaRPr lang="zh-CN" altLang="en-US" sz="1200" dirty="0"/>
          </a:p>
        </p:txBody>
      </p:sp>
      <p:cxnSp>
        <p:nvCxnSpPr>
          <p:cNvPr id="54" name="直接箭头连接符 53"/>
          <p:cNvCxnSpPr>
            <a:stCxn id="39" idx="6"/>
          </p:cNvCxnSpPr>
          <p:nvPr/>
        </p:nvCxnSpPr>
        <p:spPr>
          <a:xfrm flipV="1">
            <a:off x="5105400" y="4193233"/>
            <a:ext cx="533400" cy="26100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40" idx="6"/>
            <a:endCxn id="50" idx="1"/>
          </p:cNvCxnSpPr>
          <p:nvPr/>
        </p:nvCxnSpPr>
        <p:spPr>
          <a:xfrm>
            <a:off x="5133111" y="4838700"/>
            <a:ext cx="505689" cy="5325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矩形 57"/>
          <p:cNvSpPr/>
          <p:nvPr/>
        </p:nvSpPr>
        <p:spPr>
          <a:xfrm>
            <a:off x="381000" y="5525869"/>
            <a:ext cx="3505200" cy="646331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200" dirty="0" smtClean="0"/>
              <a:t>It is used to indicate group multicast message response  URI when the </a:t>
            </a:r>
            <a:r>
              <a:rPr lang="en-US" altLang="zh-CN" sz="1200" dirty="0" err="1" smtClean="0"/>
              <a:t>multicastType</a:t>
            </a:r>
            <a:r>
              <a:rPr lang="en-US" altLang="zh-CN" sz="1200" dirty="0" smtClean="0"/>
              <a:t> is 3GPP_MBMS_Group. </a:t>
            </a:r>
            <a:endParaRPr lang="zh-CN" altLang="en-US" sz="1200" dirty="0"/>
          </a:p>
        </p:txBody>
      </p:sp>
      <p:cxnSp>
        <p:nvCxnSpPr>
          <p:cNvPr id="59" name="直接箭头连接符 58"/>
          <p:cNvCxnSpPr>
            <a:stCxn id="41" idx="2"/>
          </p:cNvCxnSpPr>
          <p:nvPr/>
        </p:nvCxnSpPr>
        <p:spPr>
          <a:xfrm flipH="1">
            <a:off x="1676400" y="5282046"/>
            <a:ext cx="1094511" cy="24382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形状 59"/>
          <p:cNvCxnSpPr/>
          <p:nvPr/>
        </p:nvCxnSpPr>
        <p:spPr>
          <a:xfrm rot="16200000" flipH="1">
            <a:off x="2286000" y="3624334"/>
            <a:ext cx="495300" cy="3429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形状 69"/>
          <p:cNvCxnSpPr/>
          <p:nvPr/>
        </p:nvCxnSpPr>
        <p:spPr>
          <a:xfrm rot="16200000" flipH="1">
            <a:off x="2305050" y="2724150"/>
            <a:ext cx="419100" cy="3048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矩形 73"/>
          <p:cNvSpPr/>
          <p:nvPr/>
        </p:nvSpPr>
        <p:spPr>
          <a:xfrm>
            <a:off x="5334000" y="1828800"/>
            <a:ext cx="3810000" cy="1200329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GB" altLang="zh-CN" sz="1200" dirty="0" smtClean="0"/>
              <a:t>When the </a:t>
            </a:r>
            <a:r>
              <a:rPr lang="en-GB" altLang="zh-CN" sz="1200" dirty="0" err="1" smtClean="0"/>
              <a:t>multicastType</a:t>
            </a:r>
            <a:r>
              <a:rPr lang="en-GB" altLang="zh-CN" sz="1200" dirty="0" smtClean="0"/>
              <a:t> is 3GPP_MBMS_group, the </a:t>
            </a:r>
            <a:r>
              <a:rPr lang="en-GB" altLang="zh-CN" sz="1200" dirty="0" err="1" smtClean="0"/>
              <a:t>externalGroupID</a:t>
            </a:r>
            <a:r>
              <a:rPr lang="en-GB" altLang="zh-CN" sz="1200" dirty="0" smtClean="0"/>
              <a:t> is a 3GPP network external globally unique ID which is mapping with a network internal globally unique ID which identifies a set of </a:t>
            </a:r>
            <a:r>
              <a:rPr lang="en-GB" altLang="zh-CN" sz="1200" dirty="0" err="1" smtClean="0"/>
              <a:t>IMSIs</a:t>
            </a:r>
            <a:r>
              <a:rPr lang="en-GB" altLang="zh-CN" sz="1200" dirty="0" smtClean="0"/>
              <a:t> (e.g. MTC devices) from a given network that are grouped together for one specific group related services. </a:t>
            </a:r>
          </a:p>
        </p:txBody>
      </p:sp>
      <p:cxnSp>
        <p:nvCxnSpPr>
          <p:cNvPr id="75" name="直接箭头连接符 74"/>
          <p:cNvCxnSpPr/>
          <p:nvPr/>
        </p:nvCxnSpPr>
        <p:spPr>
          <a:xfrm flipV="1">
            <a:off x="4572000" y="2438400"/>
            <a:ext cx="76200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矩形 76"/>
          <p:cNvSpPr/>
          <p:nvPr/>
        </p:nvSpPr>
        <p:spPr>
          <a:xfrm>
            <a:off x="5638800" y="3962400"/>
            <a:ext cx="3505200" cy="461665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GB" altLang="zh-CN" sz="1200" dirty="0" smtClean="0"/>
              <a:t>List of member resource IDs referred to in the multicast group of local device.</a:t>
            </a:r>
            <a:endParaRPr lang="zh-CN" altLang="en-US" sz="1200" dirty="0"/>
          </a:p>
        </p:txBody>
      </p:sp>
      <p:sp>
        <p:nvSpPr>
          <p:cNvPr id="30" name="椭圆 29"/>
          <p:cNvSpPr/>
          <p:nvPr/>
        </p:nvSpPr>
        <p:spPr>
          <a:xfrm>
            <a:off x="2667000" y="2944092"/>
            <a:ext cx="2362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1400" dirty="0" err="1" smtClean="0"/>
              <a:t>externalGroupID</a:t>
            </a:r>
            <a:endParaRPr lang="zh-CN" altLang="en-US" sz="1400" dirty="0"/>
          </a:p>
        </p:txBody>
      </p:sp>
      <p:sp>
        <p:nvSpPr>
          <p:cNvPr id="37" name="椭圆 36"/>
          <p:cNvSpPr/>
          <p:nvPr/>
        </p:nvSpPr>
        <p:spPr>
          <a:xfrm>
            <a:off x="2743200" y="3429000"/>
            <a:ext cx="2362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1400" dirty="0" err="1" smtClean="0"/>
              <a:t>parentGroupID</a:t>
            </a:r>
            <a:endParaRPr lang="zh-CN" altLang="en-US" sz="1400" dirty="0"/>
          </a:p>
        </p:txBody>
      </p:sp>
      <p:sp>
        <p:nvSpPr>
          <p:cNvPr id="38" name="椭圆 37"/>
          <p:cNvSpPr/>
          <p:nvPr/>
        </p:nvSpPr>
        <p:spPr>
          <a:xfrm>
            <a:off x="2722419" y="3886200"/>
            <a:ext cx="2362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1400" dirty="0" err="1" smtClean="0"/>
              <a:t>multicastAddress</a:t>
            </a:r>
            <a:endParaRPr lang="zh-CN" altLang="en-US" sz="1400" dirty="0"/>
          </a:p>
        </p:txBody>
      </p:sp>
      <p:sp>
        <p:nvSpPr>
          <p:cNvPr id="39" name="椭圆 38"/>
          <p:cNvSpPr/>
          <p:nvPr/>
        </p:nvSpPr>
        <p:spPr>
          <a:xfrm>
            <a:off x="2743200" y="4301838"/>
            <a:ext cx="2362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1400" dirty="0" err="1" smtClean="0"/>
              <a:t>memberList</a:t>
            </a:r>
            <a:endParaRPr lang="zh-CN" altLang="en-US" sz="1400" dirty="0"/>
          </a:p>
        </p:txBody>
      </p:sp>
      <p:sp>
        <p:nvSpPr>
          <p:cNvPr id="40" name="椭圆 39"/>
          <p:cNvSpPr/>
          <p:nvPr/>
        </p:nvSpPr>
        <p:spPr>
          <a:xfrm>
            <a:off x="2770911" y="4648200"/>
            <a:ext cx="2362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1400" dirty="0" err="1" smtClean="0"/>
              <a:t>multicastGroupFanOutURI</a:t>
            </a:r>
            <a:endParaRPr lang="zh-CN" altLang="en-US" sz="1400" dirty="0"/>
          </a:p>
        </p:txBody>
      </p:sp>
      <p:sp>
        <p:nvSpPr>
          <p:cNvPr id="41" name="椭圆 40"/>
          <p:cNvSpPr/>
          <p:nvPr/>
        </p:nvSpPr>
        <p:spPr>
          <a:xfrm>
            <a:off x="2770911" y="5091546"/>
            <a:ext cx="2362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1400" dirty="0" err="1" smtClean="0"/>
              <a:t>responseURI</a:t>
            </a:r>
            <a:endParaRPr lang="zh-CN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32608</TotalTime>
  <Words>1334</Words>
  <Application>Microsoft Office PowerPoint</Application>
  <PresentationFormat>全屏显示(4:3)</PresentationFormat>
  <Paragraphs>169</Paragraphs>
  <Slides>14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Theme</vt:lpstr>
      <vt:lpstr>Group multicast</vt:lpstr>
      <vt:lpstr>Background</vt:lpstr>
      <vt:lpstr>Multicast Group case1</vt:lpstr>
      <vt:lpstr>Subgroup management case2</vt:lpstr>
      <vt:lpstr>Subgroup management case3</vt:lpstr>
      <vt:lpstr>Subgroup management case4</vt:lpstr>
      <vt:lpstr>Resource structure</vt:lpstr>
      <vt:lpstr>Resource structure</vt:lpstr>
      <vt:lpstr>Resource structure</vt:lpstr>
      <vt:lpstr>Example of Creating IP_Multicast Group on GroupHosting CSE</vt:lpstr>
      <vt:lpstr>Example of Creating localMulticastGroup on Member Hosting CSEs</vt:lpstr>
      <vt:lpstr>Multicast Group Management Procedures-Creation</vt:lpstr>
      <vt:lpstr>Multicast Group Management Procedures-Fanout</vt:lpstr>
      <vt:lpstr>幻灯片 14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x00302436</cp:lastModifiedBy>
  <cp:revision>2606</cp:revision>
  <dcterms:created xsi:type="dcterms:W3CDTF">2012-09-11T22:52:11Z</dcterms:created>
  <dcterms:modified xsi:type="dcterms:W3CDTF">2017-01-25T11:34:41Z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(3)5ZAJXMZI3aBGfH4OUV7CDqtePtSS89t1wC/Stkr0rwqwRj/6+UFdBFCIs6caoaKbcyHcERwd
oSYYGg0zpJDlIkLe6tLjc5GZZIYIxaP+01JZmnnbWuzfQv4ZUXnBn7bdQP+nx5VB8ebkUZRB
6ynbe46m7/oPpJiIbs5SNikiNDCkP6ESafjFd6tvo+LlVc5nMgCvx9RE4qDNiUWvJpIVqKjQ
RXTOpoM5UThgC8ceV1</vt:lpwstr>
  </property>
  <property fmtid="{D5CDD505-2E9C-101B-9397-08002B2CF9AE}" pid="3" name="_2015_ms_pID_725343_00">
    <vt:lpwstr>_2015_ms_pID_725343</vt:lpwstr>
  </property>
  <property fmtid="{D5CDD505-2E9C-101B-9397-08002B2CF9AE}" pid="4" name="_2015_ms_pID_7253431">
    <vt:lpwstr>g29L/N48O8jGYIjbTcLlhNsplTI+ge7AccQiCyO8q1sIWcEmdxRAMI
HqaQbWPOKA2av7oA6+qSEWTq44GkHDdR3PECieAYcedfRowVhFX2B27zjsim2TIAm4J+dboW
cVpu7Q58fn4TIxpX9t15hNJf2m6IjFvRz0RO1BPAQnhJ/i9rofqOYIuN+v6o6A53TSsvt6XR
eA6ZKJsATCtAKlcn2YgLLyIHWohX1kw/LK+m</vt:lpwstr>
  </property>
  <property fmtid="{D5CDD505-2E9C-101B-9397-08002B2CF9AE}" pid="5" name="_2015_ms_pID_7253431_00">
    <vt:lpwstr>_2015_ms_pID_7253431</vt:lpwstr>
  </property>
  <property fmtid="{D5CDD505-2E9C-101B-9397-08002B2CF9AE}" pid="6" name="_2015_ms_pID_7253432">
    <vt:lpwstr>QNi52V5WlCcKV/GFR/Th+toafzHONxD2U9+z
fY3GrQZF28/KIWwJjDUBTiV0fyyaiQ==</vt:lpwstr>
  </property>
  <property fmtid="{D5CDD505-2E9C-101B-9397-08002B2CF9AE}" pid="7" name="_2015_ms_pID_7253432_00">
    <vt:lpwstr>_2015_ms_pID_7253432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1485154657</vt:lpwstr>
  </property>
</Properties>
</file>