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70" r:id="rId4"/>
    <p:sldId id="272" r:id="rId5"/>
    <p:sldId id="266" r:id="rId6"/>
    <p:sldId id="273" r:id="rId7"/>
    <p:sldId id="274" r:id="rId8"/>
    <p:sldId id="271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6E6C"/>
    <a:srgbClr val="A0A0A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57" autoAdjust="0"/>
  </p:normalViewPr>
  <p:slideViewPr>
    <p:cSldViewPr showGuides="1">
      <p:cViewPr varScale="1">
        <p:scale>
          <a:sx n="70" d="100"/>
          <a:sy n="70" d="100"/>
        </p:scale>
        <p:origin x="-10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414C334F-1441-4372-A5EC-F1F3777B1B64}" type="datetimeFigureOut">
              <a:rPr lang="en-US" altLang="zh-CN"/>
              <a:pPr>
                <a:defRPr/>
              </a:pPr>
              <a:t>2/15/2017</a:t>
            </a:fld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A8E2FC5A-574A-4BF2-BC31-ADBD9F04BF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8EE1844-786C-47E6-99AD-6BD2F13CC9E9}" type="datetimeFigureOut">
              <a:rPr lang="zh-CN" altLang="en-US"/>
              <a:pPr>
                <a:defRPr/>
              </a:pPr>
              <a:t>2017/2/15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61D52DCF-4EE0-4086-8214-64229392A24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/>
              <a:t> Be Popular in the Automation process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1200" dirty="0" err="1" smtClean="0">
                <a:solidFill>
                  <a:srgbClr val="FF0000"/>
                </a:solidFill>
              </a:rPr>
              <a:t>Modbus</a:t>
            </a:r>
            <a:r>
              <a:rPr lang="en-US" altLang="zh-CN" sz="1200" baseline="0" dirty="0" smtClean="0">
                <a:solidFill>
                  <a:srgbClr val="FF0000"/>
                </a:solidFill>
              </a:rPr>
              <a:t> device</a:t>
            </a:r>
            <a:r>
              <a:rPr lang="en-US" altLang="zh-CN" sz="1200" dirty="0" smtClean="0">
                <a:solidFill>
                  <a:srgbClr val="FF0000"/>
                </a:solidFill>
              </a:rPr>
              <a:t> can’t initiative report data normally.</a:t>
            </a:r>
            <a:r>
              <a:rPr lang="en-US" altLang="zh-CN" sz="1200" baseline="0" dirty="0" smtClean="0">
                <a:solidFill>
                  <a:srgbClr val="FF0000"/>
                </a:solidFill>
              </a:rPr>
              <a:t> </a:t>
            </a:r>
            <a:r>
              <a:rPr lang="en-US" altLang="zh-CN" sz="1200" dirty="0" smtClean="0">
                <a:solidFill>
                  <a:srgbClr val="FF0000"/>
                </a:solidFill>
              </a:rPr>
              <a:t>oneM2M can’t get data stored in device, and only get data stored in &lt;container&gt; created in CSE, if IPE can’t report the</a:t>
            </a:r>
            <a:r>
              <a:rPr lang="en-US" altLang="zh-CN" sz="1200" baseline="0" dirty="0" smtClean="0">
                <a:solidFill>
                  <a:srgbClr val="FF0000"/>
                </a:solidFill>
              </a:rPr>
              <a:t> data, or oneM2M application wants to get the real-time data. Enhancement may be needed.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Just</a:t>
            </a:r>
            <a:r>
              <a:rPr lang="en-US" altLang="zh-CN" baseline="0" dirty="0" smtClean="0"/>
              <a:t> some classes are used.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52DCF-4EE0-4086-8214-64229392A245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E9FB307-A34E-4885-A2CA-09054EC7543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026D99B4-3DEA-48BD-B969-7A131EC8CE3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4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i.qiuting@zte.com.cn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029201"/>
            <a:ext cx="8229600" cy="1449388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dirty="0" err="1" smtClean="0">
                <a:solidFill>
                  <a:srgbClr val="A0A0A3"/>
                </a:solidFill>
              </a:rPr>
              <a:t>Modbus</a:t>
            </a:r>
            <a:r>
              <a:rPr lang="en-US" altLang="zh-CN" dirty="0" smtClean="0">
                <a:solidFill>
                  <a:srgbClr val="A0A0A3"/>
                </a:solidFill>
              </a:rPr>
              <a:t> interworking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029200"/>
            <a:ext cx="899001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rgbClr val="B42025"/>
                </a:solidFill>
              </a:rPr>
              <a:t>Group Name: ARC</a:t>
            </a:r>
          </a:p>
          <a:p>
            <a:r>
              <a:rPr lang="en-US" altLang="zh-CN" dirty="0" smtClean="0">
                <a:solidFill>
                  <a:srgbClr val="B42025"/>
                </a:solidFill>
              </a:rPr>
              <a:t>Source</a:t>
            </a:r>
            <a:r>
              <a:rPr lang="en-US" altLang="zh-CN" dirty="0">
                <a:solidFill>
                  <a:srgbClr val="B42025"/>
                </a:solidFill>
              </a:rPr>
              <a:t>: </a:t>
            </a:r>
            <a:r>
              <a:rPr lang="en-US" altLang="zh-CN" dirty="0" err="1" smtClean="0">
                <a:solidFill>
                  <a:srgbClr val="B42025"/>
                </a:solidFill>
              </a:rPr>
              <a:t>Qiuting</a:t>
            </a:r>
            <a:r>
              <a:rPr lang="en-US" altLang="zh-CN" dirty="0" smtClean="0">
                <a:solidFill>
                  <a:srgbClr val="B42025"/>
                </a:solidFill>
              </a:rPr>
              <a:t> Li, ZTE, </a:t>
            </a:r>
            <a:r>
              <a:rPr lang="en-US" altLang="zh-CN" dirty="0" smtClean="0">
                <a:solidFill>
                  <a:srgbClr val="B42025"/>
                </a:solidFill>
                <a:hlinkClick r:id="rId3"/>
              </a:rPr>
              <a:t>li.qiuting@zte.com.cn</a:t>
            </a:r>
            <a:r>
              <a:rPr lang="en-US" altLang="zh-CN" dirty="0" smtClean="0">
                <a:solidFill>
                  <a:srgbClr val="B42025"/>
                </a:solidFill>
              </a:rPr>
              <a:t>,  </a:t>
            </a:r>
          </a:p>
          <a:p>
            <a:r>
              <a:rPr lang="en-US" altLang="zh-CN" dirty="0" smtClean="0">
                <a:solidFill>
                  <a:srgbClr val="B42025"/>
                </a:solidFill>
              </a:rPr>
              <a:t>               </a:t>
            </a:r>
            <a:r>
              <a:rPr lang="en-US" altLang="zh-CN" dirty="0" err="1" smtClean="0">
                <a:solidFill>
                  <a:srgbClr val="B42025"/>
                </a:solidFill>
              </a:rPr>
              <a:t>Weixiang</a:t>
            </a:r>
            <a:r>
              <a:rPr lang="en-US" altLang="zh-CN" dirty="0" smtClean="0">
                <a:solidFill>
                  <a:srgbClr val="B42025"/>
                </a:solidFill>
              </a:rPr>
              <a:t> </a:t>
            </a:r>
            <a:r>
              <a:rPr lang="en-US" altLang="zh-CN" dirty="0" err="1" smtClean="0">
                <a:solidFill>
                  <a:srgbClr val="B42025"/>
                </a:solidFill>
              </a:rPr>
              <a:t>Shao</a:t>
            </a:r>
            <a:r>
              <a:rPr lang="en-US" altLang="zh-CN" dirty="0" smtClean="0">
                <a:solidFill>
                  <a:srgbClr val="B42025"/>
                </a:solidFill>
              </a:rPr>
              <a:t>, ZTE, shao.weixiang@zte.com.cn</a:t>
            </a:r>
          </a:p>
          <a:p>
            <a:r>
              <a:rPr lang="en-US" altLang="zh-CN" dirty="0" smtClean="0">
                <a:solidFill>
                  <a:srgbClr val="B42025"/>
                </a:solidFill>
              </a:rPr>
              <a:t>Meeting Date: 2017-02-015</a:t>
            </a:r>
          </a:p>
          <a:p>
            <a:r>
              <a:rPr lang="en-US" altLang="zh-CN" dirty="0" smtClean="0">
                <a:solidFill>
                  <a:srgbClr val="B42025"/>
                </a:solidFill>
              </a:rPr>
              <a:t>Agenda </a:t>
            </a:r>
            <a:r>
              <a:rPr lang="en-US" altLang="zh-CN" dirty="0">
                <a:solidFill>
                  <a:srgbClr val="B42025"/>
                </a:solidFill>
              </a:rPr>
              <a:t>Item: TBD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 smtClean="0"/>
              <a:t>What is </a:t>
            </a:r>
            <a:r>
              <a:rPr lang="en-US" altLang="zh-CN" dirty="0" err="1" smtClean="0"/>
              <a:t>Modbus</a:t>
            </a:r>
            <a:r>
              <a:rPr lang="en-US" altLang="zh-CN" dirty="0" smtClean="0"/>
              <a:t>?</a:t>
            </a:r>
            <a:endParaRPr lang="zh-CN" altLang="en-US" dirty="0" smtClean="0"/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30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 smtClean="0"/>
              <a:t>An application layer messaging protocol, industry’s serial de facto standard</a:t>
            </a:r>
          </a:p>
          <a:p>
            <a:r>
              <a:rPr lang="en-US" altLang="zh-CN" sz="2400" dirty="0" smtClean="0"/>
              <a:t>Its features:</a:t>
            </a:r>
          </a:p>
          <a:p>
            <a:pPr lvl="1"/>
            <a:r>
              <a:rPr lang="en-US" altLang="zh-CN" sz="1800" dirty="0" smtClean="0"/>
              <a:t>openly published and royalty-free</a:t>
            </a:r>
          </a:p>
          <a:p>
            <a:pPr lvl="1"/>
            <a:r>
              <a:rPr lang="en-US" altLang="zh-CN" sz="1800" dirty="0" smtClean="0"/>
              <a:t>Simple and robust, easy to deploy and maintain</a:t>
            </a:r>
          </a:p>
          <a:p>
            <a:pPr lvl="1"/>
            <a:r>
              <a:rPr lang="en-US" altLang="zh-CN" sz="1800" dirty="0" smtClean="0"/>
              <a:t>moves raw bits or words without placing many restrictions on vendors</a:t>
            </a:r>
          </a:p>
          <a:p>
            <a:r>
              <a:rPr lang="en-US" altLang="zh-CN" sz="2400" dirty="0" smtClean="0"/>
              <a:t>It is an ideal protocol for RTU(remote terminal unit) applications, and has many </a:t>
            </a:r>
            <a:r>
              <a:rPr lang="en-US" altLang="zh-CN" sz="2400" dirty="0" err="1" smtClean="0"/>
              <a:t>varients</a:t>
            </a:r>
            <a:r>
              <a:rPr lang="en-US" altLang="zh-CN" sz="2400" dirty="0" smtClean="0"/>
              <a:t> and versions</a:t>
            </a:r>
          </a:p>
          <a:p>
            <a:r>
              <a:rPr lang="en-US" altLang="zh-CN" sz="2400" dirty="0" err="1" smtClean="0"/>
              <a:t>Modbus</a:t>
            </a:r>
            <a:r>
              <a:rPr lang="en-US" altLang="zh-CN" sz="2400" dirty="0" smtClean="0"/>
              <a:t> is not industry specific, it is used across a wide range of industries, involving transportation, electricity power system, building, </a:t>
            </a:r>
            <a:r>
              <a:rPr lang="en-GB" altLang="zh-CN" sz="2400" dirty="0" smtClean="0"/>
              <a:t>Environmental Monitoring</a:t>
            </a:r>
            <a:r>
              <a:rPr lang="en-US" altLang="zh-CN" sz="2400" dirty="0" smtClean="0"/>
              <a:t>, etc.</a:t>
            </a:r>
          </a:p>
          <a:p>
            <a:endParaRPr lang="zh-CN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xfrm>
            <a:off x="457200" y="3810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 smtClean="0"/>
              <a:t>Usage of </a:t>
            </a:r>
            <a:r>
              <a:rPr lang="en-US" altLang="zh-CN" dirty="0" err="1" smtClean="0"/>
              <a:t>Modbus</a:t>
            </a:r>
            <a:endParaRPr lang="zh-CN" altLang="en-US" dirty="0" smtClean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98571" y="4804477"/>
            <a:ext cx="4245429" cy="1443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1524000"/>
            <a:ext cx="3847240" cy="2968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矩形 24"/>
          <p:cNvSpPr/>
          <p:nvPr/>
        </p:nvSpPr>
        <p:spPr>
          <a:xfrm>
            <a:off x="0" y="1295400"/>
            <a:ext cx="5638800" cy="44381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2000" dirty="0" smtClean="0">
                <a:latin typeface="+mn-lt"/>
                <a:cs typeface="+mn-cs"/>
              </a:rPr>
              <a:t>Supervisory control and data acquisition for Remote devices (such as sensor, I/O device), main functions include:</a:t>
            </a:r>
          </a:p>
          <a:p>
            <a:pPr marL="800100" lvl="2" indent="-342900" eaLnBrk="0" hangingPunct="0">
              <a:spcBef>
                <a:spcPct val="20000"/>
              </a:spcBef>
              <a:buFont typeface="Wingdings" pitchFamily="2" charset="2"/>
              <a:buChar char="ü"/>
            </a:pPr>
            <a:r>
              <a:rPr lang="en-US" altLang="zh-CN" sz="1600" dirty="0" smtClean="0">
                <a:solidFill>
                  <a:srgbClr val="FF0000"/>
                </a:solidFill>
                <a:latin typeface="+mn-lt"/>
                <a:cs typeface="+mn-cs"/>
              </a:rPr>
              <a:t>Date Access , such as Read/Write Coils, Holding Registers, File Record</a:t>
            </a:r>
          </a:p>
          <a:p>
            <a:pPr marL="800100" lvl="2" indent="-342900" eaLnBrk="0" hangingPunct="0">
              <a:spcBef>
                <a:spcPct val="20000"/>
              </a:spcBef>
              <a:buFont typeface="Wingdings" pitchFamily="2" charset="2"/>
              <a:buChar char="ü"/>
            </a:pPr>
            <a:r>
              <a:rPr lang="en-US" altLang="zh-CN" sz="1600" dirty="0" smtClean="0">
                <a:solidFill>
                  <a:srgbClr val="FF0000"/>
                </a:solidFill>
                <a:latin typeface="+mn-lt"/>
                <a:cs typeface="+mn-cs"/>
              </a:rPr>
              <a:t>Diagnostics, such as Read Exception Status, Device Identification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2000" dirty="0" smtClean="0">
                <a:latin typeface="+mn-lt"/>
                <a:cs typeface="+mn-cs"/>
              </a:rPr>
              <a:t>  Client/server (</a:t>
            </a:r>
            <a:r>
              <a:rPr lang="en-US" altLang="zh-CN" sz="2000" dirty="0" err="1" smtClean="0">
                <a:latin typeface="+mn-lt"/>
                <a:cs typeface="+mn-cs"/>
              </a:rPr>
              <a:t>Modbus</a:t>
            </a:r>
            <a:r>
              <a:rPr lang="en-US" altLang="zh-CN" sz="2000" dirty="0" smtClean="0">
                <a:latin typeface="+mn-lt"/>
                <a:cs typeface="+mn-cs"/>
              </a:rPr>
              <a:t> TCP) or Master/slave (</a:t>
            </a:r>
            <a:r>
              <a:rPr lang="en-US" altLang="zh-CN" sz="2000" dirty="0" err="1" smtClean="0">
                <a:latin typeface="+mn-lt"/>
                <a:cs typeface="+mn-cs"/>
              </a:rPr>
              <a:t>Modbus</a:t>
            </a:r>
            <a:r>
              <a:rPr lang="en-US" altLang="zh-CN" sz="2000" dirty="0" smtClean="0">
                <a:latin typeface="+mn-lt"/>
                <a:cs typeface="+mn-cs"/>
              </a:rPr>
              <a:t> RTU) communication between devices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2000" dirty="0" smtClean="0">
                <a:latin typeface="+mn-lt"/>
                <a:cs typeface="+mn-cs"/>
              </a:rPr>
              <a:t>  Wired/wireless communication within all types of buses or network (e.g. EIA/TIA-485-A,</a:t>
            </a:r>
            <a:r>
              <a:rPr lang="en-US" altLang="zh-CN" sz="2000" dirty="0" smtClean="0"/>
              <a:t> optical fiber, </a:t>
            </a:r>
            <a:r>
              <a:rPr lang="en-US" altLang="zh-CN" sz="2000" dirty="0" err="1" smtClean="0"/>
              <a:t>Zigbee</a:t>
            </a:r>
            <a:r>
              <a:rPr lang="en-US" altLang="zh-CN" sz="2000" dirty="0" smtClean="0"/>
              <a:t>, 3G/4G</a:t>
            </a:r>
            <a:r>
              <a:rPr lang="en-US" altLang="zh-CN" sz="2000" dirty="0" smtClean="0">
                <a:latin typeface="+mn-lt"/>
                <a:cs typeface="+mn-cs"/>
              </a:rPr>
              <a:t>)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2000" dirty="0" smtClean="0">
                <a:latin typeface="+mn-lt"/>
                <a:cs typeface="+mn-cs"/>
              </a:rPr>
              <a:t>  Simple message format and defined function codes , and apply to small-data transmission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xfrm>
            <a:off x="228600" y="6096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sz="3200" dirty="0" smtClean="0"/>
              <a:t>Why oneM2M need support </a:t>
            </a:r>
            <a:r>
              <a:rPr lang="en-US" altLang="zh-CN" sz="3200" dirty="0" err="1" smtClean="0"/>
              <a:t>Modbus</a:t>
            </a:r>
            <a:r>
              <a:rPr lang="en-US" altLang="zh-CN" sz="3200" dirty="0" smtClean="0"/>
              <a:t> devices</a:t>
            </a:r>
            <a:endParaRPr lang="zh-CN" altLang="en-US" sz="3200" dirty="0" smtClean="0"/>
          </a:p>
        </p:txBody>
      </p:sp>
      <p:sp>
        <p:nvSpPr>
          <p:cNvPr id="25" name="矩形 24"/>
          <p:cNvSpPr/>
          <p:nvPr/>
        </p:nvSpPr>
        <p:spPr>
          <a:xfrm>
            <a:off x="381000" y="1569351"/>
            <a:ext cx="8382000" cy="4376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2400" dirty="0" smtClean="0">
                <a:latin typeface="+mn-lt"/>
                <a:cs typeface="+mn-cs"/>
              </a:rPr>
              <a:t> </a:t>
            </a:r>
            <a:r>
              <a:rPr lang="en-US" altLang="zh-CN" sz="2400" dirty="0" err="1" smtClean="0">
                <a:latin typeface="+mn-lt"/>
                <a:cs typeface="+mn-cs"/>
              </a:rPr>
              <a:t>Modbus</a:t>
            </a:r>
            <a:r>
              <a:rPr lang="en-US" altLang="zh-CN" sz="2400" dirty="0" smtClean="0">
                <a:latin typeface="+mn-lt"/>
                <a:cs typeface="+mn-cs"/>
              </a:rPr>
              <a:t> protocol has been Analyzed in TR-0009(</a:t>
            </a:r>
            <a:r>
              <a:rPr lang="en-GB" altLang="zh-CN" sz="2400" dirty="0" smtClean="0">
                <a:latin typeface="+mn-lt"/>
                <a:cs typeface="+mn-cs"/>
              </a:rPr>
              <a:t> Protocol Analysis) and supports generic oneM2M requirement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2400" dirty="0" smtClean="0">
                <a:latin typeface="+mn-lt"/>
                <a:cs typeface="+mn-cs"/>
              </a:rPr>
              <a:t>Be appropriate for some use cases studied in TR-0001(</a:t>
            </a:r>
            <a:r>
              <a:rPr lang="en-US" altLang="zh-CN" sz="2400" dirty="0" err="1" smtClean="0">
                <a:latin typeface="+mn-lt"/>
                <a:cs typeface="+mn-cs"/>
              </a:rPr>
              <a:t>UseCase</a:t>
            </a:r>
            <a:r>
              <a:rPr lang="en-US" altLang="zh-CN" sz="2400" dirty="0" smtClean="0">
                <a:latin typeface="+mn-lt"/>
                <a:cs typeface="+mn-cs"/>
              </a:rPr>
              <a:t>), specially used in industrial domain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2400" dirty="0" smtClean="0">
                <a:latin typeface="+mn-lt"/>
                <a:cs typeface="+mn-cs"/>
              </a:rPr>
              <a:t>  </a:t>
            </a:r>
            <a:r>
              <a:rPr lang="en-US" altLang="zh-CN" sz="2400" dirty="0" err="1" smtClean="0">
                <a:latin typeface="+mn-lt"/>
                <a:cs typeface="+mn-cs"/>
              </a:rPr>
              <a:t>Modbus</a:t>
            </a:r>
            <a:r>
              <a:rPr lang="en-US" altLang="zh-CN" sz="2400" dirty="0" smtClean="0">
                <a:latin typeface="+mn-lt"/>
                <a:cs typeface="+mn-cs"/>
              </a:rPr>
              <a:t> Devices (such as sensor, controller) in M2M scenarios are frequently used for data collection and remote controlling 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2400" dirty="0" smtClean="0">
                <a:latin typeface="+mn-lt"/>
                <a:cs typeface="+mn-cs"/>
              </a:rPr>
              <a:t>  it’s a chance to oneM2M system to expand capability for accessing more devices/sensors which support different protocol/technique as a horizontal platform</a:t>
            </a:r>
          </a:p>
          <a:p>
            <a:pPr marL="800100" lvl="2" indent="-342900" eaLnBrk="0" hangingPunct="0">
              <a:spcBef>
                <a:spcPct val="20000"/>
              </a:spcBef>
              <a:buFont typeface="Wingdings" pitchFamily="2" charset="2"/>
              <a:buChar char="ü"/>
            </a:pPr>
            <a:r>
              <a:rPr lang="en-US" altLang="zh-CN" sz="2000" dirty="0" smtClean="0">
                <a:solidFill>
                  <a:srgbClr val="FF0000"/>
                </a:solidFill>
                <a:latin typeface="+mn-lt"/>
                <a:cs typeface="+mn-cs"/>
              </a:rPr>
              <a:t>non-oneM2M device connect to oneM2M system</a:t>
            </a:r>
          </a:p>
          <a:p>
            <a:pPr marL="800100" lvl="2" indent="-342900" eaLnBrk="0" hangingPunct="0">
              <a:spcBef>
                <a:spcPct val="20000"/>
              </a:spcBef>
              <a:buFont typeface="Wingdings" pitchFamily="2" charset="2"/>
              <a:buChar char="ü"/>
            </a:pPr>
            <a:r>
              <a:rPr lang="en-US" altLang="zh-CN" sz="2000" dirty="0" smtClean="0">
                <a:solidFill>
                  <a:srgbClr val="FF0000"/>
                </a:solidFill>
                <a:latin typeface="+mn-lt"/>
                <a:cs typeface="+mn-cs"/>
              </a:rPr>
              <a:t>Applications operate </a:t>
            </a:r>
            <a:r>
              <a:rPr lang="en-US" altLang="zh-CN" sz="2000" dirty="0" err="1" smtClean="0">
                <a:solidFill>
                  <a:srgbClr val="FF0000"/>
                </a:solidFill>
                <a:latin typeface="+mn-lt"/>
                <a:cs typeface="+mn-cs"/>
              </a:rPr>
              <a:t>Modbus</a:t>
            </a:r>
            <a:r>
              <a:rPr lang="en-US" altLang="zh-CN" sz="2000" dirty="0" smtClean="0">
                <a:solidFill>
                  <a:srgbClr val="FF0000"/>
                </a:solidFill>
                <a:latin typeface="+mn-lt"/>
                <a:cs typeface="+mn-cs"/>
              </a:rPr>
              <a:t> devices by oneM2M mechanism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xfrm>
            <a:off x="304800" y="5334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sz="3600" dirty="0" smtClean="0"/>
              <a:t>Potential use of </a:t>
            </a:r>
            <a:r>
              <a:rPr lang="en-US" altLang="zh-CN" sz="3600" dirty="0" err="1" smtClean="0"/>
              <a:t>Modbus</a:t>
            </a:r>
            <a:r>
              <a:rPr lang="en-US" altLang="zh-CN" sz="3600" dirty="0" smtClean="0"/>
              <a:t> in oneM2M</a:t>
            </a:r>
            <a:endParaRPr lang="zh-CN" altLang="en-US" sz="3600" dirty="0" smtClean="0"/>
          </a:p>
        </p:txBody>
      </p:sp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133600"/>
            <a:ext cx="4133116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40" name="TextBox 29"/>
          <p:cNvSpPr txBox="1">
            <a:spLocks noChangeArrowheads="1"/>
          </p:cNvSpPr>
          <p:nvPr/>
        </p:nvSpPr>
        <p:spPr bwMode="auto">
          <a:xfrm>
            <a:off x="228600" y="1676400"/>
            <a:ext cx="46482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0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2400" dirty="0" smtClean="0">
                <a:latin typeface="+mn-lt"/>
                <a:cs typeface="+mn-cs"/>
              </a:rPr>
              <a:t> </a:t>
            </a:r>
            <a:r>
              <a:rPr lang="en-US" altLang="zh-CN" sz="2000" dirty="0" smtClean="0">
                <a:latin typeface="+mn-lt"/>
                <a:cs typeface="+mn-cs"/>
              </a:rPr>
              <a:t>oneM2M system interworks with </a:t>
            </a:r>
            <a:r>
              <a:rPr lang="en-US" altLang="zh-CN" sz="2000" dirty="0" err="1" smtClean="0">
                <a:latin typeface="+mn-lt"/>
                <a:cs typeface="+mn-cs"/>
              </a:rPr>
              <a:t>Modbus</a:t>
            </a:r>
            <a:r>
              <a:rPr lang="en-US" altLang="zh-CN" sz="2000" dirty="0" smtClean="0">
                <a:latin typeface="+mn-lt"/>
                <a:cs typeface="+mn-cs"/>
              </a:rPr>
              <a:t> device by IPE that mapping between </a:t>
            </a:r>
            <a:r>
              <a:rPr lang="en-US" altLang="zh-CN" sz="2000" dirty="0" err="1" smtClean="0">
                <a:latin typeface="+mn-lt"/>
                <a:cs typeface="+mn-cs"/>
              </a:rPr>
              <a:t>Modbus</a:t>
            </a:r>
            <a:r>
              <a:rPr lang="en-US" altLang="zh-CN" sz="2000" dirty="0" smtClean="0">
                <a:latin typeface="+mn-lt"/>
                <a:cs typeface="+mn-cs"/>
              </a:rPr>
              <a:t> and oneM2M</a:t>
            </a:r>
          </a:p>
          <a:p>
            <a:pPr lvl="2" indent="-342900" eaLnBrk="0" hangingPunct="0">
              <a:buFont typeface="Wingdings" pitchFamily="2" charset="2"/>
              <a:buChar char="ü"/>
            </a:pPr>
            <a:r>
              <a:rPr lang="en-US" altLang="zh-CN" sz="1600" dirty="0" smtClean="0">
                <a:solidFill>
                  <a:srgbClr val="FF0000"/>
                </a:solidFill>
              </a:rPr>
              <a:t> oneM2M  operates (read/write registers) </a:t>
            </a:r>
            <a:r>
              <a:rPr lang="en-US" altLang="zh-CN" sz="1600" dirty="0" err="1" smtClean="0">
                <a:solidFill>
                  <a:srgbClr val="FF0000"/>
                </a:solidFill>
              </a:rPr>
              <a:t>Modbus</a:t>
            </a:r>
            <a:r>
              <a:rPr lang="en-US" altLang="zh-CN" sz="1600" dirty="0" smtClean="0">
                <a:solidFill>
                  <a:srgbClr val="FF0000"/>
                </a:solidFill>
              </a:rPr>
              <a:t> device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2000" dirty="0" smtClean="0">
                <a:latin typeface="+mn-lt"/>
                <a:cs typeface="+mn-cs"/>
              </a:rPr>
              <a:t>Data model of </a:t>
            </a:r>
            <a:r>
              <a:rPr lang="en-US" altLang="zh-CN" sz="2000" dirty="0" err="1" smtClean="0">
                <a:latin typeface="+mn-lt"/>
                <a:cs typeface="+mn-cs"/>
              </a:rPr>
              <a:t>Modbus</a:t>
            </a:r>
            <a:r>
              <a:rPr lang="en-US" altLang="zh-CN" sz="2000" dirty="0" smtClean="0">
                <a:latin typeface="+mn-lt"/>
                <a:cs typeface="+mn-cs"/>
              </a:rPr>
              <a:t> device </a:t>
            </a:r>
          </a:p>
          <a:p>
            <a:pPr lvl="2" indent="-342900" eaLnBrk="0" hangingPunct="0">
              <a:buFont typeface="Wingdings" pitchFamily="2" charset="2"/>
              <a:buChar char="ü"/>
            </a:pPr>
            <a:r>
              <a:rPr lang="en-US" altLang="zh-CN" sz="1600" dirty="0" smtClean="0">
                <a:solidFill>
                  <a:srgbClr val="FF0000"/>
                </a:solidFill>
              </a:rPr>
              <a:t>Mapping four types of </a:t>
            </a:r>
            <a:r>
              <a:rPr lang="en-US" altLang="zh-CN" sz="1600" dirty="0" err="1" smtClean="0">
                <a:solidFill>
                  <a:srgbClr val="FF0000"/>
                </a:solidFill>
              </a:rPr>
              <a:t>Modbus</a:t>
            </a:r>
            <a:r>
              <a:rPr lang="en-US" altLang="zh-CN" sz="1600" dirty="0" smtClean="0">
                <a:solidFill>
                  <a:srgbClr val="FF0000"/>
                </a:solidFill>
              </a:rPr>
              <a:t> data model(read/write </a:t>
            </a:r>
            <a:r>
              <a:rPr lang="en-US" altLang="zh-CN" sz="1600" dirty="0" err="1" smtClean="0">
                <a:solidFill>
                  <a:srgbClr val="FF0000"/>
                </a:solidFill>
              </a:rPr>
              <a:t>Discretes</a:t>
            </a:r>
            <a:r>
              <a:rPr lang="en-US" altLang="zh-CN" sz="1600" dirty="0" smtClean="0">
                <a:solidFill>
                  <a:srgbClr val="FF0000"/>
                </a:solidFill>
              </a:rPr>
              <a:t> Input, Coils, Input Registers, Holding Registers)</a:t>
            </a:r>
          </a:p>
          <a:p>
            <a:pPr lvl="2" indent="-342900" eaLnBrk="0" hangingPunct="0">
              <a:buFont typeface="Wingdings" pitchFamily="2" charset="2"/>
              <a:buChar char="ü"/>
            </a:pPr>
            <a:r>
              <a:rPr lang="en-US" altLang="zh-CN" sz="1600" dirty="0" smtClean="0">
                <a:solidFill>
                  <a:srgbClr val="FF0000"/>
                </a:solidFill>
              </a:rPr>
              <a:t>Mapping with &lt;container&gt;/&lt;</a:t>
            </a:r>
            <a:r>
              <a:rPr lang="en-US" altLang="zh-CN" sz="1600" dirty="0" err="1" smtClean="0">
                <a:solidFill>
                  <a:srgbClr val="FF0000"/>
                </a:solidFill>
              </a:rPr>
              <a:t>contentInstance</a:t>
            </a:r>
            <a:r>
              <a:rPr lang="en-US" altLang="zh-CN" sz="1600" dirty="0" smtClean="0">
                <a:solidFill>
                  <a:srgbClr val="FF0000"/>
                </a:solidFill>
              </a:rPr>
              <a:t>&gt; and other resources</a:t>
            </a:r>
          </a:p>
          <a:p>
            <a:pPr lvl="2" indent="-342900" eaLnBrk="0" hangingPunct="0">
              <a:buFont typeface="Wingdings" pitchFamily="2" charset="2"/>
              <a:buChar char="ü"/>
            </a:pPr>
            <a:r>
              <a:rPr lang="en-US" altLang="zh-CN" sz="1600" dirty="0" smtClean="0">
                <a:solidFill>
                  <a:srgbClr val="FF0000"/>
                </a:solidFill>
              </a:rPr>
              <a:t>reuse oneM2M base ontology</a:t>
            </a:r>
          </a:p>
          <a:p>
            <a:pPr marL="342900" indent="-3429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2000" dirty="0" smtClean="0">
                <a:latin typeface="+mn-lt"/>
                <a:cs typeface="+mn-cs"/>
              </a:rPr>
              <a:t>  Small-date transmission for </a:t>
            </a:r>
            <a:r>
              <a:rPr lang="en-US" altLang="zh-CN" sz="2000" dirty="0" err="1" smtClean="0">
                <a:latin typeface="+mn-lt"/>
                <a:cs typeface="+mn-cs"/>
              </a:rPr>
              <a:t>modbus</a:t>
            </a:r>
            <a:r>
              <a:rPr lang="en-US" altLang="zh-CN" sz="2000" dirty="0" smtClean="0">
                <a:latin typeface="+mn-lt"/>
                <a:cs typeface="+mn-cs"/>
              </a:rPr>
              <a:t> device</a:t>
            </a:r>
          </a:p>
          <a:p>
            <a:pPr marL="342900" indent="-342900" eaLnBrk="0" hangingPunct="0">
              <a:spcBef>
                <a:spcPct val="20000"/>
              </a:spcBef>
            </a:pPr>
            <a:endParaRPr lang="zh-CN" altLang="en-US" sz="20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/>
          <a:lstStyle/>
          <a:p>
            <a:pPr algn="l"/>
            <a:r>
              <a:rPr lang="en-US" altLang="zh-CN" sz="3600" dirty="0" smtClean="0"/>
              <a:t>Potential Solution(Option one)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525963"/>
          </a:xfrm>
        </p:spPr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altLang="zh-CN" sz="1800" dirty="0" smtClean="0">
                <a:solidFill>
                  <a:srgbClr val="FF0000"/>
                </a:solidFill>
              </a:rPr>
              <a:t>Mapping </a:t>
            </a:r>
            <a:r>
              <a:rPr lang="en-US" altLang="zh-CN" sz="1800" dirty="0" smtClean="0">
                <a:solidFill>
                  <a:schemeClr val="tx1"/>
                </a:solidFill>
              </a:rPr>
              <a:t>by &lt;AE&gt;, &lt;container&gt;, &lt;</a:t>
            </a:r>
            <a:r>
              <a:rPr lang="en-US" altLang="zh-CN" sz="1800" dirty="0" err="1" smtClean="0">
                <a:solidFill>
                  <a:schemeClr val="tx1"/>
                </a:solidFill>
              </a:rPr>
              <a:t>flexcontainer</a:t>
            </a:r>
            <a:r>
              <a:rPr lang="en-US" altLang="zh-CN" sz="1800" dirty="0" smtClean="0">
                <a:solidFill>
                  <a:schemeClr val="tx1"/>
                </a:solidFill>
              </a:rPr>
              <a:t>&gt;, &lt;</a:t>
            </a:r>
            <a:r>
              <a:rPr lang="en-US" altLang="zh-CN" sz="1800" dirty="0" err="1" smtClean="0">
                <a:solidFill>
                  <a:schemeClr val="tx1"/>
                </a:solidFill>
              </a:rPr>
              <a:t>contentInstance</a:t>
            </a:r>
            <a:r>
              <a:rPr lang="en-US" altLang="zh-CN" sz="1800" dirty="0" smtClean="0">
                <a:solidFill>
                  <a:schemeClr val="tx1"/>
                </a:solidFill>
              </a:rPr>
              <a:t>&gt;, </a:t>
            </a:r>
            <a:r>
              <a:rPr lang="en-GB" altLang="zh-CN" sz="1800" dirty="0" smtClean="0">
                <a:solidFill>
                  <a:schemeClr val="tx1"/>
                </a:solidFill>
              </a:rPr>
              <a:t>&lt;</a:t>
            </a:r>
            <a:r>
              <a:rPr lang="en-GB" altLang="zh-CN" sz="1800" dirty="0" err="1" smtClean="0">
                <a:solidFill>
                  <a:schemeClr val="tx1"/>
                </a:solidFill>
              </a:rPr>
              <a:t>timeSeries</a:t>
            </a:r>
            <a:r>
              <a:rPr lang="en-GB" altLang="zh-CN" sz="1800" dirty="0" smtClean="0">
                <a:solidFill>
                  <a:schemeClr val="tx1"/>
                </a:solidFill>
              </a:rPr>
              <a:t>&gt; , &lt;</a:t>
            </a:r>
            <a:r>
              <a:rPr lang="en-GB" altLang="zh-CN" sz="1800" dirty="0" err="1" smtClean="0">
                <a:solidFill>
                  <a:schemeClr val="tx1"/>
                </a:solidFill>
              </a:rPr>
              <a:t>timeSeriesInstance</a:t>
            </a:r>
            <a:r>
              <a:rPr lang="en-GB" altLang="zh-CN" sz="1800" dirty="0" smtClean="0">
                <a:solidFill>
                  <a:schemeClr val="tx1"/>
                </a:solidFill>
              </a:rPr>
              <a:t>&gt; </a:t>
            </a:r>
            <a:r>
              <a:rPr lang="en-US" altLang="zh-CN" sz="1800" dirty="0" smtClean="0">
                <a:solidFill>
                  <a:schemeClr val="tx1"/>
                </a:solidFill>
              </a:rPr>
              <a:t>the data of reading/writing registers  store in &lt;container&gt; and its child resource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zh-CN" sz="1800" dirty="0" smtClean="0">
                <a:solidFill>
                  <a:srgbClr val="FF0000"/>
                </a:solidFill>
              </a:rPr>
              <a:t>Exchanging data </a:t>
            </a:r>
            <a:r>
              <a:rPr lang="en-US" altLang="zh-CN" sz="1800" dirty="0" smtClean="0">
                <a:solidFill>
                  <a:schemeClr val="tx1"/>
                </a:solidFill>
              </a:rPr>
              <a:t>by CRUD operation to &lt;container&gt;, &lt;</a:t>
            </a:r>
            <a:r>
              <a:rPr lang="en-US" altLang="zh-CN" sz="1800" dirty="0" err="1" smtClean="0">
                <a:solidFill>
                  <a:schemeClr val="tx1"/>
                </a:solidFill>
              </a:rPr>
              <a:t>flexcontainer</a:t>
            </a:r>
            <a:r>
              <a:rPr lang="en-US" altLang="zh-CN" sz="1800" dirty="0" smtClean="0">
                <a:solidFill>
                  <a:schemeClr val="tx1"/>
                </a:solidFill>
              </a:rPr>
              <a:t>&gt;, &lt;</a:t>
            </a:r>
            <a:r>
              <a:rPr lang="en-US" altLang="zh-CN" sz="1800" dirty="0" err="1" smtClean="0">
                <a:solidFill>
                  <a:schemeClr val="tx1"/>
                </a:solidFill>
              </a:rPr>
              <a:t>contentInstance</a:t>
            </a:r>
            <a:r>
              <a:rPr lang="en-US" altLang="zh-CN" sz="1800" dirty="0" smtClean="0">
                <a:solidFill>
                  <a:schemeClr val="tx1"/>
                </a:solidFill>
              </a:rPr>
              <a:t>&gt; ,</a:t>
            </a:r>
            <a:r>
              <a:rPr lang="en-GB" altLang="zh-CN" sz="1800" dirty="0" smtClean="0">
                <a:solidFill>
                  <a:schemeClr val="tx1"/>
                </a:solidFill>
              </a:rPr>
              <a:t> &lt;</a:t>
            </a:r>
            <a:r>
              <a:rPr lang="en-GB" altLang="zh-CN" sz="1800" dirty="0" err="1" smtClean="0">
                <a:solidFill>
                  <a:schemeClr val="tx1"/>
                </a:solidFill>
              </a:rPr>
              <a:t>timeSeries</a:t>
            </a:r>
            <a:r>
              <a:rPr lang="en-GB" altLang="zh-CN" sz="1800" dirty="0" smtClean="0">
                <a:solidFill>
                  <a:schemeClr val="tx1"/>
                </a:solidFill>
              </a:rPr>
              <a:t>&gt; , &lt;</a:t>
            </a:r>
            <a:r>
              <a:rPr lang="en-GB" altLang="zh-CN" sz="1800" dirty="0" err="1" smtClean="0">
                <a:solidFill>
                  <a:schemeClr val="tx1"/>
                </a:solidFill>
              </a:rPr>
              <a:t>timeSeriesInstance</a:t>
            </a:r>
            <a:r>
              <a:rPr lang="en-GB" altLang="zh-CN" sz="1800" dirty="0" smtClean="0">
                <a:solidFill>
                  <a:schemeClr val="tx1"/>
                </a:solidFill>
              </a:rPr>
              <a:t>&gt; </a:t>
            </a:r>
            <a:r>
              <a:rPr lang="en-US" altLang="zh-CN" sz="1800" dirty="0" smtClean="0">
                <a:solidFill>
                  <a:schemeClr val="tx1"/>
                </a:solidFill>
              </a:rPr>
              <a:t>to trigger action of reading or writing registers and report devices’ data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zh-CN" sz="1800" dirty="0" smtClean="0">
                <a:solidFill>
                  <a:srgbClr val="FF0000"/>
                </a:solidFill>
              </a:rPr>
              <a:t>Enhancement</a:t>
            </a:r>
            <a:r>
              <a:rPr lang="en-US" altLang="zh-CN" sz="1800" dirty="0" smtClean="0">
                <a:solidFill>
                  <a:schemeClr val="tx1"/>
                </a:solidFill>
              </a:rPr>
              <a:t> for mapping resources, such as reading real-time data stored on </a:t>
            </a:r>
            <a:r>
              <a:rPr lang="en-US" altLang="zh-CN" sz="1800" dirty="0" err="1" smtClean="0">
                <a:solidFill>
                  <a:schemeClr val="tx1"/>
                </a:solidFill>
              </a:rPr>
              <a:t>Modbus</a:t>
            </a:r>
            <a:r>
              <a:rPr lang="en-US" altLang="zh-CN" sz="1800" dirty="0" smtClean="0">
                <a:solidFill>
                  <a:schemeClr val="tx1"/>
                </a:solidFill>
              </a:rPr>
              <a:t> device</a:t>
            </a:r>
          </a:p>
          <a:p>
            <a:endParaRPr lang="en-US" altLang="zh-CN" dirty="0" smtClean="0"/>
          </a:p>
          <a:p>
            <a:endParaRPr lang="zh-CN" altLang="en-US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91537" y="3429000"/>
            <a:ext cx="4676263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04800" y="3886200"/>
            <a:ext cx="4724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/>
              <a:t>Reading data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sz="1600" dirty="0" smtClean="0"/>
              <a:t> store data </a:t>
            </a:r>
            <a:r>
              <a:rPr lang="en-US" altLang="zh-CN" sz="1600" dirty="0" err="1" smtClean="0"/>
              <a:t>modbus</a:t>
            </a:r>
            <a:r>
              <a:rPr lang="en-US" altLang="zh-CN" sz="1600" dirty="0" smtClean="0"/>
              <a:t> device that IPE report to </a:t>
            </a:r>
            <a:r>
              <a:rPr lang="en-US" altLang="zh-CN" sz="1600" dirty="0" err="1" smtClean="0"/>
              <a:t>hostingCSE</a:t>
            </a:r>
            <a:endParaRPr lang="en-US" altLang="zh-CN" sz="1600" dirty="0" smtClean="0"/>
          </a:p>
          <a:p>
            <a:r>
              <a:rPr lang="en-US" altLang="zh-CN" sz="1600" b="1" dirty="0" smtClean="0"/>
              <a:t>Writing data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sz="1600" dirty="0" smtClean="0"/>
              <a:t>store data that oneM2M system write to </a:t>
            </a:r>
            <a:r>
              <a:rPr lang="en-US" altLang="zh-CN" sz="1600" dirty="0" err="1" smtClean="0"/>
              <a:t>modbus</a:t>
            </a:r>
            <a:r>
              <a:rPr lang="en-US" altLang="zh-CN" sz="1600" dirty="0" smtClean="0"/>
              <a:t> device</a:t>
            </a:r>
          </a:p>
          <a:p>
            <a:endParaRPr lang="en-US" altLang="zh-CN" sz="1600" dirty="0" smtClean="0"/>
          </a:p>
          <a:p>
            <a:r>
              <a:rPr lang="en-US" altLang="zh-CN" sz="1600" dirty="0" smtClean="0">
                <a:solidFill>
                  <a:srgbClr val="FF0000"/>
                </a:solidFill>
              </a:rPr>
              <a:t>For </a:t>
            </a:r>
            <a:r>
              <a:rPr lang="en-US" altLang="zh-CN" sz="1600" dirty="0" smtClean="0">
                <a:solidFill>
                  <a:srgbClr val="FF0000"/>
                </a:solidFill>
              </a:rPr>
              <a:t>the real-time data</a:t>
            </a:r>
            <a:r>
              <a:rPr lang="en-US" altLang="zh-CN" sz="1600" dirty="0" smtClean="0"/>
              <a:t>, </a:t>
            </a:r>
            <a:r>
              <a:rPr lang="en-US" altLang="zh-CN" sz="1600" dirty="0" smtClean="0"/>
              <a:t>other</a:t>
            </a:r>
            <a:r>
              <a:rPr lang="en-US" altLang="zh-CN" sz="1600" dirty="0" smtClean="0"/>
              <a:t> </a:t>
            </a:r>
            <a:r>
              <a:rPr lang="en-US" altLang="zh-CN" sz="1600" dirty="0" smtClean="0"/>
              <a:t>container resource may be needed to related to reading </a:t>
            </a:r>
            <a:r>
              <a:rPr lang="en-US" altLang="zh-CN" sz="1600" dirty="0" smtClean="0"/>
              <a:t>operation or new resource may be defined(like virtual resource)</a:t>
            </a:r>
            <a:endParaRPr lang="en-US" altLang="zh-CN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sz="3600" dirty="0" smtClean="0"/>
              <a:t>Potential Solution(Option two)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dirty="0" smtClean="0"/>
              <a:t>Semantic enablement with oneM2M base ontology</a:t>
            </a:r>
          </a:p>
          <a:p>
            <a:r>
              <a:rPr lang="en-US" altLang="zh-CN" sz="2800" dirty="0" smtClean="0"/>
              <a:t>Mapping to </a:t>
            </a:r>
            <a:r>
              <a:rPr lang="en-GB" altLang="zh-CN" sz="2800" dirty="0" smtClean="0"/>
              <a:t> </a:t>
            </a:r>
            <a:r>
              <a:rPr lang="en-GB" altLang="zh-CN" sz="2800" dirty="0" err="1" smtClean="0"/>
              <a:t>InterworkedDevices</a:t>
            </a:r>
            <a:r>
              <a:rPr lang="en-GB" altLang="zh-CN" sz="2800" dirty="0" smtClean="0"/>
              <a:t>, Operation and Command, Input / </a:t>
            </a:r>
            <a:r>
              <a:rPr lang="en-GB" altLang="zh-CN" sz="2800" dirty="0" err="1" smtClean="0"/>
              <a:t>OutputDataPoints</a:t>
            </a:r>
            <a:r>
              <a:rPr lang="en-GB" altLang="zh-CN" sz="2800" dirty="0" smtClean="0"/>
              <a:t>(see TS-0030-Generic_Interworking)</a:t>
            </a:r>
            <a:endParaRPr lang="en-US" altLang="zh-CN" sz="2800" dirty="0" smtClean="0"/>
          </a:p>
          <a:p>
            <a:pPr lvl="1"/>
            <a:r>
              <a:rPr lang="en-GB" altLang="zh-CN" sz="2400" dirty="0" err="1" smtClean="0"/>
              <a:t>InterworkedDevice</a:t>
            </a:r>
            <a:r>
              <a:rPr lang="en-GB" altLang="zh-CN" sz="2400" dirty="0" smtClean="0"/>
              <a:t>(</a:t>
            </a:r>
            <a:r>
              <a:rPr lang="en-GB" altLang="zh-CN" sz="2400" dirty="0" err="1" smtClean="0"/>
              <a:t>modbus</a:t>
            </a:r>
            <a:r>
              <a:rPr lang="en-GB" altLang="zh-CN" sz="2400" dirty="0" smtClean="0"/>
              <a:t> device) registers to CSE by IPE</a:t>
            </a:r>
            <a:endParaRPr lang="en-US" altLang="zh-CN" sz="2400" dirty="0" smtClean="0"/>
          </a:p>
          <a:p>
            <a:pPr lvl="1"/>
            <a:r>
              <a:rPr lang="en-US" altLang="zh-CN" sz="2400" dirty="0" smtClean="0"/>
              <a:t>Handling of </a:t>
            </a:r>
            <a:r>
              <a:rPr lang="en-US" altLang="zh-CN" sz="2400" dirty="0" err="1" smtClean="0"/>
              <a:t>Datapoints</a:t>
            </a:r>
            <a:r>
              <a:rPr lang="en-US" altLang="zh-CN" sz="2400" dirty="0" smtClean="0"/>
              <a:t> by IPE to exchange reading/writing data</a:t>
            </a:r>
          </a:p>
          <a:p>
            <a:pPr lvl="1"/>
            <a:r>
              <a:rPr lang="en-US" altLang="zh-CN" sz="2400" dirty="0" smtClean="0"/>
              <a:t>Handling of Operations by IPE to express reading/writing operation</a:t>
            </a:r>
          </a:p>
          <a:p>
            <a:pPr lvl="1"/>
            <a:endParaRPr lang="en-US" altLang="zh-CN" sz="2400" dirty="0" smtClean="0"/>
          </a:p>
          <a:p>
            <a:pPr lvl="1"/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dirty="0" smtClean="0"/>
              <a:t>work item proposal</a:t>
            </a:r>
            <a:endParaRPr lang="zh-CN" altLang="en-US" dirty="0" smtClean="0"/>
          </a:p>
        </p:txBody>
      </p:sp>
      <p:graphicFrame>
        <p:nvGraphicFramePr>
          <p:cNvPr id="25" name="表格 24"/>
          <p:cNvGraphicFramePr>
            <a:graphicFrameLocks noGrp="1"/>
          </p:cNvGraphicFramePr>
          <p:nvPr/>
        </p:nvGraphicFramePr>
        <p:xfrm>
          <a:off x="914400" y="2133600"/>
          <a:ext cx="7467600" cy="1160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6324600"/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Document title</a:t>
                      </a:r>
                      <a:endParaRPr lang="zh-CN" altLang="en-US" dirty="0"/>
                    </a:p>
                  </a:txBody>
                  <a:tcPr/>
                </a:tc>
              </a:tr>
              <a:tr h="41886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300"/>
                        </a:spcAft>
                      </a:pPr>
                      <a:r>
                        <a:rPr lang="en-US" altLang="zh-CN" sz="1800" kern="1200" dirty="0" smtClean="0"/>
                        <a:t>New</a:t>
                      </a:r>
                      <a:r>
                        <a:rPr lang="en-US" altLang="zh-CN" sz="1800" kern="1200" baseline="0" dirty="0" smtClean="0"/>
                        <a:t> </a:t>
                      </a:r>
                      <a:r>
                        <a:rPr lang="en-US" altLang="zh-CN" sz="1800" kern="1200" dirty="0" smtClean="0"/>
                        <a:t>TR</a:t>
                      </a:r>
                      <a:endParaRPr lang="zh-CN" altLang="zh-CN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300"/>
                        </a:spcAft>
                      </a:pPr>
                      <a:r>
                        <a:rPr lang="en-US" altLang="zh-CN" sz="1800" kern="1200" dirty="0" err="1" smtClean="0"/>
                        <a:t>Modbus</a:t>
                      </a:r>
                      <a:r>
                        <a:rPr lang="en-US" altLang="zh-CN" sz="1800" kern="1200" dirty="0" smtClean="0"/>
                        <a:t> </a:t>
                      </a:r>
                      <a:r>
                        <a:rPr lang="en-US" altLang="zh-CN" sz="1800" kern="1200" dirty="0" err="1" smtClean="0"/>
                        <a:t>Interwotking</a:t>
                      </a:r>
                      <a:endParaRPr lang="zh-CN" altLang="zh-CN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300"/>
                        </a:spcAft>
                      </a:pPr>
                      <a:r>
                        <a:rPr lang="en-US" altLang="zh-CN" sz="1800" kern="1200" dirty="0" smtClean="0"/>
                        <a:t>CRs</a:t>
                      </a:r>
                      <a:endParaRPr lang="zh-CN" altLang="zh-CN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300"/>
                        </a:spcAft>
                      </a:pPr>
                      <a:r>
                        <a:rPr lang="en-US" altLang="zh-CN" sz="1800" kern="1200" dirty="0" smtClean="0"/>
                        <a:t>CRs to TS-0001 related to </a:t>
                      </a:r>
                      <a:r>
                        <a:rPr lang="en-US" altLang="zh-CN" sz="1800" kern="1200" dirty="0" err="1" smtClean="0"/>
                        <a:t>Modbus</a:t>
                      </a:r>
                      <a:r>
                        <a:rPr lang="en-US" altLang="zh-CN" sz="1800" kern="1200" dirty="0" smtClean="0"/>
                        <a:t> protocol</a:t>
                      </a:r>
                      <a:r>
                        <a:rPr lang="en-US" altLang="zh-CN" sz="1800" kern="1200" baseline="0" dirty="0" smtClean="0"/>
                        <a:t> support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990600" y="3810000"/>
          <a:ext cx="6627495" cy="1902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749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Impacted  WI</a:t>
                      </a:r>
                      <a:endParaRPr lang="zh-CN" altLang="en-US" dirty="0"/>
                    </a:p>
                  </a:txBody>
                  <a:tcPr/>
                </a:tc>
              </a:tr>
              <a:tr h="41886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300"/>
                        </a:spcAft>
                      </a:pPr>
                      <a:r>
                        <a:rPr lang="en-GB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TS-0002 Requirements</a:t>
                      </a:r>
                      <a:endParaRPr lang="zh-CN" altLang="zh-CN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TS-0004 Service Layer Core Protocol Specification</a:t>
                      </a: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TS-0030 Generic Interworking</a:t>
                      </a: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baseline="0" dirty="0" smtClean="0"/>
                        <a:t>WI-0056 </a:t>
                      </a:r>
                      <a:r>
                        <a:rPr lang="en-GB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Evolution of Proximal </a:t>
                      </a:r>
                      <a:r>
                        <a:rPr lang="en-GB" altLang="zh-CN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IoT</a:t>
                      </a:r>
                      <a:r>
                        <a:rPr lang="en-GB" altLang="zh-CN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Interworking</a:t>
                      </a:r>
                      <a:endParaRPr lang="en-US" altLang="zh-CN" sz="1800" kern="1200" baseline="0" dirty="0" smtClean="0"/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685800" y="274320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>
              <a:buFont typeface="Arial" pitchFamily="34" charset="0"/>
              <a:buNone/>
            </a:pPr>
            <a:r>
              <a:rPr lang="en-US" altLang="zh-CN" sz="4400" dirty="0" smtClean="0">
                <a:solidFill>
                  <a:srgbClr val="FF0000"/>
                </a:solidFill>
              </a:rPr>
              <a:t>Thanks for your listening!</a:t>
            </a:r>
          </a:p>
          <a:p>
            <a:pPr algn="ctr">
              <a:buFont typeface="Arial" pitchFamily="34" charset="0"/>
              <a:buNone/>
            </a:pPr>
            <a:r>
              <a:rPr lang="en-US" altLang="zh-CN" sz="4400" dirty="0" smtClean="0">
                <a:solidFill>
                  <a:srgbClr val="FF0000"/>
                </a:solidFill>
              </a:rPr>
              <a:t>Q &amp; A</a:t>
            </a:r>
            <a:endParaRPr lang="zh-CN" altLang="en-US" sz="4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27866</TotalTime>
  <Words>582</Words>
  <Application>Microsoft Office PowerPoint</Application>
  <PresentationFormat>全屏显示(4:3)</PresentationFormat>
  <Paragraphs>72</Paragraphs>
  <Slides>9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Theme</vt:lpstr>
      <vt:lpstr>Modbus interworking</vt:lpstr>
      <vt:lpstr>What is Modbus?</vt:lpstr>
      <vt:lpstr>Usage of Modbus</vt:lpstr>
      <vt:lpstr>Why oneM2M need support Modbus devices</vt:lpstr>
      <vt:lpstr>Potential use of Modbus in oneM2M</vt:lpstr>
      <vt:lpstr>Potential Solution(Option one)</vt:lpstr>
      <vt:lpstr>Potential Solution(Option two)</vt:lpstr>
      <vt:lpstr>work item proposal</vt:lpstr>
      <vt:lpstr>幻灯片 9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lqt2</cp:lastModifiedBy>
  <cp:revision>1838</cp:revision>
  <dcterms:created xsi:type="dcterms:W3CDTF">2012-09-11T22:52:11Z</dcterms:created>
  <dcterms:modified xsi:type="dcterms:W3CDTF">2017-02-14T21:01:16Z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(3)tBxSbxLtAxysVfXQRH16yHTgoZ48j6ZhYFQCvIYPlFmRZdt/JZ7NnLyLyYQMmOB8VVg+KC/r
AwEeaaQm78g1/b20CQjBHVyK7wyMKap+jFexrhdc1C4vhgABmuRiLdyXfpqqVjrzWJfW25PW
A9rKS+Kc/loDVYouc7jABAnl7jgsBx5lUi3FmJOzsewofAcTqHvzQy4Xk5jusDZLIVmwobIm
dVPxtrbAdxr/IMjhAV</vt:lpwstr>
  </property>
  <property fmtid="{D5CDD505-2E9C-101B-9397-08002B2CF9AE}" pid="3" name="_2015_ms_pID_725343_00">
    <vt:lpwstr>_2015_ms_pID_725343</vt:lpwstr>
  </property>
  <property fmtid="{D5CDD505-2E9C-101B-9397-08002B2CF9AE}" pid="4" name="_2015_ms_pID_7253431">
    <vt:lpwstr>ELpfH46/283vkQ5xhRIA6hHygIYMoP22JA5X8mHCNVk7Zyltqz3+b2
Whey7efsUXfHs3hKYyb1IKVv6sk9PAoBZSQilVy5zFakaIJtfE1VzEhSgxBRNmFIYEGmH3fQ
q0hWsfI385/39LumgP3strDcr6p5hsQC7CVubGRatEkkyr6s1uoF1nnsx3wQplaG5rc9zGLe
E7TWjQdDI710fX5JwpcFzb+Osr3alZfSaNPp</vt:lpwstr>
  </property>
  <property fmtid="{D5CDD505-2E9C-101B-9397-08002B2CF9AE}" pid="5" name="_2015_ms_pID_7253431_00">
    <vt:lpwstr>_2015_ms_pID_7253431</vt:lpwstr>
  </property>
  <property fmtid="{D5CDD505-2E9C-101B-9397-08002B2CF9AE}" pid="6" name="_2015_ms_pID_7253432">
    <vt:lpwstr>drZNwG4qQEYJHxS4anR9pT+cyBpSCfaKMgWQ
YyF2ldeL94rIISJ6UtzENyzNrLwM6g==</vt:lpwstr>
  </property>
  <property fmtid="{D5CDD505-2E9C-101B-9397-08002B2CF9AE}" pid="7" name="_2015_ms_pID_7253432_00">
    <vt:lpwstr>_2015_ms_pID_7253432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1479711721</vt:lpwstr>
  </property>
</Properties>
</file>