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8" r:id="rId6"/>
    <p:sldId id="270" r:id="rId7"/>
    <p:sldId id="280" r:id="rId8"/>
    <p:sldId id="281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8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x00302436" initials="Echo-xb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6E6C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4198" autoAdjust="0"/>
  </p:normalViewPr>
  <p:slideViewPr>
    <p:cSldViewPr showGuides="1">
      <p:cViewPr varScale="1">
        <p:scale>
          <a:sx n="120" d="100"/>
          <a:sy n="120" d="100"/>
        </p:scale>
        <p:origin x="528" y="90"/>
      </p:cViewPr>
      <p:guideLst>
        <p:guide orient="horz" pos="388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414C334F-1441-4372-A5EC-F1F3777B1B64}" type="datetimeFigureOut">
              <a:rPr lang="en-US" altLang="zh-CN"/>
              <a:pPr>
                <a:defRPr/>
              </a:pPr>
              <a:t>3/1/2017</a:t>
            </a:fld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A8E2FC5A-574A-4BF2-BC31-ADBD9F04BF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03665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8EE1844-786C-47E6-99AD-6BD2F13CC9E9}" type="datetimeFigureOut">
              <a:rPr lang="zh-CN" altLang="en-US"/>
              <a:pPr>
                <a:defRPr/>
              </a:pPr>
              <a:t>2017/3/1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1D52DCF-4EE0-4086-8214-64229392A24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2296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改一改</a:t>
            </a:r>
            <a:r>
              <a:rPr lang="en-US" altLang="zh-CN" dirty="0"/>
              <a:t>Source</a:t>
            </a:r>
            <a:r>
              <a:rPr lang="zh-CN" altLang="en-US" dirty="0"/>
              <a:t>和</a:t>
            </a:r>
            <a:r>
              <a:rPr lang="en-US" altLang="zh-CN" dirty="0"/>
              <a:t>date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8860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这页的图和下一页的图看起来没有区别，咱们看出这个是单播的而下一页的是多播的，</a:t>
            </a:r>
            <a:r>
              <a:rPr lang="en-US" altLang="zh-CN" dirty="0"/>
              <a:t>Check</a:t>
            </a:r>
            <a:r>
              <a:rPr lang="en-US" altLang="zh-CN" baseline="0" dirty="0"/>
              <a:t> multicast capability one by one</a:t>
            </a:r>
            <a:r>
              <a:rPr lang="zh-CN" altLang="en-US" baseline="0" dirty="0"/>
              <a:t>这个放在这里有特殊的意义？实线和虚线在这里的含义是什么？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9467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E9FB307-A34E-4885-A2CA-09054EC7543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026D99B4-3DEA-48BD-B969-7A131EC8CE3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4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rgbClr val="A0A0A3"/>
                </a:solidFill>
              </a:rPr>
              <a:t>Unintentional Duplicate Notifications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9393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ARC-2017-0096-duplicate_notification_presentation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Bob Flynn, </a:t>
            </a:r>
            <a:r>
              <a:rPr lang="en-US" altLang="zh-CN" dirty="0" err="1">
                <a:solidFill>
                  <a:srgbClr val="B42025"/>
                </a:solidFill>
              </a:rPr>
              <a:t>Convida</a:t>
            </a:r>
            <a:r>
              <a:rPr lang="en-US" altLang="zh-CN" dirty="0">
                <a:solidFill>
                  <a:srgbClr val="B42025"/>
                </a:solidFill>
              </a:rPr>
              <a:t> Wireless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02 MAR 2017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Agenda Item: TBD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/>
              <a:t>Background</a:t>
            </a:r>
            <a:endParaRPr lang="zh-CN" altLang="en-US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/>
              <a:t>oneM2M resources have an optional attribute “</a:t>
            </a:r>
            <a:r>
              <a:rPr lang="en-US" altLang="zh-CN" sz="2400" dirty="0" err="1"/>
              <a:t>resourceName</a:t>
            </a:r>
            <a:r>
              <a:rPr lang="en-US" altLang="zh-CN" sz="2400" dirty="0"/>
              <a:t>”</a:t>
            </a:r>
          </a:p>
          <a:p>
            <a:r>
              <a:rPr lang="en-US" altLang="zh-CN" sz="2400" dirty="0"/>
              <a:t>If “</a:t>
            </a:r>
            <a:r>
              <a:rPr lang="en-US" altLang="zh-CN" sz="2400" dirty="0" err="1"/>
              <a:t>resourceName</a:t>
            </a:r>
            <a:r>
              <a:rPr lang="en-US" altLang="zh-CN" sz="2400" dirty="0"/>
              <a:t>” is not provided, one is assigned by the CSE</a:t>
            </a:r>
          </a:p>
          <a:p>
            <a:r>
              <a:rPr lang="en-US" altLang="zh-CN" sz="2400" dirty="0"/>
              <a:t>“</a:t>
            </a:r>
            <a:r>
              <a:rPr lang="en-US" altLang="zh-CN" sz="2400" dirty="0" err="1"/>
              <a:t>resourceName</a:t>
            </a:r>
            <a:r>
              <a:rPr lang="en-US" altLang="zh-CN" sz="2400" dirty="0"/>
              <a:t>” must be unique among resources with the same parent resource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/>
              <a:t>Use case</a:t>
            </a:r>
            <a:endParaRPr lang="zh-CN" altLang="en-US" dirty="0"/>
          </a:p>
        </p:txBody>
      </p:sp>
      <p:sp>
        <p:nvSpPr>
          <p:cNvPr id="25" name="矩形 24"/>
          <p:cNvSpPr/>
          <p:nvPr/>
        </p:nvSpPr>
        <p:spPr>
          <a:xfrm>
            <a:off x="533400" y="1182469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Because the </a:t>
            </a:r>
            <a:r>
              <a:rPr lang="en-US" altLang="zh-CN" i="1" dirty="0" err="1">
                <a:solidFill>
                  <a:srgbClr val="FF0000"/>
                </a:solidFill>
              </a:rPr>
              <a:t>resourceName</a:t>
            </a:r>
            <a:r>
              <a:rPr lang="en-US" altLang="zh-CN" dirty="0">
                <a:solidFill>
                  <a:srgbClr val="FF0000"/>
                </a:solidFill>
              </a:rPr>
              <a:t> is optional, this application CAN inadvertently have  duplicate subscriptions.</a:t>
            </a:r>
          </a:p>
        </p:txBody>
      </p:sp>
      <p:sp>
        <p:nvSpPr>
          <p:cNvPr id="21" name="矩形 8"/>
          <p:cNvSpPr/>
          <p:nvPr/>
        </p:nvSpPr>
        <p:spPr>
          <a:xfrm>
            <a:off x="3505198" y="1676400"/>
            <a:ext cx="1295400" cy="227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zh-CN" sz="1600" i="1" dirty="0"/>
              <a:t>&lt;CSEBase01&gt;</a:t>
            </a:r>
            <a:endParaRPr lang="zh-CN" altLang="en-US" sz="1600" dirty="0"/>
          </a:p>
        </p:txBody>
      </p:sp>
      <p:cxnSp>
        <p:nvCxnSpPr>
          <p:cNvPr id="27" name="形状 28"/>
          <p:cNvCxnSpPr>
            <a:stCxn id="21" idx="2"/>
            <a:endCxn id="35" idx="1"/>
          </p:cNvCxnSpPr>
          <p:nvPr/>
        </p:nvCxnSpPr>
        <p:spPr>
          <a:xfrm rot="16200000" flipH="1">
            <a:off x="4150289" y="1906120"/>
            <a:ext cx="191244" cy="18602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026878" y="2667000"/>
            <a:ext cx="2478321" cy="307777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zh-CN" sz="1400" dirty="0" err="1"/>
              <a:t>Startup</a:t>
            </a:r>
            <a:r>
              <a:rPr lang="en-GB" altLang="zh-CN" sz="1400" dirty="0"/>
              <a:t>: Create &lt;subscription&gt;</a:t>
            </a:r>
          </a:p>
        </p:txBody>
      </p:sp>
      <p:sp>
        <p:nvSpPr>
          <p:cNvPr id="35" name="矩形 8"/>
          <p:cNvSpPr/>
          <p:nvPr/>
        </p:nvSpPr>
        <p:spPr>
          <a:xfrm>
            <a:off x="4338925" y="1981200"/>
            <a:ext cx="1143000" cy="227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zh-CN" sz="1600" i="1" dirty="0"/>
              <a:t>&lt;AE01&gt;</a:t>
            </a:r>
            <a:endParaRPr lang="zh-CN" altLang="en-US" sz="1600" dirty="0"/>
          </a:p>
        </p:txBody>
      </p:sp>
      <p:sp>
        <p:nvSpPr>
          <p:cNvPr id="36" name="矩形 8"/>
          <p:cNvSpPr/>
          <p:nvPr/>
        </p:nvSpPr>
        <p:spPr>
          <a:xfrm>
            <a:off x="5105398" y="2286000"/>
            <a:ext cx="1447800" cy="227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zh-CN" sz="1600" i="1" dirty="0"/>
              <a:t>&lt;container01&gt;</a:t>
            </a:r>
            <a:endParaRPr lang="zh-CN" altLang="en-US" sz="1600" dirty="0"/>
          </a:p>
        </p:txBody>
      </p:sp>
      <p:sp>
        <p:nvSpPr>
          <p:cNvPr id="37" name="矩形 8"/>
          <p:cNvSpPr/>
          <p:nvPr/>
        </p:nvSpPr>
        <p:spPr>
          <a:xfrm>
            <a:off x="5943598" y="2664887"/>
            <a:ext cx="1600200" cy="227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zh-CN" sz="1600" i="1" dirty="0"/>
              <a:t>&lt;subscription01&gt;</a:t>
            </a:r>
            <a:endParaRPr lang="zh-CN" altLang="en-US" sz="1600" dirty="0"/>
          </a:p>
        </p:txBody>
      </p:sp>
      <p:cxnSp>
        <p:nvCxnSpPr>
          <p:cNvPr id="39" name="形状 28"/>
          <p:cNvCxnSpPr>
            <a:stCxn id="35" idx="2"/>
            <a:endCxn id="36" idx="1"/>
          </p:cNvCxnSpPr>
          <p:nvPr/>
        </p:nvCxnSpPr>
        <p:spPr>
          <a:xfrm rot="16200000" flipH="1">
            <a:off x="4912289" y="2206447"/>
            <a:ext cx="191244" cy="19497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形状 28"/>
          <p:cNvCxnSpPr>
            <a:stCxn id="36" idx="2"/>
            <a:endCxn id="37" idx="1"/>
          </p:cNvCxnSpPr>
          <p:nvPr/>
        </p:nvCxnSpPr>
        <p:spPr>
          <a:xfrm rot="16200000" flipH="1">
            <a:off x="5753783" y="2588627"/>
            <a:ext cx="265331" cy="1143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椭圆 3"/>
          <p:cNvSpPr/>
          <p:nvPr/>
        </p:nvSpPr>
        <p:spPr>
          <a:xfrm>
            <a:off x="425561" y="2006435"/>
            <a:ext cx="1936639" cy="4319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Application1</a:t>
            </a:r>
            <a:endParaRPr lang="zh-CN" altLang="en-US" dirty="0"/>
          </a:p>
        </p:txBody>
      </p:sp>
      <p:sp>
        <p:nvSpPr>
          <p:cNvPr id="47" name="Rectangle 1"/>
          <p:cNvSpPr>
            <a:spLocks noChangeArrowheads="1"/>
          </p:cNvSpPr>
          <p:nvPr/>
        </p:nvSpPr>
        <p:spPr bwMode="auto">
          <a:xfrm>
            <a:off x="1026879" y="3441174"/>
            <a:ext cx="2478321" cy="52322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zh-CN" sz="1400" dirty="0"/>
              <a:t>Steady State: Handle Notifications</a:t>
            </a:r>
          </a:p>
        </p:txBody>
      </p:sp>
      <p:cxnSp>
        <p:nvCxnSpPr>
          <p:cNvPr id="48" name="形状 28"/>
          <p:cNvCxnSpPr>
            <a:stCxn id="46" idx="3"/>
            <a:endCxn id="31" idx="1"/>
          </p:cNvCxnSpPr>
          <p:nvPr/>
        </p:nvCxnSpPr>
        <p:spPr>
          <a:xfrm rot="16200000" flipH="1">
            <a:off x="645151" y="2439162"/>
            <a:ext cx="445750" cy="31770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形状 28"/>
          <p:cNvCxnSpPr>
            <a:stCxn id="46" idx="3"/>
            <a:endCxn id="47" idx="1"/>
          </p:cNvCxnSpPr>
          <p:nvPr/>
        </p:nvCxnSpPr>
        <p:spPr>
          <a:xfrm rot="16200000" flipH="1">
            <a:off x="204205" y="2880109"/>
            <a:ext cx="1327645" cy="31770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1"/>
          <p:cNvSpPr>
            <a:spLocks noChangeArrowheads="1"/>
          </p:cNvSpPr>
          <p:nvPr/>
        </p:nvSpPr>
        <p:spPr bwMode="auto">
          <a:xfrm>
            <a:off x="1026877" y="4419600"/>
            <a:ext cx="2478321" cy="307777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zh-CN" sz="1400" dirty="0" err="1"/>
              <a:t>Startup</a:t>
            </a:r>
            <a:r>
              <a:rPr lang="en-GB" altLang="zh-CN" sz="1400" dirty="0"/>
              <a:t>: Create &lt;subscription&gt;</a:t>
            </a:r>
          </a:p>
        </p:txBody>
      </p:sp>
      <p:sp>
        <p:nvSpPr>
          <p:cNvPr id="55" name="Rectangle 1"/>
          <p:cNvSpPr>
            <a:spLocks noChangeArrowheads="1"/>
          </p:cNvSpPr>
          <p:nvPr/>
        </p:nvSpPr>
        <p:spPr bwMode="auto">
          <a:xfrm>
            <a:off x="1026878" y="5013110"/>
            <a:ext cx="2478321" cy="52322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zh-CN" sz="1400" dirty="0"/>
              <a:t>Steady State: Handle Notifications</a:t>
            </a:r>
          </a:p>
        </p:txBody>
      </p:sp>
      <p:cxnSp>
        <p:nvCxnSpPr>
          <p:cNvPr id="56" name="形状 28"/>
          <p:cNvCxnSpPr>
            <a:stCxn id="46" idx="3"/>
            <a:endCxn id="54" idx="1"/>
          </p:cNvCxnSpPr>
          <p:nvPr/>
        </p:nvCxnSpPr>
        <p:spPr>
          <a:xfrm rot="16200000" flipH="1">
            <a:off x="-231149" y="3315463"/>
            <a:ext cx="2198350" cy="31770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形状 28"/>
          <p:cNvCxnSpPr>
            <a:stCxn id="46" idx="3"/>
            <a:endCxn id="55" idx="1"/>
          </p:cNvCxnSpPr>
          <p:nvPr/>
        </p:nvCxnSpPr>
        <p:spPr>
          <a:xfrm rot="16200000" flipH="1">
            <a:off x="-581764" y="3666077"/>
            <a:ext cx="2899581" cy="31770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矩形 8"/>
          <p:cNvSpPr/>
          <p:nvPr/>
        </p:nvSpPr>
        <p:spPr>
          <a:xfrm>
            <a:off x="5943598" y="3475672"/>
            <a:ext cx="1981202" cy="227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zh-CN" sz="1600" i="1" dirty="0"/>
              <a:t>&lt;contentInstance01&gt;</a:t>
            </a:r>
            <a:endParaRPr lang="zh-CN" altLang="en-US" sz="1600" dirty="0"/>
          </a:p>
        </p:txBody>
      </p:sp>
      <p:sp>
        <p:nvSpPr>
          <p:cNvPr id="71" name="矩形 37"/>
          <p:cNvSpPr/>
          <p:nvPr/>
        </p:nvSpPr>
        <p:spPr>
          <a:xfrm>
            <a:off x="304800" y="4091147"/>
            <a:ext cx="4034126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-------------</a:t>
            </a:r>
            <a:r>
              <a:rPr lang="zh-CN" altLang="zh-CN" sz="1400" dirty="0"/>
              <a:t> </a:t>
            </a:r>
            <a:r>
              <a:rPr lang="en-GB" altLang="zh-CN" sz="1400" dirty="0">
                <a:solidFill>
                  <a:srgbClr val="FF0000"/>
                </a:solidFill>
              </a:rPr>
              <a:t>Unexpected Restart </a:t>
            </a:r>
            <a:r>
              <a:rPr lang="en-GB" altLang="zh-CN" sz="1400" dirty="0"/>
              <a:t>---------------------------</a:t>
            </a:r>
            <a:endParaRPr lang="zh-CN" altLang="en-US" sz="1400" dirty="0"/>
          </a:p>
        </p:txBody>
      </p:sp>
      <p:cxnSp>
        <p:nvCxnSpPr>
          <p:cNvPr id="5125" name="Straight Arrow Connector 5124"/>
          <p:cNvCxnSpPr/>
          <p:nvPr/>
        </p:nvCxnSpPr>
        <p:spPr>
          <a:xfrm flipH="1">
            <a:off x="3599120" y="3589228"/>
            <a:ext cx="1882805" cy="91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7" name="TextBox 5126"/>
          <p:cNvSpPr txBox="1"/>
          <p:nvPr/>
        </p:nvSpPr>
        <p:spPr>
          <a:xfrm>
            <a:off x="4052430" y="3315206"/>
            <a:ext cx="1259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notification</a:t>
            </a:r>
          </a:p>
        </p:txBody>
      </p:sp>
      <p:sp>
        <p:nvSpPr>
          <p:cNvPr id="77" name="矩形 8"/>
          <p:cNvSpPr/>
          <p:nvPr/>
        </p:nvSpPr>
        <p:spPr>
          <a:xfrm>
            <a:off x="5943598" y="4573488"/>
            <a:ext cx="1600200" cy="227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zh-CN" sz="1600" i="1" dirty="0"/>
              <a:t>&lt;subscription02&gt;</a:t>
            </a:r>
            <a:endParaRPr lang="zh-CN" altLang="en-US" sz="1600" dirty="0"/>
          </a:p>
        </p:txBody>
      </p:sp>
      <p:cxnSp>
        <p:nvCxnSpPr>
          <p:cNvPr id="78" name="形状 28"/>
          <p:cNvCxnSpPr>
            <a:endCxn id="70" idx="1"/>
          </p:cNvCxnSpPr>
          <p:nvPr/>
        </p:nvCxnSpPr>
        <p:spPr>
          <a:xfrm rot="16200000" flipH="1">
            <a:off x="5387233" y="3032863"/>
            <a:ext cx="998428" cy="11430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形状 28"/>
          <p:cNvCxnSpPr>
            <a:endCxn id="77" idx="1"/>
          </p:cNvCxnSpPr>
          <p:nvPr/>
        </p:nvCxnSpPr>
        <p:spPr>
          <a:xfrm rot="16200000" flipH="1">
            <a:off x="4883833" y="3627278"/>
            <a:ext cx="2005227" cy="11430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形状 28"/>
          <p:cNvCxnSpPr>
            <a:stCxn id="36" idx="2"/>
            <a:endCxn id="87" idx="1"/>
          </p:cNvCxnSpPr>
          <p:nvPr/>
        </p:nvCxnSpPr>
        <p:spPr>
          <a:xfrm rot="16200000" flipH="1">
            <a:off x="4458392" y="3884018"/>
            <a:ext cx="2875163" cy="13335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矩形 8"/>
          <p:cNvSpPr/>
          <p:nvPr/>
        </p:nvSpPr>
        <p:spPr>
          <a:xfrm>
            <a:off x="5962648" y="5274719"/>
            <a:ext cx="1962152" cy="227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zh-CN" sz="1600" i="1" dirty="0"/>
              <a:t>&lt;contentInstance02&gt;</a:t>
            </a:r>
            <a:endParaRPr lang="zh-CN" altLang="en-US" sz="1600" dirty="0"/>
          </a:p>
        </p:txBody>
      </p:sp>
      <p:cxnSp>
        <p:nvCxnSpPr>
          <p:cNvPr id="91" name="Straight Arrow Connector 90"/>
          <p:cNvCxnSpPr/>
          <p:nvPr/>
        </p:nvCxnSpPr>
        <p:spPr>
          <a:xfrm flipH="1">
            <a:off x="3630597" y="5274719"/>
            <a:ext cx="1882805" cy="91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H="1">
            <a:off x="3643436" y="5462545"/>
            <a:ext cx="1882805" cy="91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0" name="Curved Left Arrow 5139"/>
          <p:cNvSpPr/>
          <p:nvPr/>
        </p:nvSpPr>
        <p:spPr>
          <a:xfrm>
            <a:off x="7806024" y="1676400"/>
            <a:ext cx="956976" cy="121074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6" name="Curved Left Arrow 95"/>
          <p:cNvSpPr/>
          <p:nvPr/>
        </p:nvSpPr>
        <p:spPr>
          <a:xfrm>
            <a:off x="7826148" y="1676400"/>
            <a:ext cx="1089252" cy="3429000"/>
          </a:xfrm>
          <a:prstGeom prst="curvedLeftArrow">
            <a:avLst>
              <a:gd name="adj1" fmla="val 23516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39" name="Cloud 5138"/>
          <p:cNvSpPr/>
          <p:nvPr/>
        </p:nvSpPr>
        <p:spPr>
          <a:xfrm>
            <a:off x="6053424" y="1442447"/>
            <a:ext cx="2633376" cy="898691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CSE assigns </a:t>
            </a:r>
            <a:r>
              <a:rPr lang="en-US" i="1" dirty="0" err="1"/>
              <a:t>resourceName</a:t>
            </a:r>
            <a:endParaRPr lang="en-US" dirty="0"/>
          </a:p>
        </p:txBody>
      </p:sp>
      <p:cxnSp>
        <p:nvCxnSpPr>
          <p:cNvPr id="97" name="Straight Arrow Connector 96"/>
          <p:cNvCxnSpPr/>
          <p:nvPr/>
        </p:nvCxnSpPr>
        <p:spPr>
          <a:xfrm flipV="1">
            <a:off x="3602931" y="2817526"/>
            <a:ext cx="1895480" cy="1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599120" y="2505240"/>
            <a:ext cx="1842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 </a:t>
            </a:r>
            <a:r>
              <a:rPr lang="en-US" i="1" dirty="0" err="1"/>
              <a:t>resourceName</a:t>
            </a:r>
            <a:endParaRPr lang="en-US" dirty="0"/>
          </a:p>
        </p:txBody>
      </p:sp>
      <p:sp>
        <p:nvSpPr>
          <p:cNvPr id="101" name="TextBox 100"/>
          <p:cNvSpPr txBox="1"/>
          <p:nvPr/>
        </p:nvSpPr>
        <p:spPr>
          <a:xfrm>
            <a:off x="3608768" y="4267200"/>
            <a:ext cx="1842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 </a:t>
            </a:r>
            <a:r>
              <a:rPr lang="en-US" i="1" dirty="0" err="1"/>
              <a:t>resourceName</a:t>
            </a:r>
            <a:endParaRPr lang="en-US" dirty="0"/>
          </a:p>
        </p:txBody>
      </p:sp>
      <p:cxnSp>
        <p:nvCxnSpPr>
          <p:cNvPr id="102" name="Straight Arrow Connector 101"/>
          <p:cNvCxnSpPr/>
          <p:nvPr/>
        </p:nvCxnSpPr>
        <p:spPr>
          <a:xfrm flipV="1">
            <a:off x="3636873" y="4562766"/>
            <a:ext cx="1895480" cy="1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7"/>
          <p:cNvSpPr/>
          <p:nvPr/>
        </p:nvSpPr>
        <p:spPr>
          <a:xfrm>
            <a:off x="4572000" y="3121223"/>
            <a:ext cx="3733800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-------------</a:t>
            </a:r>
            <a:r>
              <a:rPr lang="zh-CN" altLang="zh-CN" sz="1400" dirty="0"/>
              <a:t> </a:t>
            </a:r>
            <a:r>
              <a:rPr lang="en-GB" altLang="zh-CN" sz="1400" dirty="0"/>
              <a:t>Resource Created ---------------------------</a:t>
            </a:r>
            <a:endParaRPr lang="zh-CN" altLang="en-US" sz="1400" dirty="0"/>
          </a:p>
        </p:txBody>
      </p:sp>
      <p:sp>
        <p:nvSpPr>
          <p:cNvPr id="103" name="矩形 37"/>
          <p:cNvSpPr/>
          <p:nvPr/>
        </p:nvSpPr>
        <p:spPr>
          <a:xfrm>
            <a:off x="4682153" y="4876800"/>
            <a:ext cx="3733800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-------------</a:t>
            </a:r>
            <a:r>
              <a:rPr lang="zh-CN" altLang="zh-CN" sz="1400" dirty="0"/>
              <a:t> </a:t>
            </a:r>
            <a:r>
              <a:rPr lang="en-GB" altLang="zh-CN" sz="1400" dirty="0"/>
              <a:t>Resource Created ---------------------------</a:t>
            </a:r>
            <a:endParaRPr lang="zh-CN" altLang="en-US" sz="1400" dirty="0"/>
          </a:p>
        </p:txBody>
      </p:sp>
      <p:sp>
        <p:nvSpPr>
          <p:cNvPr id="92" name="TextBox 91"/>
          <p:cNvSpPr txBox="1"/>
          <p:nvPr/>
        </p:nvSpPr>
        <p:spPr>
          <a:xfrm>
            <a:off x="4083907" y="5000697"/>
            <a:ext cx="1519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notifications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/>
              <a:t>Issues</a:t>
            </a:r>
            <a:endParaRPr lang="zh-CN" altLang="en-US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/>
              <a:t>The application did not intend to have duplicate notifications</a:t>
            </a:r>
          </a:p>
          <a:p>
            <a:endParaRPr lang="en-US" altLang="zh-CN" sz="2400" dirty="0"/>
          </a:p>
          <a:p>
            <a:r>
              <a:rPr lang="en-US" altLang="zh-CN" sz="2400" dirty="0"/>
              <a:t>It could have been avoided if the application used </a:t>
            </a:r>
            <a:r>
              <a:rPr lang="en-US" altLang="zh-CN" sz="2400" i="1" dirty="0"/>
              <a:t>“</a:t>
            </a:r>
            <a:r>
              <a:rPr lang="en-US" altLang="zh-CN" sz="2400" i="1" dirty="0" err="1"/>
              <a:t>resourceName</a:t>
            </a:r>
            <a:r>
              <a:rPr lang="en-US" altLang="zh-CN" sz="2400" i="1" dirty="0"/>
              <a:t>” (recommended practice)</a:t>
            </a:r>
            <a:endParaRPr lang="en-US" altLang="zh-CN" sz="2400" dirty="0"/>
          </a:p>
          <a:p>
            <a:r>
              <a:rPr lang="en-US" altLang="zh-CN" sz="2400" dirty="0"/>
              <a:t>Leaves the oneM2M CSE vulnerable to applications that “Do not follow recommendations” [because it is not REQUIRED]</a:t>
            </a:r>
          </a:p>
          <a:p>
            <a:pPr lvl="1"/>
            <a:r>
              <a:rPr lang="en-US" altLang="zh-CN" sz="2000" dirty="0"/>
              <a:t>This situation is FULLY specification compliant</a:t>
            </a:r>
          </a:p>
          <a:p>
            <a:r>
              <a:rPr lang="en-US" altLang="zh-CN" sz="2400" dirty="0"/>
              <a:t>Could become a “denial of service” situation (inadvertently)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34089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/>
              <a:t>Possible Solutions</a:t>
            </a:r>
            <a:endParaRPr lang="zh-CN" altLang="en-US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5181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r>
              <a:rPr lang="en-US" altLang="zh-CN" sz="2400" dirty="0"/>
              <a:t>Do nothing. Send multiple notifications and depend on the oneM2M entities do perform properly</a:t>
            </a:r>
          </a:p>
          <a:p>
            <a:r>
              <a:rPr lang="en-US" altLang="zh-CN" sz="2400" dirty="0"/>
              <a:t>Send multiple notifications and depend on the oneM2M entities to detect duplicate notifications and send an error response</a:t>
            </a:r>
          </a:p>
          <a:p>
            <a:pPr lvl="1"/>
            <a:r>
              <a:rPr lang="en-US" altLang="zh-CN" sz="2000" dirty="0"/>
              <a:t>CSE deletes a subscription if the response is an error</a:t>
            </a:r>
            <a:endParaRPr lang="en-US" altLang="zh-CN" sz="2400" dirty="0"/>
          </a:p>
          <a:p>
            <a:r>
              <a:rPr lang="en-US" altLang="zh-CN" sz="2400" dirty="0"/>
              <a:t>Detect duplicate subscription and return STATUS CONFLICT</a:t>
            </a:r>
          </a:p>
          <a:p>
            <a:pPr lvl="1"/>
            <a:r>
              <a:rPr lang="en-US" altLang="zh-CN" sz="2000" dirty="0"/>
              <a:t>Duplicate detection needs to be defined as a match with a set of subscription attributes</a:t>
            </a:r>
          </a:p>
          <a:p>
            <a:r>
              <a:rPr lang="en-US" altLang="zh-CN" sz="2400" dirty="0"/>
              <a:t>Detect duplicate subscription and return SUCCESSFUL CREATE response with attributes from previously created subscription</a:t>
            </a:r>
          </a:p>
          <a:p>
            <a:r>
              <a:rPr lang="en-US" altLang="zh-CN" sz="2400" dirty="0"/>
              <a:t>Detect duplicate subscription and UPDATE existing resource with new attributes. Return SUCCESSFUL UPDATE response.</a:t>
            </a:r>
          </a:p>
          <a:p>
            <a:r>
              <a:rPr lang="en-US" altLang="zh-CN" sz="2400" dirty="0"/>
              <a:t>Detect  duplicate subscription and DELETE old subscription AND CREATE new subscription</a:t>
            </a:r>
          </a:p>
          <a:p>
            <a:pPr lvl="1"/>
            <a:r>
              <a:rPr lang="en-US" altLang="zh-CN" sz="2000" dirty="0"/>
              <a:t>return SUCCESSFUL CREATE response</a:t>
            </a:r>
          </a:p>
          <a:p>
            <a:pPr lvl="1"/>
            <a:r>
              <a:rPr lang="en-US" altLang="zh-CN" sz="2000" dirty="0"/>
              <a:t>Treat DELETE operation as its own message (triggering other notifications if applicable)</a:t>
            </a:r>
          </a:p>
          <a:p>
            <a:r>
              <a:rPr lang="en-US" altLang="zh-CN" sz="2400" dirty="0"/>
              <a:t>Others?</a:t>
            </a:r>
          </a:p>
        </p:txBody>
      </p:sp>
    </p:spTree>
    <p:extLst>
      <p:ext uri="{BB962C8B-B14F-4D97-AF65-F5344CB8AC3E}">
        <p14:creationId xmlns:p14="http://schemas.microsoft.com/office/powerpoint/2010/main" val="1835377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685800" y="274320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Questions and comments</a:t>
            </a:r>
            <a:endParaRPr lang="zh-CN" altLang="en-US" sz="44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088DF2AB799D41A5071453C89FDE46" ma:contentTypeVersion="4" ma:contentTypeDescription="Create a new document." ma:contentTypeScope="" ma:versionID="3f7532549d139153ae06724801b4659f">
  <xsd:schema xmlns:xsd="http://www.w3.org/2001/XMLSchema" xmlns:xs="http://www.w3.org/2001/XMLSchema" xmlns:p="http://schemas.microsoft.com/office/2006/metadata/properties" xmlns:ns2="132a0d76-4fce-476a-bb63-62eb729f34bf" targetNamespace="http://schemas.microsoft.com/office/2006/metadata/properties" ma:root="true" ma:fieldsID="4a5d270ef7ecba89ce6c0b2ca968eab7" ns2:_="">
    <xsd:import namespace="132a0d76-4fce-476a-bb63-62eb729f34bf"/>
    <xsd:element name="properties">
      <xsd:complexType>
        <xsd:sequence>
          <xsd:element name="documentManagement">
            <xsd:complexType>
              <xsd:all>
                <xsd:element ref="ns2:Meeting_id" minOccurs="0"/>
                <xsd:element ref="ns2:Year" minOccurs="0"/>
                <xsd:element ref="ns2:Revi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2a0d76-4fce-476a-bb63-62eb729f34bf" elementFormDefault="qualified">
    <xsd:import namespace="http://schemas.microsoft.com/office/2006/documentManagement/types"/>
    <xsd:import namespace="http://schemas.microsoft.com/office/infopath/2007/PartnerControls"/>
    <xsd:element name="Meeting_id" ma:index="8" nillable="true" ma:displayName="Meeting_id" ma:format="Dropdown" ma:internalName="Meeting_id">
      <xsd:simpleType>
        <xsd:union memberTypes="dms:Text">
          <xsd:simpleType>
            <xsd:restriction base="dms:Choice">
              <xsd:enumeration value="TP1"/>
            </xsd:restriction>
          </xsd:simpleType>
        </xsd:union>
      </xsd:simpleType>
    </xsd:element>
    <xsd:element name="Year" ma:index="9" nillable="true" ma:displayName="Year" ma:format="Dropdown" ma:internalName="Year">
      <xsd:simpleType>
        <xsd:union memberTypes="dms:Text">
          <xsd:simpleType>
            <xsd:restriction base="dms:Choice">
              <xsd:enumeration value="2011"/>
              <xsd:enumeration value="2012"/>
              <xsd:enumeration value="2013"/>
            </xsd:restriction>
          </xsd:simpleType>
        </xsd:union>
      </xsd:simpleType>
    </xsd:element>
    <xsd:element name="Revision" ma:index="10" nillable="true" ma:displayName="Revision" ma:decimals="0" ma:internalName="Revision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eting_id xmlns="132a0d76-4fce-476a-bb63-62eb729f34bf" xsi:nil="true"/>
    <Year xmlns="132a0d76-4fce-476a-bb63-62eb729f34bf" xsi:nil="true"/>
    <Revision xmlns="132a0d76-4fce-476a-bb63-62eb729f34bf" xsi:nil="true"/>
  </documentManagement>
</p:properties>
</file>

<file path=customXml/itemProps1.xml><?xml version="1.0" encoding="utf-8"?>
<ds:datastoreItem xmlns:ds="http://schemas.openxmlformats.org/officeDocument/2006/customXml" ds:itemID="{BF631655-E31C-4442-AFE7-882D7EFD335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5EBF4F-18A4-43D3-B269-C160204395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2a0d76-4fce-476a-bb63-62eb729f34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FDFDC12-8308-4014-8923-1BE47D86AE01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132a0d76-4fce-476a-bb63-62eb729f34bf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32725</TotalTime>
  <Words>419</Words>
  <Application>Microsoft Office PowerPoint</Application>
  <PresentationFormat>On-screen Show (4:3)</PresentationFormat>
  <Paragraphs>55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宋体</vt:lpstr>
      <vt:lpstr>Arial</vt:lpstr>
      <vt:lpstr>Calibri</vt:lpstr>
      <vt:lpstr>Office Theme</vt:lpstr>
      <vt:lpstr>Unintentional Duplicate Notifications</vt:lpstr>
      <vt:lpstr>Background</vt:lpstr>
      <vt:lpstr>Use case</vt:lpstr>
      <vt:lpstr>Issues</vt:lpstr>
      <vt:lpstr>Possible Solutions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Flynn, Bob</cp:lastModifiedBy>
  <cp:revision>2616</cp:revision>
  <dcterms:created xsi:type="dcterms:W3CDTF">2012-09-11T22:52:11Z</dcterms:created>
  <dcterms:modified xsi:type="dcterms:W3CDTF">2017-03-01T20:26:25Z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(3)5ZAJXMZI3aBGfH4OUV7CDqtePtSS89t1wC/Stkr0rwqwRj/6+UFdBFCIs6caoaKbcyHcERwd
oSYYGg0zpJDlIkLe6tLjc5GZZIYIxaP+01JZmnnbWuzfQv4ZUXnBn7bdQP+nx5VB8ebkUZRB
6ynbe46m7/oPpJiIbs5SNikiNDCkP6ESafjFd6tvo+LlVc5nMgCvx9RE4qDNiUWvJpIVqKjQ
RXTOpoM5UThgC8ceV1</vt:lpwstr>
  </property>
  <property fmtid="{D5CDD505-2E9C-101B-9397-08002B2CF9AE}" pid="3" name="_2015_ms_pID_725343_00">
    <vt:lpwstr>_2015_ms_pID_725343</vt:lpwstr>
  </property>
  <property fmtid="{D5CDD505-2E9C-101B-9397-08002B2CF9AE}" pid="4" name="_2015_ms_pID_7253431">
    <vt:lpwstr>g29L/N48O8jGYIjbTcLlhNsplTI+ge7AccQiCyO8q1sIWcEmdxRAMI
HqaQbWPOKA2av7oA6+qSEWTq44GkHDdR3PECieAYcedfRowVhFX2B27zjsim2TIAm4J+dboW
cVpu7Q58fn4TIxpX9t15hNJf2m6IjFvRz0RO1BPAQnhJ/i9rofqOYIuN+v6o6A53TSsvt6XR
eA6ZKJsATCtAKlcn2YgLLyIHWohX1kw/LK+m</vt:lpwstr>
  </property>
  <property fmtid="{D5CDD505-2E9C-101B-9397-08002B2CF9AE}" pid="5" name="_2015_ms_pID_7253431_00">
    <vt:lpwstr>_2015_ms_pID_7253431</vt:lpwstr>
  </property>
  <property fmtid="{D5CDD505-2E9C-101B-9397-08002B2CF9AE}" pid="6" name="_2015_ms_pID_7253432">
    <vt:lpwstr>QNi52V5WlCcKV/GFR/Th+toafzHONxD2U9+z
fY3GrQZF28/KIWwJjDUBTiV0fyyaiQ==</vt:lpwstr>
  </property>
  <property fmtid="{D5CDD505-2E9C-101B-9397-08002B2CF9AE}" pid="7" name="_2015_ms_pID_7253432_00">
    <vt:lpwstr>_2015_ms_pID_7253432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1485154657</vt:lpwstr>
  </property>
  <property fmtid="{D5CDD505-2E9C-101B-9397-08002B2CF9AE}" pid="12" name="ContentTypeId">
    <vt:lpwstr>0x010100FF088DF2AB799D41A5071453C89FDE46</vt:lpwstr>
  </property>
</Properties>
</file>