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vsdx" ContentType="application/vnd.ms-visio.drawing"/>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7"/>
  </p:notesMasterIdLst>
  <p:handoutMasterIdLst>
    <p:handoutMasterId r:id="rId18"/>
  </p:handoutMasterIdLst>
  <p:sldIdLst>
    <p:sldId id="305" r:id="rId2"/>
    <p:sldId id="814" r:id="rId3"/>
    <p:sldId id="815" r:id="rId4"/>
    <p:sldId id="829" r:id="rId5"/>
    <p:sldId id="830" r:id="rId6"/>
    <p:sldId id="657" r:id="rId7"/>
    <p:sldId id="816" r:id="rId8"/>
    <p:sldId id="819" r:id="rId9"/>
    <p:sldId id="818" r:id="rId10"/>
    <p:sldId id="793" r:id="rId11"/>
    <p:sldId id="817" r:id="rId12"/>
    <p:sldId id="827" r:id="rId13"/>
    <p:sldId id="823" r:id="rId14"/>
    <p:sldId id="822" r:id="rId15"/>
    <p:sldId id="826" r:id="rId16"/>
  </p:sldIdLst>
  <p:sldSz cx="9144000" cy="6858000" type="screen4x3"/>
  <p:notesSz cx="7099300" cy="10234613"/>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4">
          <p15:clr>
            <a:srgbClr val="A4A3A4"/>
          </p15:clr>
        </p15:guide>
        <p15:guide id="2" pos="223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Qualcomm_JB1" initials="QC_JB"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45054"/>
    <a:srgbClr val="376092"/>
    <a:srgbClr val="34B233"/>
    <a:srgbClr val="B42025"/>
    <a:srgbClr val="F723CA"/>
    <a:srgbClr val="77933C"/>
    <a:srgbClr val="A88000"/>
    <a:srgbClr val="FF9933"/>
    <a:srgbClr val="4F81BD"/>
    <a:srgbClr val="FAC0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E25E649-3F16-4E02-A733-19D2CDBF48F0}" styleName="Style moyen 3 - Accentuation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576" autoAdjust="0"/>
    <p:restoredTop sz="83086" autoAdjust="0"/>
  </p:normalViewPr>
  <p:slideViewPr>
    <p:cSldViewPr>
      <p:cViewPr varScale="1">
        <p:scale>
          <a:sx n="115" d="100"/>
          <a:sy n="115" d="100"/>
        </p:scale>
        <p:origin x="1116" y="10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10" d="100"/>
        <a:sy n="110" d="100"/>
      </p:scale>
      <p:origin x="0" y="0"/>
    </p:cViewPr>
  </p:sorterViewPr>
  <p:notesViewPr>
    <p:cSldViewPr>
      <p:cViewPr varScale="1">
        <p:scale>
          <a:sx n="49" d="100"/>
          <a:sy n="49" d="100"/>
        </p:scale>
        <p:origin x="-3006" y="-114"/>
      </p:cViewPr>
      <p:guideLst>
        <p:guide orient="horz" pos="3224"/>
        <p:guide pos="223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6363" cy="511731"/>
          </a:xfrm>
          <a:prstGeom prst="rect">
            <a:avLst/>
          </a:prstGeom>
        </p:spPr>
        <p:txBody>
          <a:bodyPr vert="horz" lIns="94768" tIns="47384" rIns="94768" bIns="47384"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sz="quarter" idx="1"/>
          </p:nvPr>
        </p:nvSpPr>
        <p:spPr>
          <a:xfrm>
            <a:off x="4021295" y="0"/>
            <a:ext cx="3076363" cy="511731"/>
          </a:xfrm>
          <a:prstGeom prst="rect">
            <a:avLst/>
          </a:prstGeom>
        </p:spPr>
        <p:txBody>
          <a:bodyPr vert="horz" lIns="94768" tIns="47384" rIns="94768" bIns="47384" rtlCol="0"/>
          <a:lstStyle>
            <a:lvl1pPr algn="r" fontAlgn="auto">
              <a:spcBef>
                <a:spcPts val="0"/>
              </a:spcBef>
              <a:spcAft>
                <a:spcPts val="0"/>
              </a:spcAft>
              <a:defRPr sz="1200">
                <a:latin typeface="+mn-lt"/>
                <a:cs typeface="+mn-cs"/>
              </a:defRPr>
            </a:lvl1pPr>
          </a:lstStyle>
          <a:p>
            <a:pPr>
              <a:defRPr/>
            </a:pPr>
            <a:endParaRPr lang="en-US" dirty="0"/>
          </a:p>
        </p:txBody>
      </p:sp>
      <p:sp>
        <p:nvSpPr>
          <p:cNvPr id="4" name="Footer Placeholder 3"/>
          <p:cNvSpPr>
            <a:spLocks noGrp="1"/>
          </p:cNvSpPr>
          <p:nvPr>
            <p:ph type="ftr" sz="quarter" idx="2"/>
          </p:nvPr>
        </p:nvSpPr>
        <p:spPr>
          <a:xfrm>
            <a:off x="1" y="9721106"/>
            <a:ext cx="3076363" cy="511731"/>
          </a:xfrm>
          <a:prstGeom prst="rect">
            <a:avLst/>
          </a:prstGeom>
        </p:spPr>
        <p:txBody>
          <a:bodyPr vert="horz" lIns="94768" tIns="47384" rIns="94768" bIns="47384" rtlCol="0" anchor="b"/>
          <a:lstStyle>
            <a:lvl1pPr algn="l" fontAlgn="auto">
              <a:spcBef>
                <a:spcPts val="0"/>
              </a:spcBef>
              <a:spcAft>
                <a:spcPts val="0"/>
              </a:spcAft>
              <a:defRPr sz="1200">
                <a:latin typeface="+mn-lt"/>
                <a:cs typeface="+mn-cs"/>
              </a:defRPr>
            </a:lvl1pPr>
          </a:lstStyle>
          <a:p>
            <a:pPr>
              <a:defRPr/>
            </a:pPr>
            <a:endParaRPr lang="en-US" dirty="0"/>
          </a:p>
        </p:txBody>
      </p:sp>
      <p:sp>
        <p:nvSpPr>
          <p:cNvPr id="5" name="Slide Number Placeholder 4"/>
          <p:cNvSpPr>
            <a:spLocks noGrp="1"/>
          </p:cNvSpPr>
          <p:nvPr>
            <p:ph type="sldNum" sz="quarter" idx="3"/>
          </p:nvPr>
        </p:nvSpPr>
        <p:spPr>
          <a:xfrm>
            <a:off x="4021295" y="9721106"/>
            <a:ext cx="3076363" cy="511731"/>
          </a:xfrm>
          <a:prstGeom prst="rect">
            <a:avLst/>
          </a:prstGeom>
        </p:spPr>
        <p:txBody>
          <a:bodyPr vert="horz" lIns="94768" tIns="47384" rIns="94768" bIns="47384" rtlCol="0" anchor="b"/>
          <a:lstStyle>
            <a:lvl1pPr algn="r" fontAlgn="auto">
              <a:spcBef>
                <a:spcPts val="0"/>
              </a:spcBef>
              <a:spcAft>
                <a:spcPts val="0"/>
              </a:spcAft>
              <a:defRPr sz="1200">
                <a:latin typeface="+mn-lt"/>
                <a:cs typeface="+mn-cs"/>
              </a:defRPr>
            </a:lvl1pPr>
          </a:lstStyle>
          <a:p>
            <a:pPr>
              <a:defRPr/>
            </a:pPr>
            <a:fld id="{EC401609-F54A-4009-91CF-0BEF82844589}" type="slidenum">
              <a:rPr lang="en-US"/>
              <a:pPr>
                <a:defRPr/>
              </a:pPr>
              <a:t>‹#›</a:t>
            </a:fld>
            <a:endParaRPr lang="en-US" dirty="0"/>
          </a:p>
        </p:txBody>
      </p:sp>
    </p:spTree>
    <p:extLst>
      <p:ext uri="{BB962C8B-B14F-4D97-AF65-F5344CB8AC3E}">
        <p14:creationId xmlns:p14="http://schemas.microsoft.com/office/powerpoint/2010/main" val="1043095224"/>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6363" cy="511731"/>
          </a:xfrm>
          <a:prstGeom prst="rect">
            <a:avLst/>
          </a:prstGeom>
        </p:spPr>
        <p:txBody>
          <a:bodyPr vert="horz" lIns="94768" tIns="47384" rIns="94768" bIns="47384" rtlCol="0"/>
          <a:lstStyle>
            <a:lvl1pPr algn="l">
              <a:defRPr sz="1200">
                <a:cs typeface="Arial" pitchFamily="34" charset="0"/>
              </a:defRPr>
            </a:lvl1pPr>
          </a:lstStyle>
          <a:p>
            <a:pPr>
              <a:defRPr/>
            </a:pPr>
            <a:endParaRPr lang="en-US" dirty="0"/>
          </a:p>
        </p:txBody>
      </p:sp>
      <p:sp>
        <p:nvSpPr>
          <p:cNvPr id="3" name="Date Placeholder 2"/>
          <p:cNvSpPr>
            <a:spLocks noGrp="1"/>
          </p:cNvSpPr>
          <p:nvPr>
            <p:ph type="dt" idx="1"/>
          </p:nvPr>
        </p:nvSpPr>
        <p:spPr>
          <a:xfrm>
            <a:off x="4021295" y="0"/>
            <a:ext cx="3076363" cy="511731"/>
          </a:xfrm>
          <a:prstGeom prst="rect">
            <a:avLst/>
          </a:prstGeom>
        </p:spPr>
        <p:txBody>
          <a:bodyPr vert="horz" lIns="94768" tIns="47384" rIns="94768" bIns="47384" rtlCol="0"/>
          <a:lstStyle>
            <a:lvl1pPr algn="r">
              <a:defRPr sz="1200">
                <a:cs typeface="Arial" pitchFamily="34" charset="0"/>
              </a:defRPr>
            </a:lvl1pPr>
          </a:lstStyle>
          <a:p>
            <a:pPr>
              <a:defRPr/>
            </a:pPr>
            <a:endParaRPr lang="en-US" dirty="0"/>
          </a:p>
        </p:txBody>
      </p:sp>
      <p:sp>
        <p:nvSpPr>
          <p:cNvPr id="4" name="Slide Image Placeholder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4768" tIns="47384" rIns="94768" bIns="47384" rtlCol="0" anchor="ctr"/>
          <a:lstStyle/>
          <a:p>
            <a:pPr lvl="0"/>
            <a:endParaRPr lang="en-US" noProof="0" dirty="0" smtClean="0"/>
          </a:p>
        </p:txBody>
      </p:sp>
      <p:sp>
        <p:nvSpPr>
          <p:cNvPr id="5" name="Notes Placeholder 4"/>
          <p:cNvSpPr>
            <a:spLocks noGrp="1"/>
          </p:cNvSpPr>
          <p:nvPr>
            <p:ph type="body" sz="quarter" idx="3"/>
          </p:nvPr>
        </p:nvSpPr>
        <p:spPr>
          <a:xfrm>
            <a:off x="709931" y="4861442"/>
            <a:ext cx="5679440" cy="4605576"/>
          </a:xfrm>
          <a:prstGeom prst="rect">
            <a:avLst/>
          </a:prstGeom>
        </p:spPr>
        <p:txBody>
          <a:bodyPr vert="horz" lIns="94768" tIns="47384" rIns="94768" bIns="47384"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1" y="9721106"/>
            <a:ext cx="3076363" cy="511731"/>
          </a:xfrm>
          <a:prstGeom prst="rect">
            <a:avLst/>
          </a:prstGeom>
        </p:spPr>
        <p:txBody>
          <a:bodyPr vert="horz" lIns="94768" tIns="47384" rIns="94768" bIns="47384" rtlCol="0" anchor="b"/>
          <a:lstStyle>
            <a:lvl1pPr algn="l">
              <a:defRPr sz="1200">
                <a:cs typeface="Arial" pitchFamily="34" charset="0"/>
              </a:defRPr>
            </a:lvl1pPr>
          </a:lstStyle>
          <a:p>
            <a:pPr>
              <a:defRPr/>
            </a:pPr>
            <a:endParaRPr lang="en-US" dirty="0"/>
          </a:p>
        </p:txBody>
      </p:sp>
      <p:sp>
        <p:nvSpPr>
          <p:cNvPr id="7" name="Slide Number Placeholder 6"/>
          <p:cNvSpPr>
            <a:spLocks noGrp="1"/>
          </p:cNvSpPr>
          <p:nvPr>
            <p:ph type="sldNum" sz="quarter" idx="5"/>
          </p:nvPr>
        </p:nvSpPr>
        <p:spPr>
          <a:xfrm>
            <a:off x="4021295" y="9721106"/>
            <a:ext cx="3076363" cy="511731"/>
          </a:xfrm>
          <a:prstGeom prst="rect">
            <a:avLst/>
          </a:prstGeom>
        </p:spPr>
        <p:txBody>
          <a:bodyPr vert="horz" lIns="94768" tIns="47384" rIns="94768" bIns="47384" rtlCol="0" anchor="b"/>
          <a:lstStyle>
            <a:lvl1pPr algn="r">
              <a:defRPr sz="1200">
                <a:cs typeface="Arial" pitchFamily="34" charset="0"/>
              </a:defRPr>
            </a:lvl1pPr>
          </a:lstStyle>
          <a:p>
            <a:pPr>
              <a:defRPr/>
            </a:pPr>
            <a:fld id="{3AF17833-FF17-4930-ACA3-4A68716B52A3}" type="slidenum">
              <a:rPr lang="en-US"/>
              <a:pPr>
                <a:defRPr/>
              </a:pPr>
              <a:t>‹#›</a:t>
            </a:fld>
            <a:endParaRPr lang="en-US" dirty="0"/>
          </a:p>
        </p:txBody>
      </p:sp>
    </p:spTree>
    <p:extLst>
      <p:ext uri="{BB962C8B-B14F-4D97-AF65-F5344CB8AC3E}">
        <p14:creationId xmlns:p14="http://schemas.microsoft.com/office/powerpoint/2010/main" val="4099247828"/>
      </p:ext>
    </p:extLst>
  </p:cSld>
  <p:clrMap bg1="lt1" tx1="dk1" bg2="lt2" tx2="dk2" accent1="accent1" accent2="accent2" accent3="accent3" accent4="accent4" accent5="accent5" accent6="accent6" hlink="hlink" folHlink="folHlink"/>
  <p:hf sldNum="0" hdr="0" ftr="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Other suggested titles:</a:t>
            </a:r>
          </a:p>
          <a:p>
            <a:endParaRPr lang="en-US" dirty="0" smtClean="0"/>
          </a:p>
          <a:p>
            <a:r>
              <a:rPr lang="en-US" dirty="0" smtClean="0"/>
              <a:t>“Benefits of oneM2M Standardization”</a:t>
            </a:r>
          </a:p>
        </p:txBody>
      </p:sp>
      <p:sp>
        <p:nvSpPr>
          <p:cNvPr id="2" name="Espace réservé de la date 1"/>
          <p:cNvSpPr>
            <a:spLocks noGrp="1"/>
          </p:cNvSpPr>
          <p:nvPr>
            <p:ph type="dt" idx="10"/>
          </p:nvPr>
        </p:nvSpPr>
        <p:spPr/>
        <p:txBody>
          <a:bodyPr/>
          <a:lstStyle/>
          <a:p>
            <a:pPr>
              <a:defRPr/>
            </a:pPr>
            <a:endParaRPr lang="en-US" dirty="0"/>
          </a:p>
        </p:txBody>
      </p:sp>
    </p:spTree>
    <p:extLst>
      <p:ext uri="{BB962C8B-B14F-4D97-AF65-F5344CB8AC3E}">
        <p14:creationId xmlns:p14="http://schemas.microsoft.com/office/powerpoint/2010/main" val="10025549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p:nvPr userDrawn="1"/>
        </p:nvSpPr>
        <p:spPr>
          <a:xfrm>
            <a:off x="8305800" y="6400800"/>
            <a:ext cx="367408" cy="276999"/>
          </a:xfrm>
          <a:prstGeom prst="rect">
            <a:avLst/>
          </a:prstGeom>
        </p:spPr>
        <p:txBody>
          <a:bodyPr wrap="none">
            <a:spAutoFit/>
          </a:bodyPr>
          <a:lstStyle/>
          <a:p>
            <a:pPr algn="r">
              <a:defRPr/>
            </a:pPr>
            <a:fld id="{B52B8AB2-264B-4AC2-9175-A38C93BC556B}" type="slidenum">
              <a:rPr lang="en-US" sz="1200" smtClean="0"/>
              <a:pPr algn="r">
                <a:defRPr/>
              </a:pPr>
              <a:t>‹#›</a:t>
            </a:fld>
            <a:endParaRPr lang="en-US" sz="1200"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5"/>
          <p:cNvSpPr/>
          <p:nvPr userDrawn="1"/>
        </p:nvSpPr>
        <p:spPr>
          <a:xfrm>
            <a:off x="8305800" y="6400800"/>
            <a:ext cx="367408" cy="276999"/>
          </a:xfrm>
          <a:prstGeom prst="rect">
            <a:avLst/>
          </a:prstGeom>
        </p:spPr>
        <p:txBody>
          <a:bodyPr wrap="none">
            <a:spAutoFit/>
          </a:bodyPr>
          <a:lstStyle/>
          <a:p>
            <a:pPr algn="r">
              <a:defRPr/>
            </a:pPr>
            <a:fld id="{B52B8AB2-264B-4AC2-9175-A38C93BC556B}" type="slidenum">
              <a:rPr lang="en-US" sz="1200" smtClean="0"/>
              <a:pPr algn="r">
                <a:defRPr/>
              </a:pPr>
              <a:t>‹#›</a:t>
            </a:fld>
            <a:endParaRPr lang="en-US" sz="1200" dirty="0"/>
          </a:p>
        </p:txBody>
      </p:sp>
      <p:sp>
        <p:nvSpPr>
          <p:cNvPr id="5" name="Title 4"/>
          <p:cNvSpPr>
            <a:spLocks noGrp="1"/>
          </p:cNvSpPr>
          <p:nvPr>
            <p:ph type="title"/>
          </p:nvPr>
        </p:nvSpPr>
        <p:spPr/>
        <p:txBody>
          <a:bodyPr/>
          <a:lstStyle/>
          <a:p>
            <a:r>
              <a:rPr lang="en-US" smtClean="0"/>
              <a:t>Click to edit Master title style</a:t>
            </a:r>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lstStyle>
            <a:lvl1pPr>
              <a:lnSpc>
                <a:spcPct val="85000"/>
              </a:lnSpc>
              <a:defRPr/>
            </a:lvl1pPr>
          </a:lstStyle>
          <a:p>
            <a:r>
              <a:rPr lang="en-US" smtClean="0"/>
              <a:t>Click to edit Master title style</a:t>
            </a:r>
            <a:endParaRPr lang="en-US"/>
          </a:p>
        </p:txBody>
      </p:sp>
      <p:sp>
        <p:nvSpPr>
          <p:cNvPr id="4" name="Rectangle 3"/>
          <p:cNvSpPr/>
          <p:nvPr userDrawn="1"/>
        </p:nvSpPr>
        <p:spPr>
          <a:xfrm>
            <a:off x="8305800" y="6400800"/>
            <a:ext cx="367408" cy="276999"/>
          </a:xfrm>
          <a:prstGeom prst="rect">
            <a:avLst/>
          </a:prstGeom>
        </p:spPr>
        <p:txBody>
          <a:bodyPr wrap="none">
            <a:spAutoFit/>
          </a:bodyPr>
          <a:lstStyle/>
          <a:p>
            <a:pPr algn="r">
              <a:defRPr/>
            </a:pPr>
            <a:fld id="{B52B8AB2-264B-4AC2-9175-A38C93BC556B}" type="slidenum">
              <a:rPr lang="en-US" sz="1200" smtClean="0"/>
              <a:pPr algn="r">
                <a:defRPr/>
              </a:pPr>
              <a:t>‹#›</a:t>
            </a:fld>
            <a:endParaRPr lang="en-US" sz="1200"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2"/>
          <p:cNvSpPr/>
          <p:nvPr userDrawn="1"/>
        </p:nvSpPr>
        <p:spPr>
          <a:xfrm>
            <a:off x="8305800" y="6400800"/>
            <a:ext cx="367408" cy="276999"/>
          </a:xfrm>
          <a:prstGeom prst="rect">
            <a:avLst/>
          </a:prstGeom>
        </p:spPr>
        <p:txBody>
          <a:bodyPr wrap="none">
            <a:spAutoFit/>
          </a:bodyPr>
          <a:lstStyle/>
          <a:p>
            <a:pPr algn="r">
              <a:defRPr/>
            </a:pPr>
            <a:fld id="{B52B8AB2-264B-4AC2-9175-A38C93BC556B}" type="slidenum">
              <a:rPr lang="en-US" sz="1200" smtClean="0"/>
              <a:pPr algn="r">
                <a:defRPr/>
              </a:pPr>
              <a:t>‹#›</a:t>
            </a:fld>
            <a:endParaRPr lang="en-US" sz="1200"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4" name="Rounded Rectangle 3"/>
          <p:cNvSpPr/>
          <p:nvPr userDrawn="1"/>
        </p:nvSpPr>
        <p:spPr>
          <a:xfrm>
            <a:off x="457200" y="5075238"/>
            <a:ext cx="8229600" cy="1222375"/>
          </a:xfrm>
          <a:prstGeom prst="roundRect">
            <a:avLst/>
          </a:prstGeom>
          <a:noFill/>
          <a:ln>
            <a:solidFill>
              <a:srgbClr val="A0A0A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5" name="Picture 7" descr="C:\Documents and Settings\mcauley\Local Settings\Temp\wz83a6\oneM2M\oneM2M-Logo.gif"/>
          <p:cNvPicPr>
            <a:picLocks noChangeAspect="1" noChangeArrowheads="1"/>
          </p:cNvPicPr>
          <p:nvPr userDrawn="1"/>
        </p:nvPicPr>
        <p:blipFill>
          <a:blip r:embed="rId2" cstate="print"/>
          <a:srcRect t="7465"/>
          <a:stretch>
            <a:fillRect/>
          </a:stretch>
        </p:blipFill>
        <p:spPr bwMode="auto">
          <a:xfrm>
            <a:off x="1581150" y="152400"/>
            <a:ext cx="5981700" cy="3778250"/>
          </a:xfrm>
          <a:prstGeom prst="rect">
            <a:avLst/>
          </a:prstGeom>
          <a:noFill/>
          <a:ln w="9525">
            <a:noFill/>
            <a:miter lim="800000"/>
            <a:headEnd/>
            <a:tailEnd/>
          </a:ln>
        </p:spPr>
      </p:pic>
      <p:sp>
        <p:nvSpPr>
          <p:cNvPr id="13" name="Text Placeholder 2"/>
          <p:cNvSpPr>
            <a:spLocks noGrp="1"/>
          </p:cNvSpPr>
          <p:nvPr>
            <p:ph type="body" idx="1"/>
          </p:nvPr>
        </p:nvSpPr>
        <p:spPr>
          <a:xfrm>
            <a:off x="685800" y="5076826"/>
            <a:ext cx="7772400" cy="1219200"/>
          </a:xfrm>
          <a:prstGeom prst="rect">
            <a:avLst/>
          </a:prstGeom>
        </p:spPr>
        <p:txBody>
          <a:bodyPr anchor="t">
            <a:normAutofit/>
          </a:bodyPr>
          <a:lstStyle>
            <a:lvl1pPr marL="0" indent="0">
              <a:spcBef>
                <a:spcPts val="0"/>
              </a:spcBef>
              <a:buNone/>
              <a:defRPr sz="1800">
                <a:solidFill>
                  <a:srgbClr val="C0000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14" name="Title 1"/>
          <p:cNvSpPr>
            <a:spLocks noGrp="1"/>
          </p:cNvSpPr>
          <p:nvPr>
            <p:ph type="title"/>
          </p:nvPr>
        </p:nvSpPr>
        <p:spPr>
          <a:xfrm>
            <a:off x="685800" y="3629025"/>
            <a:ext cx="7772400" cy="1362075"/>
          </a:xfrm>
          <a:prstGeom prst="rect">
            <a:avLst/>
          </a:prstGeom>
        </p:spPr>
        <p:txBody>
          <a:bodyPr anchor="t">
            <a:normAutofit/>
          </a:bodyPr>
          <a:lstStyle>
            <a:lvl1pPr algn="ctr">
              <a:lnSpc>
                <a:spcPct val="90000"/>
              </a:lnSpc>
              <a:defRPr sz="4800" b="1" cap="all">
                <a:solidFill>
                  <a:srgbClr val="A0A0A3"/>
                </a:solidFill>
              </a:defRPr>
            </a:lvl1pPr>
          </a:lstStyle>
          <a:p>
            <a:r>
              <a:rPr lang="en-US" dirty="0"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7239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2055" name="Picture 7" descr="C:\Documents and Settings\mcauley\Local Settings\Temp\wz83a6\oneM2M\oneM2M-Logo.gif"/>
          <p:cNvPicPr>
            <a:picLocks noChangeAspect="1" noChangeArrowheads="1"/>
          </p:cNvPicPr>
          <p:nvPr/>
        </p:nvPicPr>
        <p:blipFill>
          <a:blip r:embed="rId7" cstate="print"/>
          <a:srcRect/>
          <a:stretch>
            <a:fillRect/>
          </a:stretch>
        </p:blipFill>
        <p:spPr bwMode="auto">
          <a:xfrm>
            <a:off x="7646988" y="0"/>
            <a:ext cx="1497012" cy="1022350"/>
          </a:xfrm>
          <a:prstGeom prst="rect">
            <a:avLst/>
          </a:prstGeom>
          <a:noFill/>
          <a:ln w="9525">
            <a:noFill/>
            <a:miter lim="800000"/>
            <a:headEnd/>
            <a:tailEnd/>
          </a:ln>
        </p:spPr>
      </p:pic>
      <p:sp>
        <p:nvSpPr>
          <p:cNvPr id="11" name="Rectangle 10"/>
          <p:cNvSpPr/>
          <p:nvPr userDrawn="1"/>
        </p:nvSpPr>
        <p:spPr>
          <a:xfrm>
            <a:off x="3903686" y="6400800"/>
            <a:ext cx="1277914" cy="276999"/>
          </a:xfrm>
          <a:prstGeom prst="rect">
            <a:avLst/>
          </a:prstGeom>
        </p:spPr>
        <p:txBody>
          <a:bodyPr wrap="none">
            <a:spAutoFit/>
          </a:bodyPr>
          <a:lstStyle/>
          <a:p>
            <a:pPr>
              <a:defRPr/>
            </a:pPr>
            <a:r>
              <a:rPr lang="en-US" sz="1200" dirty="0" smtClean="0"/>
              <a:t>© 2017 oneM2M</a:t>
            </a:r>
            <a:endParaRPr lang="en-US" sz="1200" dirty="0"/>
          </a:p>
        </p:txBody>
      </p:sp>
    </p:spTree>
  </p:cSld>
  <p:clrMap bg1="lt1" tx1="dk1" bg2="lt2" tx2="dk2" accent1="accent1" accent2="accent2" accent3="accent3" accent4="accent4" accent5="accent5" accent6="accent6" hlink="hlink" folHlink="folHlink"/>
  <p:sldLayoutIdLst>
    <p:sldLayoutId id="2147484265" r:id="rId1"/>
    <p:sldLayoutId id="2147484266" r:id="rId2"/>
    <p:sldLayoutId id="2147484267" r:id="rId3"/>
    <p:sldLayoutId id="2147484268" r:id="rId4"/>
    <p:sldLayoutId id="2147484273" r:id="rId5"/>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rgbClr val="C00000"/>
          </a:solidFill>
          <a:latin typeface="+mj-lt"/>
          <a:ea typeface="+mj-ea"/>
          <a:cs typeface="+mj-cs"/>
        </a:defRPr>
      </a:lvl1pPr>
      <a:lvl2pPr algn="ctr" rtl="0" eaLnBrk="0" fontAlgn="base" hangingPunct="0">
        <a:spcBef>
          <a:spcPct val="0"/>
        </a:spcBef>
        <a:spcAft>
          <a:spcPct val="0"/>
        </a:spcAft>
        <a:defRPr sz="4400">
          <a:solidFill>
            <a:srgbClr val="C00000"/>
          </a:solidFill>
          <a:latin typeface="Calibri" pitchFamily="34" charset="0"/>
        </a:defRPr>
      </a:lvl2pPr>
      <a:lvl3pPr algn="ctr" rtl="0" eaLnBrk="0" fontAlgn="base" hangingPunct="0">
        <a:spcBef>
          <a:spcPct val="0"/>
        </a:spcBef>
        <a:spcAft>
          <a:spcPct val="0"/>
        </a:spcAft>
        <a:defRPr sz="4400">
          <a:solidFill>
            <a:srgbClr val="C00000"/>
          </a:solidFill>
          <a:latin typeface="Calibri" pitchFamily="34" charset="0"/>
        </a:defRPr>
      </a:lvl3pPr>
      <a:lvl4pPr algn="ctr" rtl="0" eaLnBrk="0" fontAlgn="base" hangingPunct="0">
        <a:spcBef>
          <a:spcPct val="0"/>
        </a:spcBef>
        <a:spcAft>
          <a:spcPct val="0"/>
        </a:spcAft>
        <a:defRPr sz="4400">
          <a:solidFill>
            <a:srgbClr val="C00000"/>
          </a:solidFill>
          <a:latin typeface="Calibri" pitchFamily="34" charset="0"/>
        </a:defRPr>
      </a:lvl4pPr>
      <a:lvl5pPr algn="ctr" rtl="0" eaLnBrk="0" fontAlgn="base" hangingPunct="0">
        <a:spcBef>
          <a:spcPct val="0"/>
        </a:spcBef>
        <a:spcAft>
          <a:spcPct val="0"/>
        </a:spcAft>
        <a:defRPr sz="4400">
          <a:solidFill>
            <a:srgbClr val="C00000"/>
          </a:solidFill>
          <a:latin typeface="Calibri" pitchFamily="34" charset="0"/>
        </a:defRPr>
      </a:lvl5pPr>
      <a:lvl6pPr marL="457200" algn="ctr" rtl="0" fontAlgn="base">
        <a:spcBef>
          <a:spcPct val="0"/>
        </a:spcBef>
        <a:spcAft>
          <a:spcPct val="0"/>
        </a:spcAft>
        <a:defRPr sz="4400">
          <a:solidFill>
            <a:srgbClr val="C00000"/>
          </a:solidFill>
          <a:latin typeface="Calibri" pitchFamily="34" charset="0"/>
        </a:defRPr>
      </a:lvl6pPr>
      <a:lvl7pPr marL="914400" algn="ctr" rtl="0" fontAlgn="base">
        <a:spcBef>
          <a:spcPct val="0"/>
        </a:spcBef>
        <a:spcAft>
          <a:spcPct val="0"/>
        </a:spcAft>
        <a:defRPr sz="4400">
          <a:solidFill>
            <a:srgbClr val="C00000"/>
          </a:solidFill>
          <a:latin typeface="Calibri" pitchFamily="34" charset="0"/>
        </a:defRPr>
      </a:lvl7pPr>
      <a:lvl8pPr marL="1371600" algn="ctr" rtl="0" fontAlgn="base">
        <a:spcBef>
          <a:spcPct val="0"/>
        </a:spcBef>
        <a:spcAft>
          <a:spcPct val="0"/>
        </a:spcAft>
        <a:defRPr sz="4400">
          <a:solidFill>
            <a:srgbClr val="C00000"/>
          </a:solidFill>
          <a:latin typeface="Calibri" pitchFamily="34" charset="0"/>
        </a:defRPr>
      </a:lvl8pPr>
      <a:lvl9pPr marL="1828800" algn="ctr" rtl="0" fontAlgn="base">
        <a:spcBef>
          <a:spcPct val="0"/>
        </a:spcBef>
        <a:spcAft>
          <a:spcPct val="0"/>
        </a:spcAft>
        <a:defRPr sz="4400">
          <a:solidFill>
            <a:srgbClr val="C00000"/>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rgbClr val="C00000"/>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rgbClr val="C00000"/>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png"/><Relationship Id="rId1" Type="http://schemas.openxmlformats.org/officeDocument/2006/relationships/slideLayout" Target="../slideLayouts/slideLayout3.xml"/><Relationship Id="rId5" Type="http://schemas.openxmlformats.org/officeDocument/2006/relationships/image" Target="../media/image8.jpg"/><Relationship Id="rId4" Type="http://schemas.openxmlformats.org/officeDocument/2006/relationships/image" Target="../media/image13.jpeg"/></Relationships>
</file>

<file path=ppt/slides/_rels/slide11.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14.jpeg"/><Relationship Id="rId1" Type="http://schemas.openxmlformats.org/officeDocument/2006/relationships/slideLayout" Target="../slideLayouts/slideLayout3.xml"/><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3" Type="http://schemas.openxmlformats.org/officeDocument/2006/relationships/package" Target="../embeddings/Microsoft_Visio_Drawing1.vsdx"/><Relationship Id="rId2" Type="http://schemas.openxmlformats.org/officeDocument/2006/relationships/slideLayout" Target="../slideLayouts/slideLayout3.xml"/><Relationship Id="rId1" Type="http://schemas.openxmlformats.org/officeDocument/2006/relationships/vmlDrawing" Target="../drawings/vmlDrawing1.vml"/><Relationship Id="rId4" Type="http://schemas.openxmlformats.org/officeDocument/2006/relationships/image" Target="../media/image15.emf"/></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png"/><Relationship Id="rId1" Type="http://schemas.openxmlformats.org/officeDocument/2006/relationships/slideLayout" Target="../slideLayouts/slideLayout3.xml"/><Relationship Id="rId5" Type="http://schemas.openxmlformats.org/officeDocument/2006/relationships/image" Target="../media/image8.jpg"/><Relationship Id="rId4" Type="http://schemas.openxmlformats.org/officeDocument/2006/relationships/image" Target="../media/image13.jpeg"/></Relationships>
</file>

<file path=ppt/slides/_rels/slide1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16.jpeg"/><Relationship Id="rId1" Type="http://schemas.openxmlformats.org/officeDocument/2006/relationships/slideLayout" Target="../slideLayouts/slideLayout3.xml"/><Relationship Id="rId4" Type="http://schemas.openxmlformats.org/officeDocument/2006/relationships/image" Target="../media/image10.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3.xml"/><Relationship Id="rId5" Type="http://schemas.openxmlformats.org/officeDocument/2006/relationships/image" Target="../media/image6.jpeg"/><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png"/><Relationship Id="rId1" Type="http://schemas.openxmlformats.org/officeDocument/2006/relationships/slideLayout" Target="../slideLayouts/slideLayout3.xml"/><Relationship Id="rId5" Type="http://schemas.openxmlformats.org/officeDocument/2006/relationships/image" Target="../media/image10.png"/><Relationship Id="rId4" Type="http://schemas.openxmlformats.org/officeDocument/2006/relationships/image" Target="../media/image9.jpeg"/></Relationships>
</file>

<file path=ppt/slides/_rels/slide5.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png"/><Relationship Id="rId1" Type="http://schemas.openxmlformats.org/officeDocument/2006/relationships/slideLayout" Target="../slideLayouts/slideLayout3.xml"/><Relationship Id="rId5" Type="http://schemas.openxmlformats.org/officeDocument/2006/relationships/image" Target="../media/image10.png"/><Relationship Id="rId4" Type="http://schemas.openxmlformats.org/officeDocument/2006/relationships/image" Target="../media/image9.jpe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1.jpeg"/><Relationship Id="rId1" Type="http://schemas.openxmlformats.org/officeDocument/2006/relationships/slideLayout" Target="../slideLayouts/slideLayout3.xml"/><Relationship Id="rId4" Type="http://schemas.openxmlformats.org/officeDocument/2006/relationships/image" Target="../media/image8.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12.jpeg"/><Relationship Id="rId1" Type="http://schemas.openxmlformats.org/officeDocument/2006/relationships/slideLayout" Target="../slideLayouts/slideLayout3.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ext Placeholder 3"/>
          <p:cNvSpPr>
            <a:spLocks noGrp="1"/>
          </p:cNvSpPr>
          <p:nvPr>
            <p:ph type="body" idx="1"/>
          </p:nvPr>
        </p:nvSpPr>
        <p:spPr bwMode="auto">
          <a:xfrm>
            <a:off x="685800" y="5069775"/>
            <a:ext cx="7772400" cy="1219200"/>
          </a:xfrm>
          <a:noFill/>
          <a:ln>
            <a:miter lim="800000"/>
            <a:headEnd/>
            <a:tailEnd/>
          </a:ln>
        </p:spPr>
        <p:txBody>
          <a:bodyPr vert="horz" wrap="square" lIns="91440" tIns="45720" rIns="91440" bIns="45720" numCol="1" anchorCtr="0" compatLnSpc="1">
            <a:prstTxWarp prst="textNoShape">
              <a:avLst/>
            </a:prstTxWarp>
            <a:normAutofit/>
          </a:bodyPr>
          <a:lstStyle/>
          <a:p>
            <a:pPr eaLnBrk="1" hangingPunct="1"/>
            <a:r>
              <a:rPr lang="en-US" altLang="ko-KR" sz="2000" dirty="0">
                <a:solidFill>
                  <a:srgbClr val="B42025"/>
                </a:solidFill>
                <a:ea typeface="굴림" panose="020B0600000101010101" pitchFamily="34" charset="-127"/>
              </a:rPr>
              <a:t>Group Name: ARC WG</a:t>
            </a:r>
          </a:p>
          <a:p>
            <a:pPr eaLnBrk="1" hangingPunct="1"/>
            <a:r>
              <a:rPr lang="en-US" altLang="ko-KR" sz="2000" dirty="0">
                <a:solidFill>
                  <a:srgbClr val="B42025"/>
                </a:solidFill>
                <a:ea typeface="굴림" panose="020B0600000101010101" pitchFamily="34" charset="-127"/>
              </a:rPr>
              <a:t>Source: </a:t>
            </a:r>
            <a:r>
              <a:rPr lang="fr-FR" sz="2000" dirty="0"/>
              <a:t>Dale </a:t>
            </a:r>
            <a:r>
              <a:rPr lang="fr-FR" sz="2000" dirty="0" smtClean="0"/>
              <a:t>Seed, Convida Wireless (Seed.Dale@ConvidaWireless.com)</a:t>
            </a:r>
            <a:endParaRPr lang="fr-FR" sz="2000" dirty="0"/>
          </a:p>
          <a:p>
            <a:pPr eaLnBrk="1" hangingPunct="1"/>
            <a:r>
              <a:rPr lang="en-US" altLang="ko-KR" sz="2000" dirty="0" smtClean="0">
                <a:solidFill>
                  <a:srgbClr val="B42025"/>
                </a:solidFill>
                <a:ea typeface="굴림" panose="020B0600000101010101" pitchFamily="34" charset="-127"/>
              </a:rPr>
              <a:t>Meeting </a:t>
            </a:r>
            <a:r>
              <a:rPr lang="en-US" altLang="ko-KR" sz="2000" dirty="0">
                <a:solidFill>
                  <a:srgbClr val="B42025"/>
                </a:solidFill>
                <a:ea typeface="굴림" panose="020B0600000101010101" pitchFamily="34" charset="-127"/>
              </a:rPr>
              <a:t>Date: </a:t>
            </a:r>
            <a:r>
              <a:rPr lang="en-US" altLang="ko-KR" sz="2000" dirty="0" smtClean="0">
                <a:solidFill>
                  <a:srgbClr val="B42025"/>
                </a:solidFill>
                <a:ea typeface="굴림" panose="020B0600000101010101" pitchFamily="34" charset="-127"/>
              </a:rPr>
              <a:t>2017-03-16 </a:t>
            </a:r>
            <a:r>
              <a:rPr lang="en-US" altLang="ko-KR" sz="2000" dirty="0" smtClean="0">
                <a:solidFill>
                  <a:srgbClr val="B42025"/>
                </a:solidFill>
                <a:ea typeface="굴림" panose="020B0600000101010101" pitchFamily="34" charset="-127"/>
              </a:rPr>
              <a:t>(</a:t>
            </a:r>
            <a:r>
              <a:rPr lang="en-US" altLang="ko-KR" sz="2000" dirty="0" smtClean="0">
                <a:solidFill>
                  <a:srgbClr val="B42025"/>
                </a:solidFill>
                <a:ea typeface="굴림" panose="020B0600000101010101" pitchFamily="34" charset="-127"/>
              </a:rPr>
              <a:t>ARC27.2)</a:t>
            </a:r>
            <a:endParaRPr lang="en-US" altLang="ko-KR" sz="2000" dirty="0">
              <a:solidFill>
                <a:srgbClr val="B42025"/>
              </a:solidFill>
              <a:ea typeface="굴림" panose="020B0600000101010101" pitchFamily="34" charset="-127"/>
            </a:endParaRPr>
          </a:p>
        </p:txBody>
      </p:sp>
      <p:sp>
        <p:nvSpPr>
          <p:cNvPr id="3" name="Title 2"/>
          <p:cNvSpPr>
            <a:spLocks noGrp="1"/>
          </p:cNvSpPr>
          <p:nvPr>
            <p:ph type="title"/>
          </p:nvPr>
        </p:nvSpPr>
        <p:spPr/>
        <p:txBody>
          <a:bodyPr>
            <a:noAutofit/>
          </a:bodyPr>
          <a:lstStyle/>
          <a:p>
            <a:pPr>
              <a:defRPr/>
            </a:pPr>
            <a:r>
              <a:rPr lang="en-US" sz="4000" cap="none" dirty="0" smtClean="0">
                <a:solidFill>
                  <a:schemeClr val="tx1">
                    <a:lumMod val="65000"/>
                    <a:lumOff val="35000"/>
                  </a:schemeClr>
                </a:solidFill>
              </a:rPr>
              <a:t>CSE Retargeting to AE, IPE, and </a:t>
            </a:r>
            <a:r>
              <a:rPr lang="en-US" sz="4000" cap="none" dirty="0" err="1" smtClean="0">
                <a:solidFill>
                  <a:schemeClr val="tx1">
                    <a:lumMod val="65000"/>
                    <a:lumOff val="35000"/>
                  </a:schemeClr>
                </a:solidFill>
              </a:rPr>
              <a:t>NoDN</a:t>
            </a:r>
            <a:r>
              <a:rPr lang="en-US" sz="4000" cap="none" dirty="0" smtClean="0">
                <a:solidFill>
                  <a:schemeClr val="tx1">
                    <a:lumMod val="65000"/>
                    <a:lumOff val="35000"/>
                  </a:schemeClr>
                </a:solidFill>
              </a:rPr>
              <a:t> Hosted Resources</a:t>
            </a:r>
            <a:endParaRPr lang="en-US" sz="4000" cap="none" dirty="0">
              <a:solidFill>
                <a:schemeClr val="tx1">
                  <a:lumMod val="65000"/>
                  <a:lumOff val="3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762" y="860408"/>
            <a:ext cx="5927725" cy="396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71" name="Straight Connector 70"/>
          <p:cNvCxnSpPr>
            <a:endCxn id="75" idx="0"/>
          </p:cNvCxnSpPr>
          <p:nvPr/>
        </p:nvCxnSpPr>
        <p:spPr>
          <a:xfrm>
            <a:off x="4221362" y="4114800"/>
            <a:ext cx="794221" cy="128279"/>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762" y="67743"/>
            <a:ext cx="7239000" cy="1143000"/>
          </a:xfrm>
        </p:spPr>
        <p:txBody>
          <a:bodyPr/>
          <a:lstStyle/>
          <a:p>
            <a:pPr algn="l"/>
            <a:r>
              <a:rPr lang="en-US" dirty="0" smtClean="0"/>
              <a:t>Interworking Example</a:t>
            </a:r>
            <a:endParaRPr lang="en-US" dirty="0"/>
          </a:p>
        </p:txBody>
      </p:sp>
      <p:pic>
        <p:nvPicPr>
          <p:cNvPr id="46"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386945" y="3505200"/>
            <a:ext cx="671906" cy="619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8" name="Rounded Rectangle 57"/>
          <p:cNvSpPr/>
          <p:nvPr/>
        </p:nvSpPr>
        <p:spPr bwMode="auto">
          <a:xfrm>
            <a:off x="3581400" y="3760954"/>
            <a:ext cx="639962" cy="430046"/>
          </a:xfrm>
          <a:prstGeom prst="roundRect">
            <a:avLst/>
          </a:prstGeom>
          <a:gradFill>
            <a:gsLst>
              <a:gs pos="0">
                <a:schemeClr val="accent1"/>
              </a:gs>
              <a:gs pos="46000">
                <a:schemeClr val="accent1"/>
              </a:gs>
              <a:gs pos="100000">
                <a:schemeClr val="accent2"/>
              </a:gs>
            </a:gsLst>
            <a:lin ang="16200000" scaled="0"/>
          </a:gra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algn="ctr" fontAlgn="auto">
              <a:spcBef>
                <a:spcPts val="0"/>
              </a:spcBef>
              <a:spcAft>
                <a:spcPts val="0"/>
              </a:spcAft>
            </a:pPr>
            <a:r>
              <a:rPr lang="en-US" sz="2400" b="1" kern="0" dirty="0" smtClean="0">
                <a:solidFill>
                  <a:prstClr val="white"/>
                </a:solidFill>
                <a:latin typeface="+mn-lt"/>
                <a:cs typeface="+mn-cs"/>
              </a:rPr>
              <a:t>IPE</a:t>
            </a:r>
            <a:endParaRPr lang="en-US" sz="2400" b="1" kern="0" dirty="0">
              <a:solidFill>
                <a:prstClr val="white"/>
              </a:solidFill>
              <a:latin typeface="+mn-lt"/>
              <a:cs typeface="+mn-cs"/>
            </a:endParaRPr>
          </a:p>
        </p:txBody>
      </p:sp>
      <p:sp>
        <p:nvSpPr>
          <p:cNvPr id="65" name="Rounded Rectangle 64"/>
          <p:cNvSpPr/>
          <p:nvPr/>
        </p:nvSpPr>
        <p:spPr bwMode="auto">
          <a:xfrm>
            <a:off x="6781800" y="4202501"/>
            <a:ext cx="639962" cy="430046"/>
          </a:xfrm>
          <a:prstGeom prst="roundRect">
            <a:avLst/>
          </a:prstGeom>
          <a:solidFill>
            <a:schemeClr val="accent1"/>
          </a:solidFill>
          <a:ln w="12700" cap="flat" cmpd="sng" algn="ctr">
            <a:solidFill>
              <a:schemeClr val="accent1"/>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smtClean="0">
                <a:ln>
                  <a:noFill/>
                </a:ln>
                <a:solidFill>
                  <a:prstClr val="white"/>
                </a:solidFill>
                <a:effectLst/>
                <a:uLnTx/>
                <a:uFillTx/>
                <a:latin typeface="+mn-lt"/>
                <a:ea typeface="+mn-ea"/>
                <a:cs typeface="+mn-cs"/>
              </a:rPr>
              <a:t>AE</a:t>
            </a:r>
            <a:endParaRPr kumimoji="0" lang="en-US" sz="2400" b="1" i="0" u="none" strike="noStrike" kern="0" cap="none" spc="0" normalizeH="0" baseline="0" noProof="0" dirty="0">
              <a:ln>
                <a:noFill/>
              </a:ln>
              <a:solidFill>
                <a:prstClr val="white"/>
              </a:solidFill>
              <a:effectLst/>
              <a:uLnTx/>
              <a:uFillTx/>
              <a:latin typeface="+mn-lt"/>
              <a:ea typeface="+mn-ea"/>
              <a:cs typeface="+mn-cs"/>
            </a:endParaRPr>
          </a:p>
        </p:txBody>
      </p:sp>
      <p:cxnSp>
        <p:nvCxnSpPr>
          <p:cNvPr id="73" name="Straight Connector 72"/>
          <p:cNvCxnSpPr/>
          <p:nvPr/>
        </p:nvCxnSpPr>
        <p:spPr>
          <a:xfrm flipV="1">
            <a:off x="5327900" y="4443609"/>
            <a:ext cx="1511174" cy="1079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75" name="Rounded Rectangle 74"/>
          <p:cNvSpPr/>
          <p:nvPr/>
        </p:nvSpPr>
        <p:spPr bwMode="auto">
          <a:xfrm>
            <a:off x="4546995" y="4243079"/>
            <a:ext cx="937175" cy="430046"/>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smtClean="0">
                <a:ln>
                  <a:noFill/>
                </a:ln>
                <a:solidFill>
                  <a:prstClr val="white"/>
                </a:solidFill>
                <a:effectLst/>
                <a:uLnTx/>
                <a:uFillTx/>
                <a:latin typeface="+mn-lt"/>
                <a:ea typeface="+mn-ea"/>
                <a:cs typeface="+mn-cs"/>
              </a:rPr>
              <a:t>MN-CSE</a:t>
            </a:r>
            <a:endParaRPr kumimoji="0" lang="en-US" sz="1200" b="1" i="0" u="none" strike="noStrike" kern="0" cap="none" spc="0" normalizeH="0" baseline="0" noProof="0" dirty="0">
              <a:ln>
                <a:noFill/>
              </a:ln>
              <a:solidFill>
                <a:prstClr val="white"/>
              </a:solidFill>
              <a:effectLst/>
              <a:uLnTx/>
              <a:uFillTx/>
              <a:latin typeface="+mn-lt"/>
              <a:ea typeface="+mn-ea"/>
              <a:cs typeface="+mn-cs"/>
            </a:endParaRPr>
          </a:p>
        </p:txBody>
      </p:sp>
      <p:cxnSp>
        <p:nvCxnSpPr>
          <p:cNvPr id="77" name="Straight Connector 76"/>
          <p:cNvCxnSpPr>
            <a:stCxn id="80" idx="2"/>
            <a:endCxn id="58" idx="0"/>
          </p:cNvCxnSpPr>
          <p:nvPr/>
        </p:nvCxnSpPr>
        <p:spPr>
          <a:xfrm>
            <a:off x="1659357" y="3195562"/>
            <a:ext cx="2242024" cy="565392"/>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80" name="Rounded Rectangle 79"/>
          <p:cNvSpPr/>
          <p:nvPr/>
        </p:nvSpPr>
        <p:spPr bwMode="auto">
          <a:xfrm>
            <a:off x="1090353" y="2661016"/>
            <a:ext cx="1138007" cy="534546"/>
          </a:xfrm>
          <a:prstGeom prst="roundRect">
            <a:avLst/>
          </a:prstGeom>
          <a:solidFill>
            <a:schemeClr val="accent2"/>
          </a:solidFill>
          <a:ln w="12700" cap="flat" cmpd="sng" algn="ctr">
            <a:noFill/>
            <a:prstDash val="solid"/>
          </a:ln>
          <a:effectLst>
            <a:outerShdw blurRad="50800" dist="20000" dir="5400000" rotWithShape="0">
              <a:srgbClr val="000000">
                <a:alpha val="42000"/>
              </a:srgbClr>
            </a:outerShdw>
          </a:effectLst>
        </p:spPr>
        <p:txBody>
          <a:bodyPr lIns="0" rIns="0" anchor="ctr"/>
          <a:lstStyle/>
          <a:p>
            <a:pPr algn="ctr" fontAlgn="auto">
              <a:spcBef>
                <a:spcPts val="0"/>
              </a:spcBef>
              <a:spcAft>
                <a:spcPts val="0"/>
              </a:spcAft>
            </a:pPr>
            <a:r>
              <a:rPr lang="en-US" sz="1200" b="1" kern="0" dirty="0" smtClean="0">
                <a:solidFill>
                  <a:prstClr val="white"/>
                </a:solidFill>
                <a:latin typeface="+mn-lt"/>
                <a:cs typeface="+mn-cs"/>
              </a:rPr>
              <a:t>Non-oneM2M Device Node (</a:t>
            </a:r>
            <a:r>
              <a:rPr lang="en-US" sz="1200" b="1" kern="0" dirty="0" err="1" smtClean="0">
                <a:solidFill>
                  <a:prstClr val="white"/>
                </a:solidFill>
                <a:latin typeface="+mn-lt"/>
                <a:cs typeface="+mn-cs"/>
              </a:rPr>
              <a:t>NoDN</a:t>
            </a:r>
            <a:r>
              <a:rPr lang="en-US" sz="1200" b="1" kern="0" dirty="0" smtClean="0">
                <a:solidFill>
                  <a:prstClr val="white"/>
                </a:solidFill>
                <a:latin typeface="+mn-lt"/>
                <a:cs typeface="+mn-cs"/>
              </a:rPr>
              <a:t>)</a:t>
            </a:r>
            <a:endParaRPr lang="en-US" sz="1200" b="1" kern="0" dirty="0">
              <a:solidFill>
                <a:prstClr val="white"/>
              </a:solidFill>
              <a:latin typeface="+mn-lt"/>
              <a:cs typeface="+mn-cs"/>
            </a:endParaRPr>
          </a:p>
        </p:txBody>
      </p:sp>
      <p:pic>
        <p:nvPicPr>
          <p:cNvPr id="36" name="Picture 3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H="1">
            <a:off x="2234571" y="1912629"/>
            <a:ext cx="497896" cy="1073051"/>
          </a:xfrm>
          <a:prstGeom prst="rect">
            <a:avLst/>
          </a:prstGeom>
        </p:spPr>
      </p:pic>
      <p:pic>
        <p:nvPicPr>
          <p:cNvPr id="37" name="Picture 3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619979" y="4202501"/>
            <a:ext cx="360810" cy="565449"/>
          </a:xfrm>
          <a:prstGeom prst="rect">
            <a:avLst/>
          </a:prstGeom>
        </p:spPr>
      </p:pic>
      <p:sp>
        <p:nvSpPr>
          <p:cNvPr id="15" name="TextBox 14"/>
          <p:cNvSpPr txBox="1"/>
          <p:nvPr/>
        </p:nvSpPr>
        <p:spPr>
          <a:xfrm>
            <a:off x="660795" y="5402537"/>
            <a:ext cx="7772400" cy="646331"/>
          </a:xfrm>
          <a:prstGeom prst="rect">
            <a:avLst/>
          </a:prstGeom>
          <a:noFill/>
        </p:spPr>
        <p:txBody>
          <a:bodyPr wrap="square" rtlCol="0">
            <a:spAutoFit/>
          </a:bodyPr>
          <a:lstStyle/>
          <a:p>
            <a:r>
              <a:rPr lang="en-US" dirty="0" smtClean="0">
                <a:solidFill>
                  <a:srgbClr val="00B0F0"/>
                </a:solidFill>
                <a:sym typeface="Wingdings" panose="05000000000000000000" pitchFamily="2" charset="2"/>
              </a:rPr>
              <a:t>Retargeting of requests to IPEs can also reduce complexity of IPEs and optimize interworking of oneM2M with other technologies</a:t>
            </a:r>
            <a:endParaRPr lang="en-US" dirty="0">
              <a:solidFill>
                <a:srgbClr val="00B0F0"/>
              </a:solidFill>
            </a:endParaRPr>
          </a:p>
        </p:txBody>
      </p:sp>
    </p:spTree>
    <p:extLst>
      <p:ext uri="{BB962C8B-B14F-4D97-AF65-F5344CB8AC3E}">
        <p14:creationId xmlns:p14="http://schemas.microsoft.com/office/powerpoint/2010/main" val="34291382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Rounded Rectangle 59"/>
          <p:cNvSpPr/>
          <p:nvPr/>
        </p:nvSpPr>
        <p:spPr>
          <a:xfrm>
            <a:off x="691722" y="1701602"/>
            <a:ext cx="8073849" cy="1312308"/>
          </a:xfrm>
          <a:prstGeom prst="roundRect">
            <a:avLst>
              <a:gd name="adj" fmla="val 4971"/>
            </a:avLst>
          </a:prstGeom>
          <a:solidFill>
            <a:schemeClr val="accent1">
              <a:alpha val="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Rounded Rectangle 66"/>
          <p:cNvSpPr/>
          <p:nvPr/>
        </p:nvSpPr>
        <p:spPr>
          <a:xfrm>
            <a:off x="698557" y="3048000"/>
            <a:ext cx="8073849" cy="2962504"/>
          </a:xfrm>
          <a:prstGeom prst="roundRect">
            <a:avLst>
              <a:gd name="adj" fmla="val 4971"/>
            </a:avLst>
          </a:prstGeom>
          <a:solidFill>
            <a:schemeClr val="accent1">
              <a:alpha val="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1" name="Straight Connector 30"/>
          <p:cNvCxnSpPr/>
          <p:nvPr/>
        </p:nvCxnSpPr>
        <p:spPr>
          <a:xfrm>
            <a:off x="5963184" y="1537068"/>
            <a:ext cx="36374" cy="4622842"/>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6200" y="76200"/>
            <a:ext cx="7239000" cy="1143000"/>
          </a:xfrm>
        </p:spPr>
        <p:txBody>
          <a:bodyPr/>
          <a:lstStyle/>
          <a:p>
            <a:pPr algn="l"/>
            <a:r>
              <a:rPr lang="en-US" dirty="0" smtClean="0"/>
              <a:t>Retargeting to an IPE</a:t>
            </a:r>
            <a:endParaRPr lang="en-US" dirty="0"/>
          </a:p>
        </p:txBody>
      </p:sp>
      <p:grpSp>
        <p:nvGrpSpPr>
          <p:cNvPr id="25" name="Group 24"/>
          <p:cNvGrpSpPr/>
          <p:nvPr/>
        </p:nvGrpSpPr>
        <p:grpSpPr>
          <a:xfrm>
            <a:off x="696618" y="1219200"/>
            <a:ext cx="7894984" cy="4953000"/>
            <a:chOff x="1991168" y="2403536"/>
            <a:chExt cx="7894984" cy="4953000"/>
          </a:xfrm>
        </p:grpSpPr>
        <p:sp>
          <p:nvSpPr>
            <p:cNvPr id="29" name="Rounded Rectangle 28"/>
            <p:cNvSpPr/>
            <p:nvPr/>
          </p:nvSpPr>
          <p:spPr bwMode="auto">
            <a:xfrm>
              <a:off x="1991168" y="2403536"/>
              <a:ext cx="740672" cy="505443"/>
            </a:xfrm>
            <a:prstGeom prst="roundRect">
              <a:avLst/>
            </a:prstGeom>
            <a:solidFill>
              <a:schemeClr val="accent2"/>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b="1" kern="0" dirty="0" err="1" smtClean="0">
                  <a:solidFill>
                    <a:prstClr val="white"/>
                  </a:solidFill>
                  <a:latin typeface="+mn-lt"/>
                  <a:cs typeface="+mn-cs"/>
                </a:rPr>
                <a:t>NoDN</a:t>
              </a:r>
              <a:endParaRPr lang="en-US" sz="1600" b="1" kern="0" dirty="0" smtClean="0">
                <a:solidFill>
                  <a:prstClr val="white"/>
                </a:solidFill>
                <a:latin typeface="+mn-lt"/>
                <a:cs typeface="+mn-cs"/>
              </a:endParaRPr>
            </a:p>
          </p:txBody>
        </p:sp>
        <p:sp>
          <p:nvSpPr>
            <p:cNvPr id="33" name="Rounded Rectangle 32"/>
            <p:cNvSpPr/>
            <p:nvPr/>
          </p:nvSpPr>
          <p:spPr bwMode="auto">
            <a:xfrm>
              <a:off x="9145480" y="2403536"/>
              <a:ext cx="740672" cy="505443"/>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smtClean="0">
                  <a:ln>
                    <a:noFill/>
                  </a:ln>
                  <a:solidFill>
                    <a:prstClr val="white"/>
                  </a:solidFill>
                  <a:effectLst/>
                  <a:uLnTx/>
                  <a:uFillTx/>
                  <a:latin typeface="+mn-lt"/>
                  <a:ea typeface="+mn-ea"/>
                  <a:cs typeface="+mn-cs"/>
                </a:rPr>
                <a:t>AE</a:t>
              </a:r>
              <a:endParaRPr kumimoji="0" lang="en-US" sz="2000" b="1" i="0" u="none" strike="noStrike" kern="0" cap="none" spc="0" normalizeH="0" baseline="0" noProof="0" dirty="0">
                <a:ln>
                  <a:noFill/>
                </a:ln>
                <a:solidFill>
                  <a:prstClr val="white"/>
                </a:solidFill>
                <a:effectLst/>
                <a:uLnTx/>
                <a:uFillTx/>
                <a:latin typeface="+mn-lt"/>
                <a:ea typeface="+mn-ea"/>
                <a:cs typeface="+mn-cs"/>
              </a:endParaRPr>
            </a:p>
          </p:txBody>
        </p:sp>
        <p:cxnSp>
          <p:nvCxnSpPr>
            <p:cNvPr id="39" name="Straight Connector 38"/>
            <p:cNvCxnSpPr/>
            <p:nvPr/>
          </p:nvCxnSpPr>
          <p:spPr>
            <a:xfrm>
              <a:off x="2341986" y="2910929"/>
              <a:ext cx="19518" cy="4445607"/>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grpSp>
      <p:cxnSp>
        <p:nvCxnSpPr>
          <p:cNvPr id="52" name="Straight Connector 51"/>
          <p:cNvCxnSpPr/>
          <p:nvPr/>
        </p:nvCxnSpPr>
        <p:spPr>
          <a:xfrm>
            <a:off x="3553954" y="1600200"/>
            <a:ext cx="22312" cy="4343400"/>
          </a:xfrm>
          <a:prstGeom prst="line">
            <a:avLst/>
          </a:prstGeom>
          <a:ln w="38100">
            <a:solidFill>
              <a:schemeClr val="accent1"/>
            </a:solidFill>
            <a:prstDash val="solid"/>
          </a:ln>
        </p:spPr>
        <p:style>
          <a:lnRef idx="1">
            <a:schemeClr val="accent1"/>
          </a:lnRef>
          <a:fillRef idx="0">
            <a:schemeClr val="accent1"/>
          </a:fillRef>
          <a:effectRef idx="0">
            <a:schemeClr val="accent1"/>
          </a:effectRef>
          <a:fontRef idx="minor">
            <a:schemeClr val="tx1"/>
          </a:fontRef>
        </p:style>
      </p:cxnSp>
      <p:sp>
        <p:nvSpPr>
          <p:cNvPr id="53" name="Rounded Rectangle 52"/>
          <p:cNvSpPr/>
          <p:nvPr/>
        </p:nvSpPr>
        <p:spPr bwMode="auto">
          <a:xfrm>
            <a:off x="3048000" y="1219200"/>
            <a:ext cx="1084657" cy="505443"/>
          </a:xfrm>
          <a:prstGeom prst="roundRect">
            <a:avLst/>
          </a:prstGeom>
          <a:gradFill flip="none" rotWithShape="1">
            <a:gsLst>
              <a:gs pos="0">
                <a:schemeClr val="accent2"/>
              </a:gs>
              <a:gs pos="25000">
                <a:schemeClr val="accent2"/>
              </a:gs>
              <a:gs pos="100000">
                <a:schemeClr val="accent1"/>
              </a:gs>
            </a:gsLst>
            <a:lin ang="0" scaled="1"/>
            <a:tileRect/>
          </a:gra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2000" b="1" kern="0" dirty="0" smtClean="0">
                <a:solidFill>
                  <a:prstClr val="white"/>
                </a:solidFill>
              </a:rPr>
              <a:t>IPE</a:t>
            </a:r>
          </a:p>
        </p:txBody>
      </p:sp>
      <p:sp>
        <p:nvSpPr>
          <p:cNvPr id="54" name="Rounded Rectangle 53"/>
          <p:cNvSpPr/>
          <p:nvPr/>
        </p:nvSpPr>
        <p:spPr bwMode="auto">
          <a:xfrm>
            <a:off x="5392343" y="1189974"/>
            <a:ext cx="1084657" cy="505443"/>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2000" b="1" kern="0" dirty="0" smtClean="0">
                <a:solidFill>
                  <a:prstClr val="white"/>
                </a:solidFill>
              </a:rPr>
              <a:t>MN-CSE</a:t>
            </a:r>
            <a:endParaRPr lang="en-US" sz="2000" b="1" kern="0" dirty="0">
              <a:solidFill>
                <a:prstClr val="white"/>
              </a:solidFill>
            </a:endParaRPr>
          </a:p>
        </p:txBody>
      </p:sp>
      <p:cxnSp>
        <p:nvCxnSpPr>
          <p:cNvPr id="28" name="Straight Connector 27"/>
          <p:cNvCxnSpPr/>
          <p:nvPr/>
        </p:nvCxnSpPr>
        <p:spPr>
          <a:xfrm>
            <a:off x="8290818" y="1714303"/>
            <a:ext cx="19518" cy="4445607"/>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1057195" y="2057400"/>
            <a:ext cx="2496759" cy="0"/>
          </a:xfrm>
          <a:prstGeom prst="straightConnector1">
            <a:avLst/>
          </a:prstGeom>
          <a:ln>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3733800" y="1794302"/>
            <a:ext cx="2111414" cy="415498"/>
          </a:xfrm>
          <a:prstGeom prst="rect">
            <a:avLst/>
          </a:prstGeom>
          <a:noFill/>
        </p:spPr>
        <p:txBody>
          <a:bodyPr wrap="square" rtlCol="0">
            <a:spAutoFit/>
          </a:bodyPr>
          <a:lstStyle/>
          <a:p>
            <a:r>
              <a:rPr lang="en-US" sz="1050" dirty="0" smtClean="0">
                <a:solidFill>
                  <a:schemeClr val="accent1"/>
                </a:solidFill>
              </a:rPr>
              <a:t>CREATE </a:t>
            </a:r>
            <a:r>
              <a:rPr lang="en-US" sz="1050" dirty="0">
                <a:solidFill>
                  <a:schemeClr val="accent1"/>
                </a:solidFill>
              </a:rPr>
              <a:t>Door &lt;AE&gt; [ADN-AE’s Door Lock </a:t>
            </a:r>
            <a:r>
              <a:rPr lang="en-US" sz="1050" dirty="0" err="1">
                <a:solidFill>
                  <a:schemeClr val="accent1"/>
                </a:solidFill>
              </a:rPr>
              <a:t>flexContainer</a:t>
            </a:r>
            <a:r>
              <a:rPr lang="en-US" sz="1050" dirty="0">
                <a:solidFill>
                  <a:schemeClr val="accent1"/>
                </a:solidFill>
              </a:rPr>
              <a:t> Info]</a:t>
            </a:r>
            <a:endParaRPr lang="en-US" sz="1050" dirty="0">
              <a:solidFill>
                <a:schemeClr val="accent1"/>
              </a:solidFill>
            </a:endParaRPr>
          </a:p>
        </p:txBody>
      </p:sp>
      <p:cxnSp>
        <p:nvCxnSpPr>
          <p:cNvPr id="36" name="Straight Arrow Connector 35"/>
          <p:cNvCxnSpPr/>
          <p:nvPr/>
        </p:nvCxnSpPr>
        <p:spPr>
          <a:xfrm>
            <a:off x="3576266" y="2209800"/>
            <a:ext cx="2386918" cy="0"/>
          </a:xfrm>
          <a:prstGeom prst="straightConnector1">
            <a:avLst/>
          </a:prstGeom>
          <a:ln>
            <a:prstDash val="solid"/>
            <a:tailEnd type="triangle"/>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6231824" y="5001301"/>
            <a:ext cx="2905136" cy="900246"/>
          </a:xfrm>
          <a:prstGeom prst="rect">
            <a:avLst/>
          </a:prstGeom>
          <a:noFill/>
        </p:spPr>
        <p:txBody>
          <a:bodyPr wrap="square" rtlCol="0">
            <a:spAutoFit/>
          </a:bodyPr>
          <a:lstStyle/>
          <a:p>
            <a:r>
              <a:rPr lang="en-US" sz="1050" dirty="0">
                <a:solidFill>
                  <a:schemeClr val="accent1"/>
                </a:solidFill>
              </a:rPr>
              <a:t>Retargeted </a:t>
            </a:r>
            <a:r>
              <a:rPr lang="en-US" sz="1050" dirty="0" smtClean="0">
                <a:solidFill>
                  <a:schemeClr val="accent1"/>
                </a:solidFill>
              </a:rPr>
              <a:t>Response: </a:t>
            </a:r>
            <a:endParaRPr lang="en-US" sz="1050" dirty="0">
              <a:solidFill>
                <a:schemeClr val="accent1"/>
              </a:solidFill>
            </a:endParaRPr>
          </a:p>
          <a:p>
            <a:r>
              <a:rPr lang="en-US" sz="1050" dirty="0">
                <a:solidFill>
                  <a:schemeClr val="accent1"/>
                </a:solidFill>
              </a:rPr>
              <a:t>[ADN-AE’s Door Lock </a:t>
            </a:r>
            <a:r>
              <a:rPr lang="en-US" sz="1050" dirty="0" err="1">
                <a:solidFill>
                  <a:schemeClr val="accent1"/>
                </a:solidFill>
              </a:rPr>
              <a:t>flexContainer</a:t>
            </a:r>
            <a:r>
              <a:rPr lang="en-US" sz="1050" dirty="0">
                <a:solidFill>
                  <a:schemeClr val="accent1"/>
                </a:solidFill>
              </a:rPr>
              <a:t> Representation]</a:t>
            </a:r>
          </a:p>
          <a:p>
            <a:endParaRPr lang="en-US" sz="1050" dirty="0">
              <a:solidFill>
                <a:schemeClr val="accent1"/>
              </a:solidFill>
            </a:endParaRPr>
          </a:p>
          <a:p>
            <a:endParaRPr lang="en-US" sz="1050" dirty="0">
              <a:solidFill>
                <a:schemeClr val="accent1"/>
              </a:solidFill>
            </a:endParaRPr>
          </a:p>
        </p:txBody>
      </p:sp>
      <p:cxnSp>
        <p:nvCxnSpPr>
          <p:cNvPr id="38" name="Straight Arrow Connector 37"/>
          <p:cNvCxnSpPr/>
          <p:nvPr/>
        </p:nvCxnSpPr>
        <p:spPr>
          <a:xfrm flipV="1">
            <a:off x="1047436" y="5176016"/>
            <a:ext cx="2516279" cy="5584"/>
          </a:xfrm>
          <a:prstGeom prst="straightConnector1">
            <a:avLst/>
          </a:prstGeom>
          <a:ln>
            <a:solidFill>
              <a:schemeClr val="accent2"/>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flipH="1">
            <a:off x="5999558" y="2480312"/>
            <a:ext cx="2262383" cy="12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6411464" y="2202480"/>
            <a:ext cx="1809802" cy="253916"/>
          </a:xfrm>
          <a:prstGeom prst="rect">
            <a:avLst/>
          </a:prstGeom>
          <a:noFill/>
        </p:spPr>
        <p:txBody>
          <a:bodyPr wrap="square" rtlCol="0">
            <a:spAutoFit/>
          </a:bodyPr>
          <a:lstStyle/>
          <a:p>
            <a:r>
              <a:rPr lang="en-US" sz="1050" dirty="0" smtClean="0">
                <a:solidFill>
                  <a:schemeClr val="accent1"/>
                </a:solidFill>
              </a:rPr>
              <a:t>DISCOVER Door &lt;AE&gt;</a:t>
            </a:r>
            <a:endParaRPr lang="en-US" sz="1050" dirty="0">
              <a:solidFill>
                <a:schemeClr val="accent1"/>
              </a:solidFill>
            </a:endParaRPr>
          </a:p>
        </p:txBody>
      </p:sp>
      <p:cxnSp>
        <p:nvCxnSpPr>
          <p:cNvPr id="42" name="Straight Arrow Connector 41"/>
          <p:cNvCxnSpPr/>
          <p:nvPr/>
        </p:nvCxnSpPr>
        <p:spPr>
          <a:xfrm flipV="1">
            <a:off x="5999558" y="2893539"/>
            <a:ext cx="2262383" cy="2061"/>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1090194" y="4630268"/>
            <a:ext cx="2823746" cy="577081"/>
          </a:xfrm>
          <a:prstGeom prst="rect">
            <a:avLst/>
          </a:prstGeom>
          <a:noFill/>
        </p:spPr>
        <p:txBody>
          <a:bodyPr wrap="square" rtlCol="0">
            <a:spAutoFit/>
          </a:bodyPr>
          <a:lstStyle/>
          <a:p>
            <a:r>
              <a:rPr lang="en-US" sz="1050" dirty="0">
                <a:solidFill>
                  <a:schemeClr val="accent2"/>
                </a:solidFill>
              </a:rPr>
              <a:t>Response </a:t>
            </a:r>
            <a:endParaRPr lang="en-US" sz="1050" dirty="0" smtClean="0">
              <a:solidFill>
                <a:schemeClr val="accent2"/>
              </a:solidFill>
            </a:endParaRPr>
          </a:p>
          <a:p>
            <a:r>
              <a:rPr lang="en-US" sz="1050" dirty="0">
                <a:solidFill>
                  <a:schemeClr val="accent2"/>
                </a:solidFill>
              </a:rPr>
              <a:t>[OCF Compliant Door </a:t>
            </a:r>
            <a:r>
              <a:rPr lang="en-US" sz="1050" dirty="0">
                <a:solidFill>
                  <a:schemeClr val="accent2"/>
                </a:solidFill>
              </a:rPr>
              <a:t>Lock Resource Representation]</a:t>
            </a:r>
          </a:p>
        </p:txBody>
      </p:sp>
      <p:sp>
        <p:nvSpPr>
          <p:cNvPr id="45" name="TextBox 44"/>
          <p:cNvSpPr txBox="1"/>
          <p:nvPr/>
        </p:nvSpPr>
        <p:spPr>
          <a:xfrm>
            <a:off x="1891713" y="2353354"/>
            <a:ext cx="899730" cy="253916"/>
          </a:xfrm>
          <a:prstGeom prst="rect">
            <a:avLst/>
          </a:prstGeom>
          <a:noFill/>
        </p:spPr>
        <p:txBody>
          <a:bodyPr wrap="square" rtlCol="0">
            <a:spAutoFit/>
          </a:bodyPr>
          <a:lstStyle/>
          <a:p>
            <a:r>
              <a:rPr lang="en-US" sz="1050" dirty="0" smtClean="0">
                <a:solidFill>
                  <a:schemeClr val="accent2"/>
                </a:solidFill>
              </a:rPr>
              <a:t>Response</a:t>
            </a:r>
            <a:endParaRPr lang="en-US" sz="1050" dirty="0">
              <a:solidFill>
                <a:schemeClr val="accent2"/>
              </a:solidFill>
            </a:endParaRPr>
          </a:p>
        </p:txBody>
      </p:sp>
      <p:cxnSp>
        <p:nvCxnSpPr>
          <p:cNvPr id="47" name="Straight Arrow Connector 46"/>
          <p:cNvCxnSpPr/>
          <p:nvPr/>
        </p:nvCxnSpPr>
        <p:spPr>
          <a:xfrm flipH="1">
            <a:off x="3563715" y="2431290"/>
            <a:ext cx="2417656" cy="0"/>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sp>
        <p:nvSpPr>
          <p:cNvPr id="48" name="TextBox 47"/>
          <p:cNvSpPr txBox="1"/>
          <p:nvPr/>
        </p:nvSpPr>
        <p:spPr>
          <a:xfrm>
            <a:off x="4050149" y="2198979"/>
            <a:ext cx="1143136" cy="253916"/>
          </a:xfrm>
          <a:prstGeom prst="rect">
            <a:avLst/>
          </a:prstGeom>
          <a:noFill/>
        </p:spPr>
        <p:txBody>
          <a:bodyPr wrap="square" rtlCol="0">
            <a:spAutoFit/>
          </a:bodyPr>
          <a:lstStyle/>
          <a:p>
            <a:r>
              <a:rPr lang="en-US" sz="1050" dirty="0" smtClean="0">
                <a:solidFill>
                  <a:schemeClr val="accent1"/>
                </a:solidFill>
              </a:rPr>
              <a:t>Response</a:t>
            </a:r>
            <a:endParaRPr lang="en-US" sz="1050" dirty="0">
              <a:solidFill>
                <a:schemeClr val="accent1"/>
              </a:solidFill>
            </a:endParaRPr>
          </a:p>
        </p:txBody>
      </p:sp>
      <p:cxnSp>
        <p:nvCxnSpPr>
          <p:cNvPr id="49" name="Straight Arrow Connector 48"/>
          <p:cNvCxnSpPr/>
          <p:nvPr/>
        </p:nvCxnSpPr>
        <p:spPr>
          <a:xfrm flipH="1">
            <a:off x="1081392" y="2595156"/>
            <a:ext cx="2433677" cy="1229"/>
          </a:xfrm>
          <a:prstGeom prst="straightConnector1">
            <a:avLst/>
          </a:prstGeom>
          <a:ln>
            <a:solidFill>
              <a:schemeClr val="accent2"/>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1080633" y="1751494"/>
            <a:ext cx="2681564" cy="253916"/>
          </a:xfrm>
          <a:prstGeom prst="rect">
            <a:avLst/>
          </a:prstGeom>
          <a:noFill/>
        </p:spPr>
        <p:txBody>
          <a:bodyPr wrap="square" rtlCol="0">
            <a:spAutoFit/>
          </a:bodyPr>
          <a:lstStyle/>
          <a:p>
            <a:r>
              <a:rPr lang="en-US" sz="1050" dirty="0">
                <a:solidFill>
                  <a:schemeClr val="accent2"/>
                </a:solidFill>
              </a:rPr>
              <a:t>Publish Door Lock Resource Discovery Info</a:t>
            </a:r>
          </a:p>
        </p:txBody>
      </p:sp>
      <p:sp>
        <p:nvSpPr>
          <p:cNvPr id="51" name="TextBox 50"/>
          <p:cNvSpPr txBox="1"/>
          <p:nvPr/>
        </p:nvSpPr>
        <p:spPr>
          <a:xfrm>
            <a:off x="6047718" y="2514600"/>
            <a:ext cx="2258082" cy="415498"/>
          </a:xfrm>
          <a:prstGeom prst="rect">
            <a:avLst/>
          </a:prstGeom>
          <a:noFill/>
        </p:spPr>
        <p:txBody>
          <a:bodyPr wrap="square" rtlCol="0">
            <a:spAutoFit/>
          </a:bodyPr>
          <a:lstStyle/>
          <a:p>
            <a:r>
              <a:rPr lang="en-US" sz="1050" dirty="0">
                <a:solidFill>
                  <a:schemeClr val="accent1"/>
                </a:solidFill>
              </a:rPr>
              <a:t>Response [ADN-AE’s Door Lock </a:t>
            </a:r>
            <a:r>
              <a:rPr lang="en-US" sz="1050" dirty="0" err="1">
                <a:solidFill>
                  <a:schemeClr val="accent1"/>
                </a:solidFill>
              </a:rPr>
              <a:t>flexContainer</a:t>
            </a:r>
            <a:r>
              <a:rPr lang="en-US" sz="1050" dirty="0">
                <a:solidFill>
                  <a:schemeClr val="accent1"/>
                </a:solidFill>
              </a:rPr>
              <a:t> Resource Info]</a:t>
            </a:r>
            <a:endParaRPr lang="en-US" sz="1050" dirty="0">
              <a:solidFill>
                <a:schemeClr val="accent1"/>
              </a:solidFill>
            </a:endParaRPr>
          </a:p>
        </p:txBody>
      </p:sp>
      <p:cxnSp>
        <p:nvCxnSpPr>
          <p:cNvPr id="55" name="Straight Arrow Connector 54"/>
          <p:cNvCxnSpPr/>
          <p:nvPr/>
        </p:nvCxnSpPr>
        <p:spPr>
          <a:xfrm flipH="1">
            <a:off x="6019800" y="3808771"/>
            <a:ext cx="2262383" cy="12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p:nvPr/>
        </p:nvCxnSpPr>
        <p:spPr>
          <a:xfrm>
            <a:off x="1028290" y="4572000"/>
            <a:ext cx="2553110" cy="0"/>
          </a:xfrm>
          <a:prstGeom prst="straightConnector1">
            <a:avLst/>
          </a:prstGeom>
          <a:ln>
            <a:solidFill>
              <a:schemeClr val="accent2"/>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59" name="TextBox 58"/>
          <p:cNvSpPr txBox="1"/>
          <p:nvPr/>
        </p:nvSpPr>
        <p:spPr>
          <a:xfrm>
            <a:off x="1090256" y="3830999"/>
            <a:ext cx="4007471" cy="738664"/>
          </a:xfrm>
          <a:prstGeom prst="rect">
            <a:avLst/>
          </a:prstGeom>
          <a:noFill/>
        </p:spPr>
        <p:txBody>
          <a:bodyPr wrap="square" rtlCol="0">
            <a:spAutoFit/>
          </a:bodyPr>
          <a:lstStyle/>
          <a:p>
            <a:r>
              <a:rPr lang="en-US" sz="1050" dirty="0" smtClean="0">
                <a:solidFill>
                  <a:schemeClr val="accent2"/>
                </a:solidFill>
              </a:rPr>
              <a:t>Retargeted </a:t>
            </a:r>
            <a:r>
              <a:rPr lang="en-US" sz="1050" dirty="0" smtClean="0">
                <a:solidFill>
                  <a:schemeClr val="accent2"/>
                </a:solidFill>
              </a:rPr>
              <a:t>UPDATE </a:t>
            </a:r>
            <a:endParaRPr lang="en-US" sz="1050" dirty="0" smtClean="0">
              <a:solidFill>
                <a:schemeClr val="accent2"/>
              </a:solidFill>
            </a:endParaRPr>
          </a:p>
          <a:p>
            <a:r>
              <a:rPr lang="en-US" sz="1050" dirty="0" smtClean="0">
                <a:solidFill>
                  <a:schemeClr val="accent2"/>
                </a:solidFill>
              </a:rPr>
              <a:t>Of Door Lock Resource </a:t>
            </a:r>
          </a:p>
          <a:p>
            <a:r>
              <a:rPr lang="en-US" sz="1050" dirty="0" smtClean="0">
                <a:solidFill>
                  <a:schemeClr val="accent2"/>
                </a:solidFill>
              </a:rPr>
              <a:t>[OCF Compliant Door Lock Resource </a:t>
            </a:r>
          </a:p>
          <a:p>
            <a:r>
              <a:rPr lang="en-US" sz="1050" dirty="0" smtClean="0">
                <a:solidFill>
                  <a:schemeClr val="accent2"/>
                </a:solidFill>
              </a:rPr>
              <a:t>Representation to unlock door] </a:t>
            </a:r>
            <a:endParaRPr lang="en-US" sz="1050" dirty="0">
              <a:solidFill>
                <a:schemeClr val="accent2"/>
              </a:solidFill>
            </a:endParaRPr>
          </a:p>
        </p:txBody>
      </p:sp>
      <p:sp>
        <p:nvSpPr>
          <p:cNvPr id="61" name="TextBox 60"/>
          <p:cNvSpPr txBox="1"/>
          <p:nvPr/>
        </p:nvSpPr>
        <p:spPr>
          <a:xfrm>
            <a:off x="6063266" y="3350280"/>
            <a:ext cx="2277666" cy="415498"/>
          </a:xfrm>
          <a:prstGeom prst="rect">
            <a:avLst/>
          </a:prstGeom>
          <a:noFill/>
        </p:spPr>
        <p:txBody>
          <a:bodyPr wrap="square" rtlCol="0">
            <a:spAutoFit/>
          </a:bodyPr>
          <a:lstStyle/>
          <a:p>
            <a:r>
              <a:rPr lang="en-US" sz="1050" dirty="0">
                <a:solidFill>
                  <a:schemeClr val="accent1"/>
                </a:solidFill>
              </a:rPr>
              <a:t>UPDATE Request to ADN-AE’s </a:t>
            </a:r>
            <a:r>
              <a:rPr lang="en-US" sz="1050" dirty="0" err="1">
                <a:solidFill>
                  <a:schemeClr val="accent1"/>
                </a:solidFill>
              </a:rPr>
              <a:t>flexContainer</a:t>
            </a:r>
            <a:r>
              <a:rPr lang="en-US" sz="1050" dirty="0">
                <a:solidFill>
                  <a:schemeClr val="accent1"/>
                </a:solidFill>
              </a:rPr>
              <a:t> to lock door</a:t>
            </a:r>
            <a:endParaRPr lang="en-US" sz="1050" dirty="0">
              <a:solidFill>
                <a:schemeClr val="accent1"/>
              </a:solidFill>
            </a:endParaRPr>
          </a:p>
        </p:txBody>
      </p:sp>
      <p:cxnSp>
        <p:nvCxnSpPr>
          <p:cNvPr id="62" name="Straight Arrow Connector 61"/>
          <p:cNvCxnSpPr/>
          <p:nvPr/>
        </p:nvCxnSpPr>
        <p:spPr>
          <a:xfrm flipV="1">
            <a:off x="6019800" y="5583404"/>
            <a:ext cx="2262383" cy="2061"/>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pic>
        <p:nvPicPr>
          <p:cNvPr id="63" name="Picture 6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flipH="1">
            <a:off x="343574" y="1123630"/>
            <a:ext cx="265777" cy="572794"/>
          </a:xfrm>
          <a:prstGeom prst="rect">
            <a:avLst/>
          </a:prstGeom>
        </p:spPr>
      </p:pic>
      <p:pic>
        <p:nvPicPr>
          <p:cNvPr id="17" name="Picture 1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12755" y="1078432"/>
            <a:ext cx="360810" cy="565449"/>
          </a:xfrm>
          <a:prstGeom prst="rect">
            <a:avLst/>
          </a:prstGeom>
        </p:spPr>
      </p:pic>
      <p:cxnSp>
        <p:nvCxnSpPr>
          <p:cNvPr id="44" name="Straight Arrow Connector 43"/>
          <p:cNvCxnSpPr/>
          <p:nvPr/>
        </p:nvCxnSpPr>
        <p:spPr>
          <a:xfrm>
            <a:off x="3576266" y="5410200"/>
            <a:ext cx="2386918" cy="0"/>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sp>
        <p:nvSpPr>
          <p:cNvPr id="46" name="TextBox 45"/>
          <p:cNvSpPr txBox="1"/>
          <p:nvPr/>
        </p:nvSpPr>
        <p:spPr>
          <a:xfrm>
            <a:off x="3965272" y="4833119"/>
            <a:ext cx="1919605" cy="577081"/>
          </a:xfrm>
          <a:prstGeom prst="rect">
            <a:avLst/>
          </a:prstGeom>
          <a:noFill/>
        </p:spPr>
        <p:txBody>
          <a:bodyPr wrap="square" rtlCol="0">
            <a:spAutoFit/>
          </a:bodyPr>
          <a:lstStyle/>
          <a:p>
            <a:r>
              <a:rPr lang="en-US" sz="1050" dirty="0" smtClean="0">
                <a:solidFill>
                  <a:schemeClr val="accent1"/>
                </a:solidFill>
              </a:rPr>
              <a:t>Response:  </a:t>
            </a:r>
            <a:endParaRPr lang="en-US" sz="1050" dirty="0">
              <a:solidFill>
                <a:schemeClr val="accent1"/>
              </a:solidFill>
            </a:endParaRPr>
          </a:p>
          <a:p>
            <a:r>
              <a:rPr lang="en-US" sz="1050" dirty="0">
                <a:solidFill>
                  <a:schemeClr val="accent1"/>
                </a:solidFill>
              </a:rPr>
              <a:t>[ADN-AE’s Door Lock </a:t>
            </a:r>
            <a:r>
              <a:rPr lang="en-US" sz="1050" dirty="0" err="1">
                <a:solidFill>
                  <a:schemeClr val="accent1"/>
                </a:solidFill>
              </a:rPr>
              <a:t>flexContainer</a:t>
            </a:r>
            <a:r>
              <a:rPr lang="en-US" sz="1050" dirty="0">
                <a:solidFill>
                  <a:schemeClr val="accent1"/>
                </a:solidFill>
              </a:rPr>
              <a:t> Representation]</a:t>
            </a:r>
            <a:endParaRPr lang="en-US" sz="1050" dirty="0">
              <a:solidFill>
                <a:schemeClr val="accent1"/>
              </a:solidFill>
            </a:endParaRPr>
          </a:p>
        </p:txBody>
      </p:sp>
      <p:cxnSp>
        <p:nvCxnSpPr>
          <p:cNvPr id="56" name="Straight Arrow Connector 55"/>
          <p:cNvCxnSpPr/>
          <p:nvPr/>
        </p:nvCxnSpPr>
        <p:spPr>
          <a:xfrm flipH="1">
            <a:off x="3601772" y="4114800"/>
            <a:ext cx="2361412" cy="42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7" name="TextBox 56"/>
          <p:cNvSpPr txBox="1"/>
          <p:nvPr/>
        </p:nvSpPr>
        <p:spPr>
          <a:xfrm>
            <a:off x="3725843" y="3698686"/>
            <a:ext cx="2184580" cy="415498"/>
          </a:xfrm>
          <a:prstGeom prst="rect">
            <a:avLst/>
          </a:prstGeom>
          <a:noFill/>
        </p:spPr>
        <p:txBody>
          <a:bodyPr wrap="square" rtlCol="0">
            <a:spAutoFit/>
          </a:bodyPr>
          <a:lstStyle/>
          <a:p>
            <a:r>
              <a:rPr lang="en-US" sz="1050" dirty="0" smtClean="0">
                <a:solidFill>
                  <a:schemeClr val="accent1"/>
                </a:solidFill>
              </a:rPr>
              <a:t>Retargeted </a:t>
            </a:r>
            <a:r>
              <a:rPr lang="en-US" sz="1050" dirty="0">
                <a:solidFill>
                  <a:schemeClr val="accent1"/>
                </a:solidFill>
              </a:rPr>
              <a:t>UPDATE Request to ADN-AE’s </a:t>
            </a:r>
            <a:r>
              <a:rPr lang="en-US" sz="1050" dirty="0" err="1">
                <a:solidFill>
                  <a:schemeClr val="accent1"/>
                </a:solidFill>
              </a:rPr>
              <a:t>flexContainer</a:t>
            </a:r>
            <a:r>
              <a:rPr lang="en-US" sz="1050" dirty="0">
                <a:solidFill>
                  <a:schemeClr val="accent1"/>
                </a:solidFill>
              </a:rPr>
              <a:t> to lock door</a:t>
            </a:r>
            <a:endParaRPr lang="en-US" sz="1050" dirty="0">
              <a:solidFill>
                <a:schemeClr val="accent1"/>
              </a:solidFill>
            </a:endParaRPr>
          </a:p>
        </p:txBody>
      </p:sp>
      <p:sp>
        <p:nvSpPr>
          <p:cNvPr id="68" name="Oval 67"/>
          <p:cNvSpPr/>
          <p:nvPr/>
        </p:nvSpPr>
        <p:spPr>
          <a:xfrm>
            <a:off x="5715000" y="3687471"/>
            <a:ext cx="533400" cy="1951329"/>
          </a:xfrm>
          <a:prstGeom prst="ellipse">
            <a:avLst/>
          </a:prstGeom>
          <a:solidFill>
            <a:schemeClr val="accent3">
              <a:lumMod val="60000"/>
              <a:lumOff val="40000"/>
              <a:alpha val="22000"/>
            </a:schemeClr>
          </a:solidFill>
          <a:ln>
            <a:solidFill>
              <a:schemeClr val="accent3">
                <a:lumMod val="60000"/>
                <a:lumOff val="40000"/>
                <a:alpha val="23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TextBox 68"/>
          <p:cNvSpPr txBox="1"/>
          <p:nvPr/>
        </p:nvSpPr>
        <p:spPr>
          <a:xfrm>
            <a:off x="6247742" y="4503754"/>
            <a:ext cx="841167" cy="253916"/>
          </a:xfrm>
          <a:prstGeom prst="rect">
            <a:avLst/>
          </a:prstGeom>
          <a:noFill/>
        </p:spPr>
        <p:txBody>
          <a:bodyPr wrap="square" rtlCol="0">
            <a:spAutoFit/>
          </a:bodyPr>
          <a:lstStyle/>
          <a:p>
            <a:r>
              <a:rPr lang="en-US" sz="1050" b="1" dirty="0" smtClean="0">
                <a:solidFill>
                  <a:srgbClr val="00B0F0"/>
                </a:solidFill>
              </a:rPr>
              <a:t>Retargeting</a:t>
            </a:r>
            <a:endParaRPr lang="en-US" sz="1050" b="1" dirty="0">
              <a:solidFill>
                <a:srgbClr val="00B0F0"/>
              </a:solidFill>
            </a:endParaRPr>
          </a:p>
        </p:txBody>
      </p:sp>
      <p:sp>
        <p:nvSpPr>
          <p:cNvPr id="66" name="Rounded Rectangular Callout 65"/>
          <p:cNvSpPr/>
          <p:nvPr/>
        </p:nvSpPr>
        <p:spPr>
          <a:xfrm>
            <a:off x="3631362" y="3186716"/>
            <a:ext cx="2236164" cy="424658"/>
          </a:xfrm>
          <a:prstGeom prst="wedgeRoundRectCallout">
            <a:avLst>
              <a:gd name="adj1" fmla="val 44080"/>
              <a:gd name="adj2" fmla="val 18843"/>
              <a:gd name="adj3" fmla="val 16667"/>
            </a:avLst>
          </a:prstGeom>
          <a:solidFill>
            <a:schemeClr val="accent3">
              <a:lumMod val="60000"/>
              <a:lumOff val="40000"/>
              <a:alpha val="22000"/>
            </a:schemeClr>
          </a:solidFill>
          <a:ln>
            <a:solidFill>
              <a:schemeClr val="accent3">
                <a:lumMod val="60000"/>
                <a:lumOff val="40000"/>
                <a:alpha val="23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1100" b="1" dirty="0">
                <a:solidFill>
                  <a:schemeClr val="accent3">
                    <a:lumMod val="60000"/>
                    <a:lumOff val="40000"/>
                  </a:schemeClr>
                </a:solidFill>
              </a:rPr>
              <a:t>The CSE can re-target CRUD requests to an IPE and in turn a </a:t>
            </a:r>
            <a:r>
              <a:rPr lang="en-US" sz="1100" b="1" dirty="0" err="1">
                <a:solidFill>
                  <a:schemeClr val="accent3">
                    <a:lumMod val="60000"/>
                    <a:lumOff val="40000"/>
                  </a:schemeClr>
                </a:solidFill>
              </a:rPr>
              <a:t>NoDN</a:t>
            </a:r>
            <a:endParaRPr lang="en-US" sz="1100" b="1" dirty="0">
              <a:solidFill>
                <a:schemeClr val="accent3">
                  <a:lumMod val="60000"/>
                  <a:lumOff val="40000"/>
                </a:schemeClr>
              </a:solidFill>
            </a:endParaRPr>
          </a:p>
        </p:txBody>
      </p:sp>
      <p:pic>
        <p:nvPicPr>
          <p:cNvPr id="7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4467562" y="1015360"/>
            <a:ext cx="671906" cy="619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4" name="Oval 63"/>
          <p:cNvSpPr/>
          <p:nvPr/>
        </p:nvSpPr>
        <p:spPr>
          <a:xfrm>
            <a:off x="3314351" y="3743102"/>
            <a:ext cx="533400" cy="1951329"/>
          </a:xfrm>
          <a:prstGeom prst="ellipse">
            <a:avLst/>
          </a:prstGeom>
          <a:solidFill>
            <a:schemeClr val="accent3">
              <a:lumMod val="60000"/>
              <a:lumOff val="40000"/>
              <a:alpha val="22000"/>
            </a:schemeClr>
          </a:solidFill>
          <a:ln>
            <a:solidFill>
              <a:schemeClr val="accent3">
                <a:lumMod val="60000"/>
                <a:lumOff val="40000"/>
                <a:alpha val="23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TextBox 64"/>
          <p:cNvSpPr txBox="1"/>
          <p:nvPr/>
        </p:nvSpPr>
        <p:spPr>
          <a:xfrm>
            <a:off x="3864399" y="4457862"/>
            <a:ext cx="841167" cy="253916"/>
          </a:xfrm>
          <a:prstGeom prst="rect">
            <a:avLst/>
          </a:prstGeom>
          <a:noFill/>
        </p:spPr>
        <p:txBody>
          <a:bodyPr wrap="square" rtlCol="0">
            <a:spAutoFit/>
          </a:bodyPr>
          <a:lstStyle/>
          <a:p>
            <a:r>
              <a:rPr lang="en-US" sz="1050" b="1" dirty="0" smtClean="0">
                <a:solidFill>
                  <a:srgbClr val="00B0F0"/>
                </a:solidFill>
              </a:rPr>
              <a:t>Retargeting</a:t>
            </a:r>
            <a:endParaRPr lang="en-US" sz="1050" b="1" dirty="0">
              <a:solidFill>
                <a:srgbClr val="00B0F0"/>
              </a:solidFill>
            </a:endParaRPr>
          </a:p>
        </p:txBody>
      </p:sp>
    </p:spTree>
    <p:extLst>
      <p:ext uri="{BB962C8B-B14F-4D97-AF65-F5344CB8AC3E}">
        <p14:creationId xmlns:p14="http://schemas.microsoft.com/office/powerpoint/2010/main" val="23840670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Link </a:t>
            </a:r>
            <a:r>
              <a:rPr lang="en-US" dirty="0" smtClean="0"/>
              <a:t>Descriptions (FFS)</a:t>
            </a:r>
            <a:endParaRPr lang="en-US" dirty="0"/>
          </a:p>
        </p:txBody>
      </p:sp>
      <p:graphicFrame>
        <p:nvGraphicFramePr>
          <p:cNvPr id="3" name="Object 2"/>
          <p:cNvGraphicFramePr>
            <a:graphicFrameLocks noChangeAspect="1"/>
          </p:cNvGraphicFramePr>
          <p:nvPr>
            <p:extLst>
              <p:ext uri="{D42A27DB-BD31-4B8C-83A1-F6EECF244321}">
                <p14:modId xmlns:p14="http://schemas.microsoft.com/office/powerpoint/2010/main" val="3667988384"/>
              </p:ext>
            </p:extLst>
          </p:nvPr>
        </p:nvGraphicFramePr>
        <p:xfrm>
          <a:off x="609600" y="1905000"/>
          <a:ext cx="8340252" cy="4580622"/>
        </p:xfrm>
        <a:graphic>
          <a:graphicData uri="http://schemas.openxmlformats.org/presentationml/2006/ole">
            <mc:AlternateContent xmlns:mc="http://schemas.openxmlformats.org/markup-compatibility/2006">
              <mc:Choice xmlns:v="urn:schemas-microsoft-com:vml" Requires="v">
                <p:oleObj spid="_x0000_s1047" name="Visio" r:id="rId3" imgW="15154188" imgH="8324910" progId="Visio.Drawing.15">
                  <p:embed/>
                </p:oleObj>
              </mc:Choice>
              <mc:Fallback>
                <p:oleObj name="Visio" r:id="rId3" imgW="15154188" imgH="8324910" progId="Visio.Drawing.15">
                  <p:embed/>
                  <p:pic>
                    <p:nvPicPr>
                      <p:cNvPr id="0" name=""/>
                      <p:cNvPicPr/>
                      <p:nvPr/>
                    </p:nvPicPr>
                    <p:blipFill>
                      <a:blip r:embed="rId4"/>
                      <a:stretch>
                        <a:fillRect/>
                      </a:stretch>
                    </p:blipFill>
                    <p:spPr>
                      <a:xfrm>
                        <a:off x="609600" y="1905000"/>
                        <a:ext cx="8340252" cy="4580622"/>
                      </a:xfrm>
                      <a:prstGeom prst="rect">
                        <a:avLst/>
                      </a:prstGeom>
                    </p:spPr>
                  </p:pic>
                </p:oleObj>
              </mc:Fallback>
            </mc:AlternateContent>
          </a:graphicData>
        </a:graphic>
      </p:graphicFrame>
      <p:sp>
        <p:nvSpPr>
          <p:cNvPr id="4" name="Rounded Rectangular Callout 3"/>
          <p:cNvSpPr/>
          <p:nvPr/>
        </p:nvSpPr>
        <p:spPr>
          <a:xfrm>
            <a:off x="180233" y="893183"/>
            <a:ext cx="6096000" cy="880191"/>
          </a:xfrm>
          <a:prstGeom prst="wedgeRoundRectCallout">
            <a:avLst>
              <a:gd name="adj1" fmla="val 44080"/>
              <a:gd name="adj2" fmla="val 18843"/>
              <a:gd name="adj3" fmla="val 16667"/>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pPr algn="ctr"/>
            <a:r>
              <a:rPr lang="en-US" sz="1600" b="1" dirty="0" smtClean="0">
                <a:solidFill>
                  <a:srgbClr val="C00000"/>
                </a:solidFill>
              </a:rPr>
              <a:t>For RESTful technologies like OCF, LWM2M, </a:t>
            </a:r>
            <a:r>
              <a:rPr lang="en-US" sz="1600" b="1" dirty="0" err="1" smtClean="0">
                <a:solidFill>
                  <a:srgbClr val="C00000"/>
                </a:solidFill>
              </a:rPr>
              <a:t>CoAP</a:t>
            </a:r>
            <a:r>
              <a:rPr lang="en-US" sz="1600" b="1" dirty="0" smtClean="0">
                <a:solidFill>
                  <a:srgbClr val="C00000"/>
                </a:solidFill>
              </a:rPr>
              <a:t>, etc. they are making use of standardized link descriptions coming out of the IETF.  </a:t>
            </a:r>
            <a:endParaRPr lang="en-US" sz="1600" b="1" dirty="0">
              <a:solidFill>
                <a:srgbClr val="C00000"/>
              </a:solidFill>
            </a:endParaRPr>
          </a:p>
        </p:txBody>
      </p:sp>
      <p:sp>
        <p:nvSpPr>
          <p:cNvPr id="5" name="Rounded Rectangular Callout 4"/>
          <p:cNvSpPr/>
          <p:nvPr/>
        </p:nvSpPr>
        <p:spPr>
          <a:xfrm>
            <a:off x="6583680" y="1333278"/>
            <a:ext cx="2438400" cy="2057400"/>
          </a:xfrm>
          <a:prstGeom prst="wedgeRoundRectCallout">
            <a:avLst>
              <a:gd name="adj1" fmla="val -57585"/>
              <a:gd name="adj2" fmla="val -16713"/>
              <a:gd name="adj3" fmla="val 16667"/>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pPr algn="ctr"/>
            <a:r>
              <a:rPr lang="en-US" sz="1600" b="1" dirty="0" smtClean="0">
                <a:solidFill>
                  <a:srgbClr val="C00000"/>
                </a:solidFill>
              </a:rPr>
              <a:t>Link descriptions describe each </a:t>
            </a:r>
            <a:r>
              <a:rPr lang="en-US" sz="1600" b="1" dirty="0" smtClean="0">
                <a:solidFill>
                  <a:srgbClr val="C00000"/>
                </a:solidFill>
              </a:rPr>
              <a:t>resource hosted by a device. </a:t>
            </a:r>
          </a:p>
          <a:p>
            <a:pPr algn="ctr"/>
            <a:r>
              <a:rPr lang="en-US" sz="1600" b="1" dirty="0" smtClean="0">
                <a:solidFill>
                  <a:srgbClr val="C00000"/>
                </a:solidFill>
              </a:rPr>
              <a:t>E.g</a:t>
            </a:r>
            <a:r>
              <a:rPr lang="en-US" sz="1600" b="1" dirty="0" smtClean="0">
                <a:solidFill>
                  <a:srgbClr val="C00000"/>
                </a:solidFill>
              </a:rPr>
              <a:t>. Its URI, its interface (i.e. read only, read/write, </a:t>
            </a:r>
            <a:r>
              <a:rPr lang="en-US" sz="1600" b="1" dirty="0" err="1" smtClean="0">
                <a:solidFill>
                  <a:srgbClr val="C00000"/>
                </a:solidFill>
              </a:rPr>
              <a:t>etc</a:t>
            </a:r>
            <a:r>
              <a:rPr lang="en-US" sz="1600" b="1" dirty="0" smtClean="0">
                <a:solidFill>
                  <a:srgbClr val="C00000"/>
                </a:solidFill>
              </a:rPr>
              <a:t>), it access control policies, its supported protocols</a:t>
            </a:r>
            <a:endParaRPr lang="en-US" sz="1600" b="1" dirty="0">
              <a:solidFill>
                <a:srgbClr val="C00000"/>
              </a:solidFill>
            </a:endParaRPr>
          </a:p>
        </p:txBody>
      </p:sp>
      <p:sp>
        <p:nvSpPr>
          <p:cNvPr id="7" name="Rounded Rectangular Callout 6"/>
          <p:cNvSpPr/>
          <p:nvPr/>
        </p:nvSpPr>
        <p:spPr>
          <a:xfrm>
            <a:off x="180233" y="5181600"/>
            <a:ext cx="4191000" cy="1207048"/>
          </a:xfrm>
          <a:prstGeom prst="wedgeRoundRectCallout">
            <a:avLst>
              <a:gd name="adj1" fmla="val -15363"/>
              <a:gd name="adj2" fmla="val 32652"/>
              <a:gd name="adj3" fmla="val 16667"/>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pPr algn="ctr"/>
            <a:r>
              <a:rPr lang="en-US" sz="1600" b="1" dirty="0" smtClean="0">
                <a:solidFill>
                  <a:srgbClr val="C00000"/>
                </a:solidFill>
              </a:rPr>
              <a:t>Its conceivable that oneM2M could support </a:t>
            </a:r>
            <a:r>
              <a:rPr lang="en-US" sz="1600" b="1" dirty="0" smtClean="0">
                <a:solidFill>
                  <a:srgbClr val="C00000"/>
                </a:solidFill>
              </a:rPr>
              <a:t>interworking to this standardized link description format defined by </a:t>
            </a:r>
            <a:r>
              <a:rPr lang="en-US" sz="1600" b="1" dirty="0" smtClean="0">
                <a:solidFill>
                  <a:srgbClr val="C00000"/>
                </a:solidFill>
              </a:rPr>
              <a:t>IETF and support retargeting CRUD requests to resources hosted by ADN-AEs, IPEs, </a:t>
            </a:r>
            <a:r>
              <a:rPr lang="en-US" sz="1600" b="1" dirty="0" err="1" smtClean="0">
                <a:solidFill>
                  <a:srgbClr val="C00000"/>
                </a:solidFill>
              </a:rPr>
              <a:t>NoDN</a:t>
            </a:r>
            <a:endParaRPr lang="en-US" sz="1600" b="1" dirty="0">
              <a:solidFill>
                <a:srgbClr val="C00000"/>
              </a:solidFill>
            </a:endParaRPr>
          </a:p>
        </p:txBody>
      </p:sp>
    </p:spTree>
    <p:extLst>
      <p:ext uri="{BB962C8B-B14F-4D97-AF65-F5344CB8AC3E}">
        <p14:creationId xmlns:p14="http://schemas.microsoft.com/office/powerpoint/2010/main" val="28965272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762" y="860408"/>
            <a:ext cx="5927725" cy="396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189505" y="76200"/>
            <a:ext cx="7239000" cy="729532"/>
          </a:xfrm>
        </p:spPr>
        <p:txBody>
          <a:bodyPr/>
          <a:lstStyle/>
          <a:p>
            <a:pPr algn="l"/>
            <a:r>
              <a:rPr lang="en-US" dirty="0" smtClean="0"/>
              <a:t>Retargeting to a </a:t>
            </a:r>
            <a:r>
              <a:rPr lang="en-US" dirty="0" err="1" smtClean="0"/>
              <a:t>NoDN</a:t>
            </a:r>
            <a:r>
              <a:rPr lang="en-US" dirty="0" smtClean="0"/>
              <a:t> (FFS)</a:t>
            </a:r>
            <a:endParaRPr lang="en-US" dirty="0"/>
          </a:p>
        </p:txBody>
      </p:sp>
      <p:pic>
        <p:nvPicPr>
          <p:cNvPr id="46"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386945" y="2971800"/>
            <a:ext cx="671906" cy="619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5" name="Rounded Rectangle 64"/>
          <p:cNvSpPr/>
          <p:nvPr/>
        </p:nvSpPr>
        <p:spPr bwMode="auto">
          <a:xfrm>
            <a:off x="6781800" y="4202501"/>
            <a:ext cx="639962" cy="430046"/>
          </a:xfrm>
          <a:prstGeom prst="roundRect">
            <a:avLst/>
          </a:prstGeom>
          <a:solidFill>
            <a:schemeClr val="accent1"/>
          </a:solidFill>
          <a:ln w="12700" cap="flat" cmpd="sng" algn="ctr">
            <a:solidFill>
              <a:schemeClr val="accent1"/>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smtClean="0">
                <a:ln>
                  <a:noFill/>
                </a:ln>
                <a:solidFill>
                  <a:prstClr val="white"/>
                </a:solidFill>
                <a:effectLst/>
                <a:uLnTx/>
                <a:uFillTx/>
                <a:latin typeface="+mn-lt"/>
                <a:ea typeface="+mn-ea"/>
                <a:cs typeface="+mn-cs"/>
              </a:rPr>
              <a:t>AE</a:t>
            </a:r>
            <a:endParaRPr kumimoji="0" lang="en-US" sz="2400" b="1" i="0" u="none" strike="noStrike" kern="0" cap="none" spc="0" normalizeH="0" baseline="0" noProof="0" dirty="0">
              <a:ln>
                <a:noFill/>
              </a:ln>
              <a:solidFill>
                <a:prstClr val="white"/>
              </a:solidFill>
              <a:effectLst/>
              <a:uLnTx/>
              <a:uFillTx/>
              <a:latin typeface="+mn-lt"/>
              <a:ea typeface="+mn-ea"/>
              <a:cs typeface="+mn-cs"/>
            </a:endParaRPr>
          </a:p>
        </p:txBody>
      </p:sp>
      <p:cxnSp>
        <p:nvCxnSpPr>
          <p:cNvPr id="73" name="Straight Connector 72"/>
          <p:cNvCxnSpPr>
            <a:stCxn id="16" idx="3"/>
          </p:cNvCxnSpPr>
          <p:nvPr/>
        </p:nvCxnSpPr>
        <p:spPr>
          <a:xfrm>
            <a:off x="5351857" y="3972988"/>
            <a:ext cx="1487217" cy="470621"/>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a:stCxn id="80" idx="2"/>
            <a:endCxn id="16" idx="1"/>
          </p:cNvCxnSpPr>
          <p:nvPr/>
        </p:nvCxnSpPr>
        <p:spPr>
          <a:xfrm>
            <a:off x="1659357" y="3195562"/>
            <a:ext cx="2607843" cy="777426"/>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80" name="Rounded Rectangle 79"/>
          <p:cNvSpPr/>
          <p:nvPr/>
        </p:nvSpPr>
        <p:spPr bwMode="auto">
          <a:xfrm>
            <a:off x="1090353" y="2661016"/>
            <a:ext cx="1138007" cy="534546"/>
          </a:xfrm>
          <a:prstGeom prst="roundRect">
            <a:avLst/>
          </a:prstGeom>
          <a:solidFill>
            <a:schemeClr val="accent2"/>
          </a:solidFill>
          <a:ln w="12700" cap="flat" cmpd="sng" algn="ctr">
            <a:noFill/>
            <a:prstDash val="solid"/>
          </a:ln>
          <a:effectLst>
            <a:outerShdw blurRad="50800" dist="20000" dir="5400000" rotWithShape="0">
              <a:srgbClr val="000000">
                <a:alpha val="42000"/>
              </a:srgbClr>
            </a:outerShdw>
          </a:effectLst>
        </p:spPr>
        <p:txBody>
          <a:bodyPr lIns="0" rIns="0" anchor="ctr"/>
          <a:lstStyle/>
          <a:p>
            <a:pPr algn="ctr" fontAlgn="auto">
              <a:spcBef>
                <a:spcPts val="0"/>
              </a:spcBef>
              <a:spcAft>
                <a:spcPts val="0"/>
              </a:spcAft>
            </a:pPr>
            <a:r>
              <a:rPr lang="en-US" sz="1400" b="1" kern="0" dirty="0" smtClean="0">
                <a:solidFill>
                  <a:prstClr val="white"/>
                </a:solidFill>
                <a:latin typeface="+mn-lt"/>
                <a:cs typeface="+mn-cs"/>
              </a:rPr>
              <a:t>Non-oneM2M Device Node</a:t>
            </a:r>
            <a:endParaRPr lang="en-US" sz="1400" b="1" kern="0" dirty="0">
              <a:solidFill>
                <a:prstClr val="white"/>
              </a:solidFill>
              <a:latin typeface="+mn-lt"/>
              <a:cs typeface="+mn-cs"/>
            </a:endParaRPr>
          </a:p>
        </p:txBody>
      </p:sp>
      <p:pic>
        <p:nvPicPr>
          <p:cNvPr id="36" name="Picture 3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H="1">
            <a:off x="2234571" y="1912629"/>
            <a:ext cx="497896" cy="1073051"/>
          </a:xfrm>
          <a:prstGeom prst="rect">
            <a:avLst/>
          </a:prstGeom>
        </p:spPr>
      </p:pic>
      <p:pic>
        <p:nvPicPr>
          <p:cNvPr id="37" name="Picture 3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619979" y="4202501"/>
            <a:ext cx="360810" cy="565449"/>
          </a:xfrm>
          <a:prstGeom prst="rect">
            <a:avLst/>
          </a:prstGeom>
        </p:spPr>
      </p:pic>
      <p:sp>
        <p:nvSpPr>
          <p:cNvPr id="15" name="TextBox 14"/>
          <p:cNvSpPr txBox="1"/>
          <p:nvPr/>
        </p:nvSpPr>
        <p:spPr>
          <a:xfrm>
            <a:off x="609600" y="4963653"/>
            <a:ext cx="7772400" cy="1477328"/>
          </a:xfrm>
          <a:prstGeom prst="rect">
            <a:avLst/>
          </a:prstGeom>
          <a:noFill/>
        </p:spPr>
        <p:txBody>
          <a:bodyPr wrap="square" rtlCol="0">
            <a:spAutoFit/>
          </a:bodyPr>
          <a:lstStyle/>
          <a:p>
            <a:r>
              <a:rPr lang="en-US" dirty="0" smtClean="0">
                <a:solidFill>
                  <a:srgbClr val="00B0F0"/>
                </a:solidFill>
                <a:sym typeface="Wingdings" panose="05000000000000000000" pitchFamily="2" charset="2"/>
              </a:rPr>
              <a:t> Given that many emerging </a:t>
            </a:r>
            <a:r>
              <a:rPr lang="en-US" dirty="0">
                <a:solidFill>
                  <a:srgbClr val="00B0F0"/>
                </a:solidFill>
                <a:sym typeface="Wingdings" panose="05000000000000000000" pitchFamily="2" charset="2"/>
              </a:rPr>
              <a:t>IoT </a:t>
            </a:r>
            <a:r>
              <a:rPr lang="en-US" dirty="0" smtClean="0">
                <a:solidFill>
                  <a:srgbClr val="00B0F0"/>
                </a:solidFill>
                <a:sym typeface="Wingdings" panose="05000000000000000000" pitchFamily="2" charset="2"/>
              </a:rPr>
              <a:t>technologies (e.g., OCF, LWM2M, </a:t>
            </a:r>
            <a:r>
              <a:rPr lang="en-US" dirty="0" err="1" smtClean="0">
                <a:solidFill>
                  <a:srgbClr val="00B0F0"/>
                </a:solidFill>
                <a:sym typeface="Wingdings" panose="05000000000000000000" pitchFamily="2" charset="2"/>
              </a:rPr>
              <a:t>CoAP</a:t>
            </a:r>
            <a:r>
              <a:rPr lang="en-US" dirty="0" smtClean="0">
                <a:solidFill>
                  <a:srgbClr val="00B0F0"/>
                </a:solidFill>
                <a:sym typeface="Wingdings" panose="05000000000000000000" pitchFamily="2" charset="2"/>
              </a:rPr>
              <a:t>-based deployments, </a:t>
            </a:r>
            <a:r>
              <a:rPr lang="en-US" dirty="0" err="1" smtClean="0">
                <a:solidFill>
                  <a:srgbClr val="00B0F0"/>
                </a:solidFill>
                <a:sym typeface="Wingdings" panose="05000000000000000000" pitchFamily="2" charset="2"/>
              </a:rPr>
              <a:t>etc</a:t>
            </a:r>
            <a:r>
              <a:rPr lang="en-US" dirty="0" smtClean="0">
                <a:solidFill>
                  <a:srgbClr val="00B0F0"/>
                </a:solidFill>
                <a:sym typeface="Wingdings" panose="05000000000000000000" pitchFamily="2" charset="2"/>
              </a:rPr>
              <a:t>) are aligning themselves with RESTful design principles, it may even be possible for oneM2M to define a generic enough framework within the CSE to allow re-targeting of requests to these types of RESTful </a:t>
            </a:r>
            <a:r>
              <a:rPr lang="en-US" dirty="0" err="1" smtClean="0">
                <a:solidFill>
                  <a:srgbClr val="00B0F0"/>
                </a:solidFill>
                <a:sym typeface="Wingdings" panose="05000000000000000000" pitchFamily="2" charset="2"/>
              </a:rPr>
              <a:t>NoDN</a:t>
            </a:r>
            <a:r>
              <a:rPr lang="en-US" dirty="0" smtClean="0">
                <a:solidFill>
                  <a:srgbClr val="00B0F0"/>
                </a:solidFill>
                <a:sym typeface="Wingdings" panose="05000000000000000000" pitchFamily="2" charset="2"/>
              </a:rPr>
              <a:t> without the need for a technology specific IPEs!!!   </a:t>
            </a:r>
            <a:r>
              <a:rPr lang="en-US" b="1" dirty="0" smtClean="0">
                <a:solidFill>
                  <a:srgbClr val="00B0F0"/>
                </a:solidFill>
                <a:sym typeface="Wingdings" panose="05000000000000000000" pitchFamily="2" charset="2"/>
              </a:rPr>
              <a:t>[Requires further study and analysis]</a:t>
            </a:r>
          </a:p>
        </p:txBody>
      </p:sp>
      <p:sp>
        <p:nvSpPr>
          <p:cNvPr id="16" name="Rounded Rectangle 15"/>
          <p:cNvSpPr/>
          <p:nvPr/>
        </p:nvSpPr>
        <p:spPr bwMode="auto">
          <a:xfrm>
            <a:off x="4267200" y="3615606"/>
            <a:ext cx="1084657" cy="714764"/>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2000" b="1" kern="0" dirty="0" smtClean="0">
                <a:solidFill>
                  <a:prstClr val="white"/>
                </a:solidFill>
              </a:rPr>
              <a:t>MN-CSE</a:t>
            </a:r>
            <a:endParaRPr lang="en-US" sz="2000" b="1" kern="0" dirty="0">
              <a:solidFill>
                <a:prstClr val="white"/>
              </a:solidFill>
            </a:endParaRPr>
          </a:p>
        </p:txBody>
      </p:sp>
      <p:sp>
        <p:nvSpPr>
          <p:cNvPr id="17" name="Rounded Rectangle 16"/>
          <p:cNvSpPr/>
          <p:nvPr/>
        </p:nvSpPr>
        <p:spPr bwMode="auto">
          <a:xfrm>
            <a:off x="4359473" y="3983040"/>
            <a:ext cx="900110" cy="360360"/>
          </a:xfrm>
          <a:prstGeom prst="roundRect">
            <a:avLst/>
          </a:prstGeom>
          <a:gradFill flip="none" rotWithShape="1">
            <a:gsLst>
              <a:gs pos="0">
                <a:schemeClr val="accent2"/>
              </a:gs>
              <a:gs pos="25000">
                <a:schemeClr val="accent2"/>
              </a:gs>
              <a:gs pos="100000">
                <a:schemeClr val="accent1"/>
              </a:gs>
            </a:gsLst>
            <a:lin ang="0" scaled="1"/>
            <a:tileRect/>
          </a:gra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050" b="1" kern="0" dirty="0" err="1" smtClean="0">
                <a:solidFill>
                  <a:prstClr val="white"/>
                </a:solidFill>
              </a:rPr>
              <a:t>NoDN</a:t>
            </a:r>
            <a:endParaRPr lang="en-US" sz="1050" b="1" kern="0" dirty="0" smtClean="0">
              <a:solidFill>
                <a:prstClr val="white"/>
              </a:solidFill>
            </a:endParaRPr>
          </a:p>
          <a:p>
            <a:pPr marL="0" marR="0" lvl="0" indent="0" algn="ctr" defTabSz="914400" eaLnBrk="1" fontAlgn="auto" latinLnBrk="0" hangingPunct="1">
              <a:lnSpc>
                <a:spcPct val="100000"/>
              </a:lnSpc>
              <a:spcBef>
                <a:spcPts val="0"/>
              </a:spcBef>
              <a:spcAft>
                <a:spcPts val="0"/>
              </a:spcAft>
              <a:buClrTx/>
              <a:buSzTx/>
              <a:buFontTx/>
              <a:buNone/>
              <a:tabLst/>
              <a:defRPr/>
            </a:pPr>
            <a:r>
              <a:rPr lang="en-US" sz="1050" b="1" kern="0" dirty="0" smtClean="0">
                <a:solidFill>
                  <a:prstClr val="white"/>
                </a:solidFill>
              </a:rPr>
              <a:t>AE Retargeting</a:t>
            </a:r>
            <a:endParaRPr lang="en-US" sz="1050" b="1" kern="0" dirty="0">
              <a:solidFill>
                <a:prstClr val="white"/>
              </a:solidFill>
            </a:endParaRPr>
          </a:p>
        </p:txBody>
      </p:sp>
      <p:sp>
        <p:nvSpPr>
          <p:cNvPr id="14" name="Rounded Rectangular Callout 13"/>
          <p:cNvSpPr/>
          <p:nvPr/>
        </p:nvSpPr>
        <p:spPr>
          <a:xfrm>
            <a:off x="6367882" y="1592795"/>
            <a:ext cx="2438400" cy="2057400"/>
          </a:xfrm>
          <a:prstGeom prst="wedgeRoundRectCallout">
            <a:avLst>
              <a:gd name="adj1" fmla="val -101221"/>
              <a:gd name="adj2" fmla="val 67731"/>
              <a:gd name="adj3" fmla="val 16667"/>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pPr algn="ctr"/>
            <a:r>
              <a:rPr lang="en-US" sz="1600" b="1" dirty="0" smtClean="0">
                <a:solidFill>
                  <a:srgbClr val="C00000"/>
                </a:solidFill>
              </a:rPr>
              <a:t>In addition to the IPE based approach of interworking, oneM2M could even consider defining functionality native to a CSE to interwork with </a:t>
            </a:r>
            <a:r>
              <a:rPr lang="en-US" sz="1600" b="1" dirty="0" err="1" smtClean="0">
                <a:solidFill>
                  <a:srgbClr val="C00000"/>
                </a:solidFill>
              </a:rPr>
              <a:t>NoDN</a:t>
            </a:r>
            <a:r>
              <a:rPr lang="en-US" sz="1600" b="1" dirty="0" smtClean="0">
                <a:solidFill>
                  <a:srgbClr val="C00000"/>
                </a:solidFill>
              </a:rPr>
              <a:t> IETF Link Descriptions</a:t>
            </a:r>
            <a:endParaRPr lang="en-US" sz="1600" b="1" dirty="0">
              <a:solidFill>
                <a:srgbClr val="C00000"/>
              </a:solidFill>
            </a:endParaRPr>
          </a:p>
        </p:txBody>
      </p:sp>
    </p:spTree>
    <p:extLst>
      <p:ext uri="{BB962C8B-B14F-4D97-AF65-F5344CB8AC3E}">
        <p14:creationId xmlns:p14="http://schemas.microsoft.com/office/powerpoint/2010/main" val="36953834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Rounded Rectangle 59"/>
          <p:cNvSpPr/>
          <p:nvPr/>
        </p:nvSpPr>
        <p:spPr>
          <a:xfrm>
            <a:off x="689151" y="1725013"/>
            <a:ext cx="8073849" cy="1312308"/>
          </a:xfrm>
          <a:prstGeom prst="roundRect">
            <a:avLst>
              <a:gd name="adj" fmla="val 4971"/>
            </a:avLst>
          </a:prstGeom>
          <a:solidFill>
            <a:schemeClr val="accent1">
              <a:alpha val="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ounded Rectangle 66"/>
          <p:cNvSpPr/>
          <p:nvPr/>
        </p:nvSpPr>
        <p:spPr>
          <a:xfrm>
            <a:off x="670365" y="3144932"/>
            <a:ext cx="8073849" cy="2962504"/>
          </a:xfrm>
          <a:prstGeom prst="roundRect">
            <a:avLst>
              <a:gd name="adj" fmla="val 4971"/>
            </a:avLst>
          </a:prstGeom>
          <a:solidFill>
            <a:schemeClr val="accent1">
              <a:alpha val="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1" name="Straight Connector 30"/>
          <p:cNvCxnSpPr/>
          <p:nvPr/>
        </p:nvCxnSpPr>
        <p:spPr>
          <a:xfrm>
            <a:off x="5963184" y="1537068"/>
            <a:ext cx="36374" cy="4622842"/>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50312" y="82981"/>
            <a:ext cx="6123911" cy="1143000"/>
          </a:xfrm>
        </p:spPr>
        <p:txBody>
          <a:bodyPr/>
          <a:lstStyle/>
          <a:p>
            <a:r>
              <a:rPr lang="en-US" sz="4000" dirty="0"/>
              <a:t>Retargeting to a </a:t>
            </a:r>
            <a:r>
              <a:rPr lang="en-US" sz="4000" dirty="0" err="1" smtClean="0"/>
              <a:t>NoDN</a:t>
            </a:r>
            <a:r>
              <a:rPr lang="en-US" sz="4000" dirty="0" smtClean="0"/>
              <a:t> (FFS)</a:t>
            </a:r>
            <a:endParaRPr lang="en-US" sz="4000" dirty="0"/>
          </a:p>
        </p:txBody>
      </p:sp>
      <p:grpSp>
        <p:nvGrpSpPr>
          <p:cNvPr id="25" name="Group 24"/>
          <p:cNvGrpSpPr/>
          <p:nvPr/>
        </p:nvGrpSpPr>
        <p:grpSpPr>
          <a:xfrm>
            <a:off x="696618" y="1219200"/>
            <a:ext cx="7894984" cy="4953000"/>
            <a:chOff x="1991168" y="2403536"/>
            <a:chExt cx="7894984" cy="4953000"/>
          </a:xfrm>
        </p:grpSpPr>
        <p:sp>
          <p:nvSpPr>
            <p:cNvPr id="29" name="Rounded Rectangle 28"/>
            <p:cNvSpPr/>
            <p:nvPr/>
          </p:nvSpPr>
          <p:spPr bwMode="auto">
            <a:xfrm>
              <a:off x="1991168" y="2403536"/>
              <a:ext cx="740672" cy="505443"/>
            </a:xfrm>
            <a:prstGeom prst="roundRect">
              <a:avLst/>
            </a:prstGeom>
            <a:solidFill>
              <a:schemeClr val="accent2"/>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400" b="1" kern="0" dirty="0" err="1" smtClean="0">
                  <a:solidFill>
                    <a:prstClr val="white"/>
                  </a:solidFill>
                  <a:latin typeface="+mn-lt"/>
                  <a:cs typeface="+mn-cs"/>
                </a:rPr>
                <a:t>NoDN</a:t>
              </a:r>
              <a:endParaRPr lang="en-US" sz="1200" b="1" kern="0" dirty="0" smtClean="0">
                <a:solidFill>
                  <a:prstClr val="white"/>
                </a:solidFill>
                <a:latin typeface="+mn-lt"/>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smtClean="0">
                  <a:ln>
                    <a:noFill/>
                  </a:ln>
                  <a:solidFill>
                    <a:prstClr val="white"/>
                  </a:solidFill>
                  <a:effectLst/>
                  <a:uLnTx/>
                  <a:uFillTx/>
                  <a:latin typeface="+mn-lt"/>
                  <a:cs typeface="+mn-cs"/>
                </a:rPr>
                <a:t>(E.g. OCF)</a:t>
              </a:r>
              <a:endParaRPr kumimoji="0" lang="en-US" sz="1200" b="1" i="0" u="none" strike="noStrike" kern="0" cap="none" spc="0" normalizeH="0" baseline="0" noProof="0" dirty="0">
                <a:ln>
                  <a:noFill/>
                </a:ln>
                <a:solidFill>
                  <a:prstClr val="white"/>
                </a:solidFill>
                <a:effectLst/>
                <a:uLnTx/>
                <a:uFillTx/>
                <a:latin typeface="+mn-lt"/>
                <a:cs typeface="+mn-cs"/>
              </a:endParaRPr>
            </a:p>
          </p:txBody>
        </p:sp>
        <p:sp>
          <p:nvSpPr>
            <p:cNvPr id="33" name="Rounded Rectangle 32"/>
            <p:cNvSpPr/>
            <p:nvPr/>
          </p:nvSpPr>
          <p:spPr bwMode="auto">
            <a:xfrm>
              <a:off x="9145480" y="2403536"/>
              <a:ext cx="740672" cy="505443"/>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smtClean="0">
                  <a:ln>
                    <a:noFill/>
                  </a:ln>
                  <a:solidFill>
                    <a:prstClr val="white"/>
                  </a:solidFill>
                  <a:effectLst/>
                  <a:uLnTx/>
                  <a:uFillTx/>
                  <a:latin typeface="+mn-lt"/>
                  <a:ea typeface="+mn-ea"/>
                  <a:cs typeface="+mn-cs"/>
                </a:rPr>
                <a:t>AE</a:t>
              </a:r>
              <a:endParaRPr kumimoji="0" lang="en-US" sz="2400" b="1" i="0" u="none" strike="noStrike" kern="0" cap="none" spc="0" normalizeH="0" baseline="0" noProof="0" dirty="0">
                <a:ln>
                  <a:noFill/>
                </a:ln>
                <a:solidFill>
                  <a:prstClr val="white"/>
                </a:solidFill>
                <a:effectLst/>
                <a:uLnTx/>
                <a:uFillTx/>
                <a:latin typeface="+mn-lt"/>
                <a:ea typeface="+mn-ea"/>
                <a:cs typeface="+mn-cs"/>
              </a:endParaRPr>
            </a:p>
          </p:txBody>
        </p:sp>
        <p:cxnSp>
          <p:nvCxnSpPr>
            <p:cNvPr id="39" name="Straight Connector 38"/>
            <p:cNvCxnSpPr/>
            <p:nvPr/>
          </p:nvCxnSpPr>
          <p:spPr>
            <a:xfrm>
              <a:off x="2341986" y="2910929"/>
              <a:ext cx="19518" cy="4445607"/>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54" name="Rounded Rectangle 53"/>
          <p:cNvSpPr/>
          <p:nvPr/>
        </p:nvSpPr>
        <p:spPr bwMode="auto">
          <a:xfrm>
            <a:off x="5392343" y="980654"/>
            <a:ext cx="1084657" cy="714764"/>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2000" b="1" kern="0" dirty="0" smtClean="0">
                <a:solidFill>
                  <a:prstClr val="white"/>
                </a:solidFill>
              </a:rPr>
              <a:t>MN-CSE</a:t>
            </a:r>
            <a:endParaRPr lang="en-US" sz="2000" b="1" kern="0" dirty="0">
              <a:solidFill>
                <a:prstClr val="white"/>
              </a:solidFill>
            </a:endParaRPr>
          </a:p>
        </p:txBody>
      </p:sp>
      <p:cxnSp>
        <p:nvCxnSpPr>
          <p:cNvPr id="28" name="Straight Connector 27"/>
          <p:cNvCxnSpPr/>
          <p:nvPr/>
        </p:nvCxnSpPr>
        <p:spPr>
          <a:xfrm>
            <a:off x="8290818" y="1714303"/>
            <a:ext cx="19518" cy="4445607"/>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1057195" y="2057400"/>
            <a:ext cx="4905989" cy="0"/>
          </a:xfrm>
          <a:prstGeom prst="straightConnector1">
            <a:avLst/>
          </a:prstGeom>
          <a:ln>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6298255" y="4998936"/>
            <a:ext cx="2063137" cy="738664"/>
          </a:xfrm>
          <a:prstGeom prst="rect">
            <a:avLst/>
          </a:prstGeom>
          <a:noFill/>
        </p:spPr>
        <p:txBody>
          <a:bodyPr wrap="square" rtlCol="0">
            <a:spAutoFit/>
          </a:bodyPr>
          <a:lstStyle/>
          <a:p>
            <a:r>
              <a:rPr lang="en-US" sz="1050" dirty="0" smtClean="0">
                <a:solidFill>
                  <a:schemeClr val="accent1"/>
                </a:solidFill>
              </a:rPr>
              <a:t>Retargeted Response </a:t>
            </a:r>
          </a:p>
          <a:p>
            <a:r>
              <a:rPr lang="en-US" sz="1050" dirty="0" smtClean="0">
                <a:solidFill>
                  <a:schemeClr val="accent1"/>
                </a:solidFill>
              </a:rPr>
              <a:t>[OCF Compliant Door </a:t>
            </a:r>
            <a:r>
              <a:rPr lang="en-US" sz="1050" dirty="0">
                <a:solidFill>
                  <a:schemeClr val="accent1"/>
                </a:solidFill>
              </a:rPr>
              <a:t>Lock Resource Representation]</a:t>
            </a:r>
          </a:p>
          <a:p>
            <a:endParaRPr lang="en-US" sz="1050" dirty="0">
              <a:solidFill>
                <a:schemeClr val="accent1"/>
              </a:solidFill>
            </a:endParaRPr>
          </a:p>
        </p:txBody>
      </p:sp>
      <p:cxnSp>
        <p:nvCxnSpPr>
          <p:cNvPr id="40" name="Straight Arrow Connector 39"/>
          <p:cNvCxnSpPr/>
          <p:nvPr/>
        </p:nvCxnSpPr>
        <p:spPr>
          <a:xfrm flipH="1">
            <a:off x="5999558" y="2480312"/>
            <a:ext cx="2262383" cy="12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6411464" y="2202480"/>
            <a:ext cx="1809802" cy="253916"/>
          </a:xfrm>
          <a:prstGeom prst="rect">
            <a:avLst/>
          </a:prstGeom>
          <a:noFill/>
        </p:spPr>
        <p:txBody>
          <a:bodyPr wrap="square" rtlCol="0">
            <a:spAutoFit/>
          </a:bodyPr>
          <a:lstStyle/>
          <a:p>
            <a:r>
              <a:rPr lang="en-US" sz="1050" dirty="0" smtClean="0">
                <a:solidFill>
                  <a:schemeClr val="accent1"/>
                </a:solidFill>
              </a:rPr>
              <a:t>DISCOVER Door &lt;AE&gt;</a:t>
            </a:r>
            <a:endParaRPr lang="en-US" sz="1050" dirty="0">
              <a:solidFill>
                <a:schemeClr val="accent1"/>
              </a:solidFill>
            </a:endParaRPr>
          </a:p>
        </p:txBody>
      </p:sp>
      <p:cxnSp>
        <p:nvCxnSpPr>
          <p:cNvPr id="42" name="Straight Arrow Connector 41"/>
          <p:cNvCxnSpPr/>
          <p:nvPr/>
        </p:nvCxnSpPr>
        <p:spPr>
          <a:xfrm flipV="1">
            <a:off x="5999558" y="2893539"/>
            <a:ext cx="2262383" cy="2061"/>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1066800" y="4689902"/>
            <a:ext cx="3200400" cy="415498"/>
          </a:xfrm>
          <a:prstGeom prst="rect">
            <a:avLst/>
          </a:prstGeom>
          <a:noFill/>
        </p:spPr>
        <p:txBody>
          <a:bodyPr wrap="square" rtlCol="0">
            <a:spAutoFit/>
          </a:bodyPr>
          <a:lstStyle/>
          <a:p>
            <a:r>
              <a:rPr lang="en-US" sz="1050" dirty="0">
                <a:solidFill>
                  <a:schemeClr val="accent2"/>
                </a:solidFill>
              </a:rPr>
              <a:t>Response </a:t>
            </a:r>
            <a:endParaRPr lang="en-US" sz="1050" dirty="0" smtClean="0">
              <a:solidFill>
                <a:schemeClr val="accent2"/>
              </a:solidFill>
            </a:endParaRPr>
          </a:p>
          <a:p>
            <a:r>
              <a:rPr lang="en-US" sz="1050" dirty="0" smtClean="0">
                <a:solidFill>
                  <a:schemeClr val="accent2"/>
                </a:solidFill>
              </a:rPr>
              <a:t>[OCF Compliant Door </a:t>
            </a:r>
            <a:r>
              <a:rPr lang="en-US" sz="1050" dirty="0">
                <a:solidFill>
                  <a:schemeClr val="accent2"/>
                </a:solidFill>
              </a:rPr>
              <a:t>Lock Resource Representation]</a:t>
            </a:r>
          </a:p>
        </p:txBody>
      </p:sp>
      <p:sp>
        <p:nvSpPr>
          <p:cNvPr id="45" name="TextBox 44"/>
          <p:cNvSpPr txBox="1"/>
          <p:nvPr/>
        </p:nvSpPr>
        <p:spPr>
          <a:xfrm>
            <a:off x="5081641" y="2133600"/>
            <a:ext cx="899730" cy="253916"/>
          </a:xfrm>
          <a:prstGeom prst="rect">
            <a:avLst/>
          </a:prstGeom>
          <a:noFill/>
        </p:spPr>
        <p:txBody>
          <a:bodyPr wrap="square" rtlCol="0">
            <a:spAutoFit/>
          </a:bodyPr>
          <a:lstStyle/>
          <a:p>
            <a:r>
              <a:rPr lang="en-US" sz="1050" dirty="0" smtClean="0">
                <a:solidFill>
                  <a:schemeClr val="accent2"/>
                </a:solidFill>
              </a:rPr>
              <a:t>Response</a:t>
            </a:r>
            <a:endParaRPr lang="en-US" sz="1050" dirty="0">
              <a:solidFill>
                <a:schemeClr val="accent2"/>
              </a:solidFill>
            </a:endParaRPr>
          </a:p>
        </p:txBody>
      </p:sp>
      <p:cxnSp>
        <p:nvCxnSpPr>
          <p:cNvPr id="49" name="Straight Arrow Connector 48"/>
          <p:cNvCxnSpPr/>
          <p:nvPr/>
        </p:nvCxnSpPr>
        <p:spPr>
          <a:xfrm flipH="1" flipV="1">
            <a:off x="1081393" y="2362200"/>
            <a:ext cx="4881791" cy="8633"/>
          </a:xfrm>
          <a:prstGeom prst="straightConnector1">
            <a:avLst/>
          </a:prstGeom>
          <a:ln>
            <a:solidFill>
              <a:schemeClr val="accent2"/>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1128436" y="1803484"/>
            <a:ext cx="4798374" cy="253916"/>
          </a:xfrm>
          <a:prstGeom prst="rect">
            <a:avLst/>
          </a:prstGeom>
          <a:noFill/>
        </p:spPr>
        <p:txBody>
          <a:bodyPr wrap="square" rtlCol="0">
            <a:spAutoFit/>
          </a:bodyPr>
          <a:lstStyle/>
          <a:p>
            <a:r>
              <a:rPr lang="en-US" sz="1050" dirty="0">
                <a:solidFill>
                  <a:schemeClr val="accent2"/>
                </a:solidFill>
              </a:rPr>
              <a:t>Publish Door Lock Resource Discovery </a:t>
            </a:r>
            <a:r>
              <a:rPr lang="en-US" sz="1050" dirty="0" smtClean="0">
                <a:solidFill>
                  <a:schemeClr val="accent2"/>
                </a:solidFill>
              </a:rPr>
              <a:t>Info that includes interface definitions</a:t>
            </a:r>
            <a:endParaRPr lang="en-US" sz="1050" dirty="0">
              <a:solidFill>
                <a:schemeClr val="accent2"/>
              </a:solidFill>
            </a:endParaRPr>
          </a:p>
        </p:txBody>
      </p:sp>
      <p:sp>
        <p:nvSpPr>
          <p:cNvPr id="51" name="TextBox 50"/>
          <p:cNvSpPr txBox="1"/>
          <p:nvPr/>
        </p:nvSpPr>
        <p:spPr>
          <a:xfrm>
            <a:off x="5963184" y="2513759"/>
            <a:ext cx="2953803" cy="415498"/>
          </a:xfrm>
          <a:prstGeom prst="rect">
            <a:avLst/>
          </a:prstGeom>
          <a:noFill/>
        </p:spPr>
        <p:txBody>
          <a:bodyPr wrap="square" rtlCol="0">
            <a:spAutoFit/>
          </a:bodyPr>
          <a:lstStyle/>
          <a:p>
            <a:r>
              <a:rPr lang="en-US" sz="1050" dirty="0" smtClean="0">
                <a:solidFill>
                  <a:schemeClr val="accent1"/>
                </a:solidFill>
              </a:rPr>
              <a:t>Response </a:t>
            </a:r>
          </a:p>
          <a:p>
            <a:r>
              <a:rPr lang="en-US" sz="1050" dirty="0" smtClean="0">
                <a:solidFill>
                  <a:schemeClr val="accent1"/>
                </a:solidFill>
              </a:rPr>
              <a:t>[Door Lock Link Description]</a:t>
            </a:r>
            <a:endParaRPr lang="en-US" sz="1050" dirty="0">
              <a:solidFill>
                <a:schemeClr val="accent1"/>
              </a:solidFill>
            </a:endParaRPr>
          </a:p>
        </p:txBody>
      </p:sp>
      <p:cxnSp>
        <p:nvCxnSpPr>
          <p:cNvPr id="55" name="Straight Arrow Connector 54"/>
          <p:cNvCxnSpPr/>
          <p:nvPr/>
        </p:nvCxnSpPr>
        <p:spPr>
          <a:xfrm flipH="1">
            <a:off x="6019800" y="4037371"/>
            <a:ext cx="2262383" cy="12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9" name="TextBox 58"/>
          <p:cNvSpPr txBox="1"/>
          <p:nvPr/>
        </p:nvSpPr>
        <p:spPr>
          <a:xfrm>
            <a:off x="1097929" y="4080302"/>
            <a:ext cx="4007471" cy="415498"/>
          </a:xfrm>
          <a:prstGeom prst="rect">
            <a:avLst/>
          </a:prstGeom>
          <a:noFill/>
        </p:spPr>
        <p:txBody>
          <a:bodyPr wrap="square" rtlCol="0">
            <a:spAutoFit/>
          </a:bodyPr>
          <a:lstStyle/>
          <a:p>
            <a:r>
              <a:rPr lang="en-US" sz="1050" dirty="0" smtClean="0">
                <a:solidFill>
                  <a:schemeClr val="accent2"/>
                </a:solidFill>
              </a:rPr>
              <a:t>Retargeted </a:t>
            </a:r>
            <a:r>
              <a:rPr lang="en-US" sz="1050" dirty="0" smtClean="0">
                <a:solidFill>
                  <a:schemeClr val="accent2"/>
                </a:solidFill>
              </a:rPr>
              <a:t>UPDATE </a:t>
            </a:r>
            <a:r>
              <a:rPr lang="en-US" sz="1050" dirty="0" smtClean="0">
                <a:solidFill>
                  <a:schemeClr val="accent2"/>
                </a:solidFill>
              </a:rPr>
              <a:t>Request of Door Lock Resource </a:t>
            </a:r>
          </a:p>
          <a:p>
            <a:r>
              <a:rPr lang="en-US" sz="1050" dirty="0" smtClean="0">
                <a:solidFill>
                  <a:schemeClr val="accent2"/>
                </a:solidFill>
              </a:rPr>
              <a:t>[OCF Compliant Door Lock Resource Representation to unlock door] </a:t>
            </a:r>
            <a:endParaRPr lang="en-US" sz="1050" dirty="0">
              <a:solidFill>
                <a:schemeClr val="accent2"/>
              </a:solidFill>
            </a:endParaRPr>
          </a:p>
        </p:txBody>
      </p:sp>
      <p:sp>
        <p:nvSpPr>
          <p:cNvPr id="61" name="TextBox 60"/>
          <p:cNvSpPr txBox="1"/>
          <p:nvPr/>
        </p:nvSpPr>
        <p:spPr>
          <a:xfrm>
            <a:off x="6174224" y="3181437"/>
            <a:ext cx="2187168" cy="900246"/>
          </a:xfrm>
          <a:prstGeom prst="rect">
            <a:avLst/>
          </a:prstGeom>
          <a:noFill/>
        </p:spPr>
        <p:txBody>
          <a:bodyPr wrap="square" rtlCol="0">
            <a:spAutoFit/>
          </a:bodyPr>
          <a:lstStyle/>
          <a:p>
            <a:r>
              <a:rPr lang="en-US" sz="1050" dirty="0" smtClean="0">
                <a:solidFill>
                  <a:schemeClr val="accent1"/>
                </a:solidFill>
              </a:rPr>
              <a:t>UPDATE </a:t>
            </a:r>
            <a:r>
              <a:rPr lang="en-US" sz="1050" dirty="0" smtClean="0">
                <a:solidFill>
                  <a:schemeClr val="accent1"/>
                </a:solidFill>
              </a:rPr>
              <a:t>AE Door Lock Resource </a:t>
            </a:r>
          </a:p>
          <a:p>
            <a:r>
              <a:rPr lang="en-US" sz="1050" dirty="0" smtClean="0">
                <a:solidFill>
                  <a:schemeClr val="accent1"/>
                </a:solidFill>
              </a:rPr>
              <a:t>[Door </a:t>
            </a:r>
            <a:r>
              <a:rPr lang="en-US" sz="1050" dirty="0" smtClean="0">
                <a:solidFill>
                  <a:schemeClr val="accent1"/>
                </a:solidFill>
              </a:rPr>
              <a:t>Lock Resource </a:t>
            </a:r>
          </a:p>
          <a:p>
            <a:r>
              <a:rPr lang="en-US" sz="1050" dirty="0" smtClean="0">
                <a:solidFill>
                  <a:schemeClr val="accent1"/>
                </a:solidFill>
              </a:rPr>
              <a:t>Representation </a:t>
            </a:r>
            <a:r>
              <a:rPr lang="en-US" sz="1050" dirty="0" smtClean="0">
                <a:solidFill>
                  <a:schemeClr val="accent1"/>
                </a:solidFill>
              </a:rPr>
              <a:t>compliant with format specified in Link Description (e.g. OCF format)] </a:t>
            </a:r>
            <a:endParaRPr lang="en-US" sz="1050" dirty="0">
              <a:solidFill>
                <a:schemeClr val="accent1"/>
              </a:solidFill>
            </a:endParaRPr>
          </a:p>
        </p:txBody>
      </p:sp>
      <p:cxnSp>
        <p:nvCxnSpPr>
          <p:cNvPr id="62" name="Straight Arrow Connector 61"/>
          <p:cNvCxnSpPr/>
          <p:nvPr/>
        </p:nvCxnSpPr>
        <p:spPr>
          <a:xfrm flipV="1">
            <a:off x="6019800" y="5583404"/>
            <a:ext cx="2262383" cy="2061"/>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pic>
        <p:nvPicPr>
          <p:cNvPr id="63" name="Picture 6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flipH="1">
            <a:off x="369142" y="892937"/>
            <a:ext cx="322581" cy="695217"/>
          </a:xfrm>
          <a:prstGeom prst="rect">
            <a:avLst/>
          </a:prstGeom>
        </p:spPr>
      </p:pic>
      <p:pic>
        <p:nvPicPr>
          <p:cNvPr id="17" name="Picture 1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61337" y="959204"/>
            <a:ext cx="360810" cy="565449"/>
          </a:xfrm>
          <a:prstGeom prst="rect">
            <a:avLst/>
          </a:prstGeom>
        </p:spPr>
      </p:pic>
      <p:sp>
        <p:nvSpPr>
          <p:cNvPr id="68" name="Oval 67"/>
          <p:cNvSpPr/>
          <p:nvPr/>
        </p:nvSpPr>
        <p:spPr>
          <a:xfrm>
            <a:off x="5715000" y="3687471"/>
            <a:ext cx="533400" cy="1951329"/>
          </a:xfrm>
          <a:prstGeom prst="ellipse">
            <a:avLst/>
          </a:prstGeom>
          <a:solidFill>
            <a:schemeClr val="accent3">
              <a:lumMod val="60000"/>
              <a:lumOff val="40000"/>
              <a:alpha val="22000"/>
            </a:schemeClr>
          </a:solidFill>
          <a:ln>
            <a:solidFill>
              <a:schemeClr val="accent3">
                <a:lumMod val="60000"/>
                <a:lumOff val="40000"/>
                <a:alpha val="23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TextBox 68"/>
          <p:cNvSpPr txBox="1"/>
          <p:nvPr/>
        </p:nvSpPr>
        <p:spPr>
          <a:xfrm>
            <a:off x="6277330" y="4495800"/>
            <a:ext cx="841167" cy="253916"/>
          </a:xfrm>
          <a:prstGeom prst="rect">
            <a:avLst/>
          </a:prstGeom>
          <a:noFill/>
        </p:spPr>
        <p:txBody>
          <a:bodyPr wrap="square" rtlCol="0">
            <a:spAutoFit/>
          </a:bodyPr>
          <a:lstStyle/>
          <a:p>
            <a:r>
              <a:rPr lang="en-US" sz="1050" b="1" dirty="0" smtClean="0">
                <a:solidFill>
                  <a:srgbClr val="00B0F0"/>
                </a:solidFill>
              </a:rPr>
              <a:t>Retargeting</a:t>
            </a:r>
            <a:endParaRPr lang="en-US" sz="1050" b="1" dirty="0">
              <a:solidFill>
                <a:srgbClr val="00B0F0"/>
              </a:solidFill>
            </a:endParaRPr>
          </a:p>
        </p:txBody>
      </p:sp>
      <p:sp>
        <p:nvSpPr>
          <p:cNvPr id="66" name="Rounded Rectangular Callout 65"/>
          <p:cNvSpPr/>
          <p:nvPr/>
        </p:nvSpPr>
        <p:spPr>
          <a:xfrm>
            <a:off x="1136506" y="2528283"/>
            <a:ext cx="3947536" cy="1253253"/>
          </a:xfrm>
          <a:prstGeom prst="wedgeRoundRectCallout">
            <a:avLst>
              <a:gd name="adj1" fmla="val 44080"/>
              <a:gd name="adj2" fmla="val 18843"/>
              <a:gd name="adj3" fmla="val 16667"/>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pPr algn="ctr"/>
            <a:r>
              <a:rPr lang="en-US" sz="1600" b="1" dirty="0" smtClean="0">
                <a:solidFill>
                  <a:srgbClr val="C00000"/>
                </a:solidFill>
              </a:rPr>
              <a:t>For RESTful technologies like OCF, LWM2M, </a:t>
            </a:r>
            <a:r>
              <a:rPr lang="en-US" sz="1600" b="1" dirty="0" err="1" smtClean="0">
                <a:solidFill>
                  <a:srgbClr val="C00000"/>
                </a:solidFill>
              </a:rPr>
              <a:t>CoAP</a:t>
            </a:r>
            <a:r>
              <a:rPr lang="en-US" sz="1600" b="1" dirty="0" smtClean="0">
                <a:solidFill>
                  <a:srgbClr val="C00000"/>
                </a:solidFill>
              </a:rPr>
              <a:t>, etc. it may even be possible for a CSE to re-target CRUD requests directly to </a:t>
            </a:r>
            <a:r>
              <a:rPr lang="en-US" sz="1600" b="1" dirty="0" err="1" smtClean="0">
                <a:solidFill>
                  <a:srgbClr val="C00000"/>
                </a:solidFill>
              </a:rPr>
              <a:t>NoDN</a:t>
            </a:r>
            <a:r>
              <a:rPr lang="en-US" sz="1600" b="1" dirty="0">
                <a:solidFill>
                  <a:srgbClr val="C00000"/>
                </a:solidFill>
              </a:rPr>
              <a:t> </a:t>
            </a:r>
            <a:r>
              <a:rPr lang="en-US" sz="1600" b="1" dirty="0" smtClean="0">
                <a:solidFill>
                  <a:srgbClr val="C00000"/>
                </a:solidFill>
              </a:rPr>
              <a:t>without an IPE</a:t>
            </a:r>
            <a:endParaRPr lang="en-US" sz="1600" b="1" dirty="0">
              <a:solidFill>
                <a:srgbClr val="C00000"/>
              </a:solidFill>
            </a:endParaRPr>
          </a:p>
        </p:txBody>
      </p:sp>
      <p:pic>
        <p:nvPicPr>
          <p:cNvPr id="7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4693677" y="878829"/>
            <a:ext cx="671906" cy="619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3" name="Rounded Rectangle 52"/>
          <p:cNvSpPr/>
          <p:nvPr/>
        </p:nvSpPr>
        <p:spPr bwMode="auto">
          <a:xfrm>
            <a:off x="5484616" y="1348088"/>
            <a:ext cx="900110" cy="360360"/>
          </a:xfrm>
          <a:prstGeom prst="roundRect">
            <a:avLst/>
          </a:prstGeom>
          <a:gradFill flip="none" rotWithShape="1">
            <a:gsLst>
              <a:gs pos="0">
                <a:schemeClr val="accent2"/>
              </a:gs>
              <a:gs pos="25000">
                <a:schemeClr val="accent2"/>
              </a:gs>
              <a:gs pos="100000">
                <a:schemeClr val="accent1"/>
              </a:gs>
            </a:gsLst>
            <a:lin ang="0" scaled="1"/>
            <a:tileRect/>
          </a:gra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050" b="1" kern="0" dirty="0" err="1" smtClean="0">
                <a:solidFill>
                  <a:prstClr val="white"/>
                </a:solidFill>
              </a:rPr>
              <a:t>NoDN</a:t>
            </a:r>
            <a:endParaRPr lang="en-US" sz="1050" b="1" kern="0" dirty="0" smtClean="0">
              <a:solidFill>
                <a:prstClr val="white"/>
              </a:solidFill>
            </a:endParaRPr>
          </a:p>
          <a:p>
            <a:pPr marL="0" marR="0" lvl="0" indent="0" algn="ctr" defTabSz="914400" eaLnBrk="1" fontAlgn="auto" latinLnBrk="0" hangingPunct="1">
              <a:lnSpc>
                <a:spcPct val="100000"/>
              </a:lnSpc>
              <a:spcBef>
                <a:spcPts val="0"/>
              </a:spcBef>
              <a:spcAft>
                <a:spcPts val="0"/>
              </a:spcAft>
              <a:buClrTx/>
              <a:buSzTx/>
              <a:buFontTx/>
              <a:buNone/>
              <a:tabLst/>
              <a:defRPr/>
            </a:pPr>
            <a:r>
              <a:rPr lang="en-US" sz="1050" b="1" kern="0" dirty="0" smtClean="0">
                <a:solidFill>
                  <a:prstClr val="white"/>
                </a:solidFill>
              </a:rPr>
              <a:t>AE Retargeting</a:t>
            </a:r>
            <a:endParaRPr lang="en-US" sz="1050" b="1" kern="0" dirty="0">
              <a:solidFill>
                <a:prstClr val="white"/>
              </a:solidFill>
            </a:endParaRPr>
          </a:p>
        </p:txBody>
      </p:sp>
      <p:cxnSp>
        <p:nvCxnSpPr>
          <p:cNvPr id="64" name="Straight Arrow Connector 63"/>
          <p:cNvCxnSpPr/>
          <p:nvPr/>
        </p:nvCxnSpPr>
        <p:spPr>
          <a:xfrm>
            <a:off x="1113811" y="4518665"/>
            <a:ext cx="4905989" cy="0"/>
          </a:xfrm>
          <a:prstGeom prst="straightConnector1">
            <a:avLst/>
          </a:prstGeom>
          <a:ln>
            <a:solidFill>
              <a:schemeClr val="accent2"/>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flipH="1" flipV="1">
            <a:off x="1061809" y="5095746"/>
            <a:ext cx="4881791" cy="8633"/>
          </a:xfrm>
          <a:prstGeom prst="straightConnector1">
            <a:avLst/>
          </a:prstGeom>
          <a:ln>
            <a:solidFill>
              <a:schemeClr val="accent2"/>
            </a:solidFill>
            <a:prstDash val="dash"/>
            <a:headEnd type="triangl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46417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8679" y="76018"/>
            <a:ext cx="7239000" cy="679298"/>
          </a:xfrm>
        </p:spPr>
        <p:txBody>
          <a:bodyPr/>
          <a:lstStyle/>
          <a:p>
            <a:r>
              <a:rPr lang="en-US" dirty="0" smtClean="0"/>
              <a:t>Next Steps?</a:t>
            </a:r>
            <a:endParaRPr lang="en-US" dirty="0"/>
          </a:p>
        </p:txBody>
      </p:sp>
      <p:sp>
        <p:nvSpPr>
          <p:cNvPr id="44" name="TextBox 43"/>
          <p:cNvSpPr txBox="1"/>
          <p:nvPr/>
        </p:nvSpPr>
        <p:spPr>
          <a:xfrm>
            <a:off x="228600" y="1066800"/>
            <a:ext cx="8382000" cy="5016758"/>
          </a:xfrm>
          <a:prstGeom prst="rect">
            <a:avLst/>
          </a:prstGeom>
          <a:noFill/>
        </p:spPr>
        <p:txBody>
          <a:bodyPr wrap="square" rtlCol="0">
            <a:spAutoFit/>
          </a:bodyPr>
          <a:lstStyle/>
          <a:p>
            <a:pPr marL="285750" indent="-285750">
              <a:buFont typeface="Arial" panose="020B0604020202020204" pitchFamily="34" charset="0"/>
              <a:buChar char="•"/>
            </a:pPr>
            <a:r>
              <a:rPr lang="en-US" sz="2000" b="1" dirty="0" smtClean="0">
                <a:solidFill>
                  <a:srgbClr val="C00000"/>
                </a:solidFill>
              </a:rPr>
              <a:t>Reach consensus to add support in Rel-3 for re-targeting </a:t>
            </a:r>
            <a:r>
              <a:rPr lang="en-US" sz="2000" b="1" dirty="0" smtClean="0">
                <a:solidFill>
                  <a:srgbClr val="C00000"/>
                </a:solidFill>
              </a:rPr>
              <a:t>of requests from a CSE to </a:t>
            </a:r>
            <a:r>
              <a:rPr lang="en-US" sz="2000" b="1" dirty="0" smtClean="0">
                <a:solidFill>
                  <a:srgbClr val="C00000"/>
                </a:solidFill>
              </a:rPr>
              <a:t>oneM2M resources hosted by an AE </a:t>
            </a:r>
            <a:r>
              <a:rPr lang="en-US" sz="2000" b="1" dirty="0" smtClean="0">
                <a:solidFill>
                  <a:srgbClr val="C00000"/>
                </a:solidFill>
              </a:rPr>
              <a:t>or</a:t>
            </a:r>
            <a:r>
              <a:rPr lang="en-US" sz="2000" b="1" dirty="0" smtClean="0">
                <a:solidFill>
                  <a:srgbClr val="C00000"/>
                </a:solidFill>
              </a:rPr>
              <a:t> IPE</a:t>
            </a:r>
            <a:endParaRPr lang="en-US" sz="2000" b="1" dirty="0">
              <a:solidFill>
                <a:srgbClr val="C00000"/>
              </a:solidFill>
            </a:endParaRPr>
          </a:p>
          <a:p>
            <a:pPr marL="742950" lvl="1" indent="-285750">
              <a:buFont typeface="Arial" panose="020B0604020202020204" pitchFamily="34" charset="0"/>
              <a:buChar char="•"/>
            </a:pPr>
            <a:r>
              <a:rPr lang="en-US" sz="2000" b="1" dirty="0" smtClean="0">
                <a:solidFill>
                  <a:srgbClr val="C00000"/>
                </a:solidFill>
              </a:rPr>
              <a:t>Proposal is to allow AE </a:t>
            </a:r>
            <a:r>
              <a:rPr lang="en-US" sz="2000" b="1" dirty="0">
                <a:solidFill>
                  <a:srgbClr val="C00000"/>
                </a:solidFill>
              </a:rPr>
              <a:t>or IPE </a:t>
            </a:r>
            <a:r>
              <a:rPr lang="en-US" sz="2000" b="1" dirty="0" smtClean="0">
                <a:solidFill>
                  <a:srgbClr val="C00000"/>
                </a:solidFill>
              </a:rPr>
              <a:t>to host </a:t>
            </a:r>
            <a:r>
              <a:rPr lang="en-US" sz="2000" b="1" dirty="0" smtClean="0">
                <a:solidFill>
                  <a:srgbClr val="C00000"/>
                </a:solidFill>
              </a:rPr>
              <a:t>a small </a:t>
            </a:r>
            <a:r>
              <a:rPr lang="en-US" sz="2000" b="1" dirty="0" smtClean="0">
                <a:solidFill>
                  <a:srgbClr val="C00000"/>
                </a:solidFill>
              </a:rPr>
              <a:t>subset of resource types that are well suited for interaction with telemetry (sensors) and control (actuators) kinds of devices.</a:t>
            </a:r>
          </a:p>
          <a:p>
            <a:pPr marL="1200150" lvl="2" indent="-285750">
              <a:buFont typeface="Arial" panose="020B0604020202020204" pitchFamily="34" charset="0"/>
              <a:buChar char="•"/>
            </a:pPr>
            <a:r>
              <a:rPr lang="en-US" sz="2000" b="1" dirty="0" smtClean="0">
                <a:solidFill>
                  <a:srgbClr val="C00000"/>
                </a:solidFill>
              </a:rPr>
              <a:t>E.g. containers, </a:t>
            </a:r>
            <a:r>
              <a:rPr lang="en-US" sz="2000" b="1" dirty="0" err="1" smtClean="0">
                <a:solidFill>
                  <a:srgbClr val="C00000"/>
                </a:solidFill>
              </a:rPr>
              <a:t>contentInstances</a:t>
            </a:r>
            <a:r>
              <a:rPr lang="en-US" sz="2000" b="1" dirty="0" smtClean="0">
                <a:solidFill>
                  <a:srgbClr val="C00000"/>
                </a:solidFill>
              </a:rPr>
              <a:t> or </a:t>
            </a:r>
            <a:r>
              <a:rPr lang="en-US" sz="2000" b="1" dirty="0" err="1" smtClean="0">
                <a:solidFill>
                  <a:srgbClr val="C00000"/>
                </a:solidFill>
              </a:rPr>
              <a:t>flexContainers</a:t>
            </a:r>
            <a:endParaRPr lang="en-US" sz="2000" b="1" dirty="0" smtClean="0">
              <a:solidFill>
                <a:srgbClr val="C00000"/>
              </a:solidFill>
            </a:endParaRPr>
          </a:p>
          <a:p>
            <a:pPr lvl="1"/>
            <a:endParaRPr lang="en-US" sz="2000" b="1" dirty="0" smtClean="0">
              <a:solidFill>
                <a:srgbClr val="C00000"/>
              </a:solidFill>
            </a:endParaRPr>
          </a:p>
          <a:p>
            <a:pPr marL="742950" lvl="1" indent="-285750">
              <a:buFont typeface="Arial" panose="020B0604020202020204" pitchFamily="34" charset="0"/>
              <a:buChar char="•"/>
            </a:pPr>
            <a:r>
              <a:rPr lang="en-US" sz="2000" b="1" dirty="0" smtClean="0">
                <a:solidFill>
                  <a:srgbClr val="C00000"/>
                </a:solidFill>
              </a:rPr>
              <a:t>Proposal is to include this work as part of</a:t>
            </a:r>
            <a:endParaRPr lang="en-US" sz="2000" b="1" dirty="0" smtClean="0">
              <a:solidFill>
                <a:srgbClr val="C00000"/>
              </a:solidFill>
            </a:endParaRPr>
          </a:p>
          <a:p>
            <a:pPr marL="1200150" lvl="2" indent="-285750">
              <a:buFont typeface="Arial" panose="020B0604020202020204" pitchFamily="34" charset="0"/>
              <a:buChar char="•"/>
            </a:pPr>
            <a:r>
              <a:rPr lang="en-US" sz="2000" b="1" dirty="0" smtClean="0">
                <a:solidFill>
                  <a:srgbClr val="C00000"/>
                </a:solidFill>
              </a:rPr>
              <a:t>WI-0056 </a:t>
            </a:r>
            <a:r>
              <a:rPr lang="en-US" sz="2000" b="1" dirty="0">
                <a:solidFill>
                  <a:srgbClr val="C00000"/>
                </a:solidFill>
              </a:rPr>
              <a:t>- Evolution of Proximal IoT Interworking </a:t>
            </a:r>
            <a:endParaRPr lang="en-US" sz="2000" b="1" dirty="0" smtClean="0">
              <a:solidFill>
                <a:srgbClr val="C00000"/>
              </a:solidFill>
            </a:endParaRPr>
          </a:p>
          <a:p>
            <a:pPr lvl="2"/>
            <a:endParaRPr lang="en-US" sz="2000" b="1" dirty="0" smtClean="0">
              <a:solidFill>
                <a:srgbClr val="C00000"/>
              </a:solidFill>
            </a:endParaRPr>
          </a:p>
          <a:p>
            <a:pPr marL="285750" indent="-285750">
              <a:buFont typeface="Arial" panose="020B0604020202020204" pitchFamily="34" charset="0"/>
              <a:buChar char="•"/>
            </a:pPr>
            <a:r>
              <a:rPr lang="en-US" sz="2000" b="1" dirty="0" smtClean="0">
                <a:solidFill>
                  <a:srgbClr val="C00000"/>
                </a:solidFill>
              </a:rPr>
              <a:t>FFS – Have a closer look at Link Descriptions defined by IETF and being used by SDOs like OCF</a:t>
            </a:r>
          </a:p>
          <a:p>
            <a:pPr marL="742950" lvl="1" indent="-285750">
              <a:buFont typeface="Arial" panose="020B0604020202020204" pitchFamily="34" charset="0"/>
              <a:buChar char="•"/>
            </a:pPr>
            <a:r>
              <a:rPr lang="en-US" sz="2000" b="1" dirty="0" smtClean="0">
                <a:solidFill>
                  <a:srgbClr val="C00000"/>
                </a:solidFill>
              </a:rPr>
              <a:t>See if support within oneM2M makes sense</a:t>
            </a:r>
          </a:p>
          <a:p>
            <a:pPr marL="742950" lvl="1" indent="-285750">
              <a:buFont typeface="Arial" panose="020B0604020202020204" pitchFamily="34" charset="0"/>
              <a:buChar char="•"/>
            </a:pPr>
            <a:r>
              <a:rPr lang="en-US" sz="2000" b="1" dirty="0" smtClean="0">
                <a:solidFill>
                  <a:srgbClr val="C00000"/>
                </a:solidFill>
              </a:rPr>
              <a:t>Could be a simple/lightweight way to enable a oneM2M CSE to interwork with </a:t>
            </a:r>
            <a:r>
              <a:rPr lang="en-US" sz="2000" b="1" dirty="0" err="1" smtClean="0">
                <a:solidFill>
                  <a:srgbClr val="C00000"/>
                </a:solidFill>
              </a:rPr>
              <a:t>NoDN</a:t>
            </a:r>
            <a:r>
              <a:rPr lang="en-US" sz="2000" b="1" dirty="0" smtClean="0">
                <a:solidFill>
                  <a:srgbClr val="C00000"/>
                </a:solidFill>
              </a:rPr>
              <a:t> hosting non-oneM2M resources</a:t>
            </a:r>
          </a:p>
          <a:p>
            <a:pPr marL="742950" lvl="1" indent="-285750">
              <a:buFont typeface="Arial" panose="020B0604020202020204" pitchFamily="34" charset="0"/>
              <a:buChar char="•"/>
            </a:pPr>
            <a:r>
              <a:rPr lang="en-US" sz="2000" b="1" dirty="0" smtClean="0">
                <a:solidFill>
                  <a:srgbClr val="C00000"/>
                </a:solidFill>
              </a:rPr>
              <a:t>Proposal is to target this work for Rel-4</a:t>
            </a:r>
            <a:endParaRPr lang="en-US" sz="2000" b="1" dirty="0">
              <a:solidFill>
                <a:srgbClr val="C00000"/>
              </a:solidFill>
            </a:endParaRPr>
          </a:p>
        </p:txBody>
      </p:sp>
    </p:spTree>
    <p:extLst>
      <p:ext uri="{BB962C8B-B14F-4D97-AF65-F5344CB8AC3E}">
        <p14:creationId xmlns:p14="http://schemas.microsoft.com/office/powerpoint/2010/main" val="42033050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530" y="383352"/>
            <a:ext cx="7239000" cy="1143000"/>
          </a:xfrm>
        </p:spPr>
        <p:txBody>
          <a:bodyPr/>
          <a:lstStyle/>
          <a:p>
            <a:r>
              <a:rPr lang="en-US" sz="4000" dirty="0" smtClean="0"/>
              <a:t>Currently in oneM2M …</a:t>
            </a:r>
            <a:endParaRPr lang="en-US" sz="4000" dirty="0"/>
          </a:p>
        </p:txBody>
      </p:sp>
      <p:sp>
        <p:nvSpPr>
          <p:cNvPr id="3" name="TextBox 2"/>
          <p:cNvSpPr txBox="1"/>
          <p:nvPr/>
        </p:nvSpPr>
        <p:spPr>
          <a:xfrm>
            <a:off x="609600" y="1616545"/>
            <a:ext cx="4766136" cy="425213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0" hangingPunct="0">
              <a:lnSpc>
                <a:spcPct val="85000"/>
              </a:lnSpc>
              <a:defRPr sz="3600">
                <a:solidFill>
                  <a:srgbClr val="C00000"/>
                </a:solidFill>
                <a:latin typeface="+mj-lt"/>
                <a:ea typeface="+mj-ea"/>
                <a:cs typeface="+mj-cs"/>
              </a:defRPr>
            </a:lvl1pPr>
            <a:lvl2pPr algn="ctr" eaLnBrk="0" hangingPunct="0">
              <a:defRPr sz="4400">
                <a:solidFill>
                  <a:srgbClr val="C00000"/>
                </a:solidFill>
              </a:defRPr>
            </a:lvl2pPr>
            <a:lvl3pPr algn="ctr" eaLnBrk="0" hangingPunct="0">
              <a:defRPr sz="4400">
                <a:solidFill>
                  <a:srgbClr val="C00000"/>
                </a:solidFill>
              </a:defRPr>
            </a:lvl3pPr>
            <a:lvl4pPr algn="ctr" eaLnBrk="0" hangingPunct="0">
              <a:defRPr sz="4400">
                <a:solidFill>
                  <a:srgbClr val="C00000"/>
                </a:solidFill>
              </a:defRPr>
            </a:lvl4pPr>
            <a:lvl5pPr algn="ctr" eaLnBrk="0" hangingPunct="0">
              <a:defRPr sz="4400">
                <a:solidFill>
                  <a:srgbClr val="C00000"/>
                </a:solidFill>
              </a:defRPr>
            </a:lvl5pPr>
            <a:lvl6pPr marL="457200" algn="ctr" fontAlgn="base">
              <a:spcBef>
                <a:spcPct val="0"/>
              </a:spcBef>
              <a:spcAft>
                <a:spcPct val="0"/>
              </a:spcAft>
              <a:defRPr sz="4400">
                <a:solidFill>
                  <a:srgbClr val="C00000"/>
                </a:solidFill>
              </a:defRPr>
            </a:lvl6pPr>
            <a:lvl7pPr marL="914400" algn="ctr" fontAlgn="base">
              <a:spcBef>
                <a:spcPct val="0"/>
              </a:spcBef>
              <a:spcAft>
                <a:spcPct val="0"/>
              </a:spcAft>
              <a:defRPr sz="4400">
                <a:solidFill>
                  <a:srgbClr val="C00000"/>
                </a:solidFill>
              </a:defRPr>
            </a:lvl7pPr>
            <a:lvl8pPr marL="1371600" algn="ctr" fontAlgn="base">
              <a:spcBef>
                <a:spcPct val="0"/>
              </a:spcBef>
              <a:spcAft>
                <a:spcPct val="0"/>
              </a:spcAft>
              <a:defRPr sz="4400">
                <a:solidFill>
                  <a:srgbClr val="C00000"/>
                </a:solidFill>
              </a:defRPr>
            </a:lvl8pPr>
            <a:lvl9pPr marL="1828800" algn="ctr" fontAlgn="base">
              <a:spcBef>
                <a:spcPct val="0"/>
              </a:spcBef>
              <a:spcAft>
                <a:spcPct val="0"/>
              </a:spcAft>
              <a:defRPr sz="4400">
                <a:solidFill>
                  <a:srgbClr val="C00000"/>
                </a:solidFill>
              </a:defRPr>
            </a:lvl9pPr>
          </a:lstStyle>
          <a:p>
            <a:pPr marL="457200" indent="-457200" algn="l">
              <a:buFont typeface="Arial" panose="020B0604020202020204" pitchFamily="34" charset="0"/>
              <a:buChar char="•"/>
            </a:pPr>
            <a:r>
              <a:rPr lang="en-US" sz="2400" dirty="0" smtClean="0"/>
              <a:t>A </a:t>
            </a:r>
            <a:r>
              <a:rPr lang="en-US" sz="2400" dirty="0"/>
              <a:t>CSE can only </a:t>
            </a:r>
            <a:r>
              <a:rPr lang="en-US" sz="2400" dirty="0" smtClean="0"/>
              <a:t>send two types </a:t>
            </a:r>
            <a:r>
              <a:rPr lang="en-US" sz="2400" dirty="0"/>
              <a:t>of </a:t>
            </a:r>
            <a:r>
              <a:rPr lang="en-US" sz="2400" dirty="0" smtClean="0"/>
              <a:t>requests </a:t>
            </a:r>
            <a:r>
              <a:rPr lang="en-US" sz="2400" dirty="0"/>
              <a:t>to </a:t>
            </a:r>
            <a:r>
              <a:rPr lang="en-US" sz="2400" dirty="0" smtClean="0"/>
              <a:t>AEs and IPEs</a:t>
            </a:r>
            <a:endParaRPr lang="en-US" sz="2400" dirty="0"/>
          </a:p>
          <a:p>
            <a:pPr algn="l"/>
            <a:endParaRPr lang="en-US" sz="2400" dirty="0" smtClean="0">
              <a:sym typeface="Wingdings" panose="05000000000000000000" pitchFamily="2" charset="2"/>
            </a:endParaRPr>
          </a:p>
          <a:p>
            <a:pPr algn="l"/>
            <a:r>
              <a:rPr lang="en-US" sz="2400" dirty="0">
                <a:sym typeface="Wingdings" panose="05000000000000000000" pitchFamily="2" charset="2"/>
              </a:rPr>
              <a:t> </a:t>
            </a:r>
            <a:r>
              <a:rPr lang="en-US" sz="2400" dirty="0" smtClean="0">
                <a:sym typeface="Wingdings" panose="05000000000000000000" pitchFamily="2" charset="2"/>
              </a:rPr>
              <a:t> </a:t>
            </a:r>
            <a:r>
              <a:rPr lang="en-US" sz="2000" dirty="0" smtClean="0">
                <a:sym typeface="Wingdings" panose="05000000000000000000" pitchFamily="2" charset="2"/>
              </a:rPr>
              <a:t> Notifications and IPE Discovery requests</a:t>
            </a:r>
          </a:p>
          <a:p>
            <a:pPr algn="l"/>
            <a:endParaRPr lang="en-US" sz="2000" dirty="0">
              <a:sym typeface="Wingdings" panose="05000000000000000000" pitchFamily="2" charset="2"/>
            </a:endParaRPr>
          </a:p>
          <a:p>
            <a:pPr marL="457200" indent="-457200" algn="l">
              <a:buFont typeface="Arial" panose="020B0604020202020204" pitchFamily="34" charset="0"/>
              <a:buChar char="•"/>
            </a:pPr>
            <a:endParaRPr lang="en-US" sz="2400" dirty="0"/>
          </a:p>
          <a:p>
            <a:pPr marL="457200" indent="-457200" algn="l">
              <a:buFont typeface="Arial" panose="020B0604020202020204" pitchFamily="34" charset="0"/>
              <a:buChar char="•"/>
            </a:pPr>
            <a:r>
              <a:rPr lang="en-US" sz="2400" dirty="0" smtClean="0"/>
              <a:t>An </a:t>
            </a:r>
            <a:r>
              <a:rPr lang="en-US" sz="2400" dirty="0"/>
              <a:t>AE </a:t>
            </a:r>
            <a:r>
              <a:rPr lang="en-US" sz="2400" dirty="0" smtClean="0"/>
              <a:t>or IPE cannot </a:t>
            </a:r>
            <a:r>
              <a:rPr lang="en-US" sz="2400" dirty="0"/>
              <a:t>host local </a:t>
            </a:r>
            <a:r>
              <a:rPr lang="en-US" sz="2400" dirty="0" smtClean="0"/>
              <a:t>resources.  It must mirror locally hosted resources into the CSE</a:t>
            </a:r>
          </a:p>
          <a:p>
            <a:pPr algn="l"/>
            <a:endParaRPr lang="en-US" sz="2400" dirty="0"/>
          </a:p>
          <a:p>
            <a:pPr marL="457200" indent="-457200" algn="l">
              <a:buFont typeface="Arial" panose="020B0604020202020204" pitchFamily="34" charset="0"/>
              <a:buChar char="•"/>
            </a:pPr>
            <a:r>
              <a:rPr lang="en-US" sz="2400" dirty="0" smtClean="0"/>
              <a:t>A </a:t>
            </a:r>
            <a:r>
              <a:rPr lang="en-US" sz="2400" dirty="0"/>
              <a:t>CSE cannot send </a:t>
            </a:r>
            <a:r>
              <a:rPr lang="en-US" sz="2400" dirty="0" smtClean="0"/>
              <a:t>/ retarget CRUD </a:t>
            </a:r>
            <a:r>
              <a:rPr lang="en-US" sz="2400" dirty="0"/>
              <a:t>requests to </a:t>
            </a:r>
            <a:r>
              <a:rPr lang="en-US" sz="2400" dirty="0" smtClean="0"/>
              <a:t>an AE or IPE</a:t>
            </a:r>
          </a:p>
          <a:p>
            <a:pPr algn="l"/>
            <a:endParaRPr lang="en-US" sz="2400" dirty="0"/>
          </a:p>
        </p:txBody>
      </p:sp>
      <p:sp>
        <p:nvSpPr>
          <p:cNvPr id="5" name="Rounded Rectangle 4"/>
          <p:cNvSpPr/>
          <p:nvPr/>
        </p:nvSpPr>
        <p:spPr bwMode="auto">
          <a:xfrm>
            <a:off x="5638801" y="3069194"/>
            <a:ext cx="921986" cy="533400"/>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b="1" i="0" u="none" strike="noStrike" kern="0" cap="none" spc="0" normalizeH="0" baseline="0" noProof="0" dirty="0" smtClean="0">
                <a:ln>
                  <a:noFill/>
                </a:ln>
                <a:solidFill>
                  <a:prstClr val="white"/>
                </a:solidFill>
                <a:effectLst/>
                <a:uLnTx/>
                <a:uFillTx/>
                <a:latin typeface="+mn-lt"/>
                <a:ea typeface="+mn-ea"/>
                <a:cs typeface="+mn-cs"/>
              </a:rPr>
              <a:t>AE / IPE</a:t>
            </a:r>
            <a:endParaRPr kumimoji="0" lang="en-US" b="1" i="0" u="none" strike="noStrike" kern="0" cap="none" spc="0" normalizeH="0" baseline="0" noProof="0" dirty="0">
              <a:ln>
                <a:noFill/>
              </a:ln>
              <a:solidFill>
                <a:prstClr val="white"/>
              </a:solidFill>
              <a:effectLst/>
              <a:uLnTx/>
              <a:uFillTx/>
              <a:latin typeface="+mn-lt"/>
              <a:ea typeface="+mn-ea"/>
              <a:cs typeface="+mn-cs"/>
            </a:endParaRPr>
          </a:p>
        </p:txBody>
      </p:sp>
      <p:cxnSp>
        <p:nvCxnSpPr>
          <p:cNvPr id="6" name="Straight Connector 5"/>
          <p:cNvCxnSpPr/>
          <p:nvPr/>
        </p:nvCxnSpPr>
        <p:spPr>
          <a:xfrm flipH="1">
            <a:off x="6530425" y="3256165"/>
            <a:ext cx="1348112" cy="9897"/>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7" name="Rounded Rectangle 6"/>
          <p:cNvSpPr/>
          <p:nvPr/>
        </p:nvSpPr>
        <p:spPr bwMode="auto">
          <a:xfrm>
            <a:off x="7902025" y="2909736"/>
            <a:ext cx="937175" cy="692858"/>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smtClean="0">
                <a:ln>
                  <a:noFill/>
                </a:ln>
                <a:solidFill>
                  <a:prstClr val="white"/>
                </a:solidFill>
                <a:effectLst/>
                <a:uLnTx/>
                <a:uFillTx/>
                <a:latin typeface="+mn-lt"/>
                <a:ea typeface="+mn-ea"/>
                <a:cs typeface="+mn-cs"/>
              </a:rPr>
              <a:t>CSE</a:t>
            </a:r>
            <a:endParaRPr kumimoji="0" lang="en-US" sz="1400" b="1" i="0" u="none" strike="noStrike" kern="0" cap="none" spc="0" normalizeH="0" baseline="0" noProof="0" dirty="0">
              <a:ln>
                <a:noFill/>
              </a:ln>
              <a:solidFill>
                <a:prstClr val="white"/>
              </a:solidFill>
              <a:effectLst/>
              <a:uLnTx/>
              <a:uFillTx/>
              <a:latin typeface="+mn-lt"/>
              <a:ea typeface="+mn-ea"/>
              <a:cs typeface="+mn-cs"/>
            </a:endParaRPr>
          </a:p>
        </p:txBody>
      </p:sp>
      <p:cxnSp>
        <p:nvCxnSpPr>
          <p:cNvPr id="8" name="Straight Arrow Connector 7"/>
          <p:cNvCxnSpPr/>
          <p:nvPr/>
        </p:nvCxnSpPr>
        <p:spPr>
          <a:xfrm flipH="1">
            <a:off x="6537901" y="3786638"/>
            <a:ext cx="1341349" cy="0"/>
          </a:xfrm>
          <a:prstGeom prst="straightConnector1">
            <a:avLst/>
          </a:prstGeom>
          <a:ln>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6607338" y="3473841"/>
            <a:ext cx="1371600" cy="369332"/>
          </a:xfrm>
          <a:prstGeom prst="rect">
            <a:avLst/>
          </a:prstGeom>
          <a:noFill/>
        </p:spPr>
        <p:txBody>
          <a:bodyPr wrap="square" rtlCol="0">
            <a:spAutoFit/>
          </a:bodyPr>
          <a:lstStyle/>
          <a:p>
            <a:r>
              <a:rPr lang="en-US" dirty="0" smtClean="0">
                <a:solidFill>
                  <a:srgbClr val="34B233"/>
                </a:solidFill>
              </a:rPr>
              <a:t>Notification</a:t>
            </a:r>
            <a:endParaRPr lang="en-US" dirty="0">
              <a:solidFill>
                <a:srgbClr val="34B233"/>
              </a:solidFill>
            </a:endParaRPr>
          </a:p>
        </p:txBody>
      </p:sp>
      <p:sp>
        <p:nvSpPr>
          <p:cNvPr id="10" name="TextBox 9"/>
          <p:cNvSpPr txBox="1"/>
          <p:nvPr/>
        </p:nvSpPr>
        <p:spPr>
          <a:xfrm>
            <a:off x="6569855" y="3991203"/>
            <a:ext cx="1752600" cy="369332"/>
          </a:xfrm>
          <a:prstGeom prst="rect">
            <a:avLst/>
          </a:prstGeom>
          <a:noFill/>
        </p:spPr>
        <p:txBody>
          <a:bodyPr wrap="square" rtlCol="0">
            <a:spAutoFit/>
          </a:bodyPr>
          <a:lstStyle/>
          <a:p>
            <a:r>
              <a:rPr lang="en-US" dirty="0" smtClean="0">
                <a:solidFill>
                  <a:srgbClr val="34B233"/>
                </a:solidFill>
              </a:rPr>
              <a:t>IPE Discovery</a:t>
            </a:r>
            <a:endParaRPr lang="en-US" dirty="0">
              <a:solidFill>
                <a:srgbClr val="34B233"/>
              </a:solidFill>
            </a:endParaRPr>
          </a:p>
        </p:txBody>
      </p:sp>
      <p:sp>
        <p:nvSpPr>
          <p:cNvPr id="11" name="TextBox 10"/>
          <p:cNvSpPr txBox="1"/>
          <p:nvPr/>
        </p:nvSpPr>
        <p:spPr>
          <a:xfrm>
            <a:off x="6987625" y="4364594"/>
            <a:ext cx="1371600" cy="369332"/>
          </a:xfrm>
          <a:prstGeom prst="rect">
            <a:avLst/>
          </a:prstGeom>
          <a:noFill/>
        </p:spPr>
        <p:txBody>
          <a:bodyPr wrap="square" rtlCol="0">
            <a:spAutoFit/>
          </a:bodyPr>
          <a:lstStyle/>
          <a:p>
            <a:r>
              <a:rPr lang="en-US" dirty="0" smtClean="0">
                <a:solidFill>
                  <a:srgbClr val="FF0000"/>
                </a:solidFill>
              </a:rPr>
              <a:t>CRUD </a:t>
            </a:r>
            <a:endParaRPr lang="en-US" dirty="0">
              <a:solidFill>
                <a:srgbClr val="FF0000"/>
              </a:solidFill>
            </a:endParaRPr>
          </a:p>
        </p:txBody>
      </p:sp>
      <p:cxnSp>
        <p:nvCxnSpPr>
          <p:cNvPr id="12" name="Straight Arrow Connector 11"/>
          <p:cNvCxnSpPr/>
          <p:nvPr/>
        </p:nvCxnSpPr>
        <p:spPr>
          <a:xfrm flipH="1">
            <a:off x="6537900" y="4320038"/>
            <a:ext cx="1341349" cy="0"/>
          </a:xfrm>
          <a:prstGeom prst="straightConnector1">
            <a:avLst/>
          </a:prstGeom>
          <a:ln>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6569855" y="4808882"/>
            <a:ext cx="1341349"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7071301" y="4604862"/>
            <a:ext cx="1371600" cy="369332"/>
          </a:xfrm>
          <a:prstGeom prst="rect">
            <a:avLst/>
          </a:prstGeom>
          <a:noFill/>
        </p:spPr>
        <p:txBody>
          <a:bodyPr wrap="square" rtlCol="0">
            <a:spAutoFit/>
          </a:bodyPr>
          <a:lstStyle/>
          <a:p>
            <a:r>
              <a:rPr lang="en-US" dirty="0" smtClean="0">
                <a:solidFill>
                  <a:srgbClr val="FF0000"/>
                </a:solidFill>
              </a:rPr>
              <a:t>x</a:t>
            </a:r>
            <a:endParaRPr lang="en-US" dirty="0">
              <a:solidFill>
                <a:srgbClr val="FF0000"/>
              </a:solidFill>
            </a:endParaRPr>
          </a:p>
        </p:txBody>
      </p:sp>
      <p:pic>
        <p:nvPicPr>
          <p:cNvPr id="21" name="Picture 2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7285" y="3385302"/>
            <a:ext cx="590549" cy="590549"/>
          </a:xfrm>
          <a:prstGeom prst="rect">
            <a:avLst/>
          </a:prstGeom>
        </p:spPr>
      </p:pic>
      <p:pic>
        <p:nvPicPr>
          <p:cNvPr id="22" name="Picture 2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7285" y="4641950"/>
            <a:ext cx="590549" cy="590549"/>
          </a:xfrm>
          <a:prstGeom prst="rect">
            <a:avLst/>
          </a:prstGeom>
        </p:spPr>
      </p:pic>
      <p:pic>
        <p:nvPicPr>
          <p:cNvPr id="23" name="Picture 2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6913" y="1591777"/>
            <a:ext cx="510921" cy="514350"/>
          </a:xfrm>
          <a:prstGeom prst="rect">
            <a:avLst/>
          </a:prstGeom>
        </p:spPr>
      </p:pic>
      <p:pic>
        <p:nvPicPr>
          <p:cNvPr id="19" name="Picture 1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04332" y="2438400"/>
            <a:ext cx="335693" cy="335693"/>
          </a:xfrm>
          <a:prstGeom prst="rect">
            <a:avLst/>
          </a:prstGeom>
        </p:spPr>
      </p:pic>
      <p:pic>
        <p:nvPicPr>
          <p:cNvPr id="24" name="Picture 2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166552" y="4706304"/>
            <a:ext cx="278273" cy="278273"/>
          </a:xfrm>
          <a:prstGeom prst="rect">
            <a:avLst/>
          </a:prstGeom>
        </p:spPr>
      </p:pic>
      <p:sp>
        <p:nvSpPr>
          <p:cNvPr id="15" name="TextBox 14"/>
          <p:cNvSpPr txBox="1"/>
          <p:nvPr/>
        </p:nvSpPr>
        <p:spPr>
          <a:xfrm>
            <a:off x="6011987" y="2657535"/>
            <a:ext cx="788061" cy="461665"/>
          </a:xfrm>
          <a:prstGeom prst="rect">
            <a:avLst/>
          </a:prstGeom>
          <a:ln/>
        </p:spPr>
        <p:style>
          <a:lnRef idx="2">
            <a:schemeClr val="accent3">
              <a:shade val="50000"/>
            </a:schemeClr>
          </a:lnRef>
          <a:fillRef idx="1">
            <a:schemeClr val="accent3"/>
          </a:fillRef>
          <a:effectRef idx="0">
            <a:schemeClr val="accent3"/>
          </a:effectRef>
          <a:fontRef idx="minor">
            <a:schemeClr val="lt1"/>
          </a:fontRef>
        </p:style>
        <p:txBody>
          <a:bodyPr wrap="square" lIns="0" rIns="0" rtlCol="0">
            <a:spAutoFit/>
          </a:bodyPr>
          <a:lstStyle/>
          <a:p>
            <a:pPr algn="ctr"/>
            <a:r>
              <a:rPr lang="en-US" sz="1200" b="1" dirty="0" smtClean="0">
                <a:solidFill>
                  <a:schemeClr val="bg1"/>
                </a:solidFill>
              </a:rPr>
              <a:t>Local </a:t>
            </a:r>
          </a:p>
          <a:p>
            <a:pPr algn="ctr"/>
            <a:r>
              <a:rPr lang="en-US" sz="1200" b="1" dirty="0" smtClean="0">
                <a:solidFill>
                  <a:schemeClr val="bg1"/>
                </a:solidFill>
              </a:rPr>
              <a:t>Resources</a:t>
            </a:r>
            <a:endParaRPr lang="en-US" sz="1200" b="1" dirty="0">
              <a:solidFill>
                <a:schemeClr val="bg1"/>
              </a:solidFill>
            </a:endParaRPr>
          </a:p>
        </p:txBody>
      </p:sp>
    </p:spTree>
    <p:extLst>
      <p:ext uri="{BB962C8B-B14F-4D97-AF65-F5344CB8AC3E}">
        <p14:creationId xmlns:p14="http://schemas.microsoft.com/office/powerpoint/2010/main" val="27869896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So why do we care?</a:t>
            </a:r>
            <a:endParaRPr lang="en-US" sz="3600" dirty="0"/>
          </a:p>
        </p:txBody>
      </p:sp>
      <p:sp>
        <p:nvSpPr>
          <p:cNvPr id="3" name="TextBox 2"/>
          <p:cNvSpPr txBox="1"/>
          <p:nvPr/>
        </p:nvSpPr>
        <p:spPr>
          <a:xfrm>
            <a:off x="304800" y="1219200"/>
            <a:ext cx="8458200" cy="4876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0" hangingPunct="0">
              <a:lnSpc>
                <a:spcPct val="85000"/>
              </a:lnSpc>
              <a:defRPr sz="3600">
                <a:solidFill>
                  <a:srgbClr val="C00000"/>
                </a:solidFill>
                <a:latin typeface="+mj-lt"/>
                <a:ea typeface="+mj-ea"/>
                <a:cs typeface="+mj-cs"/>
              </a:defRPr>
            </a:lvl1pPr>
            <a:lvl2pPr algn="ctr" eaLnBrk="0" hangingPunct="0">
              <a:defRPr sz="4400">
                <a:solidFill>
                  <a:srgbClr val="C00000"/>
                </a:solidFill>
              </a:defRPr>
            </a:lvl2pPr>
            <a:lvl3pPr algn="ctr" eaLnBrk="0" hangingPunct="0">
              <a:defRPr sz="4400">
                <a:solidFill>
                  <a:srgbClr val="C00000"/>
                </a:solidFill>
              </a:defRPr>
            </a:lvl3pPr>
            <a:lvl4pPr algn="ctr" eaLnBrk="0" hangingPunct="0">
              <a:defRPr sz="4400">
                <a:solidFill>
                  <a:srgbClr val="C00000"/>
                </a:solidFill>
              </a:defRPr>
            </a:lvl4pPr>
            <a:lvl5pPr algn="ctr" eaLnBrk="0" hangingPunct="0">
              <a:defRPr sz="4400">
                <a:solidFill>
                  <a:srgbClr val="C00000"/>
                </a:solidFill>
              </a:defRPr>
            </a:lvl5pPr>
            <a:lvl6pPr marL="457200" algn="ctr" fontAlgn="base">
              <a:spcBef>
                <a:spcPct val="0"/>
              </a:spcBef>
              <a:spcAft>
                <a:spcPct val="0"/>
              </a:spcAft>
              <a:defRPr sz="4400">
                <a:solidFill>
                  <a:srgbClr val="C00000"/>
                </a:solidFill>
              </a:defRPr>
            </a:lvl6pPr>
            <a:lvl7pPr marL="914400" algn="ctr" fontAlgn="base">
              <a:spcBef>
                <a:spcPct val="0"/>
              </a:spcBef>
              <a:spcAft>
                <a:spcPct val="0"/>
              </a:spcAft>
              <a:defRPr sz="4400">
                <a:solidFill>
                  <a:srgbClr val="C00000"/>
                </a:solidFill>
              </a:defRPr>
            </a:lvl7pPr>
            <a:lvl8pPr marL="1371600" algn="ctr" fontAlgn="base">
              <a:spcBef>
                <a:spcPct val="0"/>
              </a:spcBef>
              <a:spcAft>
                <a:spcPct val="0"/>
              </a:spcAft>
              <a:defRPr sz="4400">
                <a:solidFill>
                  <a:srgbClr val="C00000"/>
                </a:solidFill>
              </a:defRPr>
            </a:lvl8pPr>
            <a:lvl9pPr marL="1828800" algn="ctr" fontAlgn="base">
              <a:spcBef>
                <a:spcPct val="0"/>
              </a:spcBef>
              <a:spcAft>
                <a:spcPct val="0"/>
              </a:spcAft>
              <a:defRPr sz="4400">
                <a:solidFill>
                  <a:srgbClr val="C00000"/>
                </a:solidFill>
              </a:defRPr>
            </a:lvl9pPr>
          </a:lstStyle>
          <a:p>
            <a:pPr marL="914400" lvl="1" indent="-457200" algn="l">
              <a:buAutoNum type="arabicParenR"/>
            </a:pPr>
            <a:r>
              <a:rPr lang="en-US" sz="2000" dirty="0" smtClean="0">
                <a:sym typeface="Wingdings" panose="05000000000000000000" pitchFamily="2" charset="2"/>
              </a:rPr>
              <a:t>oneM2M developers want more end-to-end transparency in the oneM2M system</a:t>
            </a:r>
          </a:p>
          <a:p>
            <a:pPr lvl="2" algn="l"/>
            <a:endParaRPr lang="en-US" sz="2000" dirty="0">
              <a:sym typeface="Wingdings" panose="05000000000000000000" pitchFamily="2" charset="2"/>
            </a:endParaRPr>
          </a:p>
          <a:p>
            <a:pPr lvl="3" algn="l"/>
            <a:r>
              <a:rPr lang="en-US" sz="1800" i="1" dirty="0" smtClean="0">
                <a:sym typeface="Wingdings" panose="05000000000000000000" pitchFamily="2" charset="2"/>
              </a:rPr>
              <a:t>E.g. They want to be able to host their own resources on their IoT devices just like other RESTful technologies allow them to do</a:t>
            </a:r>
          </a:p>
          <a:p>
            <a:pPr marL="914400" lvl="1" indent="-457200" algn="l">
              <a:buAutoNum type="arabicParenR"/>
            </a:pPr>
            <a:endParaRPr lang="en-US" sz="2000" dirty="0" smtClean="0">
              <a:sym typeface="Wingdings" panose="05000000000000000000" pitchFamily="2" charset="2"/>
            </a:endParaRPr>
          </a:p>
          <a:p>
            <a:pPr marL="914400" lvl="1" indent="-457200" algn="l">
              <a:buAutoNum type="arabicParenR"/>
            </a:pPr>
            <a:r>
              <a:rPr lang="en-US" sz="2000" dirty="0" smtClean="0">
                <a:sym typeface="Wingdings" panose="05000000000000000000" pitchFamily="2" charset="2"/>
              </a:rPr>
              <a:t>Provide more flexibility </a:t>
            </a:r>
            <a:r>
              <a:rPr lang="en-US" sz="2000" dirty="0">
                <a:sym typeface="Wingdings" panose="05000000000000000000" pitchFamily="2" charset="2"/>
              </a:rPr>
              <a:t>and optimization </a:t>
            </a:r>
            <a:r>
              <a:rPr lang="en-US" sz="2000" dirty="0" smtClean="0">
                <a:sym typeface="Wingdings" panose="05000000000000000000" pitchFamily="2" charset="2"/>
              </a:rPr>
              <a:t>for </a:t>
            </a:r>
            <a:r>
              <a:rPr lang="en-US" sz="2000" dirty="0">
                <a:sym typeface="Wingdings" panose="05000000000000000000" pitchFamily="2" charset="2"/>
              </a:rPr>
              <a:t>some oneM2M </a:t>
            </a:r>
            <a:r>
              <a:rPr lang="en-US" sz="2000" dirty="0" smtClean="0">
                <a:sym typeface="Wingdings" panose="05000000000000000000" pitchFamily="2" charset="2"/>
              </a:rPr>
              <a:t>deployments.  </a:t>
            </a:r>
          </a:p>
          <a:p>
            <a:pPr lvl="1" algn="l"/>
            <a:endParaRPr lang="en-US" sz="1800" i="1" dirty="0">
              <a:sym typeface="Wingdings" panose="05000000000000000000" pitchFamily="2" charset="2"/>
            </a:endParaRPr>
          </a:p>
          <a:p>
            <a:pPr lvl="3" algn="l"/>
            <a:r>
              <a:rPr lang="en-US" sz="1800" i="1" dirty="0" smtClean="0">
                <a:sym typeface="Wingdings" panose="05000000000000000000" pitchFamily="2" charset="2"/>
              </a:rPr>
              <a:t>E.g. For interworking oneM2M with other RESTful technologies that allow devices to host their own resources.</a:t>
            </a:r>
          </a:p>
          <a:p>
            <a:pPr lvl="3" algn="l"/>
            <a:endParaRPr lang="en-US" sz="1800" i="1" dirty="0" smtClean="0">
              <a:sym typeface="Wingdings" panose="05000000000000000000" pitchFamily="2" charset="2"/>
            </a:endParaRPr>
          </a:p>
          <a:p>
            <a:pPr lvl="3" algn="l"/>
            <a:r>
              <a:rPr lang="en-US" sz="1800" i="1" dirty="0" smtClean="0">
                <a:sym typeface="Wingdings" panose="05000000000000000000" pitchFamily="2" charset="2"/>
              </a:rPr>
              <a:t>E.g. Deployments requiring lower end-to-end latency request handling</a:t>
            </a:r>
          </a:p>
          <a:p>
            <a:pPr marL="457200" indent="-457200" algn="l">
              <a:buAutoNum type="arabicParenR"/>
            </a:pPr>
            <a:endParaRPr lang="en-US" sz="2400" dirty="0">
              <a:sym typeface="Wingdings" panose="05000000000000000000" pitchFamily="2" charset="2"/>
            </a:endParaRPr>
          </a:p>
          <a:p>
            <a:pPr lvl="1" algn="l"/>
            <a:r>
              <a:rPr lang="en-US" sz="2000" i="1" dirty="0" smtClean="0">
                <a:solidFill>
                  <a:srgbClr val="00B0F0"/>
                </a:solidFill>
                <a:sym typeface="Wingdings" panose="05000000000000000000" pitchFamily="2" charset="2"/>
              </a:rPr>
              <a:t>Examples of some </a:t>
            </a:r>
            <a:r>
              <a:rPr lang="en-US" sz="2000" i="1" dirty="0">
                <a:solidFill>
                  <a:srgbClr val="00B0F0"/>
                </a:solidFill>
                <a:sym typeface="Wingdings" panose="05000000000000000000" pitchFamily="2" charset="2"/>
              </a:rPr>
              <a:t>o</a:t>
            </a:r>
            <a:r>
              <a:rPr lang="en-US" sz="2000" i="1" dirty="0" smtClean="0">
                <a:solidFill>
                  <a:srgbClr val="00B0F0"/>
                </a:solidFill>
                <a:sym typeface="Wingdings" panose="05000000000000000000" pitchFamily="2" charset="2"/>
              </a:rPr>
              <a:t>ther RESTful technologies that allow device apps to host their own resources</a:t>
            </a:r>
            <a:r>
              <a:rPr lang="en-US" sz="2000" i="1" dirty="0">
                <a:solidFill>
                  <a:srgbClr val="00B0F0"/>
                </a:solidFill>
                <a:sym typeface="Wingdings" panose="05000000000000000000" pitchFamily="2" charset="2"/>
              </a:rPr>
              <a:t> </a:t>
            </a:r>
            <a:r>
              <a:rPr lang="en-US" sz="2000" i="1" dirty="0" smtClean="0">
                <a:solidFill>
                  <a:srgbClr val="00B0F0"/>
                </a:solidFill>
                <a:sym typeface="Wingdings" panose="05000000000000000000" pitchFamily="2" charset="2"/>
              </a:rPr>
              <a:t>include OCF</a:t>
            </a:r>
            <a:r>
              <a:rPr lang="en-US" sz="2000" i="1" dirty="0">
                <a:solidFill>
                  <a:srgbClr val="00B0F0"/>
                </a:solidFill>
                <a:sym typeface="Wingdings" panose="05000000000000000000" pitchFamily="2" charset="2"/>
              </a:rPr>
              <a:t>, LWM2M, </a:t>
            </a:r>
            <a:r>
              <a:rPr lang="en-US" sz="2000" i="1" dirty="0" smtClean="0">
                <a:solidFill>
                  <a:srgbClr val="00B0F0"/>
                </a:solidFill>
                <a:sym typeface="Wingdings" panose="05000000000000000000" pitchFamily="2" charset="2"/>
              </a:rPr>
              <a:t>many </a:t>
            </a:r>
            <a:r>
              <a:rPr lang="en-US" sz="2000" i="1" dirty="0" err="1" smtClean="0">
                <a:solidFill>
                  <a:srgbClr val="00B0F0"/>
                </a:solidFill>
                <a:sym typeface="Wingdings" panose="05000000000000000000" pitchFamily="2" charset="2"/>
              </a:rPr>
              <a:t>CoAP</a:t>
            </a:r>
            <a:r>
              <a:rPr lang="en-US" sz="2000" i="1" dirty="0" smtClean="0">
                <a:solidFill>
                  <a:srgbClr val="00B0F0"/>
                </a:solidFill>
                <a:sym typeface="Wingdings" panose="05000000000000000000" pitchFamily="2" charset="2"/>
              </a:rPr>
              <a:t> based IoT deployments</a:t>
            </a:r>
          </a:p>
          <a:p>
            <a:pPr algn="l"/>
            <a:endParaRPr lang="en-US" sz="2400" dirty="0">
              <a:sym typeface="Wingdings" panose="05000000000000000000" pitchFamily="2" charset="2"/>
            </a:endParaRPr>
          </a:p>
          <a:p>
            <a:pPr algn="l"/>
            <a:endParaRPr lang="en-US" sz="2400" dirty="0" smtClean="0">
              <a:sym typeface="Wingdings" panose="05000000000000000000" pitchFamily="2" charset="2"/>
            </a:endParaRPr>
          </a:p>
          <a:p>
            <a:pPr marL="457200" indent="-457200" algn="l">
              <a:buAutoNum type="arabicParenR"/>
            </a:pPr>
            <a:endParaRPr lang="en-US" sz="2400" dirty="0" smtClean="0">
              <a:sym typeface="Wingdings" panose="05000000000000000000" pitchFamily="2" charset="2"/>
            </a:endParaRPr>
          </a:p>
        </p:txBody>
      </p:sp>
    </p:spTree>
    <p:extLst>
      <p:ext uri="{BB962C8B-B14F-4D97-AF65-F5344CB8AC3E}">
        <p14:creationId xmlns:p14="http://schemas.microsoft.com/office/powerpoint/2010/main" val="10334359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Straight Connector 15"/>
          <p:cNvCxnSpPr/>
          <p:nvPr/>
        </p:nvCxnSpPr>
        <p:spPr>
          <a:xfrm flipV="1">
            <a:off x="2438400" y="3581400"/>
            <a:ext cx="1748986" cy="12682"/>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457200" y="152400"/>
            <a:ext cx="7239000" cy="1143000"/>
          </a:xfrm>
        </p:spPr>
        <p:txBody>
          <a:bodyPr/>
          <a:lstStyle/>
          <a:p>
            <a:pPr algn="l"/>
            <a:r>
              <a:rPr lang="en-US" sz="4000" dirty="0" smtClean="0"/>
              <a:t>So why not just use a ASN-CSE?</a:t>
            </a:r>
            <a:endParaRPr lang="en-US" sz="4000" dirty="0"/>
          </a:p>
        </p:txBody>
      </p:sp>
      <p:pic>
        <p:nvPicPr>
          <p:cNvPr id="5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1130873"/>
            <a:ext cx="5486400" cy="34411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5" name="Group 24"/>
          <p:cNvGrpSpPr/>
          <p:nvPr/>
        </p:nvGrpSpPr>
        <p:grpSpPr>
          <a:xfrm>
            <a:off x="1828800" y="3150919"/>
            <a:ext cx="5544611" cy="963881"/>
            <a:chOff x="1991168" y="2424882"/>
            <a:chExt cx="5544611" cy="963881"/>
          </a:xfrm>
        </p:grpSpPr>
        <p:sp>
          <p:nvSpPr>
            <p:cNvPr id="29" name="Rounded Rectangle 28"/>
            <p:cNvSpPr/>
            <p:nvPr/>
          </p:nvSpPr>
          <p:spPr bwMode="auto">
            <a:xfrm>
              <a:off x="1991168" y="2424882"/>
              <a:ext cx="914400" cy="963881"/>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600" b="1" kern="0" dirty="0" smtClean="0">
                  <a:solidFill>
                    <a:prstClr val="white"/>
                  </a:solidFill>
                  <a:latin typeface="+mn-lt"/>
                  <a:cs typeface="+mn-cs"/>
                </a:rPr>
                <a:t>ASN-AE </a:t>
              </a:r>
            </a:p>
            <a:p>
              <a:pPr marL="0" marR="0" lvl="0" indent="0" algn="ctr" defTabSz="914400" eaLnBrk="1" fontAlgn="auto" latinLnBrk="0" hangingPunct="1">
                <a:lnSpc>
                  <a:spcPct val="100000"/>
                </a:lnSpc>
                <a:spcBef>
                  <a:spcPts val="0"/>
                </a:spcBef>
                <a:spcAft>
                  <a:spcPts val="0"/>
                </a:spcAft>
                <a:buClrTx/>
                <a:buSzTx/>
                <a:buFontTx/>
                <a:buNone/>
                <a:tabLst/>
                <a:defRPr/>
              </a:pPr>
              <a:r>
                <a:rPr lang="en-US" sz="1600" b="1" kern="0" dirty="0" smtClean="0">
                  <a:solidFill>
                    <a:prstClr val="white"/>
                  </a:solidFill>
                  <a:latin typeface="+mn-lt"/>
                  <a:cs typeface="+mn-cs"/>
                </a:rPr>
                <a: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smtClean="0">
                  <a:ln>
                    <a:noFill/>
                  </a:ln>
                  <a:solidFill>
                    <a:prstClr val="white"/>
                  </a:solidFill>
                  <a:effectLst/>
                  <a:uLnTx/>
                  <a:uFillTx/>
                  <a:latin typeface="+mn-lt"/>
                  <a:ea typeface="+mn-ea"/>
                  <a:cs typeface="+mn-cs"/>
                </a:rPr>
                <a:t>ASN-CSE</a:t>
              </a:r>
              <a:endParaRPr kumimoji="0" lang="en-US" sz="1600" b="1" i="0" u="none" strike="noStrike" kern="0" cap="none" spc="0" normalizeH="0" baseline="0" noProof="0" dirty="0">
                <a:ln>
                  <a:noFill/>
                </a:ln>
                <a:solidFill>
                  <a:prstClr val="white"/>
                </a:solidFill>
                <a:effectLst/>
                <a:uLnTx/>
                <a:uFillTx/>
                <a:latin typeface="+mn-lt"/>
                <a:ea typeface="+mn-ea"/>
                <a:cs typeface="+mn-cs"/>
              </a:endParaRPr>
            </a:p>
          </p:txBody>
        </p:sp>
        <p:sp>
          <p:nvSpPr>
            <p:cNvPr id="33" name="Rounded Rectangle 32"/>
            <p:cNvSpPr/>
            <p:nvPr/>
          </p:nvSpPr>
          <p:spPr bwMode="auto">
            <a:xfrm>
              <a:off x="6795107" y="2578520"/>
              <a:ext cx="740672" cy="505443"/>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smtClean="0">
                  <a:ln>
                    <a:noFill/>
                  </a:ln>
                  <a:solidFill>
                    <a:prstClr val="white"/>
                  </a:solidFill>
                  <a:effectLst/>
                  <a:uLnTx/>
                  <a:uFillTx/>
                  <a:latin typeface="+mn-lt"/>
                  <a:ea typeface="+mn-ea"/>
                  <a:cs typeface="+mn-cs"/>
                </a:rPr>
                <a:t>AE</a:t>
              </a:r>
              <a:endParaRPr kumimoji="0" lang="en-US" sz="2400" b="1" i="0" u="none" strike="noStrike" kern="0" cap="none" spc="0" normalizeH="0" baseline="0" noProof="0" dirty="0">
                <a:ln>
                  <a:noFill/>
                </a:ln>
                <a:solidFill>
                  <a:prstClr val="white"/>
                </a:solidFill>
                <a:effectLst/>
                <a:uLnTx/>
                <a:uFillTx/>
                <a:latin typeface="+mn-lt"/>
                <a:ea typeface="+mn-ea"/>
                <a:cs typeface="+mn-cs"/>
              </a:endParaRPr>
            </a:p>
          </p:txBody>
        </p:sp>
      </p:grpSp>
      <p:cxnSp>
        <p:nvCxnSpPr>
          <p:cNvPr id="52" name="Straight Connector 51"/>
          <p:cNvCxnSpPr/>
          <p:nvPr/>
        </p:nvCxnSpPr>
        <p:spPr>
          <a:xfrm flipV="1">
            <a:off x="4894657" y="3568718"/>
            <a:ext cx="1748986" cy="12682"/>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53" name="Rounded Rectangle 52"/>
          <p:cNvSpPr/>
          <p:nvPr/>
        </p:nvSpPr>
        <p:spPr bwMode="auto">
          <a:xfrm>
            <a:off x="3886200" y="3352800"/>
            <a:ext cx="1084657" cy="505443"/>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2000" b="1" kern="0" dirty="0" smtClean="0">
                <a:solidFill>
                  <a:prstClr val="white"/>
                </a:solidFill>
              </a:rPr>
              <a:t>MN-CSE</a:t>
            </a:r>
            <a:endParaRPr lang="en-US" sz="2000" b="1" kern="0" dirty="0">
              <a:solidFill>
                <a:prstClr val="white"/>
              </a:solidFill>
            </a:endParaRPr>
          </a:p>
        </p:txBody>
      </p:sp>
      <p:pic>
        <p:nvPicPr>
          <p:cNvPr id="61" name="Picture 6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9700" y="3244551"/>
            <a:ext cx="360810" cy="565449"/>
          </a:xfrm>
          <a:prstGeom prst="rect">
            <a:avLst/>
          </a:prstGeom>
        </p:spPr>
      </p:pic>
      <p:pic>
        <p:nvPicPr>
          <p:cNvPr id="63" name="Picture 6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H="1">
            <a:off x="1413675" y="2729510"/>
            <a:ext cx="355018" cy="765125"/>
          </a:xfrm>
          <a:prstGeom prst="rect">
            <a:avLst/>
          </a:prstGeom>
        </p:spPr>
      </p:pic>
      <p:sp>
        <p:nvSpPr>
          <p:cNvPr id="17" name="TextBox 16"/>
          <p:cNvSpPr txBox="1"/>
          <p:nvPr/>
        </p:nvSpPr>
        <p:spPr>
          <a:xfrm>
            <a:off x="381000" y="5065133"/>
            <a:ext cx="8077200" cy="923330"/>
          </a:xfrm>
          <a:prstGeom prst="rect">
            <a:avLst/>
          </a:prstGeom>
          <a:noFill/>
        </p:spPr>
        <p:txBody>
          <a:bodyPr wrap="square" rtlCol="0">
            <a:spAutoFit/>
          </a:bodyPr>
          <a:lstStyle/>
          <a:p>
            <a:r>
              <a:rPr lang="en-US" dirty="0" smtClean="0">
                <a:solidFill>
                  <a:srgbClr val="00B0F0"/>
                </a:solidFill>
                <a:sym typeface="Wingdings" panose="05000000000000000000" pitchFamily="2" charset="2"/>
              </a:rPr>
              <a:t> An ASN-CSE can host its own resources and can receive CRUD requests from other CSEs.  So why not </a:t>
            </a:r>
            <a:r>
              <a:rPr lang="en-US" dirty="0" smtClean="0">
                <a:solidFill>
                  <a:srgbClr val="00B0F0"/>
                </a:solidFill>
                <a:sym typeface="Wingdings" panose="05000000000000000000" pitchFamily="2" charset="2"/>
              </a:rPr>
              <a:t>just use </a:t>
            </a:r>
            <a:r>
              <a:rPr lang="en-US" dirty="0" smtClean="0">
                <a:solidFill>
                  <a:srgbClr val="00B0F0"/>
                </a:solidFill>
                <a:sym typeface="Wingdings" panose="05000000000000000000" pitchFamily="2" charset="2"/>
              </a:rPr>
              <a:t>an ASN-CSE + ASN-AE in a device instead of adding support to oneM2M for retargeting CRUD requests to </a:t>
            </a:r>
            <a:r>
              <a:rPr lang="en-US" dirty="0" smtClean="0">
                <a:solidFill>
                  <a:srgbClr val="00B0F0"/>
                </a:solidFill>
                <a:sym typeface="Wingdings" panose="05000000000000000000" pitchFamily="2" charset="2"/>
              </a:rPr>
              <a:t>AEs and IPEs?</a:t>
            </a:r>
            <a:endParaRPr lang="en-US" dirty="0" smtClean="0">
              <a:solidFill>
                <a:srgbClr val="00B0F0"/>
              </a:solidFill>
              <a:sym typeface="Wingdings" panose="05000000000000000000" pitchFamily="2" charset="2"/>
            </a:endParaRPr>
          </a:p>
        </p:txBody>
      </p:sp>
      <p:pic>
        <p:nvPicPr>
          <p:cNvPr id="18"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flipH="1">
            <a:off x="4038600" y="2667000"/>
            <a:ext cx="671906" cy="619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312894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8679" y="76018"/>
            <a:ext cx="7239000" cy="679298"/>
          </a:xfrm>
        </p:spPr>
        <p:txBody>
          <a:bodyPr/>
          <a:lstStyle/>
          <a:p>
            <a:r>
              <a:rPr lang="en-US" dirty="0" smtClean="0"/>
              <a:t>Comparison</a:t>
            </a:r>
            <a:endParaRPr lang="en-US" dirty="0"/>
          </a:p>
        </p:txBody>
      </p:sp>
      <p:grpSp>
        <p:nvGrpSpPr>
          <p:cNvPr id="3" name="Group 2"/>
          <p:cNvGrpSpPr/>
          <p:nvPr/>
        </p:nvGrpSpPr>
        <p:grpSpPr>
          <a:xfrm>
            <a:off x="4644705" y="1067199"/>
            <a:ext cx="4438794" cy="5651528"/>
            <a:chOff x="57006" y="1143000"/>
            <a:chExt cx="4438794" cy="5651528"/>
          </a:xfrm>
        </p:grpSpPr>
        <p:cxnSp>
          <p:nvCxnSpPr>
            <p:cNvPr id="37" name="Straight Connector 36"/>
            <p:cNvCxnSpPr/>
            <p:nvPr/>
          </p:nvCxnSpPr>
          <p:spPr>
            <a:xfrm flipV="1">
              <a:off x="1674120" y="1763459"/>
              <a:ext cx="383730" cy="1"/>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V="1">
              <a:off x="1082460" y="1771911"/>
              <a:ext cx="383730" cy="1"/>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5" name="Group 4"/>
            <p:cNvGrpSpPr/>
            <p:nvPr/>
          </p:nvGrpSpPr>
          <p:grpSpPr>
            <a:xfrm>
              <a:off x="685800" y="1143000"/>
              <a:ext cx="2821550" cy="256147"/>
              <a:chOff x="1681245" y="2424882"/>
              <a:chExt cx="3903355" cy="519616"/>
            </a:xfrm>
          </p:grpSpPr>
          <p:cxnSp>
            <p:nvCxnSpPr>
              <p:cNvPr id="11" name="Straight Connector 10"/>
              <p:cNvCxnSpPr>
                <a:stCxn id="12" idx="3"/>
                <a:endCxn id="61" idx="6"/>
              </p:cNvCxnSpPr>
              <p:nvPr/>
            </p:nvCxnSpPr>
            <p:spPr>
              <a:xfrm flipV="1">
                <a:off x="2421918" y="2674576"/>
                <a:ext cx="877752" cy="3027"/>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ounded Rectangle 11"/>
              <p:cNvSpPr/>
              <p:nvPr/>
            </p:nvSpPr>
            <p:spPr bwMode="auto">
              <a:xfrm>
                <a:off x="1681245" y="2424882"/>
                <a:ext cx="740673" cy="505442"/>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smtClean="0">
                    <a:ln>
                      <a:noFill/>
                    </a:ln>
                    <a:solidFill>
                      <a:prstClr val="white"/>
                    </a:solidFill>
                    <a:effectLst/>
                    <a:uLnTx/>
                    <a:uFillTx/>
                    <a:latin typeface="+mn-lt"/>
                    <a:ea typeface="+mn-ea"/>
                    <a:cs typeface="+mn-cs"/>
                  </a:rPr>
                  <a:t>ADN-AE</a:t>
                </a:r>
                <a:endParaRPr kumimoji="0" lang="en-US" sz="1200" b="1" i="0" u="none" strike="noStrike" kern="0" cap="none" spc="0" normalizeH="0" baseline="0" noProof="0" dirty="0">
                  <a:ln>
                    <a:noFill/>
                  </a:ln>
                  <a:solidFill>
                    <a:prstClr val="white"/>
                  </a:solidFill>
                  <a:effectLst/>
                  <a:uLnTx/>
                  <a:uFillTx/>
                  <a:latin typeface="+mn-lt"/>
                  <a:ea typeface="+mn-ea"/>
                  <a:cs typeface="+mn-cs"/>
                </a:endParaRPr>
              </a:p>
            </p:txBody>
          </p:sp>
          <p:sp>
            <p:nvSpPr>
              <p:cNvPr id="13" name="Rounded Rectangle 12"/>
              <p:cNvSpPr/>
              <p:nvPr/>
            </p:nvSpPr>
            <p:spPr bwMode="auto">
              <a:xfrm>
                <a:off x="4843929" y="2439054"/>
                <a:ext cx="740671" cy="505444"/>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smtClean="0">
                    <a:ln>
                      <a:noFill/>
                    </a:ln>
                    <a:solidFill>
                      <a:prstClr val="white"/>
                    </a:solidFill>
                    <a:effectLst/>
                    <a:uLnTx/>
                    <a:uFillTx/>
                    <a:latin typeface="+mn-lt"/>
                    <a:ea typeface="+mn-ea"/>
                    <a:cs typeface="+mn-cs"/>
                  </a:rPr>
                  <a:t>AE</a:t>
                </a:r>
                <a:endParaRPr kumimoji="0" lang="en-US" sz="1600" b="1" i="0" u="none" strike="noStrike" kern="0" cap="none" spc="0" normalizeH="0" baseline="0" noProof="0" dirty="0">
                  <a:ln>
                    <a:noFill/>
                  </a:ln>
                  <a:solidFill>
                    <a:prstClr val="white"/>
                  </a:solidFill>
                  <a:effectLst/>
                  <a:uLnTx/>
                  <a:uFillTx/>
                  <a:latin typeface="+mn-lt"/>
                  <a:ea typeface="+mn-ea"/>
                  <a:cs typeface="+mn-cs"/>
                </a:endParaRPr>
              </a:p>
            </p:txBody>
          </p:sp>
        </p:grpSp>
        <p:cxnSp>
          <p:nvCxnSpPr>
            <p:cNvPr id="6" name="Straight Connector 5"/>
            <p:cNvCxnSpPr/>
            <p:nvPr/>
          </p:nvCxnSpPr>
          <p:spPr>
            <a:xfrm flipV="1">
              <a:off x="2447757" y="1267582"/>
              <a:ext cx="578603" cy="12502"/>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7" name="Rounded Rectangle 6"/>
            <p:cNvSpPr/>
            <p:nvPr/>
          </p:nvSpPr>
          <p:spPr bwMode="auto">
            <a:xfrm>
              <a:off x="1828954" y="1143612"/>
              <a:ext cx="784047" cy="249160"/>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600" b="1" kern="0" dirty="0" smtClean="0">
                  <a:solidFill>
                    <a:prstClr val="white"/>
                  </a:solidFill>
                </a:rPr>
                <a:t>MN-CSE</a:t>
              </a:r>
              <a:endParaRPr lang="en-US" sz="1600" b="1" kern="0" dirty="0">
                <a:solidFill>
                  <a:prstClr val="white"/>
                </a:solidFill>
              </a:endParaRPr>
            </a:p>
          </p:txBody>
        </p:sp>
        <p:sp>
          <p:nvSpPr>
            <p:cNvPr id="32" name="Rounded Rectangle 31"/>
            <p:cNvSpPr/>
            <p:nvPr/>
          </p:nvSpPr>
          <p:spPr bwMode="auto">
            <a:xfrm>
              <a:off x="1371753" y="1606788"/>
              <a:ext cx="393451" cy="313342"/>
            </a:xfrm>
            <a:prstGeom prst="roundRect">
              <a:avLst/>
            </a:prstGeom>
            <a:gradFill>
              <a:gsLst>
                <a:gs pos="0">
                  <a:schemeClr val="accent1"/>
                </a:gs>
                <a:gs pos="46000">
                  <a:schemeClr val="accent1"/>
                </a:gs>
                <a:gs pos="100000">
                  <a:schemeClr val="accent2"/>
                </a:gs>
              </a:gsLst>
              <a:lin ang="16200000" scaled="0"/>
            </a:gra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algn="ctr" fontAlgn="auto">
                <a:spcBef>
                  <a:spcPts val="0"/>
                </a:spcBef>
                <a:spcAft>
                  <a:spcPts val="0"/>
                </a:spcAft>
              </a:pPr>
              <a:r>
                <a:rPr lang="en-US" sz="1600" b="1" kern="0" dirty="0" smtClean="0">
                  <a:solidFill>
                    <a:prstClr val="white"/>
                  </a:solidFill>
                  <a:latin typeface="+mn-lt"/>
                  <a:cs typeface="+mn-cs"/>
                </a:rPr>
                <a:t>IPE</a:t>
              </a:r>
              <a:endParaRPr lang="en-US" sz="1600" b="1" kern="0" dirty="0">
                <a:solidFill>
                  <a:prstClr val="white"/>
                </a:solidFill>
                <a:latin typeface="+mn-lt"/>
                <a:cs typeface="+mn-cs"/>
              </a:endParaRPr>
            </a:p>
          </p:txBody>
        </p:sp>
        <p:sp>
          <p:nvSpPr>
            <p:cNvPr id="35" name="Rounded Rectangle 34"/>
            <p:cNvSpPr/>
            <p:nvPr/>
          </p:nvSpPr>
          <p:spPr bwMode="auto">
            <a:xfrm>
              <a:off x="706053" y="1651578"/>
              <a:ext cx="475760" cy="223762"/>
            </a:xfrm>
            <a:prstGeom prst="roundRect">
              <a:avLst/>
            </a:prstGeom>
            <a:solidFill>
              <a:schemeClr val="accent2"/>
            </a:solidFill>
            <a:ln w="12700" cap="flat" cmpd="sng" algn="ctr">
              <a:noFill/>
              <a:prstDash val="solid"/>
            </a:ln>
            <a:effectLst>
              <a:outerShdw blurRad="50800" dist="20000" dir="5400000" rotWithShape="0">
                <a:srgbClr val="000000">
                  <a:alpha val="42000"/>
                </a:srgbClr>
              </a:outerShdw>
            </a:effectLst>
          </p:spPr>
          <p:txBody>
            <a:bodyPr lIns="0" rIns="0" anchor="ctr"/>
            <a:lstStyle/>
            <a:p>
              <a:pPr algn="ctr" fontAlgn="auto">
                <a:spcBef>
                  <a:spcPts val="0"/>
                </a:spcBef>
                <a:spcAft>
                  <a:spcPts val="0"/>
                </a:spcAft>
              </a:pPr>
              <a:r>
                <a:rPr lang="en-US" sz="1100" b="1" kern="0" dirty="0" err="1" smtClean="0">
                  <a:solidFill>
                    <a:prstClr val="white"/>
                  </a:solidFill>
                  <a:latin typeface="+mn-lt"/>
                  <a:cs typeface="+mn-cs"/>
                </a:rPr>
                <a:t>NoDN</a:t>
              </a:r>
              <a:endParaRPr lang="en-US" sz="1100" b="1" kern="0" dirty="0">
                <a:solidFill>
                  <a:prstClr val="white"/>
                </a:solidFill>
                <a:latin typeface="+mn-lt"/>
                <a:cs typeface="+mn-cs"/>
              </a:endParaRPr>
            </a:p>
          </p:txBody>
        </p:sp>
        <p:cxnSp>
          <p:nvCxnSpPr>
            <p:cNvPr id="38" name="Straight Connector 37"/>
            <p:cNvCxnSpPr/>
            <p:nvPr/>
          </p:nvCxnSpPr>
          <p:spPr>
            <a:xfrm flipV="1">
              <a:off x="2562063" y="1775548"/>
              <a:ext cx="578603" cy="12502"/>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39" name="Rounded Rectangle 38"/>
            <p:cNvSpPr/>
            <p:nvPr/>
          </p:nvSpPr>
          <p:spPr bwMode="auto">
            <a:xfrm>
              <a:off x="1943260" y="1651578"/>
              <a:ext cx="784047" cy="249160"/>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600" b="1" kern="0" dirty="0" smtClean="0">
                  <a:solidFill>
                    <a:prstClr val="white"/>
                  </a:solidFill>
                </a:rPr>
                <a:t>MN-CSE</a:t>
              </a:r>
              <a:endParaRPr lang="en-US" sz="1600" b="1" kern="0" dirty="0">
                <a:solidFill>
                  <a:prstClr val="white"/>
                </a:solidFill>
              </a:endParaRPr>
            </a:p>
          </p:txBody>
        </p:sp>
        <p:sp>
          <p:nvSpPr>
            <p:cNvPr id="42" name="Rounded Rectangle 41"/>
            <p:cNvSpPr/>
            <p:nvPr/>
          </p:nvSpPr>
          <p:spPr bwMode="auto">
            <a:xfrm>
              <a:off x="2984097" y="1657954"/>
              <a:ext cx="535396" cy="249161"/>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smtClean="0">
                  <a:ln>
                    <a:noFill/>
                  </a:ln>
                  <a:solidFill>
                    <a:prstClr val="white"/>
                  </a:solidFill>
                  <a:effectLst/>
                  <a:uLnTx/>
                  <a:uFillTx/>
                  <a:latin typeface="+mn-lt"/>
                  <a:ea typeface="+mn-ea"/>
                  <a:cs typeface="+mn-cs"/>
                </a:rPr>
                <a:t>AE</a:t>
              </a:r>
              <a:endParaRPr kumimoji="0" lang="en-US" sz="1600" b="1" i="0" u="none" strike="noStrike" kern="0" cap="none" spc="0" normalizeH="0" baseline="0" noProof="0" dirty="0">
                <a:ln>
                  <a:noFill/>
                </a:ln>
                <a:solidFill>
                  <a:prstClr val="white"/>
                </a:solidFill>
                <a:effectLst/>
                <a:uLnTx/>
                <a:uFillTx/>
                <a:latin typeface="+mn-lt"/>
                <a:ea typeface="+mn-ea"/>
                <a:cs typeface="+mn-cs"/>
              </a:endParaRPr>
            </a:p>
          </p:txBody>
        </p:sp>
        <p:sp>
          <p:nvSpPr>
            <p:cNvPr id="44" name="TextBox 43"/>
            <p:cNvSpPr txBox="1"/>
            <p:nvPr/>
          </p:nvSpPr>
          <p:spPr>
            <a:xfrm>
              <a:off x="57006" y="2285601"/>
              <a:ext cx="4438794" cy="4508927"/>
            </a:xfrm>
            <a:prstGeom prst="rect">
              <a:avLst/>
            </a:prstGeom>
            <a:noFill/>
          </p:spPr>
          <p:txBody>
            <a:bodyPr wrap="square" rtlCol="0">
              <a:spAutoFit/>
            </a:bodyPr>
            <a:lstStyle/>
            <a:p>
              <a:r>
                <a:rPr lang="en-US" sz="1400" b="1" u="sng" dirty="0" smtClean="0">
                  <a:solidFill>
                    <a:srgbClr val="C00000"/>
                  </a:solidFill>
                </a:rPr>
                <a:t>Pros:</a:t>
              </a:r>
            </a:p>
            <a:p>
              <a:pPr marL="285750" indent="-285750">
                <a:buFont typeface="Arial" panose="020B0604020202020204" pitchFamily="34" charset="0"/>
                <a:buChar char="•"/>
              </a:pPr>
              <a:r>
                <a:rPr lang="en-US" sz="1200" b="1" dirty="0" smtClean="0">
                  <a:solidFill>
                    <a:srgbClr val="C00000"/>
                  </a:solidFill>
                </a:rPr>
                <a:t>Allows </a:t>
              </a:r>
              <a:r>
                <a:rPr lang="en-US" sz="1200" b="1" dirty="0" smtClean="0">
                  <a:solidFill>
                    <a:srgbClr val="C00000"/>
                  </a:solidFill>
                </a:rPr>
                <a:t>devices to host their own resources </a:t>
              </a:r>
              <a:r>
                <a:rPr lang="en-US" sz="1200" b="1" u="sng" dirty="0" smtClean="0">
                  <a:solidFill>
                    <a:srgbClr val="C00000"/>
                  </a:solidFill>
                </a:rPr>
                <a:t>without </a:t>
              </a:r>
              <a:r>
                <a:rPr lang="en-US" sz="1200" b="1" u="sng" dirty="0" smtClean="0">
                  <a:solidFill>
                    <a:srgbClr val="C00000"/>
                  </a:solidFill>
                </a:rPr>
                <a:t>mirroring and without having </a:t>
              </a:r>
              <a:r>
                <a:rPr lang="en-US" sz="1200" b="1" u="sng" dirty="0" smtClean="0">
                  <a:solidFill>
                    <a:srgbClr val="C00000"/>
                  </a:solidFill>
                </a:rPr>
                <a:t>to support CSE </a:t>
              </a:r>
              <a:r>
                <a:rPr lang="en-US" sz="1200" b="1" u="sng" dirty="0" smtClean="0">
                  <a:solidFill>
                    <a:srgbClr val="C00000"/>
                  </a:solidFill>
                </a:rPr>
                <a:t>functionality</a:t>
              </a:r>
            </a:p>
            <a:p>
              <a:pPr marL="742950" lvl="1" indent="-285750">
                <a:buFont typeface="Arial" panose="020B0604020202020204" pitchFamily="34" charset="0"/>
                <a:buChar char="•"/>
              </a:pPr>
              <a:r>
                <a:rPr lang="en-US" sz="1100" b="1" dirty="0">
                  <a:solidFill>
                    <a:srgbClr val="C00000"/>
                  </a:solidFill>
                </a:rPr>
                <a:t>Allows devices to reap the benefits of oneM2M services without the added </a:t>
              </a:r>
              <a:r>
                <a:rPr lang="en-US" sz="1100" b="1" dirty="0" smtClean="0">
                  <a:solidFill>
                    <a:srgbClr val="C00000"/>
                  </a:solidFill>
                </a:rPr>
                <a:t>overhead</a:t>
              </a:r>
              <a:endParaRPr lang="en-US" sz="1100" b="1" dirty="0">
                <a:solidFill>
                  <a:srgbClr val="C00000"/>
                </a:solidFill>
              </a:endParaRPr>
            </a:p>
            <a:p>
              <a:pPr marL="742950" lvl="1" indent="-285750">
                <a:buFont typeface="Arial" panose="020B0604020202020204" pitchFamily="34" charset="0"/>
                <a:buChar char="•"/>
              </a:pPr>
              <a:r>
                <a:rPr lang="en-US" sz="1100" b="1" dirty="0" smtClean="0">
                  <a:solidFill>
                    <a:srgbClr val="C00000"/>
                  </a:solidFill>
                </a:rPr>
                <a:t>Devices can host a minimal set of oneM2M resources (e.g. container, </a:t>
              </a:r>
              <a:r>
                <a:rPr lang="en-US" sz="1100" b="1" dirty="0" err="1" smtClean="0">
                  <a:solidFill>
                    <a:srgbClr val="C00000"/>
                  </a:solidFill>
                </a:rPr>
                <a:t>contentInstance</a:t>
              </a:r>
              <a:r>
                <a:rPr lang="en-US" sz="1100" b="1" dirty="0" smtClean="0">
                  <a:solidFill>
                    <a:srgbClr val="C00000"/>
                  </a:solidFill>
                </a:rPr>
                <a:t>, or </a:t>
              </a:r>
              <a:r>
                <a:rPr lang="en-US" sz="1100" b="1" dirty="0" err="1" smtClean="0">
                  <a:solidFill>
                    <a:srgbClr val="C00000"/>
                  </a:solidFill>
                </a:rPr>
                <a:t>flexContainer</a:t>
              </a:r>
              <a:r>
                <a:rPr lang="en-US" sz="1100" b="1" u="sng" dirty="0" smtClean="0">
                  <a:solidFill>
                    <a:srgbClr val="C00000"/>
                  </a:solidFill>
                </a:rPr>
                <a:t>)</a:t>
              </a:r>
            </a:p>
            <a:p>
              <a:pPr marL="742950" lvl="1" indent="-285750">
                <a:buFont typeface="Arial" panose="020B0604020202020204" pitchFamily="34" charset="0"/>
                <a:buChar char="•"/>
              </a:pPr>
              <a:r>
                <a:rPr lang="en-US" sz="1100" b="1" dirty="0" smtClean="0">
                  <a:solidFill>
                    <a:srgbClr val="C00000"/>
                  </a:solidFill>
                </a:rPr>
                <a:t>Provides end-to-end transparency and reduced latency</a:t>
              </a:r>
              <a:endParaRPr lang="en-US" sz="1100" b="1" u="sng" dirty="0" smtClean="0">
                <a:solidFill>
                  <a:srgbClr val="C00000"/>
                </a:solidFill>
              </a:endParaRPr>
            </a:p>
            <a:p>
              <a:pPr marL="285750" indent="-285750">
                <a:buFont typeface="Arial" panose="020B0604020202020204" pitchFamily="34" charset="0"/>
                <a:buChar char="•"/>
              </a:pPr>
              <a:r>
                <a:rPr lang="en-US" sz="1200" b="1" dirty="0" smtClean="0">
                  <a:solidFill>
                    <a:srgbClr val="C00000"/>
                  </a:solidFill>
                </a:rPr>
                <a:t>Still allows an MN-CSE to provide value-add </a:t>
              </a:r>
              <a:r>
                <a:rPr lang="en-US" sz="1200" b="1" dirty="0" smtClean="0">
                  <a:solidFill>
                    <a:srgbClr val="C00000"/>
                  </a:solidFill>
                </a:rPr>
                <a:t>oneM2M services to devices such as the </a:t>
              </a:r>
              <a:r>
                <a:rPr lang="en-US" sz="1200" b="1" dirty="0" smtClean="0">
                  <a:solidFill>
                    <a:srgbClr val="C00000"/>
                  </a:solidFill>
                </a:rPr>
                <a:t>following</a:t>
              </a:r>
              <a:endParaRPr lang="en-US" sz="1200" b="1" dirty="0" smtClean="0">
                <a:solidFill>
                  <a:srgbClr val="C00000"/>
                </a:solidFill>
              </a:endParaRPr>
            </a:p>
            <a:p>
              <a:pPr marL="742950" lvl="1" indent="-285750">
                <a:buFont typeface="Arial" panose="020B0604020202020204" pitchFamily="34" charset="0"/>
                <a:buChar char="•"/>
              </a:pPr>
              <a:r>
                <a:rPr lang="en-US" sz="1100" b="1" dirty="0" smtClean="0">
                  <a:solidFill>
                    <a:srgbClr val="C00000"/>
                  </a:solidFill>
                </a:rPr>
                <a:t>Credential </a:t>
              </a:r>
              <a:r>
                <a:rPr lang="en-US" sz="1100" b="1" dirty="0">
                  <a:solidFill>
                    <a:srgbClr val="C00000"/>
                  </a:solidFill>
                </a:rPr>
                <a:t>management </a:t>
              </a:r>
              <a:r>
                <a:rPr lang="en-US" sz="1100" b="1" dirty="0" smtClean="0">
                  <a:solidFill>
                    <a:srgbClr val="C00000"/>
                  </a:solidFill>
                </a:rPr>
                <a:t>and authentication of Originators accessing resources hosted on device</a:t>
              </a:r>
            </a:p>
            <a:p>
              <a:pPr marL="742950" lvl="1" indent="-285750">
                <a:buFont typeface="Arial" panose="020B0604020202020204" pitchFamily="34" charset="0"/>
                <a:buChar char="•"/>
              </a:pPr>
              <a:r>
                <a:rPr lang="en-US" sz="1100" b="1" dirty="0" smtClean="0">
                  <a:solidFill>
                    <a:srgbClr val="C00000"/>
                  </a:solidFill>
                </a:rPr>
                <a:t>Authorization of access </a:t>
              </a:r>
              <a:r>
                <a:rPr lang="en-US" sz="1100" b="1" dirty="0" smtClean="0">
                  <a:solidFill>
                    <a:srgbClr val="C00000"/>
                  </a:solidFill>
                </a:rPr>
                <a:t>to resources hosted on device</a:t>
              </a:r>
              <a:endParaRPr lang="en-US" sz="1100" b="1" dirty="0" smtClean="0">
                <a:solidFill>
                  <a:srgbClr val="C00000"/>
                </a:solidFill>
              </a:endParaRPr>
            </a:p>
            <a:p>
              <a:pPr marL="742950" lvl="1" indent="-285750">
                <a:buFont typeface="Arial" panose="020B0604020202020204" pitchFamily="34" charset="0"/>
                <a:buChar char="•"/>
              </a:pPr>
              <a:r>
                <a:rPr lang="en-US" sz="1100" b="1" dirty="0" smtClean="0">
                  <a:solidFill>
                    <a:srgbClr val="C00000"/>
                  </a:solidFill>
                </a:rPr>
                <a:t>Discovery of resources hosted on device</a:t>
              </a:r>
            </a:p>
            <a:p>
              <a:pPr marL="742950" lvl="1" indent="-285750">
                <a:buFont typeface="Arial" panose="020B0604020202020204" pitchFamily="34" charset="0"/>
                <a:buChar char="•"/>
              </a:pPr>
              <a:r>
                <a:rPr lang="en-US" sz="1100" b="1" dirty="0" smtClean="0">
                  <a:solidFill>
                    <a:srgbClr val="C00000"/>
                  </a:solidFill>
                </a:rPr>
                <a:t>Store and forwarding of requests </a:t>
              </a:r>
              <a:r>
                <a:rPr lang="en-US" sz="1100" b="1" dirty="0" smtClean="0">
                  <a:solidFill>
                    <a:srgbClr val="C00000"/>
                  </a:solidFill>
                </a:rPr>
                <a:t>targeting resources hosted </a:t>
              </a:r>
              <a:r>
                <a:rPr lang="en-US" sz="1100" b="1" dirty="0" smtClean="0">
                  <a:solidFill>
                    <a:srgbClr val="C00000"/>
                  </a:solidFill>
                </a:rPr>
                <a:t>on device based on </a:t>
              </a:r>
              <a:r>
                <a:rPr lang="en-US" sz="1100" b="1" dirty="0" smtClean="0">
                  <a:solidFill>
                    <a:srgbClr val="C00000"/>
                  </a:solidFill>
                </a:rPr>
                <a:t>device’s reachability</a:t>
              </a:r>
              <a:endParaRPr lang="en-US" sz="1100" b="1" dirty="0" smtClean="0">
                <a:solidFill>
                  <a:srgbClr val="C00000"/>
                </a:solidFill>
              </a:endParaRPr>
            </a:p>
            <a:p>
              <a:pPr marL="742950" lvl="1" indent="-285750">
                <a:buFont typeface="Arial" panose="020B0604020202020204" pitchFamily="34" charset="0"/>
                <a:buChar char="•"/>
              </a:pPr>
              <a:r>
                <a:rPr lang="en-US" sz="1100" b="1" dirty="0" err="1" smtClean="0">
                  <a:solidFill>
                    <a:srgbClr val="C00000"/>
                  </a:solidFill>
                </a:rPr>
                <a:t>Fanout</a:t>
              </a:r>
              <a:r>
                <a:rPr lang="en-US" sz="1100" b="1" dirty="0" smtClean="0">
                  <a:solidFill>
                    <a:srgbClr val="C00000"/>
                  </a:solidFill>
                </a:rPr>
                <a:t> of a request </a:t>
              </a:r>
              <a:r>
                <a:rPr lang="en-US" sz="1100" b="1" dirty="0" smtClean="0">
                  <a:solidFill>
                    <a:srgbClr val="C00000"/>
                  </a:solidFill>
                </a:rPr>
                <a:t>targeting a group </a:t>
              </a:r>
              <a:r>
                <a:rPr lang="en-US" sz="1100" b="1" dirty="0" smtClean="0">
                  <a:solidFill>
                    <a:srgbClr val="C00000"/>
                  </a:solidFill>
                </a:rPr>
                <a:t>of resources hosted on </a:t>
              </a:r>
              <a:r>
                <a:rPr lang="en-US" sz="1100" b="1" dirty="0" smtClean="0">
                  <a:solidFill>
                    <a:srgbClr val="C00000"/>
                  </a:solidFill>
                </a:rPr>
                <a:t>a device</a:t>
              </a:r>
            </a:p>
            <a:p>
              <a:pPr marL="742950" lvl="1" indent="-285750">
                <a:buFont typeface="Arial" panose="020B0604020202020204" pitchFamily="34" charset="0"/>
                <a:buChar char="•"/>
              </a:pPr>
              <a:r>
                <a:rPr lang="en-US" sz="1100" b="1" dirty="0" smtClean="0">
                  <a:solidFill>
                    <a:srgbClr val="C00000"/>
                  </a:solidFill>
                </a:rPr>
                <a:t>Sub/Not management of resources hosted on a device</a:t>
              </a:r>
            </a:p>
            <a:p>
              <a:pPr marL="742950" lvl="1" indent="-285750">
                <a:buFont typeface="Arial" panose="020B0604020202020204" pitchFamily="34" charset="0"/>
                <a:buChar char="•"/>
              </a:pPr>
              <a:r>
                <a:rPr lang="en-US" sz="1100" b="1" dirty="0" smtClean="0">
                  <a:solidFill>
                    <a:srgbClr val="C00000"/>
                  </a:solidFill>
                </a:rPr>
                <a:t>Caching of resources hosted on a device</a:t>
              </a:r>
            </a:p>
            <a:p>
              <a:pPr marL="742950" lvl="1" indent="-285750">
                <a:buFont typeface="Arial" panose="020B0604020202020204" pitchFamily="34" charset="0"/>
                <a:buChar char="•"/>
              </a:pPr>
              <a:r>
                <a:rPr lang="en-US" sz="1100" b="1" dirty="0" smtClean="0">
                  <a:solidFill>
                    <a:srgbClr val="C00000"/>
                  </a:solidFill>
                </a:rPr>
                <a:t>Non-blocking request handling for resources on device</a:t>
              </a:r>
              <a:endParaRPr lang="en-US" sz="1100" b="1" dirty="0">
                <a:solidFill>
                  <a:srgbClr val="C00000"/>
                </a:solidFill>
              </a:endParaRPr>
            </a:p>
            <a:p>
              <a:r>
                <a:rPr lang="en-US" sz="1400" b="1" u="sng" dirty="0">
                  <a:solidFill>
                    <a:srgbClr val="C00000"/>
                  </a:solidFill>
                </a:rPr>
                <a:t>Cons:</a:t>
              </a:r>
            </a:p>
            <a:p>
              <a:pPr marL="171450" indent="-171450">
                <a:buFont typeface="Arial" panose="020B0604020202020204" pitchFamily="34" charset="0"/>
                <a:buChar char="•"/>
              </a:pPr>
              <a:r>
                <a:rPr lang="en-US" sz="1200" b="1" dirty="0">
                  <a:solidFill>
                    <a:srgbClr val="C00000"/>
                  </a:solidFill>
                </a:rPr>
                <a:t>Requires </a:t>
              </a:r>
              <a:r>
                <a:rPr lang="en-US" sz="1200" b="1" dirty="0" smtClean="0">
                  <a:solidFill>
                    <a:srgbClr val="C00000"/>
                  </a:solidFill>
                </a:rPr>
                <a:t>some changes </a:t>
              </a:r>
              <a:r>
                <a:rPr lang="en-US" sz="1200" b="1" dirty="0">
                  <a:solidFill>
                    <a:srgbClr val="C00000"/>
                  </a:solidFill>
                </a:rPr>
                <a:t>to existing oneM2M </a:t>
              </a:r>
              <a:r>
                <a:rPr lang="en-US" sz="1200" b="1" dirty="0" smtClean="0">
                  <a:solidFill>
                    <a:srgbClr val="C00000"/>
                  </a:solidFill>
                </a:rPr>
                <a:t>architecture</a:t>
              </a:r>
            </a:p>
            <a:p>
              <a:pPr marL="628650" lvl="1" indent="-171450">
                <a:buFont typeface="Arial" panose="020B0604020202020204" pitchFamily="34" charset="0"/>
                <a:buChar char="•"/>
              </a:pPr>
              <a:r>
                <a:rPr lang="en-US" sz="1200" b="1" dirty="0" smtClean="0">
                  <a:solidFill>
                    <a:srgbClr val="C00000"/>
                  </a:solidFill>
                </a:rPr>
                <a:t>Changes can be minimal however</a:t>
              </a:r>
              <a:endParaRPr lang="en-US" sz="1200" b="1" dirty="0">
                <a:solidFill>
                  <a:srgbClr val="C00000"/>
                </a:solidFill>
              </a:endParaRPr>
            </a:p>
          </p:txBody>
        </p:sp>
        <p:sp>
          <p:nvSpPr>
            <p:cNvPr id="60" name="Oval 59"/>
            <p:cNvSpPr/>
            <p:nvPr/>
          </p:nvSpPr>
          <p:spPr>
            <a:xfrm>
              <a:off x="1892147" y="1703303"/>
              <a:ext cx="89053" cy="140627"/>
            </a:xfrm>
            <a:prstGeom prst="ellipse">
              <a:avLst/>
            </a:prstGeom>
            <a:solidFill>
              <a:srgbClr val="00B0F0"/>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1766629" y="1195774"/>
              <a:ext cx="89053" cy="140627"/>
            </a:xfrm>
            <a:prstGeom prst="ellipse">
              <a:avLst/>
            </a:prstGeom>
            <a:solidFill>
              <a:srgbClr val="00B0F0"/>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1447800" y="2133201"/>
              <a:ext cx="89053" cy="140627"/>
            </a:xfrm>
            <a:prstGeom prst="ellipse">
              <a:avLst/>
            </a:prstGeom>
            <a:solidFill>
              <a:srgbClr val="00B0F0"/>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TextBox 62"/>
            <p:cNvSpPr txBox="1"/>
            <p:nvPr/>
          </p:nvSpPr>
          <p:spPr>
            <a:xfrm>
              <a:off x="1507774" y="2057001"/>
              <a:ext cx="2988026" cy="261610"/>
            </a:xfrm>
            <a:prstGeom prst="rect">
              <a:avLst/>
            </a:prstGeom>
            <a:noFill/>
          </p:spPr>
          <p:txBody>
            <a:bodyPr wrap="square" rtlCol="0">
              <a:spAutoFit/>
            </a:bodyPr>
            <a:lstStyle/>
            <a:p>
              <a:r>
                <a:rPr lang="en-US" sz="1100" b="1" dirty="0" smtClean="0">
                  <a:solidFill>
                    <a:schemeClr val="accent3">
                      <a:lumMod val="60000"/>
                      <a:lumOff val="40000"/>
                    </a:schemeClr>
                  </a:solidFill>
                </a:rPr>
                <a:t>- MN-CSE </a:t>
              </a:r>
              <a:r>
                <a:rPr lang="en-US" sz="1100" b="1" dirty="0">
                  <a:solidFill>
                    <a:schemeClr val="accent3">
                      <a:lumMod val="60000"/>
                      <a:lumOff val="40000"/>
                    </a:schemeClr>
                  </a:solidFill>
                </a:rPr>
                <a:t>Retargeting </a:t>
              </a:r>
              <a:r>
                <a:rPr lang="en-US" sz="1100" b="1" dirty="0" smtClean="0">
                  <a:solidFill>
                    <a:schemeClr val="accent3">
                      <a:lumMod val="60000"/>
                      <a:lumOff val="40000"/>
                    </a:schemeClr>
                  </a:solidFill>
                </a:rPr>
                <a:t>to AE / IPE / </a:t>
              </a:r>
              <a:r>
                <a:rPr lang="en-US" sz="1100" b="1" dirty="0" err="1" smtClean="0">
                  <a:solidFill>
                    <a:schemeClr val="accent3">
                      <a:lumMod val="60000"/>
                      <a:lumOff val="40000"/>
                    </a:schemeClr>
                  </a:solidFill>
                </a:rPr>
                <a:t>NoDN</a:t>
              </a:r>
              <a:endParaRPr lang="en-US" sz="1100" b="1" dirty="0">
                <a:solidFill>
                  <a:schemeClr val="accent3">
                    <a:lumMod val="60000"/>
                    <a:lumOff val="40000"/>
                  </a:schemeClr>
                </a:solidFill>
              </a:endParaRPr>
            </a:p>
          </p:txBody>
        </p:sp>
        <p:pic>
          <p:nvPicPr>
            <p:cNvPr id="67" name="Picture 6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flipH="1">
              <a:off x="225845" y="1295799"/>
              <a:ext cx="355018" cy="765125"/>
            </a:xfrm>
            <a:prstGeom prst="rect">
              <a:avLst/>
            </a:prstGeom>
          </p:spPr>
        </p:pic>
        <p:pic>
          <p:nvPicPr>
            <p:cNvPr id="68" name="Picture 6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29224" y="1218801"/>
              <a:ext cx="360810" cy="565449"/>
            </a:xfrm>
            <a:prstGeom prst="rect">
              <a:avLst/>
            </a:prstGeom>
          </p:spPr>
        </p:pic>
      </p:grpSp>
      <p:grpSp>
        <p:nvGrpSpPr>
          <p:cNvPr id="8" name="Group 7"/>
          <p:cNvGrpSpPr/>
          <p:nvPr/>
        </p:nvGrpSpPr>
        <p:grpSpPr>
          <a:xfrm>
            <a:off x="228600" y="1067199"/>
            <a:ext cx="4617320" cy="5285803"/>
            <a:chOff x="4912933" y="1053239"/>
            <a:chExt cx="4617320" cy="5285803"/>
          </a:xfrm>
        </p:grpSpPr>
        <p:grpSp>
          <p:nvGrpSpPr>
            <p:cNvPr id="16" name="Group 15"/>
            <p:cNvGrpSpPr/>
            <p:nvPr/>
          </p:nvGrpSpPr>
          <p:grpSpPr>
            <a:xfrm>
              <a:off x="5583056" y="1119454"/>
              <a:ext cx="2597522" cy="592642"/>
              <a:chOff x="1991168" y="2081323"/>
              <a:chExt cx="3593432" cy="1202224"/>
            </a:xfrm>
          </p:grpSpPr>
          <p:cxnSp>
            <p:nvCxnSpPr>
              <p:cNvPr id="17" name="Straight Connector 16"/>
              <p:cNvCxnSpPr/>
              <p:nvPr/>
            </p:nvCxnSpPr>
            <p:spPr>
              <a:xfrm>
                <a:off x="2796632" y="2723061"/>
                <a:ext cx="462686" cy="3006"/>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8" name="Rounded Rectangle 17"/>
              <p:cNvSpPr/>
              <p:nvPr/>
            </p:nvSpPr>
            <p:spPr bwMode="auto">
              <a:xfrm>
                <a:off x="1991168" y="2081323"/>
                <a:ext cx="802089" cy="1202224"/>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smtClean="0">
                    <a:ln>
                      <a:noFill/>
                    </a:ln>
                    <a:solidFill>
                      <a:prstClr val="white"/>
                    </a:solidFill>
                    <a:effectLst/>
                    <a:uLnTx/>
                    <a:uFillTx/>
                    <a:latin typeface="+mn-lt"/>
                    <a:cs typeface="+mn-cs"/>
                  </a:rPr>
                  <a:t>ASN-AE</a:t>
                </a:r>
              </a:p>
              <a:p>
                <a:pPr marL="0" marR="0" lvl="0" indent="0" algn="ctr" defTabSz="914400" eaLnBrk="1" fontAlgn="auto" latinLnBrk="0" hangingPunct="1">
                  <a:lnSpc>
                    <a:spcPct val="100000"/>
                  </a:lnSpc>
                  <a:spcBef>
                    <a:spcPts val="0"/>
                  </a:spcBef>
                  <a:spcAft>
                    <a:spcPts val="0"/>
                  </a:spcAft>
                  <a:buClrTx/>
                  <a:buSzTx/>
                  <a:buFontTx/>
                  <a:buNone/>
                  <a:tabLst/>
                  <a:defRPr/>
                </a:pPr>
                <a:r>
                  <a:rPr lang="en-US" sz="1100" b="1" kern="0" dirty="0" smtClean="0">
                    <a:solidFill>
                      <a:prstClr val="white"/>
                    </a:solidFill>
                    <a:latin typeface="+mn-lt"/>
                    <a:cs typeface="+mn-cs"/>
                  </a:rPr>
                  <a: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smtClean="0">
                    <a:ln>
                      <a:noFill/>
                    </a:ln>
                    <a:solidFill>
                      <a:prstClr val="white"/>
                    </a:solidFill>
                    <a:effectLst/>
                    <a:uLnTx/>
                    <a:uFillTx/>
                    <a:latin typeface="+mn-lt"/>
                    <a:cs typeface="+mn-cs"/>
                  </a:rPr>
                  <a:t>ASN-CSE</a:t>
                </a:r>
                <a:endParaRPr kumimoji="0" lang="en-US" sz="1100" b="1" i="0" u="none" strike="noStrike" kern="0" cap="none" spc="0" normalizeH="0" baseline="0" noProof="0" dirty="0">
                  <a:ln>
                    <a:noFill/>
                  </a:ln>
                  <a:solidFill>
                    <a:prstClr val="white"/>
                  </a:solidFill>
                  <a:effectLst/>
                  <a:uLnTx/>
                  <a:uFillTx/>
                  <a:latin typeface="+mn-lt"/>
                  <a:cs typeface="+mn-cs"/>
                </a:endParaRPr>
              </a:p>
            </p:txBody>
          </p:sp>
          <p:sp>
            <p:nvSpPr>
              <p:cNvPr id="19" name="Rounded Rectangle 18"/>
              <p:cNvSpPr/>
              <p:nvPr/>
            </p:nvSpPr>
            <p:spPr bwMode="auto">
              <a:xfrm>
                <a:off x="4843929" y="2439054"/>
                <a:ext cx="740671" cy="505444"/>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smtClean="0">
                    <a:ln>
                      <a:noFill/>
                    </a:ln>
                    <a:solidFill>
                      <a:prstClr val="white"/>
                    </a:solidFill>
                    <a:effectLst/>
                    <a:uLnTx/>
                    <a:uFillTx/>
                    <a:latin typeface="+mn-lt"/>
                    <a:ea typeface="+mn-ea"/>
                    <a:cs typeface="+mn-cs"/>
                  </a:rPr>
                  <a:t>AE</a:t>
                </a:r>
                <a:endParaRPr kumimoji="0" lang="en-US" sz="1600" b="1" i="0" u="none" strike="noStrike" kern="0" cap="none" spc="0" normalizeH="0" baseline="0" noProof="0" dirty="0">
                  <a:ln>
                    <a:noFill/>
                  </a:ln>
                  <a:solidFill>
                    <a:prstClr val="white"/>
                  </a:solidFill>
                  <a:effectLst/>
                  <a:uLnTx/>
                  <a:uFillTx/>
                  <a:latin typeface="+mn-lt"/>
                  <a:ea typeface="+mn-ea"/>
                  <a:cs typeface="+mn-cs"/>
                </a:endParaRPr>
              </a:p>
            </p:txBody>
          </p:sp>
        </p:grpSp>
        <p:cxnSp>
          <p:nvCxnSpPr>
            <p:cNvPr id="20" name="Straight Connector 19"/>
            <p:cNvCxnSpPr/>
            <p:nvPr/>
          </p:nvCxnSpPr>
          <p:spPr>
            <a:xfrm flipV="1">
              <a:off x="7120985" y="1413394"/>
              <a:ext cx="578603" cy="12502"/>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1" name="Rounded Rectangle 20"/>
            <p:cNvSpPr/>
            <p:nvPr/>
          </p:nvSpPr>
          <p:spPr bwMode="auto">
            <a:xfrm>
              <a:off x="6502182" y="1289424"/>
              <a:ext cx="784047" cy="249160"/>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600" b="1" kern="0" dirty="0" smtClean="0">
                  <a:solidFill>
                    <a:prstClr val="white"/>
                  </a:solidFill>
                </a:rPr>
                <a:t>MN-CSE</a:t>
              </a:r>
              <a:endParaRPr lang="en-US" sz="1600" b="1" kern="0" dirty="0">
                <a:solidFill>
                  <a:prstClr val="white"/>
                </a:solidFill>
              </a:endParaRPr>
            </a:p>
          </p:txBody>
        </p:sp>
        <p:sp>
          <p:nvSpPr>
            <p:cNvPr id="45" name="TextBox 44"/>
            <p:cNvSpPr txBox="1"/>
            <p:nvPr/>
          </p:nvSpPr>
          <p:spPr>
            <a:xfrm>
              <a:off x="4912933" y="2168670"/>
              <a:ext cx="4416104" cy="4170372"/>
            </a:xfrm>
            <a:prstGeom prst="rect">
              <a:avLst/>
            </a:prstGeom>
            <a:noFill/>
          </p:spPr>
          <p:txBody>
            <a:bodyPr wrap="square" rtlCol="0">
              <a:spAutoFit/>
            </a:bodyPr>
            <a:lstStyle/>
            <a:p>
              <a:r>
                <a:rPr lang="en-US" sz="1400" b="1" u="sng" dirty="0" smtClean="0">
                  <a:solidFill>
                    <a:srgbClr val="C00000"/>
                  </a:solidFill>
                </a:rPr>
                <a:t>Pros:</a:t>
              </a:r>
            </a:p>
            <a:p>
              <a:pPr marL="285750" indent="-285750">
                <a:buFont typeface="Arial" panose="020B0604020202020204" pitchFamily="34" charset="0"/>
                <a:buChar char="•"/>
              </a:pPr>
              <a:r>
                <a:rPr lang="en-US" sz="1200" b="1" dirty="0" smtClean="0">
                  <a:solidFill>
                    <a:srgbClr val="C00000"/>
                  </a:solidFill>
                </a:rPr>
                <a:t>No changes to oneM2M architecture</a:t>
              </a:r>
            </a:p>
            <a:p>
              <a:pPr marL="285750" indent="-285750">
                <a:buFont typeface="Arial" panose="020B0604020202020204" pitchFamily="34" charset="0"/>
                <a:buChar char="•"/>
              </a:pPr>
              <a:r>
                <a:rPr lang="en-US" sz="1200" b="1" dirty="0" smtClean="0">
                  <a:solidFill>
                    <a:srgbClr val="C00000"/>
                  </a:solidFill>
                </a:rPr>
                <a:t>Allows </a:t>
              </a:r>
              <a:r>
                <a:rPr lang="en-US" sz="1200" b="1" dirty="0">
                  <a:solidFill>
                    <a:srgbClr val="C00000"/>
                  </a:solidFill>
                </a:rPr>
                <a:t>devices to host their own resources</a:t>
              </a:r>
              <a:endParaRPr lang="en-US" sz="1200" b="1" dirty="0" smtClean="0">
                <a:solidFill>
                  <a:srgbClr val="C00000"/>
                </a:solidFill>
              </a:endParaRPr>
            </a:p>
            <a:p>
              <a:endParaRPr lang="en-US" sz="500" b="1" dirty="0" smtClean="0">
                <a:solidFill>
                  <a:srgbClr val="C00000"/>
                </a:solidFill>
              </a:endParaRPr>
            </a:p>
            <a:p>
              <a:r>
                <a:rPr lang="en-US" sz="1400" b="1" u="sng" dirty="0" smtClean="0">
                  <a:solidFill>
                    <a:srgbClr val="C00000"/>
                  </a:solidFill>
                </a:rPr>
                <a:t>Cons:</a:t>
              </a:r>
            </a:p>
            <a:p>
              <a:pPr marL="285750" indent="-285750">
                <a:buFont typeface="Arial" panose="020B0604020202020204" pitchFamily="34" charset="0"/>
                <a:buChar char="•"/>
              </a:pPr>
              <a:r>
                <a:rPr lang="en-US" sz="1200" b="1" dirty="0" smtClean="0">
                  <a:solidFill>
                    <a:srgbClr val="C00000"/>
                  </a:solidFill>
                </a:rPr>
                <a:t>Increased complexity / impact to </a:t>
              </a:r>
              <a:r>
                <a:rPr lang="en-US" sz="1200" b="1" dirty="0" smtClean="0">
                  <a:solidFill>
                    <a:srgbClr val="C00000"/>
                  </a:solidFill>
                </a:rPr>
                <a:t>a </a:t>
              </a:r>
              <a:r>
                <a:rPr lang="en-US" sz="1200" b="1" dirty="0" smtClean="0">
                  <a:solidFill>
                    <a:srgbClr val="C00000"/>
                  </a:solidFill>
                </a:rPr>
                <a:t>device – A </a:t>
              </a:r>
              <a:r>
                <a:rPr lang="en-US" sz="1200" b="1" dirty="0" smtClean="0">
                  <a:solidFill>
                    <a:srgbClr val="C00000"/>
                  </a:solidFill>
                </a:rPr>
                <a:t>d</a:t>
              </a:r>
              <a:r>
                <a:rPr lang="en-US" sz="1200" b="1" dirty="0" smtClean="0">
                  <a:solidFill>
                    <a:srgbClr val="C00000"/>
                  </a:solidFill>
                </a:rPr>
                <a:t>evice </a:t>
              </a:r>
              <a:r>
                <a:rPr lang="en-US" sz="1200" b="1" dirty="0" smtClean="0">
                  <a:solidFill>
                    <a:srgbClr val="C00000"/>
                  </a:solidFill>
                </a:rPr>
                <a:t>must support at least a minimal set of CSE features</a:t>
              </a:r>
            </a:p>
            <a:p>
              <a:pPr marL="742950" lvl="1" indent="-285750">
                <a:buFont typeface="Arial" panose="020B0604020202020204" pitchFamily="34" charset="0"/>
                <a:buChar char="•"/>
              </a:pPr>
              <a:r>
                <a:rPr lang="en-US" sz="1100" b="1" dirty="0" smtClean="0">
                  <a:solidFill>
                    <a:srgbClr val="C00000"/>
                  </a:solidFill>
                </a:rPr>
                <a:t>Must support CSE-ID, AE-ID and App-ID</a:t>
              </a:r>
            </a:p>
            <a:p>
              <a:pPr marL="742950" lvl="1" indent="-285750">
                <a:buFont typeface="Arial" panose="020B0604020202020204" pitchFamily="34" charset="0"/>
                <a:buChar char="•"/>
              </a:pPr>
              <a:r>
                <a:rPr lang="en-US" sz="1100" b="1" dirty="0" smtClean="0">
                  <a:solidFill>
                    <a:srgbClr val="C00000"/>
                  </a:solidFill>
                </a:rPr>
                <a:t>Must support </a:t>
              </a:r>
              <a:r>
                <a:rPr lang="en-US" sz="1100" b="1" dirty="0" smtClean="0">
                  <a:solidFill>
                    <a:srgbClr val="C00000"/>
                  </a:solidFill>
                </a:rPr>
                <a:t>oneM2M </a:t>
              </a:r>
              <a:r>
                <a:rPr lang="en-US" sz="1100" b="1" dirty="0" err="1" smtClean="0">
                  <a:solidFill>
                    <a:srgbClr val="C00000"/>
                  </a:solidFill>
                </a:rPr>
                <a:t>Mcc</a:t>
              </a:r>
              <a:r>
                <a:rPr lang="en-US" sz="1100" b="1" dirty="0" smtClean="0">
                  <a:solidFill>
                    <a:srgbClr val="C00000"/>
                  </a:solidFill>
                </a:rPr>
                <a:t> Security </a:t>
              </a:r>
            </a:p>
            <a:p>
              <a:pPr marL="742950" lvl="1" indent="-285750">
                <a:buFont typeface="Arial" panose="020B0604020202020204" pitchFamily="34" charset="0"/>
                <a:buChar char="•"/>
              </a:pPr>
              <a:r>
                <a:rPr lang="en-US" sz="1100" b="1" dirty="0" smtClean="0">
                  <a:solidFill>
                    <a:srgbClr val="C00000"/>
                  </a:solidFill>
                </a:rPr>
                <a:t>Must support </a:t>
              </a:r>
              <a:r>
                <a:rPr lang="en-US" sz="1100" b="1" dirty="0" smtClean="0">
                  <a:solidFill>
                    <a:srgbClr val="C00000"/>
                  </a:solidFill>
                </a:rPr>
                <a:t>CSE </a:t>
              </a:r>
              <a:r>
                <a:rPr lang="en-US" sz="1100" b="1" dirty="0" smtClean="0">
                  <a:solidFill>
                    <a:srgbClr val="C00000"/>
                  </a:solidFill>
                </a:rPr>
                <a:t>Registration</a:t>
              </a:r>
            </a:p>
            <a:p>
              <a:pPr marL="742950" lvl="1" indent="-285750">
                <a:buFont typeface="Arial" panose="020B0604020202020204" pitchFamily="34" charset="0"/>
                <a:buChar char="•"/>
              </a:pPr>
              <a:r>
                <a:rPr lang="en-US" sz="1100" b="1" dirty="0" smtClean="0">
                  <a:solidFill>
                    <a:srgbClr val="C00000"/>
                  </a:solidFill>
                </a:rPr>
                <a:t>Must support an increased number of oneM2M resource types and logic (</a:t>
              </a:r>
              <a:r>
                <a:rPr lang="en-US" sz="1100" b="1" dirty="0" err="1" smtClean="0">
                  <a:solidFill>
                    <a:srgbClr val="C00000"/>
                  </a:solidFill>
                </a:rPr>
                <a:t>CSEBase</a:t>
              </a:r>
              <a:r>
                <a:rPr lang="en-US" sz="1100" b="1" dirty="0" smtClean="0">
                  <a:solidFill>
                    <a:srgbClr val="C00000"/>
                  </a:solidFill>
                </a:rPr>
                <a:t>, </a:t>
              </a:r>
              <a:r>
                <a:rPr lang="en-US" sz="1100" b="1" dirty="0" err="1" smtClean="0">
                  <a:solidFill>
                    <a:srgbClr val="C00000"/>
                  </a:solidFill>
                </a:rPr>
                <a:t>remoteCSE</a:t>
              </a:r>
              <a:r>
                <a:rPr lang="en-US" sz="1100" b="1" dirty="0" smtClean="0">
                  <a:solidFill>
                    <a:srgbClr val="C00000"/>
                  </a:solidFill>
                </a:rPr>
                <a:t>, AE, container, </a:t>
              </a:r>
              <a:r>
                <a:rPr lang="en-US" sz="1100" b="1" dirty="0" err="1" smtClean="0">
                  <a:solidFill>
                    <a:srgbClr val="C00000"/>
                  </a:solidFill>
                </a:rPr>
                <a:t>contentInstance</a:t>
              </a:r>
              <a:r>
                <a:rPr lang="en-US" sz="1100" b="1" dirty="0" smtClean="0">
                  <a:solidFill>
                    <a:srgbClr val="C00000"/>
                  </a:solidFill>
                </a:rPr>
                <a:t>, </a:t>
              </a:r>
              <a:r>
                <a:rPr lang="en-US" sz="1100" b="1" dirty="0" err="1" smtClean="0">
                  <a:solidFill>
                    <a:srgbClr val="C00000"/>
                  </a:solidFill>
                </a:rPr>
                <a:t>flexContainer</a:t>
              </a:r>
              <a:r>
                <a:rPr lang="en-US" sz="1100" b="1" dirty="0" smtClean="0">
                  <a:solidFill>
                    <a:srgbClr val="C00000"/>
                  </a:solidFill>
                </a:rPr>
                <a:t>, …)  </a:t>
              </a:r>
              <a:endParaRPr lang="en-US" sz="1100" b="1" dirty="0" smtClean="0">
                <a:solidFill>
                  <a:srgbClr val="C00000"/>
                </a:solidFill>
              </a:endParaRPr>
            </a:p>
            <a:p>
              <a:pPr marL="1200150" lvl="2" indent="-285750">
                <a:buFont typeface="Arial" panose="020B0604020202020204" pitchFamily="34" charset="0"/>
                <a:buChar char="•"/>
              </a:pPr>
              <a:r>
                <a:rPr lang="en-US" sz="1100" b="1" dirty="0">
                  <a:solidFill>
                    <a:srgbClr val="C00000"/>
                  </a:solidFill>
                </a:rPr>
                <a:t>Must support an increased </a:t>
              </a:r>
              <a:r>
                <a:rPr lang="en-US" sz="1100" b="1" dirty="0" smtClean="0">
                  <a:solidFill>
                    <a:srgbClr val="C00000"/>
                  </a:solidFill>
                </a:rPr>
                <a:t>number of oneM2M </a:t>
              </a:r>
              <a:r>
                <a:rPr lang="en-US" sz="1100" b="1" dirty="0" smtClean="0">
                  <a:solidFill>
                    <a:srgbClr val="C00000"/>
                  </a:solidFill>
                </a:rPr>
                <a:t>primitives types and procedures</a:t>
              </a:r>
            </a:p>
            <a:p>
              <a:pPr lvl="2"/>
              <a:endParaRPr lang="en-US" sz="1050" b="1" dirty="0">
                <a:solidFill>
                  <a:srgbClr val="C00000"/>
                </a:solidFill>
              </a:endParaRPr>
            </a:p>
            <a:p>
              <a:pPr marL="285750" indent="-285750">
                <a:buFont typeface="Arial" panose="020B0604020202020204" pitchFamily="34" charset="0"/>
                <a:buChar char="•"/>
              </a:pPr>
              <a:r>
                <a:rPr lang="en-US" sz="1200" b="1" dirty="0" smtClean="0">
                  <a:solidFill>
                    <a:srgbClr val="C00000"/>
                  </a:solidFill>
                </a:rPr>
                <a:t>For any resources that ASN-CSE hosts its responsible for</a:t>
              </a:r>
            </a:p>
            <a:p>
              <a:pPr marL="742950" lvl="1" indent="-285750">
                <a:buFont typeface="Arial" panose="020B0604020202020204" pitchFamily="34" charset="0"/>
                <a:buChar char="•"/>
              </a:pPr>
              <a:r>
                <a:rPr lang="en-US" sz="1100" b="1" dirty="0" smtClean="0">
                  <a:solidFill>
                    <a:srgbClr val="C00000"/>
                  </a:solidFill>
                </a:rPr>
                <a:t>Providing its </a:t>
              </a:r>
              <a:r>
                <a:rPr lang="en-US" sz="1100" b="1" dirty="0">
                  <a:solidFill>
                    <a:srgbClr val="C00000"/>
                  </a:solidFill>
                </a:rPr>
                <a:t>own ACPs to secure </a:t>
              </a:r>
              <a:r>
                <a:rPr lang="en-US" sz="1100" b="1" dirty="0" smtClean="0">
                  <a:solidFill>
                    <a:srgbClr val="C00000"/>
                  </a:solidFill>
                </a:rPr>
                <a:t>access</a:t>
              </a:r>
              <a:endParaRPr lang="en-US" sz="1100" b="1" dirty="0">
                <a:solidFill>
                  <a:srgbClr val="C00000"/>
                </a:solidFill>
              </a:endParaRPr>
            </a:p>
            <a:p>
              <a:pPr marL="742950" lvl="1" indent="-285750">
                <a:buFont typeface="Arial" panose="020B0604020202020204" pitchFamily="34" charset="0"/>
                <a:buChar char="•"/>
              </a:pPr>
              <a:r>
                <a:rPr lang="en-US" sz="1100" b="1" dirty="0" smtClean="0">
                  <a:solidFill>
                    <a:srgbClr val="C00000"/>
                  </a:solidFill>
                </a:rPr>
                <a:t>Providing its own oneM2M </a:t>
              </a:r>
              <a:r>
                <a:rPr lang="en-US" sz="1100" b="1" dirty="0" smtClean="0">
                  <a:solidFill>
                    <a:srgbClr val="C00000"/>
                  </a:solidFill>
                </a:rPr>
                <a:t>resource </a:t>
              </a:r>
              <a:r>
                <a:rPr lang="en-US" sz="1100" b="1" dirty="0" smtClean="0">
                  <a:solidFill>
                    <a:srgbClr val="C00000"/>
                  </a:solidFill>
                </a:rPr>
                <a:t>discovery </a:t>
              </a:r>
            </a:p>
            <a:p>
              <a:pPr marL="742950" lvl="1" indent="-285750">
                <a:buFont typeface="Arial" panose="020B0604020202020204" pitchFamily="34" charset="0"/>
                <a:buChar char="•"/>
              </a:pPr>
              <a:r>
                <a:rPr lang="en-US" sz="1100" b="1" dirty="0" smtClean="0">
                  <a:solidFill>
                    <a:srgbClr val="C00000"/>
                  </a:solidFill>
                </a:rPr>
                <a:t>Providing its own group management</a:t>
              </a:r>
            </a:p>
            <a:p>
              <a:pPr marL="742950" lvl="1" indent="-285750">
                <a:buFont typeface="Arial" panose="020B0604020202020204" pitchFamily="34" charset="0"/>
                <a:buChar char="•"/>
              </a:pPr>
              <a:r>
                <a:rPr lang="en-US" sz="1100" b="1" dirty="0" smtClean="0">
                  <a:solidFill>
                    <a:srgbClr val="C00000"/>
                  </a:solidFill>
                </a:rPr>
                <a:t>Providing its own non-blocking request handling</a:t>
              </a:r>
            </a:p>
            <a:p>
              <a:pPr marL="742950" lvl="1" indent="-285750">
                <a:buFont typeface="Arial" panose="020B0604020202020204" pitchFamily="34" charset="0"/>
                <a:buChar char="•"/>
              </a:pPr>
              <a:r>
                <a:rPr lang="en-US" sz="1100" b="1" dirty="0" smtClean="0">
                  <a:solidFill>
                    <a:srgbClr val="C00000"/>
                  </a:solidFill>
                </a:rPr>
                <a:t>Providing its own sub/not management</a:t>
              </a:r>
              <a:endParaRPr lang="en-US" sz="1100" b="1" dirty="0" smtClean="0">
                <a:solidFill>
                  <a:srgbClr val="C00000"/>
                </a:solidFill>
              </a:endParaRPr>
            </a:p>
            <a:p>
              <a:pPr lvl="1"/>
              <a:endParaRPr lang="en-US" sz="1400" b="1" dirty="0">
                <a:solidFill>
                  <a:srgbClr val="C00000"/>
                </a:solidFill>
              </a:endParaRPr>
            </a:p>
          </p:txBody>
        </p:sp>
        <p:sp>
          <p:nvSpPr>
            <p:cNvPr id="65" name="TextBox 64"/>
            <p:cNvSpPr txBox="1"/>
            <p:nvPr/>
          </p:nvSpPr>
          <p:spPr>
            <a:xfrm>
              <a:off x="6894205" y="1832419"/>
              <a:ext cx="2636048" cy="261610"/>
            </a:xfrm>
            <a:prstGeom prst="rect">
              <a:avLst/>
            </a:prstGeom>
            <a:noFill/>
          </p:spPr>
          <p:txBody>
            <a:bodyPr wrap="square" rtlCol="0">
              <a:spAutoFit/>
            </a:bodyPr>
            <a:lstStyle/>
            <a:p>
              <a:r>
                <a:rPr lang="en-US" sz="1100" b="1" dirty="0" smtClean="0">
                  <a:solidFill>
                    <a:schemeClr val="accent3">
                      <a:lumMod val="60000"/>
                      <a:lumOff val="40000"/>
                    </a:schemeClr>
                  </a:solidFill>
                </a:rPr>
                <a:t>- MN-CSE </a:t>
              </a:r>
              <a:r>
                <a:rPr lang="en-US" sz="1100" b="1" dirty="0">
                  <a:solidFill>
                    <a:schemeClr val="accent3">
                      <a:lumMod val="60000"/>
                      <a:lumOff val="40000"/>
                    </a:schemeClr>
                  </a:solidFill>
                </a:rPr>
                <a:t>Retargeting </a:t>
              </a:r>
              <a:r>
                <a:rPr lang="en-US" sz="1100" b="1" dirty="0" smtClean="0">
                  <a:solidFill>
                    <a:schemeClr val="accent3">
                      <a:lumMod val="60000"/>
                      <a:lumOff val="40000"/>
                    </a:schemeClr>
                  </a:solidFill>
                </a:rPr>
                <a:t>to ASN-CSE</a:t>
              </a:r>
              <a:endParaRPr lang="en-US" sz="1100" b="1" dirty="0">
                <a:solidFill>
                  <a:schemeClr val="accent3">
                    <a:lumMod val="60000"/>
                    <a:lumOff val="40000"/>
                  </a:schemeClr>
                </a:solidFill>
              </a:endParaRPr>
            </a:p>
          </p:txBody>
        </p:sp>
        <p:pic>
          <p:nvPicPr>
            <p:cNvPr id="69" name="Picture 6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59126" y="1143000"/>
              <a:ext cx="360810" cy="565449"/>
            </a:xfrm>
            <a:prstGeom prst="rect">
              <a:avLst/>
            </a:prstGeom>
          </p:spPr>
        </p:pic>
        <p:pic>
          <p:nvPicPr>
            <p:cNvPr id="70" name="Picture 6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flipH="1">
              <a:off x="5027177" y="1053239"/>
              <a:ext cx="355018" cy="765125"/>
            </a:xfrm>
            <a:prstGeom prst="rect">
              <a:avLst/>
            </a:prstGeom>
          </p:spPr>
        </p:pic>
      </p:grpSp>
      <p:cxnSp>
        <p:nvCxnSpPr>
          <p:cNvPr id="41" name="Straight Connector 40"/>
          <p:cNvCxnSpPr/>
          <p:nvPr/>
        </p:nvCxnSpPr>
        <p:spPr>
          <a:xfrm>
            <a:off x="4544469" y="1195595"/>
            <a:ext cx="6325" cy="5158054"/>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46" name="Oval 45"/>
          <p:cNvSpPr/>
          <p:nvPr/>
        </p:nvSpPr>
        <p:spPr>
          <a:xfrm>
            <a:off x="2133600" y="1906870"/>
            <a:ext cx="89053" cy="140627"/>
          </a:xfrm>
          <a:prstGeom prst="ellipse">
            <a:avLst/>
          </a:prstGeom>
          <a:solidFill>
            <a:srgbClr val="00B0F0"/>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1752600" y="1361412"/>
            <a:ext cx="89053" cy="140627"/>
          </a:xfrm>
          <a:prstGeom prst="ellipse">
            <a:avLst/>
          </a:prstGeom>
          <a:solidFill>
            <a:srgbClr val="00B0F0"/>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974081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239000" cy="1143000"/>
          </a:xfrm>
        </p:spPr>
        <p:txBody>
          <a:bodyPr/>
          <a:lstStyle/>
          <a:p>
            <a:pPr algn="l"/>
            <a:r>
              <a:rPr lang="en-US" dirty="0"/>
              <a:t>Example Use </a:t>
            </a:r>
            <a:r>
              <a:rPr lang="en-US" dirty="0" smtClean="0"/>
              <a:t>Case</a:t>
            </a:r>
            <a:endParaRPr lang="en-US" dirty="0"/>
          </a:p>
        </p:txBody>
      </p:sp>
      <p:grpSp>
        <p:nvGrpSpPr>
          <p:cNvPr id="3" name="Group 2"/>
          <p:cNvGrpSpPr/>
          <p:nvPr/>
        </p:nvGrpSpPr>
        <p:grpSpPr>
          <a:xfrm>
            <a:off x="381000" y="1130873"/>
            <a:ext cx="7479510" cy="3441127"/>
            <a:chOff x="381000" y="1130873"/>
            <a:chExt cx="7479510" cy="3441127"/>
          </a:xfrm>
        </p:grpSpPr>
        <p:pic>
          <p:nvPicPr>
            <p:cNvPr id="5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1130873"/>
              <a:ext cx="5486400" cy="34411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5" name="Group 24"/>
            <p:cNvGrpSpPr/>
            <p:nvPr/>
          </p:nvGrpSpPr>
          <p:grpSpPr>
            <a:xfrm>
              <a:off x="1828800" y="3150919"/>
              <a:ext cx="5544611" cy="506681"/>
              <a:chOff x="1991168" y="2424882"/>
              <a:chExt cx="5544611" cy="506681"/>
            </a:xfrm>
          </p:grpSpPr>
          <p:cxnSp>
            <p:nvCxnSpPr>
              <p:cNvPr id="39" name="Straight Connector 38"/>
              <p:cNvCxnSpPr>
                <a:stCxn id="29" idx="3"/>
              </p:cNvCxnSpPr>
              <p:nvPr/>
            </p:nvCxnSpPr>
            <p:spPr>
              <a:xfrm flipV="1">
                <a:off x="2731840" y="2677603"/>
                <a:ext cx="1507228" cy="1"/>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9" name="Rounded Rectangle 28"/>
              <p:cNvSpPr/>
              <p:nvPr/>
            </p:nvSpPr>
            <p:spPr bwMode="auto">
              <a:xfrm>
                <a:off x="1991168" y="2424882"/>
                <a:ext cx="740672" cy="505443"/>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smtClean="0">
                    <a:ln>
                      <a:noFill/>
                    </a:ln>
                    <a:solidFill>
                      <a:prstClr val="white"/>
                    </a:solidFill>
                    <a:effectLst/>
                    <a:uLnTx/>
                    <a:uFillTx/>
                    <a:latin typeface="+mn-lt"/>
                    <a:ea typeface="+mn-ea"/>
                    <a:cs typeface="+mn-cs"/>
                  </a:rPr>
                  <a:t>ADN-AE</a:t>
                </a:r>
                <a:endParaRPr kumimoji="0" lang="en-US" sz="1600" b="1" i="0" u="none" strike="noStrike" kern="0" cap="none" spc="0" normalizeH="0" baseline="0" noProof="0" dirty="0">
                  <a:ln>
                    <a:noFill/>
                  </a:ln>
                  <a:solidFill>
                    <a:prstClr val="white"/>
                  </a:solidFill>
                  <a:effectLst/>
                  <a:uLnTx/>
                  <a:uFillTx/>
                  <a:latin typeface="+mn-lt"/>
                  <a:ea typeface="+mn-ea"/>
                  <a:cs typeface="+mn-cs"/>
                </a:endParaRPr>
              </a:p>
            </p:txBody>
          </p:sp>
          <p:sp>
            <p:nvSpPr>
              <p:cNvPr id="33" name="Rounded Rectangle 32"/>
              <p:cNvSpPr/>
              <p:nvPr/>
            </p:nvSpPr>
            <p:spPr bwMode="auto">
              <a:xfrm>
                <a:off x="6795107" y="2426120"/>
                <a:ext cx="740672" cy="505443"/>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smtClean="0">
                    <a:ln>
                      <a:noFill/>
                    </a:ln>
                    <a:solidFill>
                      <a:prstClr val="white"/>
                    </a:solidFill>
                    <a:effectLst/>
                    <a:uLnTx/>
                    <a:uFillTx/>
                    <a:latin typeface="+mn-lt"/>
                    <a:ea typeface="+mn-ea"/>
                    <a:cs typeface="+mn-cs"/>
                  </a:rPr>
                  <a:t>AE</a:t>
                </a:r>
                <a:endParaRPr kumimoji="0" lang="en-US" sz="2400" b="1" i="0" u="none" strike="noStrike" kern="0" cap="none" spc="0" normalizeH="0" baseline="0" noProof="0" dirty="0">
                  <a:ln>
                    <a:noFill/>
                  </a:ln>
                  <a:solidFill>
                    <a:prstClr val="white"/>
                  </a:solidFill>
                  <a:effectLst/>
                  <a:uLnTx/>
                  <a:uFillTx/>
                  <a:latin typeface="+mn-lt"/>
                  <a:ea typeface="+mn-ea"/>
                  <a:cs typeface="+mn-cs"/>
                </a:endParaRPr>
              </a:p>
            </p:txBody>
          </p:sp>
        </p:grpSp>
        <p:cxnSp>
          <p:nvCxnSpPr>
            <p:cNvPr id="52" name="Straight Connector 51"/>
            <p:cNvCxnSpPr/>
            <p:nvPr/>
          </p:nvCxnSpPr>
          <p:spPr>
            <a:xfrm flipV="1">
              <a:off x="4894657" y="3416318"/>
              <a:ext cx="1748986" cy="12682"/>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53" name="Rounded Rectangle 52"/>
            <p:cNvSpPr/>
            <p:nvPr/>
          </p:nvSpPr>
          <p:spPr bwMode="auto">
            <a:xfrm>
              <a:off x="4038600" y="3152157"/>
              <a:ext cx="1084657" cy="505443"/>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2000" b="1" kern="0" dirty="0" smtClean="0">
                  <a:solidFill>
                    <a:prstClr val="white"/>
                  </a:solidFill>
                </a:rPr>
                <a:t>MN-CSE</a:t>
              </a:r>
              <a:endParaRPr lang="en-US" sz="2000" b="1" kern="0" dirty="0">
                <a:solidFill>
                  <a:prstClr val="white"/>
                </a:solidFill>
              </a:endParaRPr>
            </a:p>
          </p:txBody>
        </p:sp>
        <p:pic>
          <p:nvPicPr>
            <p:cNvPr id="61" name="Picture 6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9700" y="3120915"/>
              <a:ext cx="360810" cy="565449"/>
            </a:xfrm>
            <a:prstGeom prst="rect">
              <a:avLst/>
            </a:prstGeom>
          </p:spPr>
        </p:pic>
        <p:pic>
          <p:nvPicPr>
            <p:cNvPr id="63" name="Picture 6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H="1">
              <a:off x="1413675" y="2729510"/>
              <a:ext cx="355018" cy="765125"/>
            </a:xfrm>
            <a:prstGeom prst="rect">
              <a:avLst/>
            </a:prstGeom>
          </p:spPr>
        </p:pic>
        <p:pic>
          <p:nvPicPr>
            <p:cNvPr id="12"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flipH="1">
              <a:off x="4201772" y="2545966"/>
              <a:ext cx="671906" cy="619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6311604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Rounded Rectangle 56"/>
          <p:cNvSpPr/>
          <p:nvPr/>
        </p:nvSpPr>
        <p:spPr>
          <a:xfrm>
            <a:off x="1202620" y="4317553"/>
            <a:ext cx="7636580" cy="1703382"/>
          </a:xfrm>
          <a:prstGeom prst="roundRect">
            <a:avLst>
              <a:gd name="adj" fmla="val 4971"/>
            </a:avLst>
          </a:prstGeom>
          <a:solidFill>
            <a:schemeClr val="accent1">
              <a:alpha val="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ounded Rectangle 2"/>
          <p:cNvSpPr/>
          <p:nvPr/>
        </p:nvSpPr>
        <p:spPr>
          <a:xfrm>
            <a:off x="1247126" y="1399321"/>
            <a:ext cx="7668274" cy="2845901"/>
          </a:xfrm>
          <a:prstGeom prst="roundRect">
            <a:avLst>
              <a:gd name="adj" fmla="val 4971"/>
            </a:avLst>
          </a:prstGeom>
          <a:solidFill>
            <a:schemeClr val="accent1">
              <a:alpha val="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04800" y="76200"/>
            <a:ext cx="4800600" cy="1143000"/>
          </a:xfrm>
        </p:spPr>
        <p:txBody>
          <a:bodyPr/>
          <a:lstStyle/>
          <a:p>
            <a:pPr algn="l"/>
            <a:r>
              <a:rPr lang="en-US" sz="4000" dirty="0" smtClean="0"/>
              <a:t>Mirroring Example</a:t>
            </a:r>
            <a:endParaRPr lang="en-US" sz="4000" dirty="0"/>
          </a:p>
        </p:txBody>
      </p:sp>
      <p:grpSp>
        <p:nvGrpSpPr>
          <p:cNvPr id="25" name="Group 24"/>
          <p:cNvGrpSpPr/>
          <p:nvPr/>
        </p:nvGrpSpPr>
        <p:grpSpPr>
          <a:xfrm>
            <a:off x="1020416" y="947920"/>
            <a:ext cx="7894984" cy="4931654"/>
            <a:chOff x="1991168" y="2424882"/>
            <a:chExt cx="7894984" cy="4931654"/>
          </a:xfrm>
        </p:grpSpPr>
        <p:sp>
          <p:nvSpPr>
            <p:cNvPr id="29" name="Rounded Rectangle 28"/>
            <p:cNvSpPr/>
            <p:nvPr/>
          </p:nvSpPr>
          <p:spPr bwMode="auto">
            <a:xfrm>
              <a:off x="1991168" y="2424882"/>
              <a:ext cx="740672" cy="505443"/>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prstClr val="white"/>
                  </a:solidFill>
                  <a:effectLst/>
                  <a:uLnTx/>
                  <a:uFillTx/>
                  <a:latin typeface="+mn-lt"/>
                  <a:ea typeface="+mn-ea"/>
                  <a:cs typeface="+mn-cs"/>
                </a:rPr>
                <a:t>ADN-AE</a:t>
              </a:r>
              <a:endParaRPr kumimoji="0" lang="en-US" sz="1400" b="1" i="0" u="none" strike="noStrike" kern="0" cap="none" spc="0" normalizeH="0" baseline="0" noProof="0" dirty="0">
                <a:ln>
                  <a:noFill/>
                </a:ln>
                <a:solidFill>
                  <a:prstClr val="white"/>
                </a:solidFill>
                <a:effectLst/>
                <a:uLnTx/>
                <a:uFillTx/>
                <a:latin typeface="+mn-lt"/>
                <a:ea typeface="+mn-ea"/>
                <a:cs typeface="+mn-cs"/>
              </a:endParaRPr>
            </a:p>
          </p:txBody>
        </p:sp>
        <p:sp>
          <p:nvSpPr>
            <p:cNvPr id="33" name="Rounded Rectangle 32"/>
            <p:cNvSpPr/>
            <p:nvPr/>
          </p:nvSpPr>
          <p:spPr bwMode="auto">
            <a:xfrm>
              <a:off x="9145480" y="2424882"/>
              <a:ext cx="740672" cy="505443"/>
            </a:xfrm>
            <a:prstGeom prst="roundRect">
              <a:avLst/>
            </a:prstGeom>
            <a:solidFill>
              <a:schemeClr val="accent1"/>
            </a:solidFill>
            <a:ln w="12700" cap="flat" cmpd="sng" algn="ctr">
              <a:solidFill>
                <a:schemeClr val="accent1"/>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smtClean="0">
                  <a:ln>
                    <a:noFill/>
                  </a:ln>
                  <a:solidFill>
                    <a:prstClr val="white"/>
                  </a:solidFill>
                  <a:effectLst/>
                  <a:uLnTx/>
                  <a:uFillTx/>
                  <a:latin typeface="+mn-lt"/>
                  <a:ea typeface="+mn-ea"/>
                  <a:cs typeface="+mn-cs"/>
                </a:rPr>
                <a:t>AE</a:t>
              </a:r>
              <a:endParaRPr kumimoji="0" lang="en-US" sz="2400" b="1" i="0" u="none" strike="noStrike" kern="0" cap="none" spc="0" normalizeH="0" baseline="0" noProof="0" dirty="0">
                <a:ln>
                  <a:noFill/>
                </a:ln>
                <a:solidFill>
                  <a:prstClr val="white"/>
                </a:solidFill>
                <a:effectLst/>
                <a:uLnTx/>
                <a:uFillTx/>
                <a:latin typeface="+mn-lt"/>
                <a:ea typeface="+mn-ea"/>
                <a:cs typeface="+mn-cs"/>
              </a:endParaRPr>
            </a:p>
          </p:txBody>
        </p:sp>
        <p:cxnSp>
          <p:nvCxnSpPr>
            <p:cNvPr id="39" name="Straight Connector 38"/>
            <p:cNvCxnSpPr/>
            <p:nvPr/>
          </p:nvCxnSpPr>
          <p:spPr>
            <a:xfrm>
              <a:off x="2341986" y="2910929"/>
              <a:ext cx="19518" cy="4445607"/>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cxnSp>
        <p:nvCxnSpPr>
          <p:cNvPr id="52" name="Straight Connector 51"/>
          <p:cNvCxnSpPr/>
          <p:nvPr/>
        </p:nvCxnSpPr>
        <p:spPr>
          <a:xfrm>
            <a:off x="5096952" y="1307574"/>
            <a:ext cx="36374" cy="4622842"/>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53" name="Rounded Rectangle 52"/>
          <p:cNvSpPr/>
          <p:nvPr/>
        </p:nvSpPr>
        <p:spPr bwMode="auto">
          <a:xfrm>
            <a:off x="4590998" y="897348"/>
            <a:ext cx="1084657" cy="505443"/>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2000" b="1" kern="0" dirty="0" smtClean="0">
                <a:solidFill>
                  <a:prstClr val="white"/>
                </a:solidFill>
              </a:rPr>
              <a:t>MN-CSE</a:t>
            </a:r>
            <a:endParaRPr lang="en-US" sz="2000" b="1" kern="0" dirty="0">
              <a:solidFill>
                <a:prstClr val="white"/>
              </a:solidFill>
            </a:endParaRPr>
          </a:p>
        </p:txBody>
      </p:sp>
      <p:cxnSp>
        <p:nvCxnSpPr>
          <p:cNvPr id="28" name="Straight Connector 27"/>
          <p:cNvCxnSpPr/>
          <p:nvPr/>
        </p:nvCxnSpPr>
        <p:spPr>
          <a:xfrm>
            <a:off x="8614616" y="1421677"/>
            <a:ext cx="19518" cy="4445607"/>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1380993" y="1569184"/>
            <a:ext cx="371595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2441510" y="1359466"/>
            <a:ext cx="1447800" cy="261610"/>
          </a:xfrm>
          <a:prstGeom prst="rect">
            <a:avLst/>
          </a:prstGeom>
          <a:noFill/>
        </p:spPr>
        <p:txBody>
          <a:bodyPr wrap="square" rtlCol="0">
            <a:spAutoFit/>
          </a:bodyPr>
          <a:lstStyle/>
          <a:p>
            <a:r>
              <a:rPr lang="en-US" sz="1050" dirty="0" smtClean="0">
                <a:solidFill>
                  <a:schemeClr val="accent1"/>
                </a:solidFill>
              </a:rPr>
              <a:t>CREATE Door &lt;AE&gt;</a:t>
            </a:r>
            <a:endParaRPr lang="en-US" sz="1050" dirty="0">
              <a:solidFill>
                <a:schemeClr val="accent1"/>
              </a:solidFill>
            </a:endParaRPr>
          </a:p>
        </p:txBody>
      </p:sp>
      <p:cxnSp>
        <p:nvCxnSpPr>
          <p:cNvPr id="34" name="Straight Arrow Connector 33"/>
          <p:cNvCxnSpPr/>
          <p:nvPr/>
        </p:nvCxnSpPr>
        <p:spPr>
          <a:xfrm>
            <a:off x="1371234" y="2047473"/>
            <a:ext cx="372571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2187859" y="1840974"/>
            <a:ext cx="2057400" cy="253916"/>
          </a:xfrm>
          <a:prstGeom prst="rect">
            <a:avLst/>
          </a:prstGeom>
          <a:noFill/>
        </p:spPr>
        <p:txBody>
          <a:bodyPr wrap="square" rtlCol="0">
            <a:spAutoFit/>
          </a:bodyPr>
          <a:lstStyle/>
          <a:p>
            <a:r>
              <a:rPr lang="en-US" sz="1050" dirty="0" smtClean="0">
                <a:solidFill>
                  <a:schemeClr val="accent1"/>
                </a:solidFill>
              </a:rPr>
              <a:t>CREATE Door Lock &lt;container&gt;</a:t>
            </a:r>
            <a:endParaRPr lang="en-US" sz="1050" dirty="0">
              <a:solidFill>
                <a:schemeClr val="accent1"/>
              </a:solidFill>
            </a:endParaRPr>
          </a:p>
        </p:txBody>
      </p:sp>
      <p:sp>
        <p:nvSpPr>
          <p:cNvPr id="37" name="TextBox 36"/>
          <p:cNvSpPr txBox="1"/>
          <p:nvPr/>
        </p:nvSpPr>
        <p:spPr>
          <a:xfrm>
            <a:off x="1711716" y="4588193"/>
            <a:ext cx="3160326" cy="253916"/>
          </a:xfrm>
          <a:prstGeom prst="rect">
            <a:avLst/>
          </a:prstGeom>
          <a:noFill/>
        </p:spPr>
        <p:txBody>
          <a:bodyPr wrap="square" rtlCol="0">
            <a:spAutoFit/>
          </a:bodyPr>
          <a:lstStyle/>
          <a:p>
            <a:r>
              <a:rPr lang="en-US" sz="1050" dirty="0" smtClean="0">
                <a:solidFill>
                  <a:schemeClr val="accent1"/>
                </a:solidFill>
              </a:rPr>
              <a:t>NOTIFY with Door Lock Command &lt;</a:t>
            </a:r>
            <a:r>
              <a:rPr lang="en-US" sz="1050" dirty="0" err="1" smtClean="0">
                <a:solidFill>
                  <a:schemeClr val="accent1"/>
                </a:solidFill>
              </a:rPr>
              <a:t>contentInstance</a:t>
            </a:r>
            <a:r>
              <a:rPr lang="en-US" sz="1050" dirty="0" smtClean="0">
                <a:solidFill>
                  <a:schemeClr val="accent1"/>
                </a:solidFill>
              </a:rPr>
              <a:t>&gt;</a:t>
            </a:r>
            <a:endParaRPr lang="en-US" sz="1050" dirty="0">
              <a:solidFill>
                <a:schemeClr val="accent1"/>
              </a:solidFill>
            </a:endParaRPr>
          </a:p>
        </p:txBody>
      </p:sp>
      <p:cxnSp>
        <p:nvCxnSpPr>
          <p:cNvPr id="41" name="Straight Arrow Connector 40"/>
          <p:cNvCxnSpPr/>
          <p:nvPr/>
        </p:nvCxnSpPr>
        <p:spPr>
          <a:xfrm>
            <a:off x="1398680" y="5044009"/>
            <a:ext cx="3725718" cy="0"/>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flipH="1">
            <a:off x="5124399" y="3938141"/>
            <a:ext cx="350973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7" name="TextBox 46"/>
          <p:cNvSpPr txBox="1"/>
          <p:nvPr/>
        </p:nvSpPr>
        <p:spPr>
          <a:xfrm>
            <a:off x="5352998" y="3702167"/>
            <a:ext cx="3257602" cy="253916"/>
          </a:xfrm>
          <a:prstGeom prst="rect">
            <a:avLst/>
          </a:prstGeom>
          <a:noFill/>
        </p:spPr>
        <p:txBody>
          <a:bodyPr wrap="square" rtlCol="0">
            <a:spAutoFit/>
          </a:bodyPr>
          <a:lstStyle/>
          <a:p>
            <a:r>
              <a:rPr lang="en-US" sz="1050" dirty="0" smtClean="0">
                <a:solidFill>
                  <a:schemeClr val="accent1"/>
                </a:solidFill>
              </a:rPr>
              <a:t>CREATE &lt;subscription&gt; on Door Lock Status &lt;container&gt;</a:t>
            </a:r>
            <a:endParaRPr lang="en-US" sz="1050" dirty="0">
              <a:solidFill>
                <a:schemeClr val="accent1"/>
              </a:solidFill>
            </a:endParaRPr>
          </a:p>
        </p:txBody>
      </p:sp>
      <p:cxnSp>
        <p:nvCxnSpPr>
          <p:cNvPr id="48" name="Straight Arrow Connector 47"/>
          <p:cNvCxnSpPr/>
          <p:nvPr/>
        </p:nvCxnSpPr>
        <p:spPr>
          <a:xfrm flipH="1">
            <a:off x="1390753" y="1749116"/>
            <a:ext cx="3706199" cy="0"/>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2652363" y="1540021"/>
            <a:ext cx="1447800" cy="261610"/>
          </a:xfrm>
          <a:prstGeom prst="rect">
            <a:avLst/>
          </a:prstGeom>
          <a:noFill/>
        </p:spPr>
        <p:txBody>
          <a:bodyPr wrap="square" rtlCol="0">
            <a:spAutoFit/>
          </a:bodyPr>
          <a:lstStyle/>
          <a:p>
            <a:r>
              <a:rPr lang="en-US" sz="1050" dirty="0" smtClean="0">
                <a:solidFill>
                  <a:schemeClr val="accent1"/>
                </a:solidFill>
              </a:rPr>
              <a:t>Response</a:t>
            </a:r>
            <a:endParaRPr lang="en-US" sz="1050" dirty="0">
              <a:solidFill>
                <a:schemeClr val="accent1"/>
              </a:solidFill>
            </a:endParaRPr>
          </a:p>
        </p:txBody>
      </p:sp>
      <p:cxnSp>
        <p:nvCxnSpPr>
          <p:cNvPr id="50" name="Straight Arrow Connector 49"/>
          <p:cNvCxnSpPr/>
          <p:nvPr/>
        </p:nvCxnSpPr>
        <p:spPr>
          <a:xfrm flipH="1">
            <a:off x="1371234" y="2248541"/>
            <a:ext cx="3706199" cy="0"/>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2537639" y="2033717"/>
            <a:ext cx="1447800" cy="261610"/>
          </a:xfrm>
          <a:prstGeom prst="rect">
            <a:avLst/>
          </a:prstGeom>
          <a:noFill/>
        </p:spPr>
        <p:txBody>
          <a:bodyPr wrap="square" rtlCol="0">
            <a:spAutoFit/>
          </a:bodyPr>
          <a:lstStyle/>
          <a:p>
            <a:r>
              <a:rPr lang="en-US" sz="1050" dirty="0" smtClean="0">
                <a:solidFill>
                  <a:schemeClr val="accent1"/>
                </a:solidFill>
              </a:rPr>
              <a:t>Response</a:t>
            </a:r>
            <a:endParaRPr lang="en-US" sz="1050" dirty="0">
              <a:solidFill>
                <a:schemeClr val="accent1"/>
              </a:solidFill>
            </a:endParaRPr>
          </a:p>
        </p:txBody>
      </p:sp>
      <p:cxnSp>
        <p:nvCxnSpPr>
          <p:cNvPr id="61" name="Straight Arrow Connector 60"/>
          <p:cNvCxnSpPr/>
          <p:nvPr/>
        </p:nvCxnSpPr>
        <p:spPr>
          <a:xfrm flipH="1">
            <a:off x="1408940" y="4823138"/>
            <a:ext cx="370619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3" name="TextBox 62"/>
          <p:cNvSpPr txBox="1"/>
          <p:nvPr/>
        </p:nvSpPr>
        <p:spPr>
          <a:xfrm>
            <a:off x="2604791" y="4803797"/>
            <a:ext cx="1447800" cy="261610"/>
          </a:xfrm>
          <a:prstGeom prst="rect">
            <a:avLst/>
          </a:prstGeom>
          <a:noFill/>
        </p:spPr>
        <p:txBody>
          <a:bodyPr wrap="square" rtlCol="0">
            <a:spAutoFit/>
          </a:bodyPr>
          <a:lstStyle/>
          <a:p>
            <a:r>
              <a:rPr lang="en-US" sz="1050" dirty="0" smtClean="0">
                <a:solidFill>
                  <a:schemeClr val="accent1"/>
                </a:solidFill>
              </a:rPr>
              <a:t>Response</a:t>
            </a:r>
            <a:endParaRPr lang="en-US" sz="1050" dirty="0">
              <a:solidFill>
                <a:schemeClr val="accent1"/>
              </a:solidFill>
            </a:endParaRPr>
          </a:p>
        </p:txBody>
      </p:sp>
      <p:cxnSp>
        <p:nvCxnSpPr>
          <p:cNvPr id="64" name="Straight Arrow Connector 63"/>
          <p:cNvCxnSpPr/>
          <p:nvPr/>
        </p:nvCxnSpPr>
        <p:spPr>
          <a:xfrm>
            <a:off x="5115139" y="4166741"/>
            <a:ext cx="3528254" cy="0"/>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sp>
        <p:nvSpPr>
          <p:cNvPr id="65" name="TextBox 64"/>
          <p:cNvSpPr txBox="1"/>
          <p:nvPr/>
        </p:nvSpPr>
        <p:spPr>
          <a:xfrm>
            <a:off x="6210682" y="3941564"/>
            <a:ext cx="1447800" cy="261610"/>
          </a:xfrm>
          <a:prstGeom prst="rect">
            <a:avLst/>
          </a:prstGeom>
          <a:noFill/>
        </p:spPr>
        <p:txBody>
          <a:bodyPr wrap="square" rtlCol="0">
            <a:spAutoFit/>
          </a:bodyPr>
          <a:lstStyle/>
          <a:p>
            <a:r>
              <a:rPr lang="en-US" sz="1050" dirty="0" smtClean="0">
                <a:solidFill>
                  <a:schemeClr val="accent1"/>
                </a:solidFill>
              </a:rPr>
              <a:t>Response</a:t>
            </a:r>
            <a:endParaRPr lang="en-US" sz="1050" dirty="0">
              <a:solidFill>
                <a:schemeClr val="accent1"/>
              </a:solidFill>
            </a:endParaRPr>
          </a:p>
        </p:txBody>
      </p:sp>
      <p:cxnSp>
        <p:nvCxnSpPr>
          <p:cNvPr id="66" name="Straight Arrow Connector 65"/>
          <p:cNvCxnSpPr/>
          <p:nvPr/>
        </p:nvCxnSpPr>
        <p:spPr>
          <a:xfrm flipH="1">
            <a:off x="5133658" y="4536069"/>
            <a:ext cx="350973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7" name="TextBox 66"/>
          <p:cNvSpPr txBox="1"/>
          <p:nvPr/>
        </p:nvSpPr>
        <p:spPr>
          <a:xfrm>
            <a:off x="5355403" y="4307469"/>
            <a:ext cx="3178997" cy="253916"/>
          </a:xfrm>
          <a:prstGeom prst="rect">
            <a:avLst/>
          </a:prstGeom>
          <a:noFill/>
        </p:spPr>
        <p:txBody>
          <a:bodyPr wrap="square" rtlCol="0">
            <a:spAutoFit/>
          </a:bodyPr>
          <a:lstStyle/>
          <a:p>
            <a:r>
              <a:rPr lang="en-US" sz="1050" dirty="0" smtClean="0">
                <a:solidFill>
                  <a:schemeClr val="accent1"/>
                </a:solidFill>
              </a:rPr>
              <a:t>Create &lt;</a:t>
            </a:r>
            <a:r>
              <a:rPr lang="en-US" sz="1050" dirty="0" err="1" smtClean="0">
                <a:solidFill>
                  <a:schemeClr val="accent1"/>
                </a:solidFill>
              </a:rPr>
              <a:t>contentInstance</a:t>
            </a:r>
            <a:r>
              <a:rPr lang="en-US" sz="1050" dirty="0" smtClean="0">
                <a:solidFill>
                  <a:schemeClr val="accent1"/>
                </a:solidFill>
              </a:rPr>
              <a:t>&gt; with Lock Door Command</a:t>
            </a:r>
            <a:endParaRPr lang="en-US" sz="1050" dirty="0">
              <a:solidFill>
                <a:schemeClr val="accent1"/>
              </a:solidFill>
            </a:endParaRPr>
          </a:p>
        </p:txBody>
      </p:sp>
      <p:sp>
        <p:nvSpPr>
          <p:cNvPr id="69" name="TextBox 68"/>
          <p:cNvSpPr txBox="1"/>
          <p:nvPr/>
        </p:nvSpPr>
        <p:spPr>
          <a:xfrm>
            <a:off x="6236522" y="4551164"/>
            <a:ext cx="1447800" cy="261610"/>
          </a:xfrm>
          <a:prstGeom prst="rect">
            <a:avLst/>
          </a:prstGeom>
          <a:noFill/>
        </p:spPr>
        <p:txBody>
          <a:bodyPr wrap="square" rtlCol="0">
            <a:spAutoFit/>
          </a:bodyPr>
          <a:lstStyle/>
          <a:p>
            <a:r>
              <a:rPr lang="en-US" sz="1050" dirty="0" smtClean="0">
                <a:solidFill>
                  <a:schemeClr val="accent1"/>
                </a:solidFill>
              </a:rPr>
              <a:t>Response</a:t>
            </a:r>
            <a:endParaRPr lang="en-US" sz="1050" dirty="0">
              <a:solidFill>
                <a:schemeClr val="accent1"/>
              </a:solidFill>
            </a:endParaRPr>
          </a:p>
        </p:txBody>
      </p:sp>
      <p:cxnSp>
        <p:nvCxnSpPr>
          <p:cNvPr id="70" name="Straight Arrow Connector 69"/>
          <p:cNvCxnSpPr/>
          <p:nvPr/>
        </p:nvCxnSpPr>
        <p:spPr>
          <a:xfrm>
            <a:off x="5124398" y="4764669"/>
            <a:ext cx="3528254" cy="0"/>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sp>
        <p:nvSpPr>
          <p:cNvPr id="71" name="TextBox 70"/>
          <p:cNvSpPr txBox="1"/>
          <p:nvPr/>
        </p:nvSpPr>
        <p:spPr>
          <a:xfrm>
            <a:off x="1485630" y="2383878"/>
            <a:ext cx="3491079" cy="253916"/>
          </a:xfrm>
          <a:prstGeom prst="rect">
            <a:avLst/>
          </a:prstGeom>
          <a:noFill/>
        </p:spPr>
        <p:txBody>
          <a:bodyPr wrap="square" rtlCol="0">
            <a:spAutoFit/>
          </a:bodyPr>
          <a:lstStyle/>
          <a:p>
            <a:r>
              <a:rPr lang="en-US" sz="1050" dirty="0" smtClean="0">
                <a:solidFill>
                  <a:schemeClr val="accent1"/>
                </a:solidFill>
              </a:rPr>
              <a:t>CREATE &lt;subscription&gt; on Door Lock Command &lt;container&gt;</a:t>
            </a:r>
            <a:endParaRPr lang="en-US" sz="1050" dirty="0">
              <a:solidFill>
                <a:schemeClr val="accent1"/>
              </a:solidFill>
            </a:endParaRPr>
          </a:p>
        </p:txBody>
      </p:sp>
      <p:cxnSp>
        <p:nvCxnSpPr>
          <p:cNvPr id="72" name="Straight Arrow Connector 71"/>
          <p:cNvCxnSpPr/>
          <p:nvPr/>
        </p:nvCxnSpPr>
        <p:spPr>
          <a:xfrm>
            <a:off x="1371600" y="2610752"/>
            <a:ext cx="372571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p:nvPr/>
        </p:nvCxnSpPr>
        <p:spPr>
          <a:xfrm flipH="1">
            <a:off x="1390753" y="2826087"/>
            <a:ext cx="3706199" cy="0"/>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sp>
        <p:nvSpPr>
          <p:cNvPr id="74" name="TextBox 73"/>
          <p:cNvSpPr txBox="1"/>
          <p:nvPr/>
        </p:nvSpPr>
        <p:spPr>
          <a:xfrm>
            <a:off x="2554903" y="2594296"/>
            <a:ext cx="1447800" cy="261610"/>
          </a:xfrm>
          <a:prstGeom prst="rect">
            <a:avLst/>
          </a:prstGeom>
          <a:noFill/>
        </p:spPr>
        <p:txBody>
          <a:bodyPr wrap="square" rtlCol="0">
            <a:spAutoFit/>
          </a:bodyPr>
          <a:lstStyle/>
          <a:p>
            <a:r>
              <a:rPr lang="en-US" sz="1050" dirty="0" smtClean="0">
                <a:solidFill>
                  <a:schemeClr val="accent1"/>
                </a:solidFill>
              </a:rPr>
              <a:t>Response</a:t>
            </a:r>
            <a:endParaRPr lang="en-US" sz="1050" dirty="0">
              <a:solidFill>
                <a:schemeClr val="accent1"/>
              </a:solidFill>
            </a:endParaRPr>
          </a:p>
        </p:txBody>
      </p:sp>
      <p:cxnSp>
        <p:nvCxnSpPr>
          <p:cNvPr id="76" name="Straight Arrow Connector 75"/>
          <p:cNvCxnSpPr/>
          <p:nvPr/>
        </p:nvCxnSpPr>
        <p:spPr>
          <a:xfrm flipH="1">
            <a:off x="5133658" y="3400443"/>
            <a:ext cx="350973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7" name="TextBox 76"/>
          <p:cNvSpPr txBox="1"/>
          <p:nvPr/>
        </p:nvSpPr>
        <p:spPr>
          <a:xfrm>
            <a:off x="5457455" y="3164469"/>
            <a:ext cx="3257602" cy="253916"/>
          </a:xfrm>
          <a:prstGeom prst="rect">
            <a:avLst/>
          </a:prstGeom>
          <a:noFill/>
        </p:spPr>
        <p:txBody>
          <a:bodyPr wrap="square" rtlCol="0">
            <a:spAutoFit/>
          </a:bodyPr>
          <a:lstStyle/>
          <a:p>
            <a:r>
              <a:rPr lang="en-US" sz="1050" dirty="0" smtClean="0">
                <a:solidFill>
                  <a:schemeClr val="accent1"/>
                </a:solidFill>
              </a:rPr>
              <a:t>Discover Door &lt;AE&gt; and &lt;container&gt; resources</a:t>
            </a:r>
            <a:endParaRPr lang="en-US" sz="1050" dirty="0">
              <a:solidFill>
                <a:schemeClr val="accent1"/>
              </a:solidFill>
            </a:endParaRPr>
          </a:p>
        </p:txBody>
      </p:sp>
      <p:cxnSp>
        <p:nvCxnSpPr>
          <p:cNvPr id="78" name="Straight Arrow Connector 77"/>
          <p:cNvCxnSpPr/>
          <p:nvPr/>
        </p:nvCxnSpPr>
        <p:spPr>
          <a:xfrm>
            <a:off x="5124398" y="3618246"/>
            <a:ext cx="3528254" cy="0"/>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sp>
        <p:nvSpPr>
          <p:cNvPr id="79" name="TextBox 78"/>
          <p:cNvSpPr txBox="1"/>
          <p:nvPr/>
        </p:nvSpPr>
        <p:spPr>
          <a:xfrm>
            <a:off x="6219941" y="3393069"/>
            <a:ext cx="1447800" cy="261610"/>
          </a:xfrm>
          <a:prstGeom prst="rect">
            <a:avLst/>
          </a:prstGeom>
          <a:noFill/>
        </p:spPr>
        <p:txBody>
          <a:bodyPr wrap="square" rtlCol="0">
            <a:spAutoFit/>
          </a:bodyPr>
          <a:lstStyle/>
          <a:p>
            <a:r>
              <a:rPr lang="en-US" sz="1050" dirty="0" smtClean="0">
                <a:solidFill>
                  <a:schemeClr val="accent1"/>
                </a:solidFill>
              </a:rPr>
              <a:t>Response</a:t>
            </a:r>
            <a:endParaRPr lang="en-US" sz="1050" dirty="0">
              <a:solidFill>
                <a:schemeClr val="accent1"/>
              </a:solidFill>
            </a:endParaRPr>
          </a:p>
        </p:txBody>
      </p:sp>
      <p:cxnSp>
        <p:nvCxnSpPr>
          <p:cNvPr id="80" name="Straight Arrow Connector 79"/>
          <p:cNvCxnSpPr/>
          <p:nvPr/>
        </p:nvCxnSpPr>
        <p:spPr>
          <a:xfrm>
            <a:off x="1398680" y="3151412"/>
            <a:ext cx="372571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1" name="TextBox 80"/>
          <p:cNvSpPr txBox="1"/>
          <p:nvPr/>
        </p:nvSpPr>
        <p:spPr>
          <a:xfrm>
            <a:off x="1981200" y="2922812"/>
            <a:ext cx="2372261" cy="253916"/>
          </a:xfrm>
          <a:prstGeom prst="rect">
            <a:avLst/>
          </a:prstGeom>
          <a:noFill/>
        </p:spPr>
        <p:txBody>
          <a:bodyPr wrap="square" rtlCol="0">
            <a:spAutoFit/>
          </a:bodyPr>
          <a:lstStyle/>
          <a:p>
            <a:r>
              <a:rPr lang="en-US" sz="1050" dirty="0" smtClean="0">
                <a:solidFill>
                  <a:schemeClr val="accent1"/>
                </a:solidFill>
              </a:rPr>
              <a:t>CREATE Door Lock Status &lt;container&gt;</a:t>
            </a:r>
            <a:endParaRPr lang="en-US" sz="1050" dirty="0">
              <a:solidFill>
                <a:schemeClr val="accent1"/>
              </a:solidFill>
            </a:endParaRPr>
          </a:p>
        </p:txBody>
      </p:sp>
      <p:cxnSp>
        <p:nvCxnSpPr>
          <p:cNvPr id="82" name="Straight Arrow Connector 81"/>
          <p:cNvCxnSpPr/>
          <p:nvPr/>
        </p:nvCxnSpPr>
        <p:spPr>
          <a:xfrm flipH="1">
            <a:off x="1418199" y="3352480"/>
            <a:ext cx="3706199" cy="0"/>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sp>
        <p:nvSpPr>
          <p:cNvPr id="83" name="TextBox 82"/>
          <p:cNvSpPr txBox="1"/>
          <p:nvPr/>
        </p:nvSpPr>
        <p:spPr>
          <a:xfrm>
            <a:off x="2579878" y="3137486"/>
            <a:ext cx="1447800" cy="261610"/>
          </a:xfrm>
          <a:prstGeom prst="rect">
            <a:avLst/>
          </a:prstGeom>
          <a:noFill/>
        </p:spPr>
        <p:txBody>
          <a:bodyPr wrap="square" rtlCol="0">
            <a:spAutoFit/>
          </a:bodyPr>
          <a:lstStyle/>
          <a:p>
            <a:r>
              <a:rPr lang="en-US" sz="1050" dirty="0" smtClean="0">
                <a:solidFill>
                  <a:schemeClr val="accent1"/>
                </a:solidFill>
              </a:rPr>
              <a:t>Response</a:t>
            </a:r>
            <a:endParaRPr lang="en-US" sz="1050" dirty="0">
              <a:solidFill>
                <a:schemeClr val="accent1"/>
              </a:solidFill>
            </a:endParaRPr>
          </a:p>
        </p:txBody>
      </p:sp>
      <p:cxnSp>
        <p:nvCxnSpPr>
          <p:cNvPr id="84" name="Straight Arrow Connector 83"/>
          <p:cNvCxnSpPr/>
          <p:nvPr/>
        </p:nvCxnSpPr>
        <p:spPr>
          <a:xfrm flipH="1">
            <a:off x="5109223" y="5869353"/>
            <a:ext cx="3509735" cy="0"/>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sp>
        <p:nvSpPr>
          <p:cNvPr id="85" name="TextBox 84"/>
          <p:cNvSpPr txBox="1"/>
          <p:nvPr/>
        </p:nvSpPr>
        <p:spPr>
          <a:xfrm>
            <a:off x="5356218" y="5397016"/>
            <a:ext cx="3178182" cy="253916"/>
          </a:xfrm>
          <a:prstGeom prst="rect">
            <a:avLst/>
          </a:prstGeom>
          <a:noFill/>
        </p:spPr>
        <p:txBody>
          <a:bodyPr wrap="square" rtlCol="0">
            <a:spAutoFit/>
          </a:bodyPr>
          <a:lstStyle/>
          <a:p>
            <a:r>
              <a:rPr lang="en-US" sz="1050" dirty="0" smtClean="0">
                <a:solidFill>
                  <a:schemeClr val="accent1"/>
                </a:solidFill>
              </a:rPr>
              <a:t>NOTIFY with </a:t>
            </a:r>
            <a:r>
              <a:rPr lang="en-US" sz="1050" dirty="0">
                <a:solidFill>
                  <a:schemeClr val="accent1"/>
                </a:solidFill>
              </a:rPr>
              <a:t>Door Lock </a:t>
            </a:r>
            <a:r>
              <a:rPr lang="en-US" sz="1050" dirty="0" smtClean="0">
                <a:solidFill>
                  <a:schemeClr val="accent1"/>
                </a:solidFill>
              </a:rPr>
              <a:t>Status &lt;</a:t>
            </a:r>
            <a:r>
              <a:rPr lang="en-US" sz="1050" dirty="0" err="1" smtClean="0">
                <a:solidFill>
                  <a:schemeClr val="accent1"/>
                </a:solidFill>
              </a:rPr>
              <a:t>contentInstance</a:t>
            </a:r>
            <a:r>
              <a:rPr lang="en-US" sz="1050" dirty="0" smtClean="0">
                <a:solidFill>
                  <a:schemeClr val="accent1"/>
                </a:solidFill>
              </a:rPr>
              <a:t>&gt;</a:t>
            </a:r>
            <a:endParaRPr lang="en-US" sz="1050" dirty="0">
              <a:solidFill>
                <a:schemeClr val="accent1"/>
              </a:solidFill>
            </a:endParaRPr>
          </a:p>
        </p:txBody>
      </p:sp>
      <p:sp>
        <p:nvSpPr>
          <p:cNvPr id="86" name="TextBox 85"/>
          <p:cNvSpPr txBox="1"/>
          <p:nvPr/>
        </p:nvSpPr>
        <p:spPr>
          <a:xfrm>
            <a:off x="6219941" y="5617964"/>
            <a:ext cx="1447800" cy="261610"/>
          </a:xfrm>
          <a:prstGeom prst="rect">
            <a:avLst/>
          </a:prstGeom>
          <a:noFill/>
        </p:spPr>
        <p:txBody>
          <a:bodyPr wrap="square" rtlCol="0">
            <a:spAutoFit/>
          </a:bodyPr>
          <a:lstStyle/>
          <a:p>
            <a:r>
              <a:rPr lang="en-US" sz="1050" dirty="0" smtClean="0">
                <a:solidFill>
                  <a:schemeClr val="accent1"/>
                </a:solidFill>
              </a:rPr>
              <a:t>Response</a:t>
            </a:r>
            <a:endParaRPr lang="en-US" sz="1050" dirty="0">
              <a:solidFill>
                <a:schemeClr val="accent1"/>
              </a:solidFill>
            </a:endParaRPr>
          </a:p>
        </p:txBody>
      </p:sp>
      <p:cxnSp>
        <p:nvCxnSpPr>
          <p:cNvPr id="87" name="Straight Arrow Connector 86"/>
          <p:cNvCxnSpPr/>
          <p:nvPr/>
        </p:nvCxnSpPr>
        <p:spPr>
          <a:xfrm>
            <a:off x="5124398" y="5639463"/>
            <a:ext cx="352825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8" name="TextBox 87"/>
          <p:cNvSpPr txBox="1"/>
          <p:nvPr/>
        </p:nvSpPr>
        <p:spPr>
          <a:xfrm>
            <a:off x="1901769" y="5077379"/>
            <a:ext cx="3116118" cy="253916"/>
          </a:xfrm>
          <a:prstGeom prst="rect">
            <a:avLst/>
          </a:prstGeom>
          <a:noFill/>
        </p:spPr>
        <p:txBody>
          <a:bodyPr wrap="square" rtlCol="0">
            <a:spAutoFit/>
          </a:bodyPr>
          <a:lstStyle/>
          <a:p>
            <a:r>
              <a:rPr lang="en-US" sz="1050" dirty="0" smtClean="0">
                <a:solidFill>
                  <a:schemeClr val="accent1"/>
                </a:solidFill>
              </a:rPr>
              <a:t>CREATE &lt;</a:t>
            </a:r>
            <a:r>
              <a:rPr lang="en-US" sz="1050" dirty="0" err="1" smtClean="0">
                <a:solidFill>
                  <a:schemeClr val="accent1"/>
                </a:solidFill>
              </a:rPr>
              <a:t>contentInstance</a:t>
            </a:r>
            <a:r>
              <a:rPr lang="en-US" sz="1050" dirty="0" smtClean="0">
                <a:solidFill>
                  <a:schemeClr val="accent1"/>
                </a:solidFill>
              </a:rPr>
              <a:t>&gt; for Door Lock status</a:t>
            </a:r>
            <a:endParaRPr lang="en-US" sz="1050" dirty="0">
              <a:solidFill>
                <a:schemeClr val="accent1"/>
              </a:solidFill>
            </a:endParaRPr>
          </a:p>
        </p:txBody>
      </p:sp>
      <p:cxnSp>
        <p:nvCxnSpPr>
          <p:cNvPr id="89" name="Straight Arrow Connector 88"/>
          <p:cNvCxnSpPr/>
          <p:nvPr/>
        </p:nvCxnSpPr>
        <p:spPr>
          <a:xfrm>
            <a:off x="1374947" y="5331295"/>
            <a:ext cx="372571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0" name="Straight Arrow Connector 89"/>
          <p:cNvCxnSpPr/>
          <p:nvPr/>
        </p:nvCxnSpPr>
        <p:spPr>
          <a:xfrm flipH="1">
            <a:off x="1398680" y="5580646"/>
            <a:ext cx="3706199" cy="0"/>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sp>
        <p:nvSpPr>
          <p:cNvPr id="91" name="TextBox 90"/>
          <p:cNvSpPr txBox="1"/>
          <p:nvPr/>
        </p:nvSpPr>
        <p:spPr>
          <a:xfrm>
            <a:off x="2624576" y="5339023"/>
            <a:ext cx="1447800" cy="261610"/>
          </a:xfrm>
          <a:prstGeom prst="rect">
            <a:avLst/>
          </a:prstGeom>
          <a:noFill/>
        </p:spPr>
        <p:txBody>
          <a:bodyPr wrap="square" rtlCol="0">
            <a:spAutoFit/>
          </a:bodyPr>
          <a:lstStyle/>
          <a:p>
            <a:r>
              <a:rPr lang="en-US" sz="1050" dirty="0" smtClean="0">
                <a:solidFill>
                  <a:schemeClr val="accent1"/>
                </a:solidFill>
              </a:rPr>
              <a:t>Response</a:t>
            </a:r>
            <a:endParaRPr lang="en-US" sz="1050" dirty="0">
              <a:solidFill>
                <a:schemeClr val="accent1"/>
              </a:solidFill>
            </a:endParaRPr>
          </a:p>
        </p:txBody>
      </p:sp>
      <p:sp>
        <p:nvSpPr>
          <p:cNvPr id="23" name="Rounded Rectangular Callout 22"/>
          <p:cNvSpPr/>
          <p:nvPr/>
        </p:nvSpPr>
        <p:spPr>
          <a:xfrm>
            <a:off x="5017888" y="21855"/>
            <a:ext cx="2594418" cy="904771"/>
          </a:xfrm>
          <a:prstGeom prst="wedgeRoundRectCallout">
            <a:avLst>
              <a:gd name="adj1" fmla="val 43019"/>
              <a:gd name="adj2" fmla="val 9388"/>
              <a:gd name="adj3" fmla="val 16667"/>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lIns="9144" rIns="9144" rtlCol="0" anchor="ctr"/>
          <a:lstStyle/>
          <a:p>
            <a:pPr algn="ctr"/>
            <a:r>
              <a:rPr lang="en-US" sz="1100" b="1" dirty="0">
                <a:solidFill>
                  <a:srgbClr val="C00000"/>
                </a:solidFill>
              </a:rPr>
              <a:t>Without support for re-targeting requests to AEs, oneM2M can be “chatty” and require </a:t>
            </a:r>
            <a:r>
              <a:rPr lang="en-US" sz="1100" b="1" dirty="0" smtClean="0">
                <a:solidFill>
                  <a:srgbClr val="C00000"/>
                </a:solidFill>
              </a:rPr>
              <a:t>increased messaging.  </a:t>
            </a:r>
            <a:r>
              <a:rPr lang="en-US" sz="1100" b="1" dirty="0">
                <a:solidFill>
                  <a:srgbClr val="C00000"/>
                </a:solidFill>
              </a:rPr>
              <a:t>This makes oneM2M </a:t>
            </a:r>
            <a:r>
              <a:rPr lang="en-US" sz="1100" b="1" dirty="0" smtClean="0">
                <a:solidFill>
                  <a:srgbClr val="C00000"/>
                </a:solidFill>
              </a:rPr>
              <a:t>more complex and less </a:t>
            </a:r>
            <a:r>
              <a:rPr lang="en-US" sz="1100" b="1" dirty="0">
                <a:solidFill>
                  <a:srgbClr val="C00000"/>
                </a:solidFill>
              </a:rPr>
              <a:t>efficient. </a:t>
            </a:r>
          </a:p>
        </p:txBody>
      </p:sp>
      <p:pic>
        <p:nvPicPr>
          <p:cNvPr id="94" name="Picture 9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flipH="1">
            <a:off x="677367" y="881979"/>
            <a:ext cx="295718" cy="637324"/>
          </a:xfrm>
          <a:prstGeom prst="rect">
            <a:avLst/>
          </a:prstGeom>
        </p:spPr>
      </p:pic>
      <p:pic>
        <p:nvPicPr>
          <p:cNvPr id="95"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3869290" y="762000"/>
            <a:ext cx="671906" cy="619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6" name="Picture 9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16773" y="904421"/>
            <a:ext cx="285098" cy="446796"/>
          </a:xfrm>
          <a:prstGeom prst="rect">
            <a:avLst/>
          </a:prstGeom>
        </p:spPr>
      </p:pic>
      <p:sp>
        <p:nvSpPr>
          <p:cNvPr id="58" name="Rounded Rectangular Callout 57"/>
          <p:cNvSpPr/>
          <p:nvPr/>
        </p:nvSpPr>
        <p:spPr>
          <a:xfrm>
            <a:off x="5828402" y="1827585"/>
            <a:ext cx="1246810" cy="638068"/>
          </a:xfrm>
          <a:prstGeom prst="wedgeRoundRectCallout">
            <a:avLst>
              <a:gd name="adj1" fmla="val 54871"/>
              <a:gd name="adj2" fmla="val -1344"/>
              <a:gd name="adj3" fmla="val 16667"/>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lIns="9144" rIns="9144" rtlCol="0" anchor="ctr"/>
          <a:lstStyle/>
          <a:p>
            <a:pPr algn="ctr"/>
            <a:r>
              <a:rPr lang="en-US" sz="1200" b="1" dirty="0">
                <a:solidFill>
                  <a:srgbClr val="C00000"/>
                </a:solidFill>
              </a:rPr>
              <a:t>12 messages required for initialization</a:t>
            </a:r>
          </a:p>
        </p:txBody>
      </p:sp>
      <p:sp>
        <p:nvSpPr>
          <p:cNvPr id="59" name="Rounded Rectangular Callout 58"/>
          <p:cNvSpPr/>
          <p:nvPr/>
        </p:nvSpPr>
        <p:spPr>
          <a:xfrm>
            <a:off x="29546" y="4627436"/>
            <a:ext cx="1246810" cy="638068"/>
          </a:xfrm>
          <a:prstGeom prst="wedgeRoundRectCallout">
            <a:avLst>
              <a:gd name="adj1" fmla="val 54871"/>
              <a:gd name="adj2" fmla="val -1344"/>
              <a:gd name="adj3" fmla="val 16667"/>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lIns="9144" rIns="9144" rtlCol="0" anchor="ctr"/>
          <a:lstStyle/>
          <a:p>
            <a:pPr algn="ctr"/>
            <a:r>
              <a:rPr lang="en-US" sz="1200" b="1" dirty="0">
                <a:solidFill>
                  <a:srgbClr val="C00000"/>
                </a:solidFill>
              </a:rPr>
              <a:t>8</a:t>
            </a:r>
            <a:r>
              <a:rPr lang="en-US" sz="1200" b="1" dirty="0" smtClean="0">
                <a:solidFill>
                  <a:srgbClr val="C00000"/>
                </a:solidFill>
              </a:rPr>
              <a:t> </a:t>
            </a:r>
            <a:r>
              <a:rPr lang="en-US" sz="1200" b="1" dirty="0">
                <a:solidFill>
                  <a:srgbClr val="C00000"/>
                </a:solidFill>
              </a:rPr>
              <a:t>messages</a:t>
            </a:r>
            <a:r>
              <a:rPr lang="en-US" sz="1200" b="1" dirty="0" smtClean="0">
                <a:solidFill>
                  <a:srgbClr val="C00000"/>
                </a:solidFill>
              </a:rPr>
              <a:t> required to lock door</a:t>
            </a:r>
            <a:endParaRPr lang="en-US" sz="1200" b="1" dirty="0">
              <a:solidFill>
                <a:srgbClr val="C00000"/>
              </a:solidFill>
            </a:endParaRPr>
          </a:p>
        </p:txBody>
      </p:sp>
      <p:sp>
        <p:nvSpPr>
          <p:cNvPr id="62" name="TextBox 61"/>
          <p:cNvSpPr txBox="1"/>
          <p:nvPr/>
        </p:nvSpPr>
        <p:spPr>
          <a:xfrm>
            <a:off x="209498" y="6098851"/>
            <a:ext cx="8763000" cy="584775"/>
          </a:xfrm>
          <a:prstGeom prst="rect">
            <a:avLst/>
          </a:prstGeom>
          <a:noFill/>
        </p:spPr>
        <p:txBody>
          <a:bodyPr wrap="square" rtlCol="0">
            <a:spAutoFit/>
          </a:bodyPr>
          <a:lstStyle/>
          <a:p>
            <a:pPr marL="285750" indent="-285750">
              <a:buFont typeface="Wingdings" panose="05000000000000000000" pitchFamily="2" charset="2"/>
              <a:buChar char="à"/>
            </a:pPr>
            <a:r>
              <a:rPr lang="en-US" sz="1600" b="1" dirty="0" smtClean="0">
                <a:solidFill>
                  <a:srgbClr val="00B0F0"/>
                </a:solidFill>
                <a:sym typeface="Wingdings" panose="05000000000000000000" pitchFamily="2" charset="2"/>
              </a:rPr>
              <a:t>Mirroring of ADN-AE resources into CSE has an overhead associated with </a:t>
            </a:r>
            <a:r>
              <a:rPr lang="en-US" sz="1600" b="1" dirty="0" smtClean="0">
                <a:solidFill>
                  <a:srgbClr val="00B0F0"/>
                </a:solidFill>
                <a:sym typeface="Wingdings" panose="05000000000000000000" pitchFamily="2" charset="2"/>
              </a:rPr>
              <a:t>it (Complexity &amp; Latency) </a:t>
            </a:r>
            <a:endParaRPr lang="en-US" sz="1600" b="1" dirty="0" smtClean="0">
              <a:solidFill>
                <a:srgbClr val="00B0F0"/>
              </a:solidFill>
              <a:sym typeface="Wingdings" panose="05000000000000000000" pitchFamily="2" charset="2"/>
            </a:endParaRPr>
          </a:p>
          <a:p>
            <a:pPr marL="285750" indent="-285750">
              <a:buFont typeface="Wingdings" panose="05000000000000000000" pitchFamily="2" charset="2"/>
              <a:buChar char="à"/>
            </a:pPr>
            <a:r>
              <a:rPr lang="en-US" sz="1600" b="1" dirty="0" smtClean="0">
                <a:solidFill>
                  <a:srgbClr val="00B0F0"/>
                </a:solidFill>
                <a:sym typeface="Wingdings" panose="05000000000000000000" pitchFamily="2" charset="2"/>
              </a:rPr>
              <a:t>Not an ideal fit for all use cases</a:t>
            </a:r>
          </a:p>
        </p:txBody>
      </p:sp>
      <p:sp>
        <p:nvSpPr>
          <p:cNvPr id="60" name="Rounded Rectangular Callout 59"/>
          <p:cNvSpPr/>
          <p:nvPr/>
        </p:nvSpPr>
        <p:spPr>
          <a:xfrm>
            <a:off x="38477" y="2363827"/>
            <a:ext cx="1246810" cy="1290852"/>
          </a:xfrm>
          <a:prstGeom prst="wedgeRoundRectCallout">
            <a:avLst>
              <a:gd name="adj1" fmla="val 54871"/>
              <a:gd name="adj2" fmla="val -1344"/>
              <a:gd name="adj3" fmla="val 16667"/>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lIns="9144" rIns="9144" rtlCol="0" anchor="ctr"/>
          <a:lstStyle/>
          <a:p>
            <a:pPr algn="ctr"/>
            <a:r>
              <a:rPr lang="en-US" sz="1200" b="1" dirty="0" smtClean="0">
                <a:solidFill>
                  <a:srgbClr val="C00000"/>
                </a:solidFill>
              </a:rPr>
              <a:t>Lack of transparency requires separate containers for command and status</a:t>
            </a:r>
            <a:endParaRPr lang="en-US" sz="1200" b="1" dirty="0">
              <a:solidFill>
                <a:srgbClr val="C00000"/>
              </a:solidFill>
            </a:endParaRPr>
          </a:p>
        </p:txBody>
      </p:sp>
    </p:spTree>
    <p:extLst>
      <p:ext uri="{BB962C8B-B14F-4D97-AF65-F5344CB8AC3E}">
        <p14:creationId xmlns:p14="http://schemas.microsoft.com/office/powerpoint/2010/main" val="16312914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Flowchart: Process 74"/>
          <p:cNvSpPr/>
          <p:nvPr/>
        </p:nvSpPr>
        <p:spPr>
          <a:xfrm>
            <a:off x="1981200" y="4800600"/>
            <a:ext cx="5715000" cy="609600"/>
          </a:xfrm>
          <a:prstGeom prst="flowChart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200" dirty="0" smtClean="0"/>
              <a:t>oneM2M notification </a:t>
            </a:r>
          </a:p>
          <a:p>
            <a:r>
              <a:rPr lang="en-US" sz="1200" dirty="0" smtClean="0"/>
              <a:t>elements</a:t>
            </a:r>
            <a:endParaRPr lang="en-US" sz="1200" dirty="0"/>
          </a:p>
        </p:txBody>
      </p:sp>
      <p:sp>
        <p:nvSpPr>
          <p:cNvPr id="2" name="Title 1"/>
          <p:cNvSpPr>
            <a:spLocks noGrp="1"/>
          </p:cNvSpPr>
          <p:nvPr>
            <p:ph type="title"/>
          </p:nvPr>
        </p:nvSpPr>
        <p:spPr>
          <a:xfrm>
            <a:off x="457200" y="152400"/>
            <a:ext cx="7239000" cy="1143000"/>
          </a:xfrm>
        </p:spPr>
        <p:txBody>
          <a:bodyPr/>
          <a:lstStyle/>
          <a:p>
            <a:pPr algn="l"/>
            <a:r>
              <a:rPr lang="en-US" sz="3600" dirty="0" smtClean="0"/>
              <a:t>Other Mirroring Concerns</a:t>
            </a:r>
            <a:endParaRPr lang="en-US" sz="3600" dirty="0"/>
          </a:p>
        </p:txBody>
      </p:sp>
      <p:sp>
        <p:nvSpPr>
          <p:cNvPr id="62" name="TextBox 61"/>
          <p:cNvSpPr txBox="1"/>
          <p:nvPr/>
        </p:nvSpPr>
        <p:spPr>
          <a:xfrm>
            <a:off x="685800" y="1066800"/>
            <a:ext cx="7924800" cy="3505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0" hangingPunct="0">
              <a:lnSpc>
                <a:spcPct val="85000"/>
              </a:lnSpc>
              <a:defRPr sz="3600">
                <a:solidFill>
                  <a:srgbClr val="C00000"/>
                </a:solidFill>
                <a:latin typeface="+mj-lt"/>
                <a:ea typeface="+mj-ea"/>
                <a:cs typeface="+mj-cs"/>
              </a:defRPr>
            </a:lvl1pPr>
            <a:lvl2pPr algn="ctr" eaLnBrk="0" hangingPunct="0">
              <a:defRPr sz="4400">
                <a:solidFill>
                  <a:srgbClr val="C00000"/>
                </a:solidFill>
              </a:defRPr>
            </a:lvl2pPr>
            <a:lvl3pPr algn="ctr" eaLnBrk="0" hangingPunct="0">
              <a:defRPr sz="4400">
                <a:solidFill>
                  <a:srgbClr val="C00000"/>
                </a:solidFill>
              </a:defRPr>
            </a:lvl3pPr>
            <a:lvl4pPr algn="ctr" eaLnBrk="0" hangingPunct="0">
              <a:defRPr sz="4400">
                <a:solidFill>
                  <a:srgbClr val="C00000"/>
                </a:solidFill>
              </a:defRPr>
            </a:lvl4pPr>
            <a:lvl5pPr algn="ctr" eaLnBrk="0" hangingPunct="0">
              <a:defRPr sz="4400">
                <a:solidFill>
                  <a:srgbClr val="C00000"/>
                </a:solidFill>
              </a:defRPr>
            </a:lvl5pPr>
            <a:lvl6pPr marL="457200" algn="ctr" fontAlgn="base">
              <a:spcBef>
                <a:spcPct val="0"/>
              </a:spcBef>
              <a:spcAft>
                <a:spcPct val="0"/>
              </a:spcAft>
              <a:defRPr sz="4400">
                <a:solidFill>
                  <a:srgbClr val="C00000"/>
                </a:solidFill>
              </a:defRPr>
            </a:lvl6pPr>
            <a:lvl7pPr marL="914400" algn="ctr" fontAlgn="base">
              <a:spcBef>
                <a:spcPct val="0"/>
              </a:spcBef>
              <a:spcAft>
                <a:spcPct val="0"/>
              </a:spcAft>
              <a:defRPr sz="4400">
                <a:solidFill>
                  <a:srgbClr val="C00000"/>
                </a:solidFill>
              </a:defRPr>
            </a:lvl7pPr>
            <a:lvl8pPr marL="1371600" algn="ctr" fontAlgn="base">
              <a:spcBef>
                <a:spcPct val="0"/>
              </a:spcBef>
              <a:spcAft>
                <a:spcPct val="0"/>
              </a:spcAft>
              <a:defRPr sz="4400">
                <a:solidFill>
                  <a:srgbClr val="C00000"/>
                </a:solidFill>
              </a:defRPr>
            </a:lvl8pPr>
            <a:lvl9pPr marL="1828800" algn="ctr" fontAlgn="base">
              <a:spcBef>
                <a:spcPct val="0"/>
              </a:spcBef>
              <a:spcAft>
                <a:spcPct val="0"/>
              </a:spcAft>
              <a:defRPr sz="4400">
                <a:solidFill>
                  <a:srgbClr val="C00000"/>
                </a:solidFill>
              </a:defRPr>
            </a:lvl9pPr>
          </a:lstStyle>
          <a:p>
            <a:pPr marL="342900" indent="-342900" algn="l">
              <a:buFont typeface="Arial" panose="020B0604020202020204" pitchFamily="34" charset="0"/>
              <a:buChar char="•"/>
            </a:pPr>
            <a:r>
              <a:rPr lang="en-US" sz="2000" dirty="0" smtClean="0">
                <a:sym typeface="Wingdings" panose="05000000000000000000" pitchFamily="2" charset="2"/>
              </a:rPr>
              <a:t>Another concern with oneM2M and its ability to scale down for use with lightweight IoT Devices is the message size overhead of oneM2M.</a:t>
            </a:r>
          </a:p>
          <a:p>
            <a:pPr marL="800100" lvl="1" indent="-342900" algn="l">
              <a:buFont typeface="Arial" panose="020B0604020202020204" pitchFamily="34" charset="0"/>
              <a:buChar char="•"/>
            </a:pPr>
            <a:r>
              <a:rPr lang="en-US" sz="1600" dirty="0" smtClean="0">
                <a:sym typeface="Wingdings" panose="05000000000000000000" pitchFamily="2" charset="2"/>
              </a:rPr>
              <a:t>Many IoT devices have very small message payload requirements.  Adding even a small number of bytes can translate into a significant overhead on the device.</a:t>
            </a:r>
          </a:p>
          <a:p>
            <a:pPr lvl="1" algn="l"/>
            <a:endParaRPr lang="en-US" sz="1600" dirty="0" smtClean="0">
              <a:sym typeface="Wingdings" panose="05000000000000000000" pitchFamily="2" charset="2"/>
            </a:endParaRPr>
          </a:p>
          <a:p>
            <a:pPr marL="342900" indent="-342900" algn="l">
              <a:buFont typeface="Arial" panose="020B0604020202020204" pitchFamily="34" charset="0"/>
              <a:buChar char="•"/>
            </a:pPr>
            <a:r>
              <a:rPr lang="en-US" sz="2000" dirty="0" smtClean="0">
                <a:sym typeface="Wingdings" panose="05000000000000000000" pitchFamily="2" charset="2"/>
              </a:rPr>
              <a:t>Mirroring resources of an IoT device into oneM2M resources typically results in a level of encapsulation and overhead</a:t>
            </a:r>
          </a:p>
          <a:p>
            <a:pPr marL="800100" lvl="1" indent="-342900" algn="l">
              <a:buFont typeface="Arial" panose="020B0604020202020204" pitchFamily="34" charset="0"/>
              <a:buChar char="•"/>
            </a:pPr>
            <a:r>
              <a:rPr lang="en-US" sz="1800" dirty="0" smtClean="0">
                <a:sym typeface="Wingdings" panose="05000000000000000000" pitchFamily="2" charset="2"/>
              </a:rPr>
              <a:t>IoT </a:t>
            </a:r>
            <a:r>
              <a:rPr lang="en-US" sz="1800" dirty="0" smtClean="0">
                <a:sym typeface="Wingdings" panose="05000000000000000000" pitchFamily="2" charset="2"/>
              </a:rPr>
              <a:t>device resource is encapsulated into oneM2M resource (e.g. container, </a:t>
            </a:r>
            <a:r>
              <a:rPr lang="en-US" sz="1800" dirty="0" err="1" smtClean="0">
                <a:sym typeface="Wingdings" panose="05000000000000000000" pitchFamily="2" charset="2"/>
              </a:rPr>
              <a:t>contentInstance</a:t>
            </a:r>
            <a:r>
              <a:rPr lang="en-US" sz="1800" dirty="0" smtClean="0">
                <a:sym typeface="Wingdings" panose="05000000000000000000" pitchFamily="2" charset="2"/>
              </a:rPr>
              <a:t>, </a:t>
            </a:r>
            <a:r>
              <a:rPr lang="en-US" sz="1800" dirty="0" err="1" smtClean="0">
                <a:sym typeface="Wingdings" panose="05000000000000000000" pitchFamily="2" charset="2"/>
              </a:rPr>
              <a:t>flexContainer</a:t>
            </a:r>
            <a:r>
              <a:rPr lang="en-US" sz="1800" dirty="0" smtClean="0">
                <a:sym typeface="Wingdings" panose="05000000000000000000" pitchFamily="2" charset="2"/>
              </a:rPr>
              <a:t>, </a:t>
            </a:r>
            <a:r>
              <a:rPr lang="en-US" sz="1800" dirty="0" err="1" smtClean="0">
                <a:sym typeface="Wingdings" panose="05000000000000000000" pitchFamily="2" charset="2"/>
              </a:rPr>
              <a:t>mgmtObj</a:t>
            </a:r>
            <a:r>
              <a:rPr lang="en-US" sz="1800" dirty="0" smtClean="0">
                <a:sym typeface="Wingdings" panose="05000000000000000000" pitchFamily="2" charset="2"/>
              </a:rPr>
              <a:t>, </a:t>
            </a:r>
            <a:r>
              <a:rPr lang="en-US" sz="1800" dirty="0" err="1" smtClean="0">
                <a:sym typeface="Wingdings" panose="05000000000000000000" pitchFamily="2" charset="2"/>
              </a:rPr>
              <a:t>etc</a:t>
            </a:r>
            <a:r>
              <a:rPr lang="en-US" sz="1800" dirty="0" smtClean="0">
                <a:sym typeface="Wingdings" panose="05000000000000000000" pitchFamily="2" charset="2"/>
              </a:rPr>
              <a:t>)</a:t>
            </a:r>
          </a:p>
          <a:p>
            <a:pPr marL="800100" lvl="1" indent="-342900" algn="l">
              <a:buFont typeface="Arial" panose="020B0604020202020204" pitchFamily="34" charset="0"/>
              <a:buChar char="•"/>
            </a:pPr>
            <a:endParaRPr lang="en-US" sz="1800" dirty="0" smtClean="0">
              <a:sym typeface="Wingdings" panose="05000000000000000000" pitchFamily="2" charset="2"/>
            </a:endParaRPr>
          </a:p>
          <a:p>
            <a:pPr marL="800100" lvl="1" indent="-342900" algn="l">
              <a:buFont typeface="Arial" panose="020B0604020202020204" pitchFamily="34" charset="0"/>
              <a:buChar char="•"/>
            </a:pPr>
            <a:r>
              <a:rPr lang="en-US" sz="1800" dirty="0">
                <a:sym typeface="Wingdings" panose="05000000000000000000" pitchFamily="2" charset="2"/>
              </a:rPr>
              <a:t>The use of notifications for relaying updates of mirrored resources back to IoT devices results in yet another layer of encapsulation and added overhead introduced by the elements of the notification.</a:t>
            </a:r>
          </a:p>
          <a:p>
            <a:pPr marL="800100" lvl="1" indent="-342900" algn="l">
              <a:buFont typeface="Arial" panose="020B0604020202020204" pitchFamily="34" charset="0"/>
              <a:buChar char="•"/>
            </a:pPr>
            <a:endParaRPr lang="en-US" sz="1800" dirty="0" smtClean="0">
              <a:sym typeface="Wingdings" panose="05000000000000000000" pitchFamily="2" charset="2"/>
            </a:endParaRPr>
          </a:p>
          <a:p>
            <a:pPr marL="800100" lvl="1" indent="-342900" algn="l">
              <a:buFont typeface="Arial" panose="020B0604020202020204" pitchFamily="34" charset="0"/>
              <a:buChar char="•"/>
            </a:pPr>
            <a:endParaRPr lang="en-US" sz="1800" dirty="0">
              <a:sym typeface="Wingdings" panose="05000000000000000000" pitchFamily="2" charset="2"/>
            </a:endParaRPr>
          </a:p>
          <a:p>
            <a:pPr marL="800100" lvl="1" indent="-342900" algn="l">
              <a:buFont typeface="Arial" panose="020B0604020202020204" pitchFamily="34" charset="0"/>
              <a:buChar char="•"/>
            </a:pPr>
            <a:endParaRPr lang="en-US" sz="1800" dirty="0" smtClean="0">
              <a:sym typeface="Wingdings" panose="05000000000000000000" pitchFamily="2" charset="2"/>
            </a:endParaRPr>
          </a:p>
          <a:p>
            <a:pPr marL="800100" lvl="1" indent="-342900" algn="l">
              <a:buFont typeface="Arial" panose="020B0604020202020204" pitchFamily="34" charset="0"/>
              <a:buChar char="•"/>
            </a:pPr>
            <a:endParaRPr lang="en-US" sz="1800" dirty="0">
              <a:sym typeface="Wingdings" panose="05000000000000000000" pitchFamily="2" charset="2"/>
            </a:endParaRPr>
          </a:p>
          <a:p>
            <a:pPr algn="l"/>
            <a:endParaRPr lang="en-US" sz="1000" dirty="0" smtClean="0">
              <a:sym typeface="Wingdings" panose="05000000000000000000" pitchFamily="2" charset="2"/>
            </a:endParaRPr>
          </a:p>
          <a:p>
            <a:pPr marL="285750" indent="-285750" algn="l">
              <a:buFont typeface="Wingdings" panose="05000000000000000000" pitchFamily="2" charset="2"/>
              <a:buChar char="à"/>
            </a:pPr>
            <a:r>
              <a:rPr lang="en-US" sz="1800" dirty="0" smtClean="0">
                <a:solidFill>
                  <a:srgbClr val="00B0F0"/>
                </a:solidFill>
                <a:sym typeface="Wingdings" panose="05000000000000000000" pitchFamily="2" charset="2"/>
              </a:rPr>
              <a:t>Retargeting of requests to AE / IPE </a:t>
            </a:r>
            <a:r>
              <a:rPr lang="en-US" sz="1800" dirty="0" smtClean="0">
                <a:solidFill>
                  <a:srgbClr val="00B0F0"/>
                </a:solidFill>
                <a:sym typeface="Wingdings" panose="05000000000000000000" pitchFamily="2" charset="2"/>
              </a:rPr>
              <a:t> </a:t>
            </a:r>
            <a:r>
              <a:rPr lang="en-US" sz="1800" dirty="0" smtClean="0">
                <a:solidFill>
                  <a:srgbClr val="00B0F0"/>
                </a:solidFill>
                <a:sym typeface="Wingdings" panose="05000000000000000000" pitchFamily="2" charset="2"/>
              </a:rPr>
              <a:t>can help minimize </a:t>
            </a:r>
            <a:r>
              <a:rPr lang="en-US" sz="1800" dirty="0" smtClean="0">
                <a:solidFill>
                  <a:srgbClr val="00B0F0"/>
                </a:solidFill>
                <a:sym typeface="Wingdings" panose="05000000000000000000" pitchFamily="2" charset="2"/>
              </a:rPr>
              <a:t>encapsulation </a:t>
            </a:r>
            <a:r>
              <a:rPr lang="en-US" sz="1800" dirty="0" smtClean="0">
                <a:solidFill>
                  <a:srgbClr val="00B0F0"/>
                </a:solidFill>
                <a:sym typeface="Wingdings" panose="05000000000000000000" pitchFamily="2" charset="2"/>
              </a:rPr>
              <a:t>overhead </a:t>
            </a:r>
          </a:p>
        </p:txBody>
      </p:sp>
      <p:sp>
        <p:nvSpPr>
          <p:cNvPr id="68" name="Flowchart: Process 67"/>
          <p:cNvSpPr/>
          <p:nvPr/>
        </p:nvSpPr>
        <p:spPr>
          <a:xfrm>
            <a:off x="3657600" y="4876800"/>
            <a:ext cx="38100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200" dirty="0" smtClean="0"/>
              <a:t>oneM2M </a:t>
            </a:r>
            <a:r>
              <a:rPr lang="en-US" sz="1200" dirty="0" err="1" smtClean="0"/>
              <a:t>contentInstance</a:t>
            </a:r>
            <a:r>
              <a:rPr lang="en-US" sz="1200" dirty="0" smtClean="0"/>
              <a:t> </a:t>
            </a:r>
          </a:p>
          <a:p>
            <a:r>
              <a:rPr lang="en-US" sz="1200" dirty="0" smtClean="0"/>
              <a:t>attributes</a:t>
            </a:r>
            <a:endParaRPr lang="en-US" sz="1200" dirty="0"/>
          </a:p>
        </p:txBody>
      </p:sp>
      <p:sp>
        <p:nvSpPr>
          <p:cNvPr id="4" name="Flowchart: Process 3"/>
          <p:cNvSpPr/>
          <p:nvPr/>
        </p:nvSpPr>
        <p:spPr>
          <a:xfrm>
            <a:off x="5486400" y="4953000"/>
            <a:ext cx="1905000" cy="304800"/>
          </a:xfrm>
          <a:prstGeom prst="flowChartProcess">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Content (IoT resource data)</a:t>
            </a:r>
            <a:endParaRPr lang="en-US" dirty="0"/>
          </a:p>
        </p:txBody>
      </p:sp>
    </p:spTree>
    <p:extLst>
      <p:ext uri="{BB962C8B-B14F-4D97-AF65-F5344CB8AC3E}">
        <p14:creationId xmlns:p14="http://schemas.microsoft.com/office/powerpoint/2010/main" val="28307562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ounded Rectangle 33"/>
          <p:cNvSpPr/>
          <p:nvPr/>
        </p:nvSpPr>
        <p:spPr>
          <a:xfrm>
            <a:off x="1271263" y="3022955"/>
            <a:ext cx="7668274" cy="2461201"/>
          </a:xfrm>
          <a:prstGeom prst="roundRect">
            <a:avLst>
              <a:gd name="adj" fmla="val 4971"/>
            </a:avLst>
          </a:prstGeom>
          <a:solidFill>
            <a:schemeClr val="accent1">
              <a:alpha val="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ounded Rectangle 31"/>
          <p:cNvSpPr/>
          <p:nvPr/>
        </p:nvSpPr>
        <p:spPr>
          <a:xfrm>
            <a:off x="1243817" y="1515395"/>
            <a:ext cx="7668274" cy="1321274"/>
          </a:xfrm>
          <a:prstGeom prst="roundRect">
            <a:avLst>
              <a:gd name="adj" fmla="val 4971"/>
            </a:avLst>
          </a:prstGeom>
          <a:solidFill>
            <a:schemeClr val="accent1">
              <a:alpha val="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 y="152400"/>
            <a:ext cx="5562600" cy="1143000"/>
          </a:xfrm>
        </p:spPr>
        <p:txBody>
          <a:bodyPr/>
          <a:lstStyle/>
          <a:p>
            <a:pPr algn="l"/>
            <a:r>
              <a:rPr lang="en-US" sz="3800" dirty="0" smtClean="0"/>
              <a:t>Retargeting to an ADN-AE</a:t>
            </a:r>
            <a:endParaRPr lang="en-US" sz="3800" dirty="0"/>
          </a:p>
        </p:txBody>
      </p:sp>
      <p:grpSp>
        <p:nvGrpSpPr>
          <p:cNvPr id="25" name="Group 24"/>
          <p:cNvGrpSpPr/>
          <p:nvPr/>
        </p:nvGrpSpPr>
        <p:grpSpPr>
          <a:xfrm>
            <a:off x="981289" y="1149812"/>
            <a:ext cx="7894984" cy="4565188"/>
            <a:chOff x="1991168" y="2424882"/>
            <a:chExt cx="7894984" cy="4565188"/>
          </a:xfrm>
        </p:grpSpPr>
        <p:sp>
          <p:nvSpPr>
            <p:cNvPr id="29" name="Rounded Rectangle 28"/>
            <p:cNvSpPr/>
            <p:nvPr/>
          </p:nvSpPr>
          <p:spPr bwMode="auto">
            <a:xfrm>
              <a:off x="1991168" y="2424882"/>
              <a:ext cx="740672" cy="505443"/>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prstClr val="white"/>
                  </a:solidFill>
                  <a:effectLst/>
                  <a:uLnTx/>
                  <a:uFillTx/>
                  <a:latin typeface="+mn-lt"/>
                  <a:ea typeface="+mn-ea"/>
                  <a:cs typeface="+mn-cs"/>
                </a:rPr>
                <a:t>ADN-AE</a:t>
              </a:r>
              <a:endParaRPr kumimoji="0" lang="en-US" sz="1400" b="1" i="0" u="none" strike="noStrike" kern="0" cap="none" spc="0" normalizeH="0" baseline="0" noProof="0" dirty="0">
                <a:ln>
                  <a:noFill/>
                </a:ln>
                <a:solidFill>
                  <a:prstClr val="white"/>
                </a:solidFill>
                <a:effectLst/>
                <a:uLnTx/>
                <a:uFillTx/>
                <a:latin typeface="+mn-lt"/>
                <a:ea typeface="+mn-ea"/>
                <a:cs typeface="+mn-cs"/>
              </a:endParaRPr>
            </a:p>
          </p:txBody>
        </p:sp>
        <p:sp>
          <p:nvSpPr>
            <p:cNvPr id="33" name="Rounded Rectangle 32"/>
            <p:cNvSpPr/>
            <p:nvPr/>
          </p:nvSpPr>
          <p:spPr bwMode="auto">
            <a:xfrm>
              <a:off x="9145480" y="2424882"/>
              <a:ext cx="740672" cy="505443"/>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smtClean="0">
                  <a:ln>
                    <a:noFill/>
                  </a:ln>
                  <a:solidFill>
                    <a:prstClr val="white"/>
                  </a:solidFill>
                  <a:effectLst/>
                  <a:uLnTx/>
                  <a:uFillTx/>
                  <a:latin typeface="+mn-lt"/>
                  <a:ea typeface="+mn-ea"/>
                  <a:cs typeface="+mn-cs"/>
                </a:rPr>
                <a:t>AE</a:t>
              </a:r>
              <a:endParaRPr kumimoji="0" lang="en-US" sz="2400" b="1" i="0" u="none" strike="noStrike" kern="0" cap="none" spc="0" normalizeH="0" baseline="0" noProof="0" dirty="0">
                <a:ln>
                  <a:noFill/>
                </a:ln>
                <a:solidFill>
                  <a:prstClr val="white"/>
                </a:solidFill>
                <a:effectLst/>
                <a:uLnTx/>
                <a:uFillTx/>
                <a:latin typeface="+mn-lt"/>
                <a:ea typeface="+mn-ea"/>
                <a:cs typeface="+mn-cs"/>
              </a:endParaRPr>
            </a:p>
          </p:txBody>
        </p:sp>
        <p:cxnSp>
          <p:nvCxnSpPr>
            <p:cNvPr id="39" name="Straight Connector 38"/>
            <p:cNvCxnSpPr/>
            <p:nvPr/>
          </p:nvCxnSpPr>
          <p:spPr>
            <a:xfrm>
              <a:off x="2341986" y="2910929"/>
              <a:ext cx="29888" cy="4079141"/>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cxnSp>
        <p:nvCxnSpPr>
          <p:cNvPr id="52" name="Straight Connector 51"/>
          <p:cNvCxnSpPr/>
          <p:nvPr/>
        </p:nvCxnSpPr>
        <p:spPr>
          <a:xfrm>
            <a:off x="5077954" y="1521756"/>
            <a:ext cx="36706" cy="4193244"/>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53" name="Rounded Rectangle 52"/>
          <p:cNvSpPr/>
          <p:nvPr/>
        </p:nvSpPr>
        <p:spPr bwMode="auto">
          <a:xfrm>
            <a:off x="4572000" y="1111530"/>
            <a:ext cx="1084657" cy="505443"/>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2000" b="1" kern="0" dirty="0" smtClean="0">
                <a:solidFill>
                  <a:prstClr val="white"/>
                </a:solidFill>
              </a:rPr>
              <a:t>MN-CSE</a:t>
            </a:r>
            <a:endParaRPr lang="en-US" sz="2000" b="1" kern="0" dirty="0">
              <a:solidFill>
                <a:prstClr val="white"/>
              </a:solidFill>
            </a:endParaRPr>
          </a:p>
        </p:txBody>
      </p:sp>
      <p:cxnSp>
        <p:nvCxnSpPr>
          <p:cNvPr id="28" name="Straight Connector 27"/>
          <p:cNvCxnSpPr/>
          <p:nvPr/>
        </p:nvCxnSpPr>
        <p:spPr>
          <a:xfrm>
            <a:off x="8595618" y="1635859"/>
            <a:ext cx="38036" cy="4079141"/>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1361995" y="2051309"/>
            <a:ext cx="371595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1447800" y="1841591"/>
            <a:ext cx="3630154" cy="253916"/>
          </a:xfrm>
          <a:prstGeom prst="rect">
            <a:avLst/>
          </a:prstGeom>
          <a:noFill/>
        </p:spPr>
        <p:txBody>
          <a:bodyPr wrap="square" rtlCol="0">
            <a:spAutoFit/>
          </a:bodyPr>
          <a:lstStyle/>
          <a:p>
            <a:r>
              <a:rPr lang="en-US" sz="1050" dirty="0" smtClean="0">
                <a:solidFill>
                  <a:schemeClr val="accent1"/>
                </a:solidFill>
              </a:rPr>
              <a:t>CREATE Door &lt;AE&gt; </a:t>
            </a:r>
            <a:r>
              <a:rPr lang="en-US" sz="1050" dirty="0" smtClean="0">
                <a:solidFill>
                  <a:schemeClr val="accent1"/>
                </a:solidFill>
              </a:rPr>
              <a:t>[ADN-AE’s Door </a:t>
            </a:r>
            <a:r>
              <a:rPr lang="en-US" sz="1050" dirty="0" smtClean="0">
                <a:solidFill>
                  <a:schemeClr val="accent1"/>
                </a:solidFill>
              </a:rPr>
              <a:t>Lock </a:t>
            </a:r>
            <a:r>
              <a:rPr lang="en-US" sz="1050" dirty="0" err="1" smtClean="0">
                <a:solidFill>
                  <a:schemeClr val="accent1"/>
                </a:solidFill>
              </a:rPr>
              <a:t>flexContainer</a:t>
            </a:r>
            <a:r>
              <a:rPr lang="en-US" sz="1050" dirty="0" smtClean="0">
                <a:solidFill>
                  <a:schemeClr val="accent1"/>
                </a:solidFill>
              </a:rPr>
              <a:t> Info</a:t>
            </a:r>
            <a:r>
              <a:rPr lang="en-US" sz="1050" dirty="0" smtClean="0">
                <a:solidFill>
                  <a:schemeClr val="accent1"/>
                </a:solidFill>
              </a:rPr>
              <a:t>]</a:t>
            </a:r>
            <a:endParaRPr lang="en-US" sz="1050" dirty="0">
              <a:solidFill>
                <a:schemeClr val="accent1"/>
              </a:solidFill>
            </a:endParaRPr>
          </a:p>
        </p:txBody>
      </p:sp>
      <p:sp>
        <p:nvSpPr>
          <p:cNvPr id="37" name="TextBox 36"/>
          <p:cNvSpPr txBox="1"/>
          <p:nvPr/>
        </p:nvSpPr>
        <p:spPr>
          <a:xfrm>
            <a:off x="1472366" y="3467680"/>
            <a:ext cx="3281866" cy="415498"/>
          </a:xfrm>
          <a:prstGeom prst="rect">
            <a:avLst/>
          </a:prstGeom>
          <a:noFill/>
        </p:spPr>
        <p:txBody>
          <a:bodyPr wrap="square" rtlCol="0">
            <a:spAutoFit/>
          </a:bodyPr>
          <a:lstStyle/>
          <a:p>
            <a:r>
              <a:rPr lang="en-US" sz="1050" dirty="0" smtClean="0">
                <a:solidFill>
                  <a:schemeClr val="accent1"/>
                </a:solidFill>
              </a:rPr>
              <a:t>Retargeted </a:t>
            </a:r>
            <a:r>
              <a:rPr lang="en-US" sz="1050" dirty="0">
                <a:solidFill>
                  <a:schemeClr val="accent1"/>
                </a:solidFill>
              </a:rPr>
              <a:t>UPDATE Request to ADN-AE’s </a:t>
            </a:r>
            <a:r>
              <a:rPr lang="en-US" sz="1050" dirty="0" err="1">
                <a:solidFill>
                  <a:schemeClr val="accent1"/>
                </a:solidFill>
              </a:rPr>
              <a:t>flexContainer</a:t>
            </a:r>
            <a:r>
              <a:rPr lang="en-US" sz="1050" dirty="0">
                <a:solidFill>
                  <a:schemeClr val="accent1"/>
                </a:solidFill>
              </a:rPr>
              <a:t> to lock door</a:t>
            </a:r>
            <a:endParaRPr lang="en-US" sz="1050" dirty="0">
              <a:solidFill>
                <a:schemeClr val="accent1"/>
              </a:solidFill>
            </a:endParaRPr>
          </a:p>
        </p:txBody>
      </p:sp>
      <p:cxnSp>
        <p:nvCxnSpPr>
          <p:cNvPr id="41" name="Straight Arrow Connector 40"/>
          <p:cNvCxnSpPr/>
          <p:nvPr/>
        </p:nvCxnSpPr>
        <p:spPr>
          <a:xfrm>
            <a:off x="1371754" y="4240593"/>
            <a:ext cx="3725718" cy="0"/>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flipH="1">
            <a:off x="1371755" y="2286000"/>
            <a:ext cx="3706199" cy="0"/>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2633365" y="2100590"/>
            <a:ext cx="1447800" cy="261610"/>
          </a:xfrm>
          <a:prstGeom prst="rect">
            <a:avLst/>
          </a:prstGeom>
          <a:noFill/>
        </p:spPr>
        <p:txBody>
          <a:bodyPr wrap="square" rtlCol="0">
            <a:spAutoFit/>
          </a:bodyPr>
          <a:lstStyle/>
          <a:p>
            <a:r>
              <a:rPr lang="en-US" sz="1050" dirty="0" smtClean="0">
                <a:solidFill>
                  <a:schemeClr val="accent1"/>
                </a:solidFill>
              </a:rPr>
              <a:t>Response</a:t>
            </a:r>
            <a:endParaRPr lang="en-US" sz="1050" dirty="0">
              <a:solidFill>
                <a:schemeClr val="accent1"/>
              </a:solidFill>
            </a:endParaRPr>
          </a:p>
        </p:txBody>
      </p:sp>
      <p:cxnSp>
        <p:nvCxnSpPr>
          <p:cNvPr id="61" name="Straight Arrow Connector 60"/>
          <p:cNvCxnSpPr/>
          <p:nvPr/>
        </p:nvCxnSpPr>
        <p:spPr>
          <a:xfrm flipH="1">
            <a:off x="1389942" y="3855202"/>
            <a:ext cx="370619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3" name="TextBox 62"/>
          <p:cNvSpPr txBox="1"/>
          <p:nvPr/>
        </p:nvSpPr>
        <p:spPr>
          <a:xfrm>
            <a:off x="1411697" y="4002632"/>
            <a:ext cx="3543977" cy="253916"/>
          </a:xfrm>
          <a:prstGeom prst="rect">
            <a:avLst/>
          </a:prstGeom>
          <a:noFill/>
        </p:spPr>
        <p:txBody>
          <a:bodyPr wrap="square" rtlCol="0">
            <a:spAutoFit/>
          </a:bodyPr>
          <a:lstStyle/>
          <a:p>
            <a:r>
              <a:rPr lang="en-US" sz="1050" dirty="0" smtClean="0">
                <a:solidFill>
                  <a:schemeClr val="accent1"/>
                </a:solidFill>
              </a:rPr>
              <a:t>Response </a:t>
            </a:r>
            <a:r>
              <a:rPr lang="en-US" sz="1050" dirty="0" smtClean="0">
                <a:solidFill>
                  <a:schemeClr val="accent1"/>
                </a:solidFill>
              </a:rPr>
              <a:t>[ADN-AE’s Door </a:t>
            </a:r>
            <a:r>
              <a:rPr lang="en-US" sz="1050" dirty="0" smtClean="0">
                <a:solidFill>
                  <a:schemeClr val="accent1"/>
                </a:solidFill>
              </a:rPr>
              <a:t>Lock </a:t>
            </a:r>
            <a:r>
              <a:rPr lang="en-US" sz="1050" dirty="0" err="1" smtClean="0">
                <a:solidFill>
                  <a:schemeClr val="accent1"/>
                </a:solidFill>
              </a:rPr>
              <a:t>flexContainer</a:t>
            </a:r>
            <a:r>
              <a:rPr lang="en-US" sz="1050" dirty="0" smtClean="0">
                <a:solidFill>
                  <a:schemeClr val="accent1"/>
                </a:solidFill>
              </a:rPr>
              <a:t> Representation</a:t>
            </a:r>
            <a:r>
              <a:rPr lang="en-US" sz="1050" dirty="0" smtClean="0">
                <a:solidFill>
                  <a:schemeClr val="accent1"/>
                </a:solidFill>
              </a:rPr>
              <a:t>]</a:t>
            </a:r>
            <a:endParaRPr lang="en-US" sz="1050" dirty="0">
              <a:solidFill>
                <a:schemeClr val="accent1"/>
              </a:solidFill>
            </a:endParaRPr>
          </a:p>
        </p:txBody>
      </p:sp>
      <p:cxnSp>
        <p:nvCxnSpPr>
          <p:cNvPr id="66" name="Straight Arrow Connector 65"/>
          <p:cNvCxnSpPr/>
          <p:nvPr/>
        </p:nvCxnSpPr>
        <p:spPr>
          <a:xfrm flipH="1">
            <a:off x="5114660" y="3352800"/>
            <a:ext cx="350973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7" name="TextBox 66"/>
          <p:cNvSpPr txBox="1"/>
          <p:nvPr/>
        </p:nvSpPr>
        <p:spPr>
          <a:xfrm>
            <a:off x="5365203" y="3096640"/>
            <a:ext cx="3702597" cy="253916"/>
          </a:xfrm>
          <a:prstGeom prst="rect">
            <a:avLst/>
          </a:prstGeom>
          <a:noFill/>
        </p:spPr>
        <p:txBody>
          <a:bodyPr wrap="square" rtlCol="0">
            <a:spAutoFit/>
          </a:bodyPr>
          <a:lstStyle/>
          <a:p>
            <a:r>
              <a:rPr lang="en-US" sz="1050" dirty="0" smtClean="0">
                <a:solidFill>
                  <a:schemeClr val="accent1"/>
                </a:solidFill>
              </a:rPr>
              <a:t>UPDATE </a:t>
            </a:r>
            <a:r>
              <a:rPr lang="en-US" sz="1050" dirty="0" smtClean="0">
                <a:solidFill>
                  <a:schemeClr val="accent1"/>
                </a:solidFill>
              </a:rPr>
              <a:t>Request </a:t>
            </a:r>
            <a:r>
              <a:rPr lang="en-US" sz="1050" dirty="0" smtClean="0">
                <a:solidFill>
                  <a:schemeClr val="accent1"/>
                </a:solidFill>
              </a:rPr>
              <a:t>to ADN-AE’s </a:t>
            </a:r>
            <a:r>
              <a:rPr lang="en-US" sz="1050" dirty="0" err="1" smtClean="0">
                <a:solidFill>
                  <a:schemeClr val="accent1"/>
                </a:solidFill>
              </a:rPr>
              <a:t>flexContainer</a:t>
            </a:r>
            <a:r>
              <a:rPr lang="en-US" sz="1050" dirty="0" smtClean="0">
                <a:solidFill>
                  <a:schemeClr val="accent1"/>
                </a:solidFill>
              </a:rPr>
              <a:t> to lock </a:t>
            </a:r>
            <a:r>
              <a:rPr lang="en-US" sz="1050" dirty="0">
                <a:solidFill>
                  <a:schemeClr val="accent1"/>
                </a:solidFill>
              </a:rPr>
              <a:t>d</a:t>
            </a:r>
            <a:r>
              <a:rPr lang="en-US" sz="1050" dirty="0" smtClean="0">
                <a:solidFill>
                  <a:schemeClr val="accent1"/>
                </a:solidFill>
              </a:rPr>
              <a:t>oor</a:t>
            </a:r>
            <a:endParaRPr lang="en-US" sz="1050" dirty="0">
              <a:solidFill>
                <a:schemeClr val="accent1"/>
              </a:solidFill>
            </a:endParaRPr>
          </a:p>
        </p:txBody>
      </p:sp>
      <p:sp>
        <p:nvSpPr>
          <p:cNvPr id="69" name="TextBox 68"/>
          <p:cNvSpPr txBox="1"/>
          <p:nvPr/>
        </p:nvSpPr>
        <p:spPr>
          <a:xfrm>
            <a:off x="5476863" y="4147319"/>
            <a:ext cx="3462673" cy="577081"/>
          </a:xfrm>
          <a:prstGeom prst="rect">
            <a:avLst/>
          </a:prstGeom>
          <a:noFill/>
        </p:spPr>
        <p:txBody>
          <a:bodyPr wrap="square" rtlCol="0">
            <a:spAutoFit/>
          </a:bodyPr>
          <a:lstStyle/>
          <a:p>
            <a:r>
              <a:rPr lang="en-US" sz="1050" dirty="0" smtClean="0">
                <a:solidFill>
                  <a:schemeClr val="accent1"/>
                </a:solidFill>
              </a:rPr>
              <a:t>Retargeted Response </a:t>
            </a:r>
          </a:p>
          <a:p>
            <a:r>
              <a:rPr lang="en-US" sz="1050" dirty="0">
                <a:solidFill>
                  <a:schemeClr val="accent1"/>
                </a:solidFill>
              </a:rPr>
              <a:t>[ADN-AE’s Door Lock </a:t>
            </a:r>
            <a:r>
              <a:rPr lang="en-US" sz="1050" dirty="0" err="1">
                <a:solidFill>
                  <a:schemeClr val="accent1"/>
                </a:solidFill>
              </a:rPr>
              <a:t>flexContainer</a:t>
            </a:r>
            <a:r>
              <a:rPr lang="en-US" sz="1050" dirty="0">
                <a:solidFill>
                  <a:schemeClr val="accent1"/>
                </a:solidFill>
              </a:rPr>
              <a:t> Representation]</a:t>
            </a:r>
            <a:endParaRPr lang="en-US" sz="1050" dirty="0">
              <a:solidFill>
                <a:schemeClr val="accent1"/>
              </a:solidFill>
            </a:endParaRPr>
          </a:p>
          <a:p>
            <a:endParaRPr lang="en-US" sz="1050" dirty="0">
              <a:solidFill>
                <a:schemeClr val="accent1"/>
              </a:solidFill>
            </a:endParaRPr>
          </a:p>
        </p:txBody>
      </p:sp>
      <p:cxnSp>
        <p:nvCxnSpPr>
          <p:cNvPr id="70" name="Straight Arrow Connector 69"/>
          <p:cNvCxnSpPr/>
          <p:nvPr/>
        </p:nvCxnSpPr>
        <p:spPr>
          <a:xfrm>
            <a:off x="5105400" y="4572000"/>
            <a:ext cx="3528254" cy="0"/>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p:nvPr/>
        </p:nvCxnSpPr>
        <p:spPr>
          <a:xfrm flipH="1">
            <a:off x="5114660" y="2494414"/>
            <a:ext cx="350973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7" name="TextBox 76"/>
          <p:cNvSpPr txBox="1"/>
          <p:nvPr/>
        </p:nvSpPr>
        <p:spPr>
          <a:xfrm>
            <a:off x="6191198" y="2258440"/>
            <a:ext cx="1809802" cy="253916"/>
          </a:xfrm>
          <a:prstGeom prst="rect">
            <a:avLst/>
          </a:prstGeom>
          <a:noFill/>
        </p:spPr>
        <p:txBody>
          <a:bodyPr wrap="square" rtlCol="0">
            <a:spAutoFit/>
          </a:bodyPr>
          <a:lstStyle/>
          <a:p>
            <a:r>
              <a:rPr lang="en-US" sz="1050" dirty="0" smtClean="0">
                <a:solidFill>
                  <a:schemeClr val="accent1"/>
                </a:solidFill>
              </a:rPr>
              <a:t>DISCOVER Door &lt;AE&gt;</a:t>
            </a:r>
            <a:endParaRPr lang="en-US" sz="1050" dirty="0">
              <a:solidFill>
                <a:schemeClr val="accent1"/>
              </a:solidFill>
            </a:endParaRPr>
          </a:p>
        </p:txBody>
      </p:sp>
      <p:cxnSp>
        <p:nvCxnSpPr>
          <p:cNvPr id="78" name="Straight Arrow Connector 77"/>
          <p:cNvCxnSpPr/>
          <p:nvPr/>
        </p:nvCxnSpPr>
        <p:spPr>
          <a:xfrm>
            <a:off x="5105400" y="2712217"/>
            <a:ext cx="3528254" cy="0"/>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sp>
        <p:nvSpPr>
          <p:cNvPr id="79" name="TextBox 78"/>
          <p:cNvSpPr txBox="1"/>
          <p:nvPr/>
        </p:nvSpPr>
        <p:spPr>
          <a:xfrm>
            <a:off x="5172151" y="2487040"/>
            <a:ext cx="3438449" cy="253916"/>
          </a:xfrm>
          <a:prstGeom prst="rect">
            <a:avLst/>
          </a:prstGeom>
          <a:noFill/>
        </p:spPr>
        <p:txBody>
          <a:bodyPr wrap="square" rtlCol="0">
            <a:spAutoFit/>
          </a:bodyPr>
          <a:lstStyle/>
          <a:p>
            <a:r>
              <a:rPr lang="en-US" sz="1050" dirty="0" smtClean="0">
                <a:solidFill>
                  <a:schemeClr val="accent1"/>
                </a:solidFill>
              </a:rPr>
              <a:t>Response </a:t>
            </a:r>
            <a:r>
              <a:rPr lang="en-US" sz="1050" dirty="0">
                <a:solidFill>
                  <a:schemeClr val="accent1"/>
                </a:solidFill>
              </a:rPr>
              <a:t>[ADN-AE’s Door </a:t>
            </a:r>
            <a:r>
              <a:rPr lang="en-US" sz="1050" dirty="0" smtClean="0">
                <a:solidFill>
                  <a:schemeClr val="accent1"/>
                </a:solidFill>
              </a:rPr>
              <a:t>Lock </a:t>
            </a:r>
            <a:r>
              <a:rPr lang="en-US" sz="1050" dirty="0" err="1" smtClean="0">
                <a:solidFill>
                  <a:schemeClr val="accent1"/>
                </a:solidFill>
              </a:rPr>
              <a:t>flexContainer</a:t>
            </a:r>
            <a:r>
              <a:rPr lang="en-US" sz="1050" dirty="0" smtClean="0">
                <a:solidFill>
                  <a:schemeClr val="accent1"/>
                </a:solidFill>
              </a:rPr>
              <a:t> Resource Info</a:t>
            </a:r>
            <a:r>
              <a:rPr lang="en-US" sz="1050" dirty="0" smtClean="0">
                <a:solidFill>
                  <a:schemeClr val="accent1"/>
                </a:solidFill>
              </a:rPr>
              <a:t>]</a:t>
            </a:r>
            <a:endParaRPr lang="en-US" sz="1050" dirty="0">
              <a:solidFill>
                <a:schemeClr val="accent1"/>
              </a:solidFill>
            </a:endParaRPr>
          </a:p>
        </p:txBody>
      </p:sp>
      <p:sp>
        <p:nvSpPr>
          <p:cNvPr id="58" name="TextBox 57"/>
          <p:cNvSpPr txBox="1"/>
          <p:nvPr/>
        </p:nvSpPr>
        <p:spPr>
          <a:xfrm>
            <a:off x="5627921" y="1700125"/>
            <a:ext cx="2333415" cy="523220"/>
          </a:xfrm>
          <a:prstGeom prst="rect">
            <a:avLst/>
          </a:prstGeom>
          <a:solidFill>
            <a:srgbClr val="FFFF00"/>
          </a:solidFill>
          <a:ln>
            <a:solidFill>
              <a:schemeClr val="bg1"/>
            </a:solidFill>
          </a:ln>
        </p:spPr>
        <p:txBody>
          <a:bodyPr wrap="square" rtlCol="0">
            <a:spAutoFit/>
          </a:bodyPr>
          <a:lstStyle/>
          <a:p>
            <a:r>
              <a:rPr lang="en-US" sz="1400" b="1" dirty="0" smtClean="0">
                <a:solidFill>
                  <a:schemeClr val="accent1"/>
                </a:solidFill>
              </a:rPr>
              <a:t>Only 4 messages required for initialization</a:t>
            </a:r>
            <a:endParaRPr lang="en-US" sz="1400" b="1" dirty="0">
              <a:solidFill>
                <a:schemeClr val="accent1"/>
              </a:solidFill>
            </a:endParaRPr>
          </a:p>
        </p:txBody>
      </p:sp>
      <p:sp>
        <p:nvSpPr>
          <p:cNvPr id="68" name="TextBox 67"/>
          <p:cNvSpPr txBox="1"/>
          <p:nvPr/>
        </p:nvSpPr>
        <p:spPr>
          <a:xfrm>
            <a:off x="1966372" y="4696782"/>
            <a:ext cx="2377028" cy="523220"/>
          </a:xfrm>
          <a:prstGeom prst="rect">
            <a:avLst/>
          </a:prstGeom>
          <a:solidFill>
            <a:srgbClr val="FFFF00"/>
          </a:solidFill>
          <a:ln>
            <a:noFill/>
          </a:ln>
        </p:spPr>
        <p:txBody>
          <a:bodyPr wrap="square" rtlCol="0">
            <a:spAutoFit/>
          </a:bodyPr>
          <a:lstStyle/>
          <a:p>
            <a:r>
              <a:rPr lang="en-US" sz="1400" b="1" dirty="0" smtClean="0">
                <a:solidFill>
                  <a:schemeClr val="accent1"/>
                </a:solidFill>
              </a:rPr>
              <a:t>Only 4 messages required for locking the door</a:t>
            </a:r>
            <a:endParaRPr lang="en-US" sz="1400" b="1" dirty="0">
              <a:solidFill>
                <a:schemeClr val="accent1"/>
              </a:solidFill>
            </a:endParaRPr>
          </a:p>
        </p:txBody>
      </p:sp>
      <p:pic>
        <p:nvPicPr>
          <p:cNvPr id="75" name="Picture 7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flipH="1">
            <a:off x="617617" y="1035357"/>
            <a:ext cx="305214" cy="657788"/>
          </a:xfrm>
          <a:prstGeom prst="rect">
            <a:avLst/>
          </a:prstGeom>
        </p:spPr>
      </p:pic>
      <p:pic>
        <p:nvPicPr>
          <p:cNvPr id="92" name="Picture 9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85780" y="971827"/>
            <a:ext cx="314003" cy="492095"/>
          </a:xfrm>
          <a:prstGeom prst="rect">
            <a:avLst/>
          </a:prstGeom>
        </p:spPr>
      </p:pic>
      <p:pic>
        <p:nvPicPr>
          <p:cNvPr id="93"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3851084" y="870533"/>
            <a:ext cx="671906" cy="619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144383" y="5892225"/>
            <a:ext cx="8847217" cy="584775"/>
          </a:xfrm>
          <a:prstGeom prst="rect">
            <a:avLst/>
          </a:prstGeom>
          <a:noFill/>
        </p:spPr>
        <p:txBody>
          <a:bodyPr wrap="square" rtlCol="0">
            <a:spAutoFit/>
          </a:bodyPr>
          <a:lstStyle/>
          <a:p>
            <a:r>
              <a:rPr lang="en-US" sz="1600" b="1" dirty="0" smtClean="0">
                <a:solidFill>
                  <a:srgbClr val="00B0F0"/>
                </a:solidFill>
                <a:sym typeface="Wingdings" panose="05000000000000000000" pitchFamily="2" charset="2"/>
              </a:rPr>
              <a:t> Retargeting can reduce the messaging overhead </a:t>
            </a:r>
            <a:r>
              <a:rPr lang="en-US" sz="1600" b="1" dirty="0" smtClean="0">
                <a:solidFill>
                  <a:srgbClr val="00B0F0"/>
                </a:solidFill>
                <a:sym typeface="Wingdings" panose="05000000000000000000" pitchFamily="2" charset="2"/>
              </a:rPr>
              <a:t>(no notifications needed) and latency in </a:t>
            </a:r>
            <a:r>
              <a:rPr lang="en-US" sz="1600" b="1" dirty="0" smtClean="0">
                <a:solidFill>
                  <a:srgbClr val="00B0F0"/>
                </a:solidFill>
                <a:sym typeface="Wingdings" panose="05000000000000000000" pitchFamily="2" charset="2"/>
              </a:rPr>
              <a:t>the system</a:t>
            </a:r>
          </a:p>
          <a:p>
            <a:r>
              <a:rPr lang="en-US" sz="1600" b="1" dirty="0" smtClean="0">
                <a:solidFill>
                  <a:srgbClr val="00B0F0"/>
                </a:solidFill>
                <a:sym typeface="Wingdings" panose="05000000000000000000" pitchFamily="2" charset="2"/>
              </a:rPr>
              <a:t> Reducing messaging overhead can make system less complex and provide better performance</a:t>
            </a:r>
          </a:p>
        </p:txBody>
      </p:sp>
      <p:sp>
        <p:nvSpPr>
          <p:cNvPr id="5" name="Oval 4"/>
          <p:cNvSpPr/>
          <p:nvPr/>
        </p:nvSpPr>
        <p:spPr>
          <a:xfrm>
            <a:off x="4836655" y="3154428"/>
            <a:ext cx="533400" cy="1570329"/>
          </a:xfrm>
          <a:prstGeom prst="ellipse">
            <a:avLst/>
          </a:prstGeom>
          <a:solidFill>
            <a:schemeClr val="accent3">
              <a:lumMod val="60000"/>
              <a:lumOff val="40000"/>
              <a:alpha val="22000"/>
            </a:schemeClr>
          </a:solidFill>
          <a:ln>
            <a:solidFill>
              <a:schemeClr val="accent3">
                <a:lumMod val="60000"/>
                <a:lumOff val="40000"/>
                <a:alpha val="23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p:cNvSpPr txBox="1"/>
          <p:nvPr/>
        </p:nvSpPr>
        <p:spPr>
          <a:xfrm>
            <a:off x="5359681" y="3720774"/>
            <a:ext cx="841167" cy="253916"/>
          </a:xfrm>
          <a:prstGeom prst="rect">
            <a:avLst/>
          </a:prstGeom>
          <a:noFill/>
        </p:spPr>
        <p:txBody>
          <a:bodyPr wrap="square" rtlCol="0">
            <a:spAutoFit/>
          </a:bodyPr>
          <a:lstStyle/>
          <a:p>
            <a:r>
              <a:rPr lang="en-US" sz="1050" b="1" dirty="0" smtClean="0">
                <a:solidFill>
                  <a:srgbClr val="00B0F0"/>
                </a:solidFill>
              </a:rPr>
              <a:t>Retargeting</a:t>
            </a:r>
            <a:endParaRPr lang="en-US" sz="1050" b="1" dirty="0">
              <a:solidFill>
                <a:srgbClr val="00B0F0"/>
              </a:solidFill>
            </a:endParaRPr>
          </a:p>
        </p:txBody>
      </p:sp>
      <p:sp>
        <p:nvSpPr>
          <p:cNvPr id="36" name="Rounded Rectangular Callout 35"/>
          <p:cNvSpPr/>
          <p:nvPr/>
        </p:nvSpPr>
        <p:spPr>
          <a:xfrm>
            <a:off x="0" y="3013014"/>
            <a:ext cx="1282405" cy="1221800"/>
          </a:xfrm>
          <a:prstGeom prst="wedgeRoundRectCallout">
            <a:avLst>
              <a:gd name="adj1" fmla="val 54871"/>
              <a:gd name="adj2" fmla="val -1344"/>
              <a:gd name="adj3" fmla="val 16667"/>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lIns="9144" rIns="9144" rtlCol="0" anchor="ctr"/>
          <a:lstStyle/>
          <a:p>
            <a:pPr algn="ctr"/>
            <a:r>
              <a:rPr lang="en-US" sz="1200" b="1" dirty="0" smtClean="0">
                <a:solidFill>
                  <a:srgbClr val="C00000"/>
                </a:solidFill>
              </a:rPr>
              <a:t>Transparency allows command and status in one </a:t>
            </a:r>
            <a:r>
              <a:rPr lang="en-US" sz="1200" b="1" dirty="0" smtClean="0">
                <a:solidFill>
                  <a:srgbClr val="C00000"/>
                </a:solidFill>
              </a:rPr>
              <a:t>request/ response exchange</a:t>
            </a:r>
            <a:endParaRPr lang="en-US" sz="1200" b="1" dirty="0">
              <a:solidFill>
                <a:srgbClr val="C00000"/>
              </a:solidFill>
            </a:endParaRPr>
          </a:p>
        </p:txBody>
      </p:sp>
      <p:sp>
        <p:nvSpPr>
          <p:cNvPr id="40" name="Rounded Rectangular Callout 39"/>
          <p:cNvSpPr/>
          <p:nvPr/>
        </p:nvSpPr>
        <p:spPr>
          <a:xfrm>
            <a:off x="5257752" y="4765014"/>
            <a:ext cx="3020941" cy="620809"/>
          </a:xfrm>
          <a:prstGeom prst="wedgeRoundRectCallout">
            <a:avLst>
              <a:gd name="adj1" fmla="val -52161"/>
              <a:gd name="adj2" fmla="val -71081"/>
              <a:gd name="adj3" fmla="val 16667"/>
            </a:avLst>
          </a:prstGeom>
          <a:solidFill>
            <a:schemeClr val="accent3">
              <a:lumMod val="60000"/>
              <a:lumOff val="40000"/>
              <a:alpha val="22000"/>
            </a:schemeClr>
          </a:solidFill>
          <a:ln>
            <a:solidFill>
              <a:schemeClr val="accent3">
                <a:lumMod val="60000"/>
                <a:lumOff val="40000"/>
                <a:alpha val="23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smtClean="0">
                <a:solidFill>
                  <a:schemeClr val="accent3">
                    <a:lumMod val="60000"/>
                    <a:lumOff val="40000"/>
                  </a:schemeClr>
                </a:solidFill>
              </a:rPr>
              <a:t>Retargeting can also involve value-add services such as ACP checks, store-and-forwarding, scheduling, group </a:t>
            </a:r>
            <a:r>
              <a:rPr lang="en-US" sz="1000" b="1" dirty="0" err="1" smtClean="0">
                <a:solidFill>
                  <a:schemeClr val="accent3">
                    <a:lumMod val="60000"/>
                    <a:lumOff val="40000"/>
                  </a:schemeClr>
                </a:solidFill>
              </a:rPr>
              <a:t>fanout</a:t>
            </a:r>
            <a:r>
              <a:rPr lang="en-US" sz="1000" b="1" dirty="0" smtClean="0">
                <a:solidFill>
                  <a:schemeClr val="accent3">
                    <a:lumMod val="60000"/>
                    <a:lumOff val="40000"/>
                  </a:schemeClr>
                </a:solidFill>
              </a:rPr>
              <a:t>, caching, sub/not handling, etc. </a:t>
            </a:r>
            <a:endParaRPr lang="en-US" sz="1000" b="1" dirty="0">
              <a:solidFill>
                <a:schemeClr val="accent3">
                  <a:lumMod val="60000"/>
                  <a:lumOff val="40000"/>
                </a:schemeClr>
              </a:solidFill>
            </a:endParaRPr>
          </a:p>
        </p:txBody>
      </p:sp>
    </p:spTree>
    <p:extLst>
      <p:ext uri="{BB962C8B-B14F-4D97-AF65-F5344CB8AC3E}">
        <p14:creationId xmlns:p14="http://schemas.microsoft.com/office/powerpoint/2010/main" val="8690475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neM2M Content Theme">
  <a:themeElements>
    <a:clrScheme name="oneM2M">
      <a:dk1>
        <a:srgbClr val="000000"/>
      </a:dk1>
      <a:lt1>
        <a:sysClr val="window" lastClr="FFFFFF"/>
      </a:lt1>
      <a:dk2>
        <a:srgbClr val="505450"/>
      </a:dk2>
      <a:lt2>
        <a:srgbClr val="A0A0A3"/>
      </a:lt2>
      <a:accent1>
        <a:srgbClr val="B42025"/>
      </a:accent1>
      <a:accent2>
        <a:srgbClr val="F6921E"/>
      </a:accent2>
      <a:accent3>
        <a:srgbClr val="005480"/>
      </a:accent3>
      <a:accent4>
        <a:srgbClr val="668C97"/>
      </a:accent4>
      <a:accent5>
        <a:srgbClr val="716896"/>
      </a:accent5>
      <a:accent6>
        <a:srgbClr val="0080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67268</TotalTime>
  <Words>1681</Words>
  <Application>Microsoft Office PowerPoint</Application>
  <PresentationFormat>On-screen Show (4:3)</PresentationFormat>
  <Paragraphs>247</Paragraphs>
  <Slides>15</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21" baseType="lpstr">
      <vt:lpstr>Gulim</vt:lpstr>
      <vt:lpstr>Arial</vt:lpstr>
      <vt:lpstr>Calibri</vt:lpstr>
      <vt:lpstr>Wingdings</vt:lpstr>
      <vt:lpstr>oneM2M Content Theme</vt:lpstr>
      <vt:lpstr>Visio</vt:lpstr>
      <vt:lpstr>CSE Retargeting to AE, IPE, and NoDN Hosted Resources</vt:lpstr>
      <vt:lpstr>Currently in oneM2M …</vt:lpstr>
      <vt:lpstr>So why do we care?</vt:lpstr>
      <vt:lpstr>So why not just use a ASN-CSE?</vt:lpstr>
      <vt:lpstr>Comparison</vt:lpstr>
      <vt:lpstr>Example Use Case</vt:lpstr>
      <vt:lpstr>Mirroring Example</vt:lpstr>
      <vt:lpstr>Other Mirroring Concerns</vt:lpstr>
      <vt:lpstr>Retargeting to an ADN-AE</vt:lpstr>
      <vt:lpstr>Interworking Example</vt:lpstr>
      <vt:lpstr>Retargeting to an IPE</vt:lpstr>
      <vt:lpstr>Link Descriptions (FFS)</vt:lpstr>
      <vt:lpstr>Retargeting to a NoDN (FFS)</vt:lpstr>
      <vt:lpstr>Retargeting to a NoDN (FFS)</vt:lpstr>
      <vt:lpstr>Next Steps?</vt:lpstr>
    </vt:vector>
  </TitlesOfParts>
  <Company>oneM2M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oneM2M - Taking a Look Inside</dc:title>
  <dc:creator>Nicolas Damour</dc:creator>
  <cp:keywords>oneM2M, M2M, IoT</cp:keywords>
  <cp:lastModifiedBy>Dale</cp:lastModifiedBy>
  <cp:revision>2493</cp:revision>
  <cp:lastPrinted>2014-10-30T16:01:28Z</cp:lastPrinted>
  <dcterms:created xsi:type="dcterms:W3CDTF">2012-09-11T22:52:11Z</dcterms:created>
  <dcterms:modified xsi:type="dcterms:W3CDTF">2017-03-15T13:56:31Z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_AdHocReviewCycleID">
    <vt:i4>1672106458</vt:i4>
  </property>
  <property fmtid="{D5CDD505-2E9C-101B-9397-08002B2CF9AE}" pid="4" name="_EmailSubject">
    <vt:lpwstr>TIA oneM2M panel discussion </vt:lpwstr>
  </property>
  <property fmtid="{D5CDD505-2E9C-101B-9397-08002B2CF9AE}" pid="5" name="_AuthorEmail">
    <vt:lpwstr>omar.elloumi@nokia.com</vt:lpwstr>
  </property>
  <property fmtid="{D5CDD505-2E9C-101B-9397-08002B2CF9AE}" pid="6" name="_AuthorEmailDisplayName">
    <vt:lpwstr>Elloumi, Omar (Nokia - FR)</vt:lpwstr>
  </property>
  <property fmtid="{D5CDD505-2E9C-101B-9397-08002B2CF9AE}" pid="7" name="_PreviousAdHocReviewCycleID">
    <vt:i4>473736659</vt:i4>
  </property>
</Properties>
</file>