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commentAuthors.xml" ContentType="application/vnd.openxmlformats-officedocument.presentationml.commentAuthors+xml"/>
  <Default Extension="vml" ContentType="application/vnd.openxmlformats-officedocument.vmlDrawing"/>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58" r:id="rId3"/>
    <p:sldId id="279" r:id="rId4"/>
    <p:sldId id="276" r:id="rId5"/>
    <p:sldId id="268" r:id="rId6"/>
    <p:sldId id="282" r:id="rId7"/>
    <p:sldId id="273" r:id="rId8"/>
    <p:sldId id="280" r:id="rId9"/>
    <p:sldId id="281" r:id="rId10"/>
    <p:sldId id="265"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extLst>
    <p:ext uri="{EFAFB233-063F-42B5-8137-9DF3F51BA10A}">
      <p15:sldGuideLst xmlns:p15="http://schemas.microsoft.com/office/powerpoint/2012/main" xmlns="">
        <p15:guide id="1" orient="horz" pos="3888">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00302436" initials="Echo-xb" lastIdx="4"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CC"/>
    <a:srgbClr val="CA6E6C"/>
    <a:srgbClr val="A0A0A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84198" autoAdjust="0"/>
  </p:normalViewPr>
  <p:slideViewPr>
    <p:cSldViewPr showGuides="1">
      <p:cViewPr>
        <p:scale>
          <a:sx n="90" d="100"/>
          <a:sy n="90" d="100"/>
        </p:scale>
        <p:origin x="-1147" y="182"/>
      </p:cViewPr>
      <p:guideLst>
        <p:guide orient="horz" pos="3888"/>
        <p:guide pos="2880"/>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68" d="100"/>
          <a:sy n="68" d="100"/>
        </p:scale>
        <p:origin x="-3252"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cs typeface="Arial" pitchFamily="34" charset="0"/>
              </a:defRPr>
            </a:lvl1pPr>
          </a:lstStyle>
          <a:p>
            <a:pPr>
              <a:defRPr/>
            </a:pPr>
            <a:endParaRPr lang="zh-CN" altLang="zh-CN"/>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cs typeface="Arial" pitchFamily="34" charset="0"/>
              </a:defRPr>
            </a:lvl1pPr>
          </a:lstStyle>
          <a:p>
            <a:pPr>
              <a:defRPr/>
            </a:pPr>
            <a:fld id="{414C334F-1441-4372-A5EC-F1F3777B1B64}" type="datetimeFigureOut">
              <a:rPr lang="en-US" altLang="zh-CN"/>
              <a:pPr>
                <a:defRPr/>
              </a:pPr>
              <a:t>3/20/2017</a:t>
            </a:fld>
            <a:endParaRPr lang="en-US" altLang="zh-CN" dirty="0"/>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cs typeface="Arial" pitchFamily="34" charset="0"/>
              </a:defRPr>
            </a:lvl1pPr>
          </a:lstStyle>
          <a:p>
            <a:pPr>
              <a:defRPr/>
            </a:pPr>
            <a:endParaRPr lang="zh-CN" altLang="zh-CN"/>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cs typeface="Arial" pitchFamily="34" charset="0"/>
              </a:defRPr>
            </a:lvl1pPr>
          </a:lstStyle>
          <a:p>
            <a:pPr>
              <a:defRPr/>
            </a:pPr>
            <a:fld id="{A8E2FC5A-574A-4BF2-BC31-ADBD9F04BFB0}" type="slidenum">
              <a:rPr lang="en-US" altLang="zh-CN"/>
              <a:pPr>
                <a:defRPr/>
              </a:pPr>
              <a:t>‹#›</a:t>
            </a:fld>
            <a:endParaRPr lang="en-US" altLang="zh-CN" dirty="0"/>
          </a:p>
        </p:txBody>
      </p:sp>
    </p:spTree>
    <p:extLst>
      <p:ext uri="{BB962C8B-B14F-4D97-AF65-F5344CB8AC3E}">
        <p14:creationId xmlns:p14="http://schemas.microsoft.com/office/powerpoint/2010/main" xmlns="" val="15036659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Arial" charset="0"/>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Arial" charset="0"/>
              </a:defRPr>
            </a:lvl1pPr>
          </a:lstStyle>
          <a:p>
            <a:pPr>
              <a:defRPr/>
            </a:pPr>
            <a:fld id="{68EE1844-786C-47E6-99AD-6BD2F13CC9E9}" type="datetimeFigureOut">
              <a:rPr lang="zh-CN" altLang="en-US"/>
              <a:pPr>
                <a:defRPr/>
              </a:pPr>
              <a:t>2017/3/20</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Arial" charset="0"/>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cs typeface="Arial" charset="0"/>
              </a:defRPr>
            </a:lvl1pPr>
          </a:lstStyle>
          <a:p>
            <a:pPr>
              <a:defRPr/>
            </a:pPr>
            <a:fld id="{61D52DCF-4EE0-4086-8214-64229392A245}" type="slidenum">
              <a:rPr lang="zh-CN" altLang="en-US"/>
              <a:pPr>
                <a:defRPr/>
              </a:pPr>
              <a:t>‹#›</a:t>
            </a:fld>
            <a:endParaRPr lang="zh-CN" altLang="en-US"/>
          </a:p>
        </p:txBody>
      </p:sp>
    </p:spTree>
    <p:extLst>
      <p:ext uri="{BB962C8B-B14F-4D97-AF65-F5344CB8AC3E}">
        <p14:creationId xmlns:p14="http://schemas.microsoft.com/office/powerpoint/2010/main" xmlns="" val="40522964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改一改</a:t>
            </a:r>
            <a:r>
              <a:rPr lang="en-US" altLang="zh-CN" dirty="0" smtClean="0"/>
              <a:t>Source</a:t>
            </a:r>
            <a:r>
              <a:rPr lang="zh-CN" altLang="en-US" dirty="0" smtClean="0"/>
              <a:t>和</a:t>
            </a:r>
            <a:r>
              <a:rPr lang="en-US" altLang="zh-CN" dirty="0" smtClean="0"/>
              <a:t>date</a:t>
            </a:r>
            <a:endParaRPr lang="zh-CN" altLang="en-US" dirty="0"/>
          </a:p>
        </p:txBody>
      </p:sp>
      <p:sp>
        <p:nvSpPr>
          <p:cNvPr id="4" name="灯片编号占位符 3"/>
          <p:cNvSpPr>
            <a:spLocks noGrp="1"/>
          </p:cNvSpPr>
          <p:nvPr>
            <p:ph type="sldNum" sz="quarter" idx="10"/>
          </p:nvPr>
        </p:nvSpPr>
        <p:spPr/>
        <p:txBody>
          <a:bodyPr/>
          <a:lstStyle/>
          <a:p>
            <a:pPr>
              <a:defRPr/>
            </a:pPr>
            <a:fld id="{61D52DCF-4EE0-4086-8214-64229392A245}" type="slidenum">
              <a:rPr lang="zh-CN" altLang="en-US" smtClean="0"/>
              <a:pPr>
                <a:defRPr/>
              </a:pPr>
              <a:t>1</a:t>
            </a:fld>
            <a:endParaRPr lang="zh-CN" altLang="en-US"/>
          </a:p>
        </p:txBody>
      </p:sp>
    </p:spTree>
    <p:extLst>
      <p:ext uri="{BB962C8B-B14F-4D97-AF65-F5344CB8AC3E}">
        <p14:creationId xmlns:p14="http://schemas.microsoft.com/office/powerpoint/2010/main" xmlns="" val="2698860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可能需要考虑一下，目前的资源架构，对于</a:t>
            </a:r>
            <a:r>
              <a:rPr lang="en-US" altLang="zh-CN" dirty="0" smtClean="0"/>
              <a:t>MBMS</a:t>
            </a:r>
            <a:r>
              <a:rPr lang="zh-CN" altLang="en-US" dirty="0" smtClean="0"/>
              <a:t>和</a:t>
            </a:r>
            <a:r>
              <a:rPr lang="en-US" altLang="zh-CN" dirty="0" smtClean="0"/>
              <a:t>IP</a:t>
            </a:r>
            <a:r>
              <a:rPr lang="zh-CN" altLang="en-US" dirty="0" smtClean="0"/>
              <a:t>多播是可以支持的，但是如果后续有新的多播技术，这个架构是否还能够适用。我们可能需要一个回答。</a:t>
            </a:r>
            <a:endParaRPr lang="en-US" altLang="zh-CN" dirty="0" smtClean="0"/>
          </a:p>
          <a:p>
            <a:r>
              <a:rPr lang="en-US" altLang="zh-CN" dirty="0" err="1" smtClean="0"/>
              <a:t>multicastCapability</a:t>
            </a:r>
            <a:r>
              <a:rPr lang="zh-CN" altLang="en-US" dirty="0" smtClean="0"/>
              <a:t>应该是圆角框，具体的</a:t>
            </a:r>
            <a:r>
              <a:rPr lang="en-US" altLang="zh-CN" dirty="0" err="1" smtClean="0"/>
              <a:t>multicastCapability</a:t>
            </a:r>
            <a:r>
              <a:rPr lang="zh-CN" altLang="en-US" dirty="0" smtClean="0"/>
              <a:t>是什么样的？一个</a:t>
            </a:r>
            <a:r>
              <a:rPr lang="en-US" altLang="zh-CN" dirty="0" smtClean="0"/>
              <a:t>CSE</a:t>
            </a:r>
            <a:r>
              <a:rPr lang="zh-CN" altLang="en-US" dirty="0" smtClean="0"/>
              <a:t>是否有可能同时支持</a:t>
            </a:r>
            <a:r>
              <a:rPr lang="en-US" altLang="zh-CN" dirty="0" smtClean="0"/>
              <a:t>MBMS</a:t>
            </a:r>
            <a:r>
              <a:rPr lang="zh-CN" altLang="en-US" dirty="0" smtClean="0"/>
              <a:t>和</a:t>
            </a:r>
            <a:r>
              <a:rPr lang="en-US" altLang="zh-CN" dirty="0" smtClean="0"/>
              <a:t>IP</a:t>
            </a:r>
            <a:r>
              <a:rPr lang="zh-CN" altLang="en-US" dirty="0" smtClean="0"/>
              <a:t>多播？一个</a:t>
            </a:r>
            <a:r>
              <a:rPr lang="en-US" altLang="zh-CN" dirty="0" smtClean="0"/>
              <a:t>List</a:t>
            </a:r>
            <a:r>
              <a:rPr lang="zh-CN" altLang="en-US" dirty="0" smtClean="0"/>
              <a:t>？</a:t>
            </a:r>
            <a:endParaRPr lang="zh-CN" altLang="en-US" dirty="0"/>
          </a:p>
        </p:txBody>
      </p:sp>
      <p:sp>
        <p:nvSpPr>
          <p:cNvPr id="4" name="灯片编号占位符 3"/>
          <p:cNvSpPr>
            <a:spLocks noGrp="1"/>
          </p:cNvSpPr>
          <p:nvPr>
            <p:ph type="sldNum" sz="quarter" idx="10"/>
          </p:nvPr>
        </p:nvSpPr>
        <p:spPr/>
        <p:txBody>
          <a:bodyPr/>
          <a:lstStyle/>
          <a:p>
            <a:pPr>
              <a:defRPr/>
            </a:pPr>
            <a:fld id="{61D52DCF-4EE0-4086-8214-64229392A245}" type="slidenum">
              <a:rPr lang="zh-CN" altLang="en-US" smtClean="0"/>
              <a:pPr>
                <a:defRPr/>
              </a:pPr>
              <a:t>3</a:t>
            </a:fld>
            <a:endParaRPr lang="zh-CN" altLang="en-US"/>
          </a:p>
        </p:txBody>
      </p:sp>
    </p:spTree>
    <p:extLst>
      <p:ext uri="{BB962C8B-B14F-4D97-AF65-F5344CB8AC3E}">
        <p14:creationId xmlns:p14="http://schemas.microsoft.com/office/powerpoint/2010/main" xmlns="" val="30984137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可能需要考虑一下，目前的资源架构，对于</a:t>
            </a:r>
            <a:r>
              <a:rPr lang="en-US" altLang="zh-CN" dirty="0" smtClean="0"/>
              <a:t>MBMS</a:t>
            </a:r>
            <a:r>
              <a:rPr lang="zh-CN" altLang="en-US" dirty="0" smtClean="0"/>
              <a:t>和</a:t>
            </a:r>
            <a:r>
              <a:rPr lang="en-US" altLang="zh-CN" dirty="0" smtClean="0"/>
              <a:t>IP</a:t>
            </a:r>
            <a:r>
              <a:rPr lang="zh-CN" altLang="en-US" dirty="0" smtClean="0"/>
              <a:t>多播是可以支持的，但是如果后续有新的多播技术，这个架构是否还能够适用。我们可能需要一个回答。</a:t>
            </a:r>
            <a:endParaRPr lang="en-US" altLang="zh-CN" dirty="0" smtClean="0"/>
          </a:p>
          <a:p>
            <a:r>
              <a:rPr lang="en-US" altLang="zh-CN" dirty="0" err="1" smtClean="0"/>
              <a:t>multicastCapability</a:t>
            </a:r>
            <a:r>
              <a:rPr lang="zh-CN" altLang="en-US" dirty="0" smtClean="0"/>
              <a:t>应该是圆角框，具体的</a:t>
            </a:r>
            <a:r>
              <a:rPr lang="en-US" altLang="zh-CN" dirty="0" err="1" smtClean="0"/>
              <a:t>multicastCapability</a:t>
            </a:r>
            <a:r>
              <a:rPr lang="zh-CN" altLang="en-US" dirty="0" smtClean="0"/>
              <a:t>是什么样的？一个</a:t>
            </a:r>
            <a:r>
              <a:rPr lang="en-US" altLang="zh-CN" dirty="0" smtClean="0"/>
              <a:t>CSE</a:t>
            </a:r>
            <a:r>
              <a:rPr lang="zh-CN" altLang="en-US" dirty="0" smtClean="0"/>
              <a:t>是否有可能同时支持</a:t>
            </a:r>
            <a:r>
              <a:rPr lang="en-US" altLang="zh-CN" dirty="0" smtClean="0"/>
              <a:t>MBMS</a:t>
            </a:r>
            <a:r>
              <a:rPr lang="zh-CN" altLang="en-US" dirty="0" smtClean="0"/>
              <a:t>和</a:t>
            </a:r>
            <a:r>
              <a:rPr lang="en-US" altLang="zh-CN" dirty="0" smtClean="0"/>
              <a:t>IP</a:t>
            </a:r>
            <a:r>
              <a:rPr lang="zh-CN" altLang="en-US" dirty="0" smtClean="0"/>
              <a:t>多播？一个</a:t>
            </a:r>
            <a:r>
              <a:rPr lang="en-US" altLang="zh-CN" dirty="0" smtClean="0"/>
              <a:t>List</a:t>
            </a:r>
            <a:r>
              <a:rPr lang="zh-CN" altLang="en-US" dirty="0" smtClean="0"/>
              <a:t>？</a:t>
            </a:r>
            <a:endParaRPr lang="zh-CN" altLang="en-US" dirty="0"/>
          </a:p>
        </p:txBody>
      </p:sp>
      <p:sp>
        <p:nvSpPr>
          <p:cNvPr id="4" name="灯片编号占位符 3"/>
          <p:cNvSpPr>
            <a:spLocks noGrp="1"/>
          </p:cNvSpPr>
          <p:nvPr>
            <p:ph type="sldNum" sz="quarter" idx="10"/>
          </p:nvPr>
        </p:nvSpPr>
        <p:spPr/>
        <p:txBody>
          <a:bodyPr/>
          <a:lstStyle/>
          <a:p>
            <a:pPr>
              <a:defRPr/>
            </a:pPr>
            <a:fld id="{61D52DCF-4EE0-4086-8214-64229392A245}" type="slidenum">
              <a:rPr lang="zh-CN" altLang="en-US" smtClean="0"/>
              <a:pPr>
                <a:defRPr/>
              </a:pPr>
              <a:t>4</a:t>
            </a:fld>
            <a:endParaRPr lang="zh-CN" altLang="en-US"/>
          </a:p>
        </p:txBody>
      </p:sp>
    </p:spTree>
    <p:extLst>
      <p:ext uri="{BB962C8B-B14F-4D97-AF65-F5344CB8AC3E}">
        <p14:creationId xmlns:p14="http://schemas.microsoft.com/office/powerpoint/2010/main" xmlns="" val="30984137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字体调整大一点，</a:t>
            </a:r>
            <a:r>
              <a:rPr lang="en-US" altLang="zh-CN" dirty="0" smtClean="0"/>
              <a:t>Restriction</a:t>
            </a:r>
            <a:r>
              <a:rPr lang="zh-CN" altLang="en-US" dirty="0" smtClean="0"/>
              <a:t>里面的语句描述可以改一改，现在的感觉比较绕。</a:t>
            </a:r>
            <a:endParaRPr lang="en-US" altLang="zh-CN" dirty="0" smtClean="0"/>
          </a:p>
          <a:p>
            <a:r>
              <a:rPr lang="zh-CN" altLang="en-US" dirty="0" smtClean="0"/>
              <a:t>第</a:t>
            </a:r>
            <a:r>
              <a:rPr lang="en-US" altLang="zh-CN" dirty="0" smtClean="0"/>
              <a:t>6</a:t>
            </a:r>
            <a:r>
              <a:rPr lang="zh-CN" altLang="en-US" dirty="0" smtClean="0"/>
              <a:t>步，如果是配置群组的过程，不需要对成员的响应进行汇聚，因为应用对这个不感兴趣。如果第</a:t>
            </a:r>
            <a:r>
              <a:rPr lang="en-US" altLang="zh-CN" dirty="0" smtClean="0"/>
              <a:t>5</a:t>
            </a:r>
            <a:r>
              <a:rPr lang="zh-CN" altLang="en-US" dirty="0" smtClean="0"/>
              <a:t>步都是成功，第</a:t>
            </a:r>
            <a:r>
              <a:rPr lang="en-US" altLang="zh-CN" dirty="0" smtClean="0"/>
              <a:t>6</a:t>
            </a:r>
            <a:r>
              <a:rPr lang="zh-CN" altLang="en-US" dirty="0" smtClean="0"/>
              <a:t>步成功就行了。如果第</a:t>
            </a:r>
            <a:r>
              <a:rPr lang="en-US" altLang="zh-CN" dirty="0" smtClean="0"/>
              <a:t>5</a:t>
            </a:r>
            <a:r>
              <a:rPr lang="zh-CN" altLang="en-US" dirty="0" smtClean="0"/>
              <a:t>步有一个失败，可能失败的那个要回到单播里去。这部分流程目前还没有体现。</a:t>
            </a:r>
            <a:endParaRPr lang="zh-CN" altLang="en-US" dirty="0"/>
          </a:p>
        </p:txBody>
      </p:sp>
      <p:sp>
        <p:nvSpPr>
          <p:cNvPr id="4" name="灯片编号占位符 3"/>
          <p:cNvSpPr>
            <a:spLocks noGrp="1"/>
          </p:cNvSpPr>
          <p:nvPr>
            <p:ph type="sldNum" sz="quarter" idx="10"/>
          </p:nvPr>
        </p:nvSpPr>
        <p:spPr/>
        <p:txBody>
          <a:bodyPr/>
          <a:lstStyle/>
          <a:p>
            <a:pPr>
              <a:defRPr/>
            </a:pPr>
            <a:fld id="{61D52DCF-4EE0-4086-8214-64229392A245}" type="slidenum">
              <a:rPr lang="zh-CN" altLang="en-US" smtClean="0"/>
              <a:pPr>
                <a:defRPr/>
              </a:pPr>
              <a:t>6</a:t>
            </a:fld>
            <a:endParaRPr lang="zh-CN" altLang="en-US"/>
          </a:p>
        </p:txBody>
      </p:sp>
    </p:spTree>
    <p:extLst>
      <p:ext uri="{BB962C8B-B14F-4D97-AF65-F5344CB8AC3E}">
        <p14:creationId xmlns:p14="http://schemas.microsoft.com/office/powerpoint/2010/main" xmlns="" val="9814762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字体调整大一点，</a:t>
            </a:r>
            <a:r>
              <a:rPr lang="en-US" altLang="zh-CN" dirty="0" smtClean="0"/>
              <a:t>Restriction</a:t>
            </a:r>
            <a:r>
              <a:rPr lang="zh-CN" altLang="en-US" dirty="0" smtClean="0"/>
              <a:t>里面的语句描述可以改一改，现在的感觉比较绕。</a:t>
            </a:r>
            <a:endParaRPr lang="en-US" altLang="zh-CN" dirty="0" smtClean="0"/>
          </a:p>
          <a:p>
            <a:r>
              <a:rPr lang="zh-CN" altLang="en-US" dirty="0" smtClean="0"/>
              <a:t>第</a:t>
            </a:r>
            <a:r>
              <a:rPr lang="en-US" altLang="zh-CN" dirty="0" smtClean="0"/>
              <a:t>6</a:t>
            </a:r>
            <a:r>
              <a:rPr lang="zh-CN" altLang="en-US" dirty="0" smtClean="0"/>
              <a:t>步，如果是配置群组的过程，不需要对成员的响应进行汇聚，因为应用对这个不感兴趣。如果第</a:t>
            </a:r>
            <a:r>
              <a:rPr lang="en-US" altLang="zh-CN" dirty="0" smtClean="0"/>
              <a:t>5</a:t>
            </a:r>
            <a:r>
              <a:rPr lang="zh-CN" altLang="en-US" dirty="0" smtClean="0"/>
              <a:t>步都是成功，第</a:t>
            </a:r>
            <a:r>
              <a:rPr lang="en-US" altLang="zh-CN" dirty="0" smtClean="0"/>
              <a:t>6</a:t>
            </a:r>
            <a:r>
              <a:rPr lang="zh-CN" altLang="en-US" dirty="0" smtClean="0"/>
              <a:t>步成功就行了。如果第</a:t>
            </a:r>
            <a:r>
              <a:rPr lang="en-US" altLang="zh-CN" dirty="0" smtClean="0"/>
              <a:t>5</a:t>
            </a:r>
            <a:r>
              <a:rPr lang="zh-CN" altLang="en-US" dirty="0" smtClean="0"/>
              <a:t>步有一个失败，可能失败的那个要回到单播里去。这部分流程目前还没有体现。</a:t>
            </a:r>
            <a:endParaRPr lang="zh-CN" altLang="en-US" dirty="0"/>
          </a:p>
        </p:txBody>
      </p:sp>
      <p:sp>
        <p:nvSpPr>
          <p:cNvPr id="4" name="灯片编号占位符 3"/>
          <p:cNvSpPr>
            <a:spLocks noGrp="1"/>
          </p:cNvSpPr>
          <p:nvPr>
            <p:ph type="sldNum" sz="quarter" idx="10"/>
          </p:nvPr>
        </p:nvSpPr>
        <p:spPr/>
        <p:txBody>
          <a:bodyPr/>
          <a:lstStyle/>
          <a:p>
            <a:pPr>
              <a:defRPr/>
            </a:pPr>
            <a:fld id="{61D52DCF-4EE0-4086-8214-64229392A245}" type="slidenum">
              <a:rPr lang="zh-CN" altLang="en-US" smtClean="0"/>
              <a:pPr>
                <a:defRPr/>
              </a:pPr>
              <a:t>7</a:t>
            </a:fld>
            <a:endParaRPr lang="zh-CN" altLang="en-US"/>
          </a:p>
        </p:txBody>
      </p:sp>
    </p:spTree>
    <p:extLst>
      <p:ext uri="{BB962C8B-B14F-4D97-AF65-F5344CB8AC3E}">
        <p14:creationId xmlns:p14="http://schemas.microsoft.com/office/powerpoint/2010/main" xmlns="" val="9814762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字体调整大一点，</a:t>
            </a:r>
            <a:r>
              <a:rPr lang="en-US" altLang="zh-CN" dirty="0" smtClean="0"/>
              <a:t>Restriction</a:t>
            </a:r>
            <a:r>
              <a:rPr lang="zh-CN" altLang="en-US" dirty="0" smtClean="0"/>
              <a:t>里面的语句描述可以改一改，现在的感觉比较绕。</a:t>
            </a:r>
            <a:endParaRPr lang="en-US" altLang="zh-CN" dirty="0" smtClean="0"/>
          </a:p>
          <a:p>
            <a:r>
              <a:rPr lang="zh-CN" altLang="en-US" dirty="0" smtClean="0"/>
              <a:t>第</a:t>
            </a:r>
            <a:r>
              <a:rPr lang="en-US" altLang="zh-CN" dirty="0" smtClean="0"/>
              <a:t>6</a:t>
            </a:r>
            <a:r>
              <a:rPr lang="zh-CN" altLang="en-US" dirty="0" smtClean="0"/>
              <a:t>步，如果是配置群组的过程，不需要对成员的响应进行汇聚，因为应用对这个不感兴趣。如果第</a:t>
            </a:r>
            <a:r>
              <a:rPr lang="en-US" altLang="zh-CN" dirty="0" smtClean="0"/>
              <a:t>5</a:t>
            </a:r>
            <a:r>
              <a:rPr lang="zh-CN" altLang="en-US" dirty="0" smtClean="0"/>
              <a:t>步都是成功，第</a:t>
            </a:r>
            <a:r>
              <a:rPr lang="en-US" altLang="zh-CN" dirty="0" smtClean="0"/>
              <a:t>6</a:t>
            </a:r>
            <a:r>
              <a:rPr lang="zh-CN" altLang="en-US" dirty="0" smtClean="0"/>
              <a:t>步成功就行了。如果第</a:t>
            </a:r>
            <a:r>
              <a:rPr lang="en-US" altLang="zh-CN" dirty="0" smtClean="0"/>
              <a:t>5</a:t>
            </a:r>
            <a:r>
              <a:rPr lang="zh-CN" altLang="en-US" dirty="0" smtClean="0"/>
              <a:t>步有一个失败，可能失败的那个要回到单播里去。这部分流程目前还没有体现。</a:t>
            </a:r>
            <a:endParaRPr lang="zh-CN" altLang="en-US" dirty="0"/>
          </a:p>
        </p:txBody>
      </p:sp>
      <p:sp>
        <p:nvSpPr>
          <p:cNvPr id="4" name="灯片编号占位符 3"/>
          <p:cNvSpPr>
            <a:spLocks noGrp="1"/>
          </p:cNvSpPr>
          <p:nvPr>
            <p:ph type="sldNum" sz="quarter" idx="10"/>
          </p:nvPr>
        </p:nvSpPr>
        <p:spPr/>
        <p:txBody>
          <a:bodyPr/>
          <a:lstStyle/>
          <a:p>
            <a:pPr>
              <a:defRPr/>
            </a:pPr>
            <a:fld id="{61D52DCF-4EE0-4086-8214-64229392A245}" type="slidenum">
              <a:rPr lang="zh-CN" altLang="en-US" smtClean="0"/>
              <a:pPr>
                <a:defRPr/>
              </a:pPr>
              <a:t>8</a:t>
            </a:fld>
            <a:endParaRPr lang="zh-CN" altLang="en-US"/>
          </a:p>
        </p:txBody>
      </p:sp>
    </p:spTree>
    <p:extLst>
      <p:ext uri="{BB962C8B-B14F-4D97-AF65-F5344CB8AC3E}">
        <p14:creationId xmlns:p14="http://schemas.microsoft.com/office/powerpoint/2010/main" xmlns="" val="9814762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ew Page">
    <p:spTree>
      <p:nvGrpSpPr>
        <p:cNvPr id="1" name=""/>
        <p:cNvGrpSpPr/>
        <p:nvPr/>
      </p:nvGrpSpPr>
      <p:grpSpPr>
        <a:xfrm>
          <a:off x="0" y="0"/>
          <a:ext cx="0" cy="0"/>
          <a:chOff x="0" y="0"/>
          <a:chExt cx="0" cy="0"/>
        </a:xfrm>
      </p:grpSpPr>
      <p:cxnSp>
        <p:nvCxnSpPr>
          <p:cNvPr id="4" name="Straight Connector 1"/>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2"/>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srcRect/>
          <a:stretch>
            <a:fillRect/>
          </a:stretch>
        </p:blipFill>
        <p:spPr bwMode="auto">
          <a:xfrm>
            <a:off x="7646988" y="0"/>
            <a:ext cx="1497012" cy="1022350"/>
          </a:xfrm>
          <a:prstGeom prst="rect">
            <a:avLst/>
          </a:prstGeom>
          <a:noFill/>
          <a:ln w="9525">
            <a:noFill/>
            <a:miter lim="800000"/>
            <a:headEnd/>
            <a:tailEnd/>
          </a:ln>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cs typeface="Arial" pitchFamily="34" charset="0"/>
              </a:defRPr>
            </a:lvl1pPr>
          </a:lstStyle>
          <a:p>
            <a:pPr>
              <a:defRPr/>
            </a:pPr>
            <a:fld id="{AE9FB307-A34E-4885-A2CA-09054EC7543A}" type="slidenum">
              <a:rPr lang="en-US" altLang="zh-CN"/>
              <a:pPr>
                <a:defRPr/>
              </a:pPr>
              <a:t>‹#›</a:t>
            </a:fld>
            <a:endParaRPr lang="en-US" altLang="zh-C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4" name="Straight Connector 1"/>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2"/>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srcRect/>
          <a:stretch>
            <a:fillRect/>
          </a:stretch>
        </p:blipFill>
        <p:spPr bwMode="auto">
          <a:xfrm>
            <a:off x="7646988" y="0"/>
            <a:ext cx="1497012" cy="1022350"/>
          </a:xfrm>
          <a:prstGeom prst="rect">
            <a:avLst/>
          </a:prstGeom>
          <a:noFill/>
          <a:ln w="9525">
            <a:noFill/>
            <a:miter lim="800000"/>
            <a:headEnd/>
            <a:tailEnd/>
          </a:ln>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cs typeface="Arial" pitchFamily="34" charset="0"/>
              </a:defRPr>
            </a:lvl1pPr>
          </a:lstStyle>
          <a:p>
            <a:pPr>
              <a:defRPr/>
            </a:pPr>
            <a:fld id="{026D99B4-3DEA-48BD-B969-7A131EC8CE32}" type="slidenum">
              <a:rPr lang="en-US" altLang="zh-CN"/>
              <a:pPr>
                <a:defRPr/>
              </a:pPr>
              <a:t>‹#›</a:t>
            </a:fld>
            <a:endParaRPr lang="en-US" altLang="zh-C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75" r:id="rId1"/>
    <p:sldLayoutId id="2147483776" r:id="rId2"/>
    <p:sldLayoutId id="2147483774" r:id="rId3"/>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7" descr="C:\Documents and Settings\mcauley\Local Settings\Temp\wz83a6\oneM2M\oneM2M-Logo.gif"/>
          <p:cNvPicPr>
            <a:picLocks noChangeAspect="1" noChangeArrowheads="1"/>
          </p:cNvPicPr>
          <p:nvPr/>
        </p:nvPicPr>
        <p:blipFill>
          <a:blip r:embed="rId3" cstate="print"/>
          <a:srcRect/>
          <a:stretch>
            <a:fillRect/>
          </a:stretch>
        </p:blipFill>
        <p:spPr bwMode="auto">
          <a:xfrm>
            <a:off x="1581150" y="28575"/>
            <a:ext cx="5981700" cy="4083050"/>
          </a:xfrm>
          <a:prstGeom prst="rect">
            <a:avLst/>
          </a:prstGeom>
          <a:noFill/>
          <a:ln w="9525">
            <a:noFill/>
            <a:miter lim="800000"/>
            <a:headEnd/>
            <a:tailEnd/>
          </a:ln>
        </p:spPr>
      </p:pic>
      <p:sp>
        <p:nvSpPr>
          <p:cNvPr id="6" name="Rounded Rectangle 5"/>
          <p:cNvSpPr/>
          <p:nvPr/>
        </p:nvSpPr>
        <p:spPr>
          <a:xfrm>
            <a:off x="457200" y="5256213"/>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zh-CN">
              <a:solidFill>
                <a:srgbClr val="FFFFFF"/>
              </a:solidFill>
              <a:cs typeface="Arial" pitchFamily="34" charset="0"/>
            </a:endParaRPr>
          </a:p>
        </p:txBody>
      </p:sp>
      <p:sp>
        <p:nvSpPr>
          <p:cNvPr id="3076" name="Title 1"/>
          <p:cNvSpPr>
            <a:spLocks noGrp="1"/>
          </p:cNvSpPr>
          <p:nvPr>
            <p:ph type="ctrTitle" idx="4294967295"/>
          </p:nvPr>
        </p:nvSpPr>
        <p:spPr bwMode="auto">
          <a:xfrm>
            <a:off x="685800" y="3711575"/>
            <a:ext cx="7772400" cy="1470025"/>
          </a:xfrm>
          <a:prstGeom prst="rect">
            <a:avLst/>
          </a:prstGeom>
          <a:noFill/>
          <a:ln>
            <a:miter lim="800000"/>
            <a:headEnd/>
            <a:tailEnd/>
          </a:ln>
        </p:spPr>
        <p:txBody>
          <a:bodyPr/>
          <a:lstStyle/>
          <a:p>
            <a:pPr eaLnBrk="1" hangingPunct="1"/>
            <a:r>
              <a:rPr lang="en-US" altLang="zh-CN" dirty="0" smtClean="0">
                <a:solidFill>
                  <a:srgbClr val="A0A0A3"/>
                </a:solidFill>
              </a:rPr>
              <a:t>Group multicast </a:t>
            </a:r>
            <a:r>
              <a:rPr lang="en-US" altLang="zh-CN" dirty="0" err="1" smtClean="0">
                <a:solidFill>
                  <a:srgbClr val="A0A0A3"/>
                </a:solidFill>
              </a:rPr>
              <a:t>fanOut</a:t>
            </a:r>
            <a:r>
              <a:rPr lang="en-US" altLang="zh-CN" dirty="0" smtClean="0">
                <a:solidFill>
                  <a:srgbClr val="A0A0A3"/>
                </a:solidFill>
              </a:rPr>
              <a:t> Procedure</a:t>
            </a:r>
          </a:p>
        </p:txBody>
      </p:sp>
      <p:sp>
        <p:nvSpPr>
          <p:cNvPr id="3077" name="TextBox 4"/>
          <p:cNvSpPr txBox="1">
            <a:spLocks noChangeArrowheads="1"/>
          </p:cNvSpPr>
          <p:nvPr/>
        </p:nvSpPr>
        <p:spPr bwMode="auto">
          <a:xfrm>
            <a:off x="611188" y="5256213"/>
            <a:ext cx="7379008" cy="1200329"/>
          </a:xfrm>
          <a:prstGeom prst="rect">
            <a:avLst/>
          </a:prstGeom>
          <a:noFill/>
          <a:ln w="9525">
            <a:noFill/>
            <a:miter lim="800000"/>
            <a:headEnd/>
            <a:tailEnd/>
          </a:ln>
        </p:spPr>
        <p:txBody>
          <a:bodyPr wrap="none">
            <a:spAutoFit/>
          </a:bodyPr>
          <a:lstStyle/>
          <a:p>
            <a:r>
              <a:rPr lang="en-US" altLang="zh-CN" dirty="0">
                <a:solidFill>
                  <a:srgbClr val="B42025"/>
                </a:solidFill>
              </a:rPr>
              <a:t>Group Name: ARC</a:t>
            </a:r>
          </a:p>
          <a:p>
            <a:r>
              <a:rPr lang="en-US" altLang="zh-CN" dirty="0">
                <a:solidFill>
                  <a:srgbClr val="B42025"/>
                </a:solidFill>
              </a:rPr>
              <a:t>Source: </a:t>
            </a:r>
            <a:r>
              <a:rPr lang="en-US" altLang="zh-CN" dirty="0" err="1" smtClean="0">
                <a:solidFill>
                  <a:srgbClr val="B42025"/>
                </a:solidFill>
              </a:rPr>
              <a:t>Bei</a:t>
            </a:r>
            <a:r>
              <a:rPr lang="en-US" altLang="zh-CN" dirty="0" smtClean="0">
                <a:solidFill>
                  <a:srgbClr val="B42025"/>
                </a:solidFill>
              </a:rPr>
              <a:t>(Echo) </a:t>
            </a:r>
            <a:r>
              <a:rPr lang="en-US" altLang="zh-CN" dirty="0" err="1" smtClean="0">
                <a:solidFill>
                  <a:srgbClr val="B42025"/>
                </a:solidFill>
              </a:rPr>
              <a:t>Xu</a:t>
            </a:r>
            <a:r>
              <a:rPr lang="en-US" altLang="zh-CN" dirty="0" smtClean="0">
                <a:solidFill>
                  <a:srgbClr val="B42025"/>
                </a:solidFill>
              </a:rPr>
              <a:t>, </a:t>
            </a:r>
            <a:r>
              <a:rPr lang="en-US" altLang="zh-CN" dirty="0">
                <a:solidFill>
                  <a:srgbClr val="B42025"/>
                </a:solidFill>
              </a:rPr>
              <a:t>Huawei Technologies Co., Ltd. </a:t>
            </a:r>
            <a:r>
              <a:rPr lang="en-US" altLang="zh-CN" dirty="0" smtClean="0">
                <a:solidFill>
                  <a:srgbClr val="B42025"/>
                </a:solidFill>
              </a:rPr>
              <a:t>Echo.xubei@huawei.com</a:t>
            </a:r>
            <a:endParaRPr lang="en-US" altLang="zh-CN" dirty="0">
              <a:solidFill>
                <a:srgbClr val="B42025"/>
              </a:solidFill>
            </a:endParaRPr>
          </a:p>
          <a:p>
            <a:r>
              <a:rPr lang="en-US" altLang="zh-CN" dirty="0">
                <a:solidFill>
                  <a:srgbClr val="B42025"/>
                </a:solidFill>
              </a:rPr>
              <a:t>Meeting Date: </a:t>
            </a:r>
            <a:r>
              <a:rPr lang="en-US" altLang="zh-CN" dirty="0" smtClean="0">
                <a:solidFill>
                  <a:srgbClr val="B42025"/>
                </a:solidFill>
              </a:rPr>
              <a:t>2017-02-25</a:t>
            </a:r>
            <a:endParaRPr lang="en-US" altLang="zh-CN" dirty="0">
              <a:solidFill>
                <a:srgbClr val="B42025"/>
              </a:solidFill>
            </a:endParaRPr>
          </a:p>
          <a:p>
            <a:r>
              <a:rPr lang="en-US" altLang="zh-CN" dirty="0">
                <a:solidFill>
                  <a:srgbClr val="B42025"/>
                </a:solidFill>
              </a:rPr>
              <a:t>Agenda Item: TBD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685800" y="2743200"/>
            <a:ext cx="8229600" cy="1143000"/>
          </a:xfrm>
          <a:prstGeom prst="rect">
            <a:avLst/>
          </a:prstGeom>
        </p:spPr>
        <p:txBody>
          <a:bodyPr/>
          <a:lstStyle/>
          <a:p>
            <a:pPr algn="ctr" eaLnBrk="0" hangingPunct="0">
              <a:defRPr/>
            </a:pPr>
            <a:r>
              <a:rPr lang="en-US" altLang="zh-CN" sz="4400" dirty="0">
                <a:solidFill>
                  <a:srgbClr val="C00000"/>
                </a:solidFill>
                <a:latin typeface="+mj-lt"/>
                <a:ea typeface="+mj-ea"/>
                <a:cs typeface="+mj-cs"/>
              </a:rPr>
              <a:t>Questions and comments</a:t>
            </a:r>
            <a:endParaRPr lang="zh-CN" altLang="en-US" sz="4400" dirty="0">
              <a:solidFill>
                <a:srgbClr val="C00000"/>
              </a:solidFill>
              <a:latin typeface="+mj-lt"/>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标题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altLang="zh-CN" smtClean="0"/>
              <a:t>Background</a:t>
            </a:r>
            <a:endParaRPr lang="zh-CN" altLang="en-US" smtClean="0"/>
          </a:p>
        </p:txBody>
      </p:sp>
      <p:sp>
        <p:nvSpPr>
          <p:cNvPr id="4099" name="内容占位符 2"/>
          <p:cNvSpPr>
            <a:spLocks noGrp="1"/>
          </p:cNvSpPr>
          <p:nvPr>
            <p:ph idx="1"/>
          </p:nvPr>
        </p:nvSpPr>
        <p:spPr bwMode="auto">
          <a:xfrm>
            <a:off x="457200" y="1295400"/>
            <a:ext cx="8229600" cy="4830763"/>
          </a:xfrm>
          <a:noFill/>
          <a:ln>
            <a:miter lim="800000"/>
            <a:headEnd/>
            <a:tailEnd/>
          </a:ln>
        </p:spPr>
        <p:txBody>
          <a:bodyPr vert="horz" wrap="square" lIns="91440" tIns="45720" rIns="91440" bIns="45720" numCol="1" anchor="t" anchorCtr="0" compatLnSpc="1">
            <a:prstTxWarp prst="textNoShape">
              <a:avLst/>
            </a:prstTxWarp>
          </a:bodyPr>
          <a:lstStyle/>
          <a:p>
            <a:r>
              <a:rPr lang="en-US" altLang="zh-CN" sz="2400" dirty="0" smtClean="0"/>
              <a:t>This contribution introduce the multicast group management procedure if oneM2M support group multicast.</a:t>
            </a:r>
          </a:p>
          <a:p>
            <a:r>
              <a:rPr lang="en-US" altLang="zh-CN" sz="2400" dirty="0" smtClean="0"/>
              <a:t>To understand the solution better, there is one example for IP multicast group of protocol binding which is out of this scope. After the solution is approved, we will provide detail protocol binding of 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标题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altLang="zh-CN" dirty="0" smtClean="0"/>
              <a:t>Resource structure</a:t>
            </a:r>
            <a:endParaRPr lang="zh-CN" altLang="en-US" dirty="0" smtClean="0"/>
          </a:p>
        </p:txBody>
      </p:sp>
      <p:sp>
        <p:nvSpPr>
          <p:cNvPr id="9" name="矩形 8"/>
          <p:cNvSpPr/>
          <p:nvPr/>
        </p:nvSpPr>
        <p:spPr>
          <a:xfrm>
            <a:off x="381000" y="1560493"/>
            <a:ext cx="2209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altLang="zh-CN" sz="1600" i="1" dirty="0" smtClean="0"/>
              <a:t>&lt;</a:t>
            </a:r>
            <a:r>
              <a:rPr lang="en-GB" altLang="zh-CN" sz="1600" i="1" dirty="0" err="1" smtClean="0"/>
              <a:t>remoteCSE</a:t>
            </a:r>
            <a:r>
              <a:rPr lang="en-GB" altLang="zh-CN" sz="1600" i="1" dirty="0" smtClean="0"/>
              <a:t>&gt;</a:t>
            </a:r>
            <a:endParaRPr lang="zh-CN" altLang="en-US" sz="1600" dirty="0"/>
          </a:p>
        </p:txBody>
      </p:sp>
      <p:cxnSp>
        <p:nvCxnSpPr>
          <p:cNvPr id="11" name="形状 10"/>
          <p:cNvCxnSpPr>
            <a:stCxn id="9" idx="2"/>
          </p:cNvCxnSpPr>
          <p:nvPr/>
        </p:nvCxnSpPr>
        <p:spPr>
          <a:xfrm rot="16200000" flipH="1">
            <a:off x="1257300" y="2170093"/>
            <a:ext cx="876300" cy="41910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6154" name="TextBox 12"/>
          <p:cNvSpPr txBox="1">
            <a:spLocks noChangeArrowheads="1"/>
          </p:cNvSpPr>
          <p:nvPr/>
        </p:nvSpPr>
        <p:spPr bwMode="auto">
          <a:xfrm>
            <a:off x="3048000" y="1371600"/>
            <a:ext cx="5334000" cy="738664"/>
          </a:xfrm>
          <a:prstGeom prst="rect">
            <a:avLst/>
          </a:prstGeom>
          <a:noFill/>
          <a:ln w="9525">
            <a:noFill/>
            <a:miter lim="800000"/>
            <a:headEnd/>
            <a:tailEnd/>
          </a:ln>
        </p:spPr>
        <p:txBody>
          <a:bodyPr wrap="square">
            <a:spAutoFit/>
          </a:bodyPr>
          <a:lstStyle/>
          <a:p>
            <a:r>
              <a:rPr lang="en-US" altLang="zh-CN" sz="1400" dirty="0" smtClean="0"/>
              <a:t>Member Hosting CSE registration information are used to support group Hosting CSE to create the multicast group.</a:t>
            </a:r>
          </a:p>
          <a:p>
            <a:endParaRPr lang="zh-CN" altLang="en-US" sz="1400" dirty="0"/>
          </a:p>
        </p:txBody>
      </p:sp>
      <p:cxnSp>
        <p:nvCxnSpPr>
          <p:cNvPr id="29" name="形状 28"/>
          <p:cNvCxnSpPr>
            <a:stCxn id="9" idx="2"/>
          </p:cNvCxnSpPr>
          <p:nvPr/>
        </p:nvCxnSpPr>
        <p:spPr>
          <a:xfrm rot="16200000" flipH="1">
            <a:off x="1504950" y="1922443"/>
            <a:ext cx="381000" cy="41910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30" name="椭圆 29"/>
          <p:cNvSpPr/>
          <p:nvPr/>
        </p:nvSpPr>
        <p:spPr>
          <a:xfrm>
            <a:off x="1828800" y="2675785"/>
            <a:ext cx="23622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altLang="zh-CN" sz="1400" dirty="0" err="1" smtClean="0"/>
              <a:t>multicastCapability</a:t>
            </a:r>
            <a:endParaRPr lang="zh-CN" altLang="en-US" sz="1400" dirty="0"/>
          </a:p>
        </p:txBody>
      </p:sp>
      <p:sp>
        <p:nvSpPr>
          <p:cNvPr id="37" name="椭圆 36"/>
          <p:cNvSpPr/>
          <p:nvPr/>
        </p:nvSpPr>
        <p:spPr>
          <a:xfrm>
            <a:off x="1752600" y="2170093"/>
            <a:ext cx="23622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altLang="zh-CN" sz="1400" i="1" dirty="0" err="1" smtClean="0"/>
              <a:t>externalGroupID</a:t>
            </a:r>
            <a:endParaRPr lang="zh-CN" altLang="en-US" sz="1400" dirty="0"/>
          </a:p>
        </p:txBody>
      </p:sp>
      <p:sp>
        <p:nvSpPr>
          <p:cNvPr id="3073" name="Rectangle 1"/>
          <p:cNvSpPr>
            <a:spLocks noChangeArrowheads="1"/>
          </p:cNvSpPr>
          <p:nvPr/>
        </p:nvSpPr>
        <p:spPr bwMode="auto">
          <a:xfrm>
            <a:off x="457200" y="3541693"/>
            <a:ext cx="3733800" cy="954107"/>
          </a:xfrm>
          <a:prstGeom prst="rect">
            <a:avLst/>
          </a:prstGeom>
          <a:noFill/>
          <a:ln w="9525">
            <a:solidFill>
              <a:srgbClr val="00B0F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GB" altLang="zh-CN" sz="1400" dirty="0" smtClean="0"/>
              <a:t>Indicates the oneM2M node multicast Capability, pre-defined values are:</a:t>
            </a:r>
          </a:p>
          <a:p>
            <a:pPr marL="0" marR="0" lvl="0" indent="0" algn="l" defTabSz="914400" rtl="0" eaLnBrk="0" fontAlgn="base" latinLnBrk="0" hangingPunct="0">
              <a:lnSpc>
                <a:spcPct val="100000"/>
              </a:lnSpc>
              <a:spcBef>
                <a:spcPct val="0"/>
              </a:spcBef>
              <a:spcAft>
                <a:spcPct val="0"/>
              </a:spcAft>
              <a:buClrTx/>
              <a:buSzTx/>
              <a:buFontTx/>
              <a:buChar char="•"/>
              <a:tabLst/>
            </a:pPr>
            <a:r>
              <a:rPr lang="en-GB" altLang="zh-CN" sz="1400" dirty="0" smtClean="0"/>
              <a:t>MBMS</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lang="en-GB" altLang="zh-CN" sz="1400" dirty="0" smtClean="0"/>
              <a:t>IP </a:t>
            </a:r>
          </a:p>
        </p:txBody>
      </p:sp>
      <p:sp>
        <p:nvSpPr>
          <p:cNvPr id="38" name="矩形 37"/>
          <p:cNvSpPr/>
          <p:nvPr/>
        </p:nvSpPr>
        <p:spPr>
          <a:xfrm>
            <a:off x="4343400" y="2107049"/>
            <a:ext cx="4572000" cy="1169551"/>
          </a:xfrm>
          <a:prstGeom prst="rect">
            <a:avLst/>
          </a:prstGeom>
          <a:ln>
            <a:solidFill>
              <a:srgbClr val="00B0F0"/>
            </a:solidFill>
          </a:ln>
        </p:spPr>
        <p:txBody>
          <a:bodyPr>
            <a:spAutoFit/>
          </a:bodyPr>
          <a:lstStyle/>
          <a:p>
            <a:r>
              <a:rPr lang="zh-CN" altLang="zh-CN" sz="1400" dirty="0" smtClean="0"/>
              <a:t> </a:t>
            </a:r>
            <a:r>
              <a:rPr lang="en-GB" altLang="zh-CN" sz="1400" dirty="0" smtClean="0"/>
              <a:t>It is a list of underlying network external globally unique IDs which is mapping with a network internal globally unique ID including a set of underlying network identifiers from a given network that are grouped together for one specific group related services.</a:t>
            </a:r>
            <a:endParaRPr lang="zh-CN" altLang="en-US" sz="1400" dirty="0"/>
          </a:p>
        </p:txBody>
      </p:sp>
      <p:cxnSp>
        <p:nvCxnSpPr>
          <p:cNvPr id="39" name="直接箭头连接符 38"/>
          <p:cNvCxnSpPr>
            <a:stCxn id="37" idx="6"/>
          </p:cNvCxnSpPr>
          <p:nvPr/>
        </p:nvCxnSpPr>
        <p:spPr>
          <a:xfrm flipV="1">
            <a:off x="4114800" y="2286000"/>
            <a:ext cx="228600" cy="36493"/>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2" name="直接箭头连接符 41"/>
          <p:cNvCxnSpPr>
            <a:stCxn id="30" idx="4"/>
          </p:cNvCxnSpPr>
          <p:nvPr/>
        </p:nvCxnSpPr>
        <p:spPr>
          <a:xfrm flipH="1">
            <a:off x="2971800" y="2980585"/>
            <a:ext cx="38100" cy="56110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标题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altLang="zh-CN" dirty="0" smtClean="0"/>
              <a:t>Resource structure</a:t>
            </a:r>
            <a:endParaRPr lang="zh-CN" altLang="en-US" dirty="0" smtClean="0"/>
          </a:p>
        </p:txBody>
      </p:sp>
      <p:sp>
        <p:nvSpPr>
          <p:cNvPr id="9" name="矩形 8"/>
          <p:cNvSpPr/>
          <p:nvPr/>
        </p:nvSpPr>
        <p:spPr>
          <a:xfrm>
            <a:off x="0" y="1219200"/>
            <a:ext cx="2209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1600" dirty="0" smtClean="0"/>
              <a:t>&lt;</a:t>
            </a:r>
            <a:r>
              <a:rPr lang="en-US" altLang="zh-CN" sz="1600" dirty="0" err="1" smtClean="0"/>
              <a:t>CSEbase</a:t>
            </a:r>
            <a:r>
              <a:rPr lang="en-US" altLang="zh-CN" sz="1600" dirty="0" smtClean="0"/>
              <a:t>&gt;</a:t>
            </a:r>
            <a:endParaRPr lang="zh-CN" altLang="en-US" sz="1600" dirty="0"/>
          </a:p>
        </p:txBody>
      </p:sp>
      <p:sp>
        <p:nvSpPr>
          <p:cNvPr id="10" name="矩形 9"/>
          <p:cNvSpPr/>
          <p:nvPr/>
        </p:nvSpPr>
        <p:spPr>
          <a:xfrm>
            <a:off x="1524000" y="2286000"/>
            <a:ext cx="2209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1600" dirty="0" smtClean="0"/>
              <a:t>&lt;</a:t>
            </a:r>
            <a:r>
              <a:rPr lang="en-US" altLang="zh-CN" sz="1600" dirty="0" err="1" smtClean="0"/>
              <a:t>localMulticastGroup</a:t>
            </a:r>
            <a:r>
              <a:rPr lang="en-US" altLang="zh-CN" sz="1600" dirty="0" smtClean="0"/>
              <a:t>&gt;</a:t>
            </a:r>
            <a:endParaRPr lang="zh-CN" altLang="en-US" sz="1600" dirty="0"/>
          </a:p>
        </p:txBody>
      </p:sp>
      <p:cxnSp>
        <p:nvCxnSpPr>
          <p:cNvPr id="11" name="形状 10"/>
          <p:cNvCxnSpPr>
            <a:stCxn id="9" idx="2"/>
            <a:endCxn id="10" idx="1"/>
          </p:cNvCxnSpPr>
          <p:nvPr/>
        </p:nvCxnSpPr>
        <p:spPr>
          <a:xfrm rot="16200000" flipH="1">
            <a:off x="876300" y="1828800"/>
            <a:ext cx="876300" cy="41910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6154" name="TextBox 12"/>
          <p:cNvSpPr txBox="1">
            <a:spLocks noChangeArrowheads="1"/>
          </p:cNvSpPr>
          <p:nvPr/>
        </p:nvSpPr>
        <p:spPr bwMode="auto">
          <a:xfrm>
            <a:off x="3581400" y="1219200"/>
            <a:ext cx="5334000" cy="523220"/>
          </a:xfrm>
          <a:prstGeom prst="rect">
            <a:avLst/>
          </a:prstGeom>
          <a:noFill/>
          <a:ln w="9525">
            <a:noFill/>
            <a:miter lim="800000"/>
            <a:headEnd/>
            <a:tailEnd/>
          </a:ln>
        </p:spPr>
        <p:txBody>
          <a:bodyPr wrap="square">
            <a:spAutoFit/>
          </a:bodyPr>
          <a:lstStyle/>
          <a:p>
            <a:r>
              <a:rPr lang="en-US" altLang="zh-CN" sz="1400" dirty="0" smtClean="0"/>
              <a:t>Member Hosting CSE: the &lt;</a:t>
            </a:r>
            <a:r>
              <a:rPr lang="en-US" altLang="zh-CN" sz="1400" dirty="0" err="1" smtClean="0"/>
              <a:t>localMulticastGroup</a:t>
            </a:r>
            <a:r>
              <a:rPr lang="en-US" altLang="zh-CN" sz="1400" dirty="0" smtClean="0"/>
              <a:t>&gt; </a:t>
            </a:r>
            <a:r>
              <a:rPr lang="en-US" altLang="zh-CN" sz="1400" dirty="0"/>
              <a:t>resource </a:t>
            </a:r>
            <a:r>
              <a:rPr lang="en-US" altLang="zh-CN" sz="1400" dirty="0" smtClean="0"/>
              <a:t>of member device is </a:t>
            </a:r>
            <a:r>
              <a:rPr lang="en-US" altLang="zh-CN" sz="1400" dirty="0"/>
              <a:t>to indicate that if the CSE is part of a multicast group.</a:t>
            </a:r>
            <a:endParaRPr lang="zh-CN" altLang="en-US" sz="1400" dirty="0"/>
          </a:p>
        </p:txBody>
      </p:sp>
      <p:cxnSp>
        <p:nvCxnSpPr>
          <p:cNvPr id="34" name="形状 33"/>
          <p:cNvCxnSpPr/>
          <p:nvPr/>
        </p:nvCxnSpPr>
        <p:spPr>
          <a:xfrm rot="16200000" flipH="1">
            <a:off x="2133600" y="3438668"/>
            <a:ext cx="838200" cy="38100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6" name="形状 35"/>
          <p:cNvCxnSpPr/>
          <p:nvPr/>
        </p:nvCxnSpPr>
        <p:spPr>
          <a:xfrm rot="16200000" flipH="1">
            <a:off x="1943100" y="3619500"/>
            <a:ext cx="1219200" cy="38100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53" name="形状 52"/>
          <p:cNvCxnSpPr>
            <a:endCxn id="41" idx="2"/>
          </p:cNvCxnSpPr>
          <p:nvPr/>
        </p:nvCxnSpPr>
        <p:spPr>
          <a:xfrm rot="16200000" flipH="1">
            <a:off x="1638987" y="3734486"/>
            <a:ext cx="1855141" cy="40870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50" name="矩形 49"/>
          <p:cNvSpPr/>
          <p:nvPr/>
        </p:nvSpPr>
        <p:spPr>
          <a:xfrm>
            <a:off x="5638800" y="4078438"/>
            <a:ext cx="3505200" cy="1754326"/>
          </a:xfrm>
          <a:prstGeom prst="rect">
            <a:avLst/>
          </a:prstGeom>
          <a:ln>
            <a:solidFill>
              <a:srgbClr val="00B0F0"/>
            </a:solidFill>
          </a:ln>
        </p:spPr>
        <p:txBody>
          <a:bodyPr wrap="square">
            <a:spAutoFit/>
          </a:bodyPr>
          <a:lstStyle/>
          <a:p>
            <a:r>
              <a:rPr lang="en-GB" altLang="zh-CN" sz="1200" dirty="0" smtClean="0"/>
              <a:t>It is virtual identifier and</a:t>
            </a:r>
            <a:r>
              <a:rPr lang="en-US" altLang="zh-CN" sz="1200" dirty="0" smtClean="0"/>
              <a:t> is used to indicate an access path of the member resource on a member device. When receiving the message, the group member host CSE checks whether the </a:t>
            </a:r>
            <a:r>
              <a:rPr lang="en-US" altLang="zh-CN" sz="1200" dirty="0" err="1" smtClean="0"/>
              <a:t>multicastGroupFanOutURI</a:t>
            </a:r>
            <a:r>
              <a:rPr lang="en-US" altLang="zh-CN" sz="1200" dirty="0" smtClean="0"/>
              <a:t> is </a:t>
            </a:r>
            <a:r>
              <a:rPr lang="en-US" altLang="zh-CN" sz="1200" dirty="0" err="1" smtClean="0"/>
              <a:t>aveable</a:t>
            </a:r>
            <a:r>
              <a:rPr lang="en-US" altLang="zh-CN" sz="1200" dirty="0" smtClean="0"/>
              <a:t>, if not, replace the </a:t>
            </a:r>
            <a:r>
              <a:rPr lang="en-US" altLang="zh-CN" sz="1200" dirty="0" err="1" smtClean="0"/>
              <a:t>fanout</a:t>
            </a:r>
            <a:r>
              <a:rPr lang="en-US" altLang="zh-CN" sz="1200" dirty="0" smtClean="0"/>
              <a:t> URI included in the destination URI in the member</a:t>
            </a:r>
          </a:p>
          <a:p>
            <a:r>
              <a:rPr lang="en-US" altLang="zh-CN" sz="1200" dirty="0" smtClean="0"/>
              <a:t>resource access request with the member list of access path of</a:t>
            </a:r>
          </a:p>
          <a:p>
            <a:r>
              <a:rPr lang="en-US" altLang="zh-CN" sz="1200" dirty="0" smtClean="0"/>
              <a:t>the member resource on the member device</a:t>
            </a:r>
            <a:endParaRPr lang="zh-CN" altLang="en-US" sz="1200" dirty="0"/>
          </a:p>
        </p:txBody>
      </p:sp>
      <p:cxnSp>
        <p:nvCxnSpPr>
          <p:cNvPr id="54" name="直接箭头连接符 53"/>
          <p:cNvCxnSpPr>
            <a:stCxn id="39" idx="6"/>
          </p:cNvCxnSpPr>
          <p:nvPr/>
        </p:nvCxnSpPr>
        <p:spPr>
          <a:xfrm flipV="1">
            <a:off x="5105400" y="3777598"/>
            <a:ext cx="533400" cy="261005"/>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6" name="直接箭头连接符 55"/>
          <p:cNvCxnSpPr>
            <a:stCxn id="40" idx="6"/>
            <a:endCxn id="50" idx="1"/>
          </p:cNvCxnSpPr>
          <p:nvPr/>
        </p:nvCxnSpPr>
        <p:spPr>
          <a:xfrm>
            <a:off x="5133111" y="4423065"/>
            <a:ext cx="505689" cy="53253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8" name="矩形 57"/>
          <p:cNvSpPr/>
          <p:nvPr/>
        </p:nvSpPr>
        <p:spPr>
          <a:xfrm>
            <a:off x="381000" y="5110234"/>
            <a:ext cx="3505200" cy="830997"/>
          </a:xfrm>
          <a:prstGeom prst="rect">
            <a:avLst/>
          </a:prstGeom>
          <a:ln>
            <a:solidFill>
              <a:srgbClr val="00B0F0"/>
            </a:solidFill>
          </a:ln>
        </p:spPr>
        <p:txBody>
          <a:bodyPr wrap="square">
            <a:spAutoFit/>
          </a:bodyPr>
          <a:lstStyle/>
          <a:p>
            <a:r>
              <a:rPr lang="en-GB" altLang="zh-CN" sz="1200" dirty="0" smtClean="0"/>
              <a:t>This attribute shall be configured as one  targets that the member Hosting CSE shall send notifications to after finishing the operation in the group multicast request message. </a:t>
            </a:r>
            <a:endParaRPr lang="zh-CN" altLang="en-US" sz="1200" dirty="0"/>
          </a:p>
        </p:txBody>
      </p:sp>
      <p:cxnSp>
        <p:nvCxnSpPr>
          <p:cNvPr id="59" name="直接箭头连接符 58"/>
          <p:cNvCxnSpPr>
            <a:stCxn id="41" idx="2"/>
          </p:cNvCxnSpPr>
          <p:nvPr/>
        </p:nvCxnSpPr>
        <p:spPr>
          <a:xfrm flipH="1">
            <a:off x="1676400" y="4866411"/>
            <a:ext cx="1094511" cy="243823"/>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0" name="形状 59"/>
          <p:cNvCxnSpPr/>
          <p:nvPr/>
        </p:nvCxnSpPr>
        <p:spPr>
          <a:xfrm rot="16200000" flipH="1">
            <a:off x="2286000" y="3200401"/>
            <a:ext cx="495300" cy="34290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70" name="形状 69"/>
          <p:cNvCxnSpPr/>
          <p:nvPr/>
        </p:nvCxnSpPr>
        <p:spPr>
          <a:xfrm rot="16200000" flipH="1">
            <a:off x="2305050" y="2724150"/>
            <a:ext cx="419100" cy="30480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74" name="矩形 73"/>
          <p:cNvSpPr/>
          <p:nvPr/>
        </p:nvSpPr>
        <p:spPr>
          <a:xfrm>
            <a:off x="5334000" y="1828800"/>
            <a:ext cx="3810000" cy="1200329"/>
          </a:xfrm>
          <a:prstGeom prst="rect">
            <a:avLst/>
          </a:prstGeom>
          <a:ln>
            <a:solidFill>
              <a:srgbClr val="00B0F0"/>
            </a:solidFill>
          </a:ln>
        </p:spPr>
        <p:txBody>
          <a:bodyPr wrap="square">
            <a:spAutoFit/>
          </a:bodyPr>
          <a:lstStyle/>
          <a:p>
            <a:r>
              <a:rPr lang="en-GB" altLang="zh-CN" sz="1200" dirty="0" smtClean="0"/>
              <a:t>When the </a:t>
            </a:r>
            <a:r>
              <a:rPr lang="en-GB" altLang="zh-CN" sz="1200" dirty="0" err="1" smtClean="0"/>
              <a:t>multicastType</a:t>
            </a:r>
            <a:r>
              <a:rPr lang="en-GB" altLang="zh-CN" sz="1200" dirty="0" smtClean="0"/>
              <a:t> is 3GPP_MBMS_group, the </a:t>
            </a:r>
            <a:r>
              <a:rPr lang="en-GB" altLang="zh-CN" sz="1200" dirty="0" err="1" smtClean="0"/>
              <a:t>externalGroupID</a:t>
            </a:r>
            <a:r>
              <a:rPr lang="en-GB" altLang="zh-CN" sz="1200" dirty="0" smtClean="0"/>
              <a:t> is a 3GPP network external globally unique ID which is mapping with a network internal globally unique ID which identifies a set of </a:t>
            </a:r>
            <a:r>
              <a:rPr lang="en-GB" altLang="zh-CN" sz="1200" dirty="0" err="1" smtClean="0"/>
              <a:t>IMSIs</a:t>
            </a:r>
            <a:r>
              <a:rPr lang="en-GB" altLang="zh-CN" sz="1200" dirty="0" smtClean="0"/>
              <a:t> (e.g. MTC devices) from a given network that are grouped together for one specific group related services. </a:t>
            </a:r>
          </a:p>
        </p:txBody>
      </p:sp>
      <p:cxnSp>
        <p:nvCxnSpPr>
          <p:cNvPr id="75" name="直接箭头连接符 74"/>
          <p:cNvCxnSpPr/>
          <p:nvPr/>
        </p:nvCxnSpPr>
        <p:spPr>
          <a:xfrm flipV="1">
            <a:off x="4572000" y="2438400"/>
            <a:ext cx="762000" cy="5334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7" name="矩形 76"/>
          <p:cNvSpPr/>
          <p:nvPr/>
        </p:nvSpPr>
        <p:spPr>
          <a:xfrm>
            <a:off x="5638800" y="3546765"/>
            <a:ext cx="3505200" cy="461665"/>
          </a:xfrm>
          <a:prstGeom prst="rect">
            <a:avLst/>
          </a:prstGeom>
          <a:ln>
            <a:solidFill>
              <a:srgbClr val="00B0F0"/>
            </a:solidFill>
          </a:ln>
        </p:spPr>
        <p:txBody>
          <a:bodyPr wrap="square">
            <a:spAutoFit/>
          </a:bodyPr>
          <a:lstStyle/>
          <a:p>
            <a:r>
              <a:rPr lang="en-GB" altLang="zh-CN" sz="1200" dirty="0" smtClean="0"/>
              <a:t>List of member resource IDs referred to in the multicast group of local device.</a:t>
            </a:r>
            <a:endParaRPr lang="zh-CN" altLang="en-US" sz="1200" dirty="0"/>
          </a:p>
        </p:txBody>
      </p:sp>
      <p:sp>
        <p:nvSpPr>
          <p:cNvPr id="30" name="椭圆 29"/>
          <p:cNvSpPr/>
          <p:nvPr/>
        </p:nvSpPr>
        <p:spPr>
          <a:xfrm>
            <a:off x="2667000" y="2944092"/>
            <a:ext cx="23622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altLang="zh-CN" sz="1400" dirty="0" err="1" smtClean="0"/>
              <a:t>externalGroupID</a:t>
            </a:r>
            <a:endParaRPr lang="zh-CN" altLang="en-US" sz="1400" dirty="0"/>
          </a:p>
        </p:txBody>
      </p:sp>
      <p:sp>
        <p:nvSpPr>
          <p:cNvPr id="38" name="椭圆 37"/>
          <p:cNvSpPr/>
          <p:nvPr/>
        </p:nvSpPr>
        <p:spPr>
          <a:xfrm>
            <a:off x="2722419" y="3470565"/>
            <a:ext cx="23622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altLang="zh-CN" sz="1400" dirty="0" err="1" smtClean="0"/>
              <a:t>multicastAddress</a:t>
            </a:r>
            <a:endParaRPr lang="zh-CN" altLang="en-US" sz="1400" dirty="0"/>
          </a:p>
        </p:txBody>
      </p:sp>
      <p:sp>
        <p:nvSpPr>
          <p:cNvPr id="39" name="椭圆 38"/>
          <p:cNvSpPr/>
          <p:nvPr/>
        </p:nvSpPr>
        <p:spPr>
          <a:xfrm>
            <a:off x="2743200" y="3886203"/>
            <a:ext cx="23622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altLang="zh-CN" sz="1400" dirty="0" err="1" smtClean="0"/>
              <a:t>memberList</a:t>
            </a:r>
            <a:endParaRPr lang="zh-CN" altLang="en-US" sz="1400" dirty="0"/>
          </a:p>
        </p:txBody>
      </p:sp>
      <p:sp>
        <p:nvSpPr>
          <p:cNvPr id="40" name="椭圆 39"/>
          <p:cNvSpPr/>
          <p:nvPr/>
        </p:nvSpPr>
        <p:spPr>
          <a:xfrm>
            <a:off x="2770911" y="4232565"/>
            <a:ext cx="23622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altLang="zh-CN" sz="1400" dirty="0" err="1" smtClean="0"/>
              <a:t>fanOutURI</a:t>
            </a:r>
            <a:endParaRPr lang="zh-CN" altLang="en-US" sz="1400" dirty="0"/>
          </a:p>
        </p:txBody>
      </p:sp>
      <p:sp>
        <p:nvSpPr>
          <p:cNvPr id="41" name="椭圆 40"/>
          <p:cNvSpPr/>
          <p:nvPr/>
        </p:nvSpPr>
        <p:spPr>
          <a:xfrm>
            <a:off x="2770911" y="4675911"/>
            <a:ext cx="23622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altLang="zh-CN" sz="1400" dirty="0" err="1" smtClean="0"/>
              <a:t>responseURI</a:t>
            </a:r>
            <a:endParaRPr lang="zh-CN" altLang="en-US"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标题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GB" altLang="zh-CN" dirty="0" smtClean="0"/>
              <a:t>multicast group</a:t>
            </a:r>
            <a:r>
              <a:rPr lang="en-US" altLang="zh-CN" dirty="0" smtClean="0"/>
              <a:t> information</a:t>
            </a:r>
            <a:endParaRPr lang="zh-CN" altLang="en-US" dirty="0" smtClean="0"/>
          </a:p>
        </p:txBody>
      </p:sp>
      <p:sp>
        <p:nvSpPr>
          <p:cNvPr id="6153" name="TextBox 11"/>
          <p:cNvSpPr txBox="1">
            <a:spLocks noChangeArrowheads="1"/>
          </p:cNvSpPr>
          <p:nvPr/>
        </p:nvSpPr>
        <p:spPr bwMode="auto">
          <a:xfrm>
            <a:off x="914400" y="1295400"/>
            <a:ext cx="8061325" cy="1384995"/>
          </a:xfrm>
          <a:prstGeom prst="rect">
            <a:avLst/>
          </a:prstGeom>
          <a:noFill/>
          <a:ln w="9525">
            <a:noFill/>
            <a:miter lim="800000"/>
            <a:headEnd/>
            <a:tailEnd/>
          </a:ln>
        </p:spPr>
        <p:txBody>
          <a:bodyPr wrap="square">
            <a:spAutoFit/>
          </a:bodyPr>
          <a:lstStyle/>
          <a:p>
            <a:pPr hangingPunct="0"/>
            <a:r>
              <a:rPr lang="en-GB" altLang="zh-CN" sz="1400" dirty="0" smtClean="0"/>
              <a:t>In case the multicast mechanism is used to fan-out group operations to members, the group hosting CSE shall maintain the necessary information pertaining to the multicast group(</a:t>
            </a:r>
            <a:r>
              <a:rPr lang="en-GB" altLang="zh-CN" sz="1400" dirty="0" err="1" smtClean="0"/>
              <a:t>s</a:t>
            </a:r>
            <a:r>
              <a:rPr lang="en-GB" altLang="zh-CN" sz="1400" dirty="0" smtClean="0"/>
              <a:t>) that belong to the addressed group, such as the mapping relationship between the member resources and the multicast address(</a:t>
            </a:r>
            <a:r>
              <a:rPr lang="en-GB" altLang="zh-CN" sz="1400" dirty="0" err="1" smtClean="0"/>
              <a:t>es</a:t>
            </a:r>
            <a:r>
              <a:rPr lang="en-GB" altLang="zh-CN" sz="1400" dirty="0" smtClean="0"/>
              <a:t>) and the target URI(</a:t>
            </a:r>
            <a:r>
              <a:rPr lang="en-GB" altLang="zh-CN" sz="1400" dirty="0" err="1" smtClean="0"/>
              <a:t>s</a:t>
            </a:r>
            <a:r>
              <a:rPr lang="en-GB" altLang="zh-CN" sz="1400" dirty="0" smtClean="0"/>
              <a:t>) in the </a:t>
            </a:r>
            <a:r>
              <a:rPr lang="en-GB" altLang="zh-CN" sz="1400" dirty="0" err="1" smtClean="0"/>
              <a:t>fanout</a:t>
            </a:r>
            <a:r>
              <a:rPr lang="en-GB" altLang="zh-CN" sz="1400" dirty="0" smtClean="0"/>
              <a:t> requests. </a:t>
            </a:r>
            <a:endParaRPr lang="zh-CN" altLang="zh-CN" sz="1400" dirty="0" smtClean="0"/>
          </a:p>
          <a:p>
            <a:pPr hangingPunct="0"/>
            <a:r>
              <a:rPr lang="en-GB" altLang="zh-CN" sz="1400" dirty="0" smtClean="0"/>
              <a:t>For each multicast group of a &lt;group&gt; resource, the group hosting CSE shall maintain the information as specified as below:</a:t>
            </a:r>
            <a:endParaRPr lang="zh-CN" altLang="zh-CN" sz="1400" dirty="0"/>
          </a:p>
        </p:txBody>
      </p:sp>
      <p:graphicFrame>
        <p:nvGraphicFramePr>
          <p:cNvPr id="27" name="表格 26"/>
          <p:cNvGraphicFramePr>
            <a:graphicFrameLocks noGrp="1"/>
          </p:cNvGraphicFramePr>
          <p:nvPr/>
        </p:nvGraphicFramePr>
        <p:xfrm>
          <a:off x="990600" y="2743200"/>
          <a:ext cx="6095999" cy="2743200"/>
        </p:xfrm>
        <a:graphic>
          <a:graphicData uri="http://schemas.openxmlformats.org/drawingml/2006/table">
            <a:tbl>
              <a:tblPr/>
              <a:tblGrid>
                <a:gridCol w="1191158"/>
                <a:gridCol w="708355"/>
                <a:gridCol w="4196486"/>
              </a:tblGrid>
              <a:tr h="0">
                <a:tc>
                  <a:txBody>
                    <a:bodyPr/>
                    <a:lstStyle/>
                    <a:p>
                      <a:pPr algn="ctr" hangingPunct="0">
                        <a:spcAft>
                          <a:spcPts val="0"/>
                        </a:spcAft>
                      </a:pPr>
                      <a:r>
                        <a:rPr lang="en-GB" sz="900" b="1">
                          <a:latin typeface="Arial"/>
                          <a:ea typeface="Arial Unicode MS"/>
                          <a:cs typeface="Times New Roman"/>
                        </a:rPr>
                        <a:t>Information </a:t>
                      </a:r>
                      <a:endParaRPr lang="zh-CN" sz="900" b="1">
                        <a:latin typeface="Arial"/>
                        <a:ea typeface="宋体"/>
                        <a:cs typeface="Times New Roman"/>
                      </a:endParaRPr>
                    </a:p>
                  </a:txBody>
                  <a:tcPr marL="177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DDD"/>
                    </a:solidFill>
                  </a:tcPr>
                </a:tc>
                <a:tc>
                  <a:txBody>
                    <a:bodyPr/>
                    <a:lstStyle/>
                    <a:p>
                      <a:pPr algn="ctr" hangingPunct="0">
                        <a:spcAft>
                          <a:spcPts val="0"/>
                        </a:spcAft>
                      </a:pPr>
                      <a:r>
                        <a:rPr lang="en-GB" sz="900" b="1">
                          <a:latin typeface="Arial"/>
                          <a:ea typeface="Arial Unicode MS"/>
                          <a:cs typeface="Times New Roman"/>
                        </a:rPr>
                        <a:t>Multiplicity</a:t>
                      </a:r>
                      <a:endParaRPr lang="zh-CN" sz="900" b="1">
                        <a:latin typeface="Arial"/>
                        <a:ea typeface="宋体"/>
                        <a:cs typeface="Times New Roman"/>
                      </a:endParaRPr>
                    </a:p>
                  </a:txBody>
                  <a:tcPr marL="177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DDD"/>
                    </a:solidFill>
                  </a:tcPr>
                </a:tc>
                <a:tc>
                  <a:txBody>
                    <a:bodyPr/>
                    <a:lstStyle/>
                    <a:p>
                      <a:pPr algn="ctr" hangingPunct="0">
                        <a:spcAft>
                          <a:spcPts val="0"/>
                        </a:spcAft>
                      </a:pPr>
                      <a:r>
                        <a:rPr lang="en-GB" sz="900" b="1">
                          <a:latin typeface="Arial"/>
                          <a:ea typeface="Arial Unicode MS"/>
                          <a:cs typeface="Times New Roman"/>
                        </a:rPr>
                        <a:t>Description</a:t>
                      </a:r>
                      <a:endParaRPr lang="zh-CN" sz="900" b="1">
                        <a:latin typeface="Arial"/>
                        <a:ea typeface="宋体"/>
                        <a:cs typeface="Times New Roman"/>
                      </a:endParaRPr>
                    </a:p>
                  </a:txBody>
                  <a:tcPr marL="177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DDD"/>
                    </a:solidFill>
                  </a:tcPr>
                </a:tc>
              </a:tr>
              <a:tr h="0">
                <a:tc>
                  <a:txBody>
                    <a:bodyPr/>
                    <a:lstStyle/>
                    <a:p>
                      <a:pPr hangingPunct="0">
                        <a:spcAft>
                          <a:spcPts val="0"/>
                        </a:spcAft>
                      </a:pPr>
                      <a:r>
                        <a:rPr lang="en-GB" sz="900">
                          <a:latin typeface="Arial"/>
                          <a:ea typeface="Arial Unicode MS"/>
                          <a:cs typeface="Times New Roman"/>
                        </a:rPr>
                        <a:t>multicastType</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a:latin typeface="Arial"/>
                          <a:ea typeface="Arial Unicode MS"/>
                          <a:cs typeface="Times New Roman"/>
                        </a:rPr>
                        <a:t>1</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en-GB" sz="900">
                          <a:latin typeface="Arial"/>
                          <a:ea typeface="Arial Unicode MS"/>
                          <a:cs typeface="Times New Roman"/>
                        </a:rPr>
                        <a:t>Indicating the underlying networks multicast capability of the group members, the value shall be one of the following:</a:t>
                      </a:r>
                      <a:endParaRPr lang="zh-CN" sz="900">
                        <a:latin typeface="Arial"/>
                        <a:ea typeface="宋体"/>
                        <a:cs typeface="Times New Roman"/>
                      </a:endParaRPr>
                    </a:p>
                    <a:p>
                      <a:pPr marL="342900" lvl="0" indent="-342900" hangingPunct="0">
                        <a:spcAft>
                          <a:spcPts val="0"/>
                        </a:spcAft>
                        <a:buFont typeface="宋体"/>
                        <a:buChar char="•"/>
                      </a:pPr>
                      <a:r>
                        <a:rPr lang="en-GB" sz="900">
                          <a:latin typeface="Arial"/>
                          <a:ea typeface="Arial Unicode MS"/>
                          <a:cs typeface="Times New Roman"/>
                        </a:rPr>
                        <a:t>3GPP_MBMS_group,</a:t>
                      </a:r>
                      <a:endParaRPr lang="zh-CN" sz="900">
                        <a:latin typeface="Arial"/>
                        <a:ea typeface="Times New Roman"/>
                        <a:cs typeface="Times New Roman"/>
                      </a:endParaRPr>
                    </a:p>
                    <a:p>
                      <a:pPr marL="342900" lvl="0" indent="-342900" hangingPunct="0">
                        <a:spcAft>
                          <a:spcPts val="0"/>
                        </a:spcAft>
                        <a:buFont typeface="宋体"/>
                        <a:buChar char="•"/>
                      </a:pPr>
                      <a:r>
                        <a:rPr lang="en-GB" sz="900">
                          <a:latin typeface="Arial"/>
                          <a:ea typeface="Arial Unicode MS"/>
                          <a:cs typeface="Times New Roman"/>
                        </a:rPr>
                        <a:t>IP_mulicast_group. </a:t>
                      </a:r>
                      <a:endParaRPr lang="zh-CN" sz="9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hangingPunct="0">
                        <a:spcAft>
                          <a:spcPts val="0"/>
                        </a:spcAft>
                      </a:pPr>
                      <a:r>
                        <a:rPr lang="en-GB" sz="900">
                          <a:latin typeface="Arial"/>
                          <a:ea typeface="Arial Unicode MS"/>
                          <a:cs typeface="Times New Roman"/>
                        </a:rPr>
                        <a:t>externalGroupID</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a:latin typeface="Arial"/>
                          <a:ea typeface="Arial Unicode MS"/>
                          <a:cs typeface="Times New Roman"/>
                        </a:rPr>
                        <a:t>0..1</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en-GB" sz="900">
                          <a:latin typeface="Arial"/>
                          <a:ea typeface="Arial Unicode MS"/>
                          <a:cs typeface="Times New Roman"/>
                        </a:rPr>
                        <a:t>When the multicastType is 3GPP_MBMS_group, the externalGroupID is the External-Group-ID as specified in 3GPP TS23.682[i.14] clause 4.6.3</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hangingPunct="0">
                        <a:spcAft>
                          <a:spcPts val="0"/>
                        </a:spcAft>
                      </a:pPr>
                      <a:r>
                        <a:rPr lang="en-GB" sz="900">
                          <a:latin typeface="Arial"/>
                          <a:ea typeface="Arial Unicode MS"/>
                          <a:cs typeface="Times New Roman"/>
                        </a:rPr>
                        <a:t>multicastAddress</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a:latin typeface="Arial"/>
                          <a:ea typeface="Arial Unicode MS"/>
                          <a:cs typeface="Times New Roman"/>
                        </a:rPr>
                        <a:t>1</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en-GB" sz="900">
                          <a:latin typeface="Arial"/>
                          <a:ea typeface="Arial Unicode MS"/>
                          <a:cs typeface="Times New Roman"/>
                        </a:rPr>
                        <a:t>The multicast address allocated to the members in the memberlist.</a:t>
                      </a:r>
                      <a:endParaRPr lang="zh-CN" sz="900">
                        <a:latin typeface="Arial"/>
                        <a:ea typeface="宋体"/>
                        <a:cs typeface="Times New Roman"/>
                      </a:endParaRPr>
                    </a:p>
                    <a:p>
                      <a:pPr hangingPunct="0">
                        <a:spcAft>
                          <a:spcPts val="0"/>
                        </a:spcAft>
                      </a:pPr>
                      <a:r>
                        <a:rPr lang="en-GB" sz="900">
                          <a:latin typeface="Arial"/>
                          <a:ea typeface="Arial Unicode MS"/>
                          <a:cs typeface="Times New Roman"/>
                        </a:rPr>
                        <a:t>If the multicastType is 3GPP_MBMS_group, the multicastAddress shall be the address of 3GPP group service server (e.g. SCEF); if the multicastType is IP_mulicast_group, the multicastAddress shall be the multicast address shared by the members of this multicast group.</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hangingPunct="0">
                        <a:spcAft>
                          <a:spcPts val="0"/>
                        </a:spcAft>
                      </a:pPr>
                      <a:r>
                        <a:rPr lang="en-GB" sz="900">
                          <a:latin typeface="Arial"/>
                          <a:ea typeface="Arial Unicode MS"/>
                          <a:cs typeface="Times New Roman"/>
                        </a:rPr>
                        <a:t>addressType</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a:latin typeface="Arial"/>
                          <a:ea typeface="Arial Unicode MS"/>
                          <a:cs typeface="Times New Roman"/>
                        </a:rPr>
                        <a:t>1</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en-GB" sz="900">
                          <a:latin typeface="Arial"/>
                          <a:ea typeface="Arial Unicode MS"/>
                          <a:cs typeface="Times New Roman"/>
                        </a:rPr>
                        <a:t>It is used to describe the address type of the multicastAddress, e.g. IPv4 or IPv6.</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hangingPunct="0">
                        <a:spcAft>
                          <a:spcPts val="0"/>
                        </a:spcAft>
                      </a:pPr>
                      <a:r>
                        <a:rPr lang="en-GB" sz="900">
                          <a:latin typeface="Arial"/>
                          <a:ea typeface="Arial Unicode MS"/>
                          <a:cs typeface="Times New Roman"/>
                        </a:rPr>
                        <a:t>fanOutURI</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a:latin typeface="Arial"/>
                          <a:ea typeface="Arial Unicode MS"/>
                          <a:cs typeface="Times New Roman"/>
                        </a:rPr>
                        <a:t>1</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en-GB" sz="900">
                          <a:latin typeface="Arial"/>
                          <a:ea typeface="Arial Unicode MS"/>
                          <a:cs typeface="Times New Roman"/>
                        </a:rPr>
                        <a:t>Used as the target URI of the fanout request sending to the members.</a:t>
                      </a:r>
                      <a:endParaRPr lang="zh-CN" sz="900">
                        <a:latin typeface="Arial"/>
                        <a:ea typeface="宋体"/>
                        <a:cs typeface="Times New Roman"/>
                      </a:endParaRPr>
                    </a:p>
                    <a:p>
                      <a:pPr hangingPunct="0">
                        <a:spcAft>
                          <a:spcPts val="0"/>
                        </a:spcAft>
                      </a:pPr>
                      <a:r>
                        <a:rPr lang="en-GB" sz="900">
                          <a:latin typeface="Arial"/>
                          <a:ea typeface="Arial Unicode MS"/>
                          <a:cs typeface="Times New Roman"/>
                        </a:rPr>
                        <a:t>It is a virtual identifier allocated by the group hosting CSE corresponding to the access paths (i.e. Resource-IDs, which may be different) of the member resources on the member hosting CSEs. </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hangingPunct="0">
                        <a:spcAft>
                          <a:spcPts val="0"/>
                        </a:spcAft>
                      </a:pPr>
                      <a:r>
                        <a:rPr lang="en-GB" sz="900">
                          <a:latin typeface="Arial"/>
                          <a:ea typeface="Arial Unicode MS"/>
                          <a:cs typeface="Times New Roman"/>
                        </a:rPr>
                        <a:t>memberList</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a:latin typeface="Arial"/>
                          <a:ea typeface="Arial Unicode MS"/>
                          <a:cs typeface="Times New Roman"/>
                        </a:rPr>
                        <a:t>1(L)</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en-GB" sz="900" dirty="0">
                          <a:latin typeface="Arial"/>
                          <a:ea typeface="Arial Unicode MS"/>
                          <a:cs typeface="Times New Roman"/>
                        </a:rPr>
                        <a:t>List of all member resource IDs in the multicast group, referred to in the remaining of the present document as </a:t>
                      </a:r>
                      <a:r>
                        <a:rPr lang="en-GB" sz="900" i="1" dirty="0" err="1">
                          <a:latin typeface="Arial"/>
                          <a:ea typeface="Arial Unicode MS"/>
                          <a:cs typeface="Times New Roman"/>
                        </a:rPr>
                        <a:t>memberID</a:t>
                      </a:r>
                      <a:r>
                        <a:rPr lang="en-GB" sz="900" dirty="0">
                          <a:latin typeface="Arial"/>
                          <a:ea typeface="Arial Unicode MS"/>
                          <a:cs typeface="Times New Roman"/>
                        </a:rPr>
                        <a:t>. Each ID (</a:t>
                      </a:r>
                      <a:r>
                        <a:rPr lang="en-GB" sz="900" i="1" dirty="0" err="1">
                          <a:latin typeface="Arial"/>
                          <a:ea typeface="Arial Unicode MS"/>
                          <a:cs typeface="Times New Roman"/>
                        </a:rPr>
                        <a:t>memberID</a:t>
                      </a:r>
                      <a:r>
                        <a:rPr lang="en-GB" sz="900" dirty="0">
                          <a:latin typeface="Arial"/>
                          <a:ea typeface="Arial Unicode MS"/>
                          <a:cs typeface="Times New Roman"/>
                        </a:rPr>
                        <a:t>) should refer to a member resource.</a:t>
                      </a:r>
                      <a:endParaRPr lang="zh-CN" sz="900" dirty="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685800"/>
            <a:ext cx="8229600" cy="762000"/>
          </a:xfrm>
        </p:spPr>
        <p:txBody>
          <a:bodyPr/>
          <a:lstStyle/>
          <a:p>
            <a:pPr algn="l"/>
            <a:r>
              <a:rPr lang="en-US" altLang="zh-CN" sz="2800" dirty="0" smtClean="0"/>
              <a:t>Request/Response Model for Multicast </a:t>
            </a:r>
            <a:r>
              <a:rPr lang="en-US" altLang="zh-CN" sz="2800" dirty="0" err="1" smtClean="0"/>
              <a:t>Fanout</a:t>
            </a:r>
            <a:endParaRPr lang="zh-CN" altLang="en-US" sz="2800" dirty="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2051"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533400" y="4267200"/>
            <a:ext cx="8305800" cy="2062103"/>
          </a:xfrm>
          <a:prstGeom prst="rect">
            <a:avLst/>
          </a:prstGeom>
        </p:spPr>
        <p:txBody>
          <a:bodyPr wrap="square">
            <a:spAutoFit/>
          </a:bodyPr>
          <a:lstStyle/>
          <a:p>
            <a:pPr hangingPunct="0">
              <a:buFont typeface="Arial" pitchFamily="34" charset="0"/>
              <a:buChar char="•"/>
            </a:pPr>
            <a:r>
              <a:rPr lang="en-US" altLang="zh-CN" sz="1600" dirty="0" smtClean="0"/>
              <a:t>The  message mechanism between Group hosting CSE and Member hosting CSE is the same with </a:t>
            </a:r>
            <a:r>
              <a:rPr lang="en-GB" altLang="zh-CN" sz="1600" dirty="0" smtClean="0"/>
              <a:t>Asynchronous Case no matter what the </a:t>
            </a:r>
            <a:r>
              <a:rPr lang="en-GB" altLang="zh-CN" sz="1600" b="1" i="1" dirty="0" smtClean="0"/>
              <a:t>Response Type </a:t>
            </a:r>
            <a:r>
              <a:rPr lang="en-GB" altLang="zh-CN" sz="1600" dirty="0" smtClean="0"/>
              <a:t>between IN-AE and Group hosting CSE is.</a:t>
            </a:r>
            <a:endParaRPr lang="en-US" altLang="zh-CN" sz="1600" dirty="0" smtClean="0"/>
          </a:p>
          <a:p>
            <a:pPr hangingPunct="0">
              <a:buFont typeface="Arial" pitchFamily="34" charset="0"/>
              <a:buChar char="•"/>
            </a:pPr>
            <a:r>
              <a:rPr lang="en-US" altLang="zh-CN" sz="1600" dirty="0" smtClean="0"/>
              <a:t>The </a:t>
            </a:r>
            <a:r>
              <a:rPr lang="en-GB" altLang="zh-CN" sz="1600" b="1" i="1" dirty="0" smtClean="0">
                <a:solidFill>
                  <a:srgbClr val="0000FF"/>
                </a:solidFill>
              </a:rPr>
              <a:t>Request Identifier</a:t>
            </a:r>
            <a:r>
              <a:rPr lang="en-GB" altLang="zh-CN" sz="1600" dirty="0" smtClean="0">
                <a:solidFill>
                  <a:srgbClr val="0000FF"/>
                </a:solidFill>
              </a:rPr>
              <a:t> </a:t>
            </a:r>
            <a:r>
              <a:rPr lang="en-US" altLang="zh-CN" sz="1600" dirty="0" smtClean="0"/>
              <a:t>in the notification message from member hosting CSE should be the same with the </a:t>
            </a:r>
            <a:r>
              <a:rPr lang="en-GB" altLang="zh-CN" sz="1600" b="1" i="1" dirty="0" smtClean="0">
                <a:solidFill>
                  <a:srgbClr val="0000FF"/>
                </a:solidFill>
              </a:rPr>
              <a:t>Request Identifier</a:t>
            </a:r>
            <a:r>
              <a:rPr lang="en-GB" altLang="zh-CN" sz="1600" dirty="0" smtClean="0">
                <a:solidFill>
                  <a:srgbClr val="0000FF"/>
                </a:solidFill>
              </a:rPr>
              <a:t> </a:t>
            </a:r>
            <a:r>
              <a:rPr lang="en-US" altLang="zh-CN" sz="1600" dirty="0" smtClean="0"/>
              <a:t>in the multicast request message to be used to match notification to multicast requests.</a:t>
            </a:r>
          </a:p>
          <a:p>
            <a:pPr hangingPunct="0">
              <a:buFont typeface="Arial" pitchFamily="34" charset="0"/>
              <a:buChar char="•"/>
            </a:pPr>
            <a:r>
              <a:rPr lang="en-US" altLang="zh-CN" sz="1600" dirty="0" smtClean="0"/>
              <a:t>The </a:t>
            </a:r>
            <a:r>
              <a:rPr lang="en-US" altLang="zh-CN" sz="1600" b="1" i="1" dirty="0" smtClean="0">
                <a:solidFill>
                  <a:srgbClr val="0000FF"/>
                </a:solidFill>
              </a:rPr>
              <a:t>From</a:t>
            </a:r>
            <a:r>
              <a:rPr lang="en-US" altLang="zh-CN" sz="1600" i="1" dirty="0" smtClean="0"/>
              <a:t>  </a:t>
            </a:r>
            <a:r>
              <a:rPr lang="en-US" altLang="zh-CN" sz="1600" dirty="0" smtClean="0"/>
              <a:t>parameter should be mandatory  in the notification message from member hosting CSE to be used to detect duplicates by the Group hosting CSE. The value of </a:t>
            </a:r>
            <a:r>
              <a:rPr lang="en-US" altLang="zh-CN" sz="1600" b="1" i="1" dirty="0" smtClean="0">
                <a:solidFill>
                  <a:srgbClr val="0000FF"/>
                </a:solidFill>
              </a:rPr>
              <a:t>From</a:t>
            </a:r>
            <a:r>
              <a:rPr lang="en-US" altLang="zh-CN" sz="1600" dirty="0" smtClean="0"/>
              <a:t> is Member hosting CSE-ID.</a:t>
            </a:r>
          </a:p>
        </p:txBody>
      </p:sp>
      <p:pic>
        <p:nvPicPr>
          <p:cNvPr id="1026" name="Picture 2"/>
          <p:cNvPicPr>
            <a:picLocks noChangeAspect="1" noChangeArrowheads="1"/>
          </p:cNvPicPr>
          <p:nvPr/>
        </p:nvPicPr>
        <p:blipFill>
          <a:blip r:embed="rId3" cstate="print"/>
          <a:srcRect/>
          <a:stretch>
            <a:fillRect/>
          </a:stretch>
        </p:blipFill>
        <p:spPr bwMode="auto">
          <a:xfrm>
            <a:off x="657225" y="1266825"/>
            <a:ext cx="7115175" cy="2924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685800"/>
            <a:ext cx="8229600" cy="762000"/>
          </a:xfrm>
        </p:spPr>
        <p:txBody>
          <a:bodyPr/>
          <a:lstStyle/>
          <a:p>
            <a:pPr algn="l"/>
            <a:r>
              <a:rPr lang="en-GB" altLang="zh-CN" sz="2800" dirty="0" smtClean="0"/>
              <a:t>IP Multicast Group – Fan Out procedure example</a:t>
            </a:r>
            <a:endParaRPr lang="zh-CN" altLang="en-US" sz="2800" dirty="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2051"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TextBox 11"/>
          <p:cNvSpPr txBox="1">
            <a:spLocks noChangeArrowheads="1"/>
          </p:cNvSpPr>
          <p:nvPr/>
        </p:nvSpPr>
        <p:spPr bwMode="auto">
          <a:xfrm>
            <a:off x="5867400" y="1246287"/>
            <a:ext cx="3200400" cy="4832092"/>
          </a:xfrm>
          <a:prstGeom prst="rect">
            <a:avLst/>
          </a:prstGeom>
          <a:noFill/>
          <a:ln w="9525">
            <a:noFill/>
            <a:miter lim="800000"/>
            <a:headEnd/>
            <a:tailEnd/>
          </a:ln>
        </p:spPr>
        <p:txBody>
          <a:bodyPr wrap="square">
            <a:spAutoFit/>
          </a:bodyPr>
          <a:lstStyle/>
          <a:p>
            <a:pPr hangingPunct="0">
              <a:buFont typeface="Arial" pitchFamily="34" charset="0"/>
              <a:buChar char="•"/>
            </a:pPr>
            <a:r>
              <a:rPr lang="en-GB" altLang="zh-CN" sz="1100" dirty="0" smtClean="0">
                <a:solidFill>
                  <a:srgbClr val="0000FF"/>
                </a:solidFill>
              </a:rPr>
              <a:t>Step001: </a:t>
            </a:r>
            <a:r>
              <a:rPr lang="en-GB" altLang="zh-CN" sz="1100" dirty="0" smtClean="0"/>
              <a:t>IN-AE/CSE send the retrieve request to Group hosting CSE to get the temperature information.</a:t>
            </a:r>
          </a:p>
          <a:p>
            <a:pPr hangingPunct="0">
              <a:buFont typeface="Arial" pitchFamily="34" charset="0"/>
              <a:buChar char="•"/>
            </a:pPr>
            <a:r>
              <a:rPr lang="en-GB" altLang="zh-CN" sz="1100" dirty="0" smtClean="0">
                <a:solidFill>
                  <a:srgbClr val="0000FF"/>
                </a:solidFill>
              </a:rPr>
              <a:t>Step002: </a:t>
            </a:r>
            <a:r>
              <a:rPr lang="en-GB" altLang="zh-CN" sz="1100" dirty="0" smtClean="0"/>
              <a:t>Group hosting CSE sends the multicast message to multicast address and sets the value of </a:t>
            </a:r>
            <a:r>
              <a:rPr lang="en-GB" altLang="zh-CN" sz="1100" b="1" i="1" dirty="0" smtClean="0">
                <a:solidFill>
                  <a:srgbClr val="C00000"/>
                </a:solidFill>
              </a:rPr>
              <a:t>to</a:t>
            </a:r>
            <a:r>
              <a:rPr lang="en-GB" altLang="zh-CN" sz="1100" dirty="0" smtClean="0"/>
              <a:t> parameter as </a:t>
            </a:r>
            <a:r>
              <a:rPr lang="en-GB" altLang="zh-CN" sz="1100" b="1" dirty="0" err="1" smtClean="0">
                <a:solidFill>
                  <a:srgbClr val="C00000"/>
                </a:solidFill>
              </a:rPr>
              <a:t>fanoutURI</a:t>
            </a:r>
            <a:r>
              <a:rPr lang="en-GB" altLang="zh-CN" sz="1100" b="1" dirty="0" smtClean="0"/>
              <a:t>, </a:t>
            </a:r>
            <a:r>
              <a:rPr lang="en-GB" altLang="zh-CN" sz="1100" dirty="0" smtClean="0"/>
              <a:t>which is virtual identifier and could be accessed as a virtual resource.</a:t>
            </a:r>
          </a:p>
          <a:p>
            <a:pPr hangingPunct="0">
              <a:buFont typeface="Arial" pitchFamily="34" charset="0"/>
              <a:buChar char="•"/>
            </a:pPr>
            <a:r>
              <a:rPr lang="en-GB" altLang="zh-CN" sz="1100" dirty="0" smtClean="0">
                <a:solidFill>
                  <a:srgbClr val="0000FF"/>
                </a:solidFill>
              </a:rPr>
              <a:t>Step003: </a:t>
            </a:r>
            <a:r>
              <a:rPr lang="en-GB" altLang="zh-CN" sz="1100" dirty="0" smtClean="0"/>
              <a:t>Member hosting CSE receive the multicast message from multicast address, compare the value of </a:t>
            </a:r>
            <a:r>
              <a:rPr lang="en-GB" altLang="zh-CN" sz="1100" i="1" dirty="0" smtClean="0"/>
              <a:t>to</a:t>
            </a:r>
            <a:r>
              <a:rPr lang="en-GB" altLang="zh-CN" sz="1100" dirty="0" smtClean="0"/>
              <a:t> parameter with </a:t>
            </a:r>
            <a:r>
              <a:rPr lang="en-GB" altLang="zh-CN" sz="1100" dirty="0" err="1" smtClean="0"/>
              <a:t>fanOutURI</a:t>
            </a:r>
            <a:r>
              <a:rPr lang="en-GB" altLang="zh-CN" sz="1100" dirty="0" smtClean="0"/>
              <a:t> of &lt;</a:t>
            </a:r>
            <a:r>
              <a:rPr lang="en-GB" altLang="zh-CN" sz="1100" dirty="0" err="1" smtClean="0"/>
              <a:t>localMulticast</a:t>
            </a:r>
            <a:r>
              <a:rPr lang="en-GB" altLang="zh-CN" sz="1100" dirty="0" smtClean="0"/>
              <a:t>&gt; from the request message, determine the access the local member resource by mapping the member list and </a:t>
            </a:r>
            <a:r>
              <a:rPr lang="en-GB" altLang="zh-CN" sz="1100" dirty="0" err="1" smtClean="0"/>
              <a:t>fanOutURI</a:t>
            </a:r>
            <a:r>
              <a:rPr lang="en-GB" altLang="zh-CN" sz="1100" dirty="0" smtClean="0"/>
              <a:t> and execute  the retrieve operation.</a:t>
            </a:r>
          </a:p>
          <a:p>
            <a:pPr hangingPunct="0">
              <a:buFont typeface="Arial" pitchFamily="34" charset="0"/>
              <a:buChar char="•"/>
            </a:pPr>
            <a:r>
              <a:rPr lang="en-GB" altLang="zh-CN" sz="1100" dirty="0" smtClean="0">
                <a:solidFill>
                  <a:srgbClr val="0000FF"/>
                </a:solidFill>
              </a:rPr>
              <a:t>Step004: </a:t>
            </a:r>
            <a:r>
              <a:rPr lang="en-GB" altLang="zh-CN" sz="1100" dirty="0" smtClean="0"/>
              <a:t>Finishing the operation in the request, Member hosting CSE composes the notification for Group hosting CSE about the result: set the </a:t>
            </a:r>
            <a:r>
              <a:rPr lang="en-GB" altLang="zh-CN" sz="1100" b="1" i="1" dirty="0" smtClean="0">
                <a:solidFill>
                  <a:srgbClr val="C00000"/>
                </a:solidFill>
              </a:rPr>
              <a:t>From</a:t>
            </a:r>
            <a:r>
              <a:rPr lang="en-GB" altLang="zh-CN" sz="1100" i="1" dirty="0" smtClean="0"/>
              <a:t> parameter value</a:t>
            </a:r>
            <a:r>
              <a:rPr lang="en-GB" altLang="zh-CN" sz="1100" dirty="0" smtClean="0"/>
              <a:t> as</a:t>
            </a:r>
            <a:r>
              <a:rPr lang="en-GB" altLang="zh-CN" sz="1100" i="1" dirty="0" smtClean="0"/>
              <a:t> </a:t>
            </a:r>
            <a:r>
              <a:rPr lang="en-GB" altLang="zh-CN" sz="1100" dirty="0" smtClean="0"/>
              <a:t>the Member hosting CSE-ID, set the </a:t>
            </a:r>
            <a:r>
              <a:rPr lang="en-GB" altLang="zh-CN" sz="1100" b="1" i="1" dirty="0" smtClean="0">
                <a:solidFill>
                  <a:srgbClr val="C00000"/>
                </a:solidFill>
              </a:rPr>
              <a:t>Request Identifier</a:t>
            </a:r>
            <a:r>
              <a:rPr lang="en-GB" altLang="zh-CN" sz="1100" dirty="0" smtClean="0">
                <a:solidFill>
                  <a:srgbClr val="C00000"/>
                </a:solidFill>
              </a:rPr>
              <a:t> </a:t>
            </a:r>
            <a:r>
              <a:rPr lang="en-GB" altLang="zh-CN" sz="1100" dirty="0" smtClean="0"/>
              <a:t>as the same with the request ID in the request message and set the </a:t>
            </a:r>
            <a:r>
              <a:rPr lang="en-GB" altLang="zh-CN" sz="1100" b="1" i="1" dirty="0" smtClean="0">
                <a:solidFill>
                  <a:srgbClr val="C00000"/>
                </a:solidFill>
              </a:rPr>
              <a:t>to </a:t>
            </a:r>
            <a:r>
              <a:rPr lang="en-GB" altLang="zh-CN" sz="1100" dirty="0" smtClean="0"/>
              <a:t>parameter value as the response URI which is used as the notification URI </a:t>
            </a:r>
            <a:endParaRPr lang="en-GB" altLang="zh-CN" sz="1100" i="1" dirty="0" smtClean="0"/>
          </a:p>
          <a:p>
            <a:pPr hangingPunct="0">
              <a:buFont typeface="Arial" pitchFamily="34" charset="0"/>
              <a:buChar char="•"/>
            </a:pPr>
            <a:r>
              <a:rPr lang="en-GB" altLang="zh-CN" sz="1100" dirty="0" smtClean="0">
                <a:solidFill>
                  <a:srgbClr val="0000FF"/>
                </a:solidFill>
              </a:rPr>
              <a:t>Step005: </a:t>
            </a:r>
            <a:r>
              <a:rPr lang="en-GB" altLang="zh-CN" sz="1100" dirty="0" smtClean="0"/>
              <a:t>Member hosting CSE sends the notification request to Group hosting CSE.</a:t>
            </a:r>
          </a:p>
          <a:p>
            <a:pPr hangingPunct="0">
              <a:buFont typeface="Arial" pitchFamily="34" charset="0"/>
              <a:buChar char="•"/>
            </a:pPr>
            <a:r>
              <a:rPr lang="en-GB" altLang="zh-CN" sz="1100" dirty="0" smtClean="0">
                <a:solidFill>
                  <a:srgbClr val="0000FF"/>
                </a:solidFill>
              </a:rPr>
              <a:t>Step006: </a:t>
            </a:r>
            <a:r>
              <a:rPr lang="en-GB" altLang="zh-CN" sz="1100" dirty="0" smtClean="0"/>
              <a:t>Group hosting CSE aggregates the result according to the </a:t>
            </a:r>
            <a:r>
              <a:rPr lang="en-GB" altLang="zh-CN" sz="1100" b="1" i="1" dirty="0" smtClean="0">
                <a:solidFill>
                  <a:srgbClr val="C00000"/>
                </a:solidFill>
              </a:rPr>
              <a:t>From</a:t>
            </a:r>
            <a:r>
              <a:rPr lang="en-GB" altLang="zh-CN" sz="1100" dirty="0" smtClean="0"/>
              <a:t> and </a:t>
            </a:r>
            <a:r>
              <a:rPr lang="en-GB" altLang="zh-CN" sz="1100" b="1" i="1" dirty="0" smtClean="0">
                <a:solidFill>
                  <a:srgbClr val="C00000"/>
                </a:solidFill>
              </a:rPr>
              <a:t>Request Identifier </a:t>
            </a:r>
            <a:r>
              <a:rPr lang="en-GB" altLang="zh-CN" sz="1100" dirty="0" smtClean="0"/>
              <a:t>in notification messages</a:t>
            </a:r>
          </a:p>
          <a:p>
            <a:pPr hangingPunct="0">
              <a:buFont typeface="Arial" pitchFamily="34" charset="0"/>
              <a:buChar char="•"/>
            </a:pPr>
            <a:r>
              <a:rPr lang="en-GB" altLang="zh-CN" sz="1100" dirty="0" smtClean="0">
                <a:solidFill>
                  <a:srgbClr val="0000FF"/>
                </a:solidFill>
              </a:rPr>
              <a:t>Step007: </a:t>
            </a:r>
            <a:r>
              <a:rPr lang="en-GB" altLang="zh-CN" sz="1100" dirty="0" smtClean="0"/>
              <a:t>Group hosting CSE sends the response message to IN-AE/CSE.</a:t>
            </a:r>
          </a:p>
        </p:txBody>
      </p:sp>
      <p:pic>
        <p:nvPicPr>
          <p:cNvPr id="1028" name="Picture 4"/>
          <p:cNvPicPr>
            <a:picLocks noChangeAspect="1" noChangeArrowheads="1"/>
          </p:cNvPicPr>
          <p:nvPr/>
        </p:nvPicPr>
        <p:blipFill>
          <a:blip r:embed="rId3" cstate="print"/>
          <a:srcRect/>
          <a:stretch>
            <a:fillRect/>
          </a:stretch>
        </p:blipFill>
        <p:spPr bwMode="auto">
          <a:xfrm>
            <a:off x="152401" y="1219200"/>
            <a:ext cx="5715000" cy="5029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685800"/>
            <a:ext cx="8229600" cy="762000"/>
          </a:xfrm>
        </p:spPr>
        <p:txBody>
          <a:bodyPr/>
          <a:lstStyle/>
          <a:p>
            <a:r>
              <a:rPr lang="en-GB" altLang="zh-CN" sz="2800" dirty="0" smtClean="0"/>
              <a:t>Multicast Group Management Procedures-Creation</a:t>
            </a:r>
            <a:endParaRPr lang="zh-CN" altLang="en-US" sz="2800" dirty="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2051"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TextBox 11"/>
          <p:cNvSpPr txBox="1">
            <a:spLocks noChangeArrowheads="1"/>
          </p:cNvSpPr>
          <p:nvPr/>
        </p:nvSpPr>
        <p:spPr bwMode="auto">
          <a:xfrm>
            <a:off x="5638800" y="1219200"/>
            <a:ext cx="3429000" cy="4924425"/>
          </a:xfrm>
          <a:prstGeom prst="rect">
            <a:avLst/>
          </a:prstGeom>
          <a:noFill/>
          <a:ln w="9525">
            <a:noFill/>
            <a:miter lim="800000"/>
            <a:headEnd/>
            <a:tailEnd/>
          </a:ln>
        </p:spPr>
        <p:txBody>
          <a:bodyPr wrap="square">
            <a:spAutoFit/>
          </a:bodyPr>
          <a:lstStyle/>
          <a:p>
            <a:pPr hangingPunct="0"/>
            <a:r>
              <a:rPr lang="en-GB" altLang="zh-CN" sz="1200" dirty="0" smtClean="0">
                <a:solidFill>
                  <a:srgbClr val="0000FF"/>
                </a:solidFill>
              </a:rPr>
              <a:t>001: </a:t>
            </a:r>
            <a:r>
              <a:rPr lang="en-GB" altLang="zh-CN" sz="1200" dirty="0" smtClean="0"/>
              <a:t>The IN-AE/CSE sends a group resource creation request to the group Hosting CSE which include member resource identifier list.</a:t>
            </a:r>
            <a:endParaRPr lang="zh-CN" altLang="zh-CN" sz="1200" dirty="0" smtClean="0"/>
          </a:p>
          <a:p>
            <a:pPr hangingPunct="0"/>
            <a:r>
              <a:rPr lang="en-GB" altLang="zh-CN" sz="1200" dirty="0" smtClean="0">
                <a:solidFill>
                  <a:srgbClr val="0000FF"/>
                </a:solidFill>
              </a:rPr>
              <a:t>002: </a:t>
            </a:r>
            <a:r>
              <a:rPr lang="en-GB" altLang="zh-CN" sz="1200" dirty="0" smtClean="0"/>
              <a:t>The group Hosting CSE creates the group resource as requested.</a:t>
            </a:r>
            <a:endParaRPr lang="zh-CN" altLang="zh-CN" sz="1200" dirty="0" smtClean="0"/>
          </a:p>
          <a:p>
            <a:pPr hangingPunct="0"/>
            <a:r>
              <a:rPr lang="en-GB" altLang="zh-CN" sz="1200" dirty="0" smtClean="0">
                <a:solidFill>
                  <a:srgbClr val="0000FF"/>
                </a:solidFill>
              </a:rPr>
              <a:t>003: </a:t>
            </a:r>
            <a:r>
              <a:rPr lang="en-GB" altLang="zh-CN" sz="1200" dirty="0" smtClean="0"/>
              <a:t>The group Hosting CSE returns the group creation response to IN-AE/CSE</a:t>
            </a:r>
            <a:endParaRPr lang="zh-CN" altLang="zh-CN" sz="1200" dirty="0" smtClean="0"/>
          </a:p>
          <a:p>
            <a:pPr hangingPunct="0"/>
            <a:r>
              <a:rPr lang="en-GB" altLang="zh-CN" sz="1200" dirty="0" smtClean="0">
                <a:solidFill>
                  <a:srgbClr val="0000FF"/>
                </a:solidFill>
              </a:rPr>
              <a:t>004: </a:t>
            </a:r>
            <a:r>
              <a:rPr lang="en-GB" altLang="zh-CN" sz="1200" dirty="0" smtClean="0"/>
              <a:t>The group Hosting CSE </a:t>
            </a:r>
            <a:r>
              <a:rPr lang="en-GB" altLang="zh-CN" sz="1200" dirty="0" smtClean="0"/>
              <a:t>create the multicast group based on the capability of member Hosting </a:t>
            </a:r>
            <a:r>
              <a:rPr lang="en-GB" altLang="zh-CN" sz="1200" dirty="0" err="1" smtClean="0"/>
              <a:t>CSEs</a:t>
            </a:r>
            <a:r>
              <a:rPr lang="en-GB" altLang="zh-CN" sz="1200" dirty="0" smtClean="0"/>
              <a:t>.</a:t>
            </a:r>
            <a:r>
              <a:rPr lang="en-GB" altLang="zh-CN" sz="1200" dirty="0" smtClean="0"/>
              <a:t> The multicast group </a:t>
            </a:r>
            <a:r>
              <a:rPr lang="en-GB" altLang="zh-CN" sz="1200" dirty="0" err="1" smtClean="0"/>
              <a:t>fanout</a:t>
            </a:r>
            <a:r>
              <a:rPr lang="en-GB" altLang="zh-CN" sz="1200" dirty="0" smtClean="0"/>
              <a:t> URI should be: </a:t>
            </a:r>
            <a:r>
              <a:rPr lang="en-GB" altLang="zh-CN" sz="1200" dirty="0" smtClean="0">
                <a:solidFill>
                  <a:srgbClr val="0000FF"/>
                </a:solidFill>
              </a:rPr>
              <a:t>/</a:t>
            </a:r>
            <a:r>
              <a:rPr lang="en-GB" altLang="zh-CN" sz="1200" dirty="0" err="1" smtClean="0">
                <a:solidFill>
                  <a:srgbClr val="0000FF"/>
                </a:solidFill>
              </a:rPr>
              <a:t>groupHostingCSE</a:t>
            </a:r>
            <a:r>
              <a:rPr lang="en-GB" altLang="zh-CN" sz="1200" dirty="0" smtClean="0">
                <a:solidFill>
                  <a:srgbClr val="0000FF"/>
                </a:solidFill>
              </a:rPr>
              <a:t>-ID/****</a:t>
            </a:r>
            <a:r>
              <a:rPr lang="en-GB" altLang="zh-CN" sz="1200" dirty="0" smtClean="0"/>
              <a:t>. </a:t>
            </a:r>
            <a:endParaRPr lang="en-GB" altLang="zh-CN" sz="1200" dirty="0" smtClean="0"/>
          </a:p>
          <a:p>
            <a:pPr hangingPunct="0"/>
            <a:r>
              <a:rPr lang="en-GB" altLang="zh-CN" sz="1200" dirty="0" smtClean="0">
                <a:solidFill>
                  <a:srgbClr val="0000FF"/>
                </a:solidFill>
              </a:rPr>
              <a:t>005: </a:t>
            </a:r>
            <a:r>
              <a:rPr lang="en-GB" altLang="zh-CN" sz="1200" dirty="0" smtClean="0"/>
              <a:t>The </a:t>
            </a:r>
            <a:r>
              <a:rPr lang="en-GB" altLang="zh-CN" sz="1200" dirty="0" smtClean="0"/>
              <a:t>group Hosting CSE sends &lt;</a:t>
            </a:r>
            <a:r>
              <a:rPr lang="en-GB" altLang="zh-CN" sz="1200" dirty="0" err="1" smtClean="0"/>
              <a:t>localMulticastGroup</a:t>
            </a:r>
            <a:r>
              <a:rPr lang="en-GB" altLang="zh-CN" sz="1200" dirty="0" smtClean="0"/>
              <a:t>&gt; creation request to the member Hosting </a:t>
            </a:r>
            <a:r>
              <a:rPr lang="en-GB" altLang="zh-CN" sz="1200" dirty="0" err="1" smtClean="0"/>
              <a:t>CSEs</a:t>
            </a:r>
            <a:r>
              <a:rPr lang="en-GB" altLang="zh-CN" sz="1200" dirty="0" smtClean="0"/>
              <a:t> to advertise them to join the multicast group corresponding to the multicast address in </a:t>
            </a:r>
            <a:r>
              <a:rPr lang="en-GB" altLang="zh-CN" sz="1200" dirty="0" err="1" smtClean="0"/>
              <a:t>unicast</a:t>
            </a:r>
            <a:r>
              <a:rPr lang="en-GB" altLang="zh-CN" sz="1200" dirty="0" smtClean="0"/>
              <a:t> </a:t>
            </a:r>
            <a:r>
              <a:rPr lang="en-GB" altLang="zh-CN" sz="1200" dirty="0" smtClean="0"/>
              <a:t>mode.</a:t>
            </a:r>
          </a:p>
          <a:p>
            <a:pPr hangingPunct="0"/>
            <a:r>
              <a:rPr lang="en-GB" altLang="zh-CN" sz="1200" dirty="0" smtClean="0">
                <a:solidFill>
                  <a:srgbClr val="0000FF"/>
                </a:solidFill>
              </a:rPr>
              <a:t>006: </a:t>
            </a:r>
            <a:r>
              <a:rPr lang="en-GB" altLang="zh-CN" sz="1200" dirty="0" smtClean="0"/>
              <a:t>The member Hosting </a:t>
            </a:r>
            <a:r>
              <a:rPr lang="en-GB" altLang="zh-CN" sz="1200" dirty="0" err="1" smtClean="0"/>
              <a:t>CSEs</a:t>
            </a:r>
            <a:r>
              <a:rPr lang="en-GB" altLang="zh-CN" sz="1200" dirty="0" smtClean="0"/>
              <a:t> receive the creation request and </a:t>
            </a:r>
            <a:r>
              <a:rPr lang="en-GB" altLang="zh-CN" sz="1200" dirty="0" smtClean="0"/>
              <a:t>join </a:t>
            </a:r>
            <a:r>
              <a:rPr lang="en-GB" altLang="zh-CN" sz="1200" dirty="0" smtClean="0"/>
              <a:t>the multicast group corresponding to the multicast </a:t>
            </a:r>
            <a:r>
              <a:rPr lang="en-GB" altLang="zh-CN" sz="1200" dirty="0" err="1" smtClean="0"/>
              <a:t>address.The</a:t>
            </a:r>
            <a:r>
              <a:rPr lang="en-GB" altLang="zh-CN" sz="1200" dirty="0" smtClean="0"/>
              <a:t> </a:t>
            </a:r>
            <a:r>
              <a:rPr lang="en-GB" altLang="zh-CN" sz="1200" dirty="0" smtClean="0"/>
              <a:t>member Hosting </a:t>
            </a:r>
            <a:r>
              <a:rPr lang="en-GB" altLang="zh-CN" sz="1200" dirty="0" err="1" smtClean="0"/>
              <a:t>CSEs</a:t>
            </a:r>
            <a:r>
              <a:rPr lang="en-GB" altLang="zh-CN" sz="1200" dirty="0" smtClean="0"/>
              <a:t> create the &lt; </a:t>
            </a:r>
            <a:r>
              <a:rPr lang="en-GB" altLang="zh-CN" sz="1200" dirty="0" err="1" smtClean="0"/>
              <a:t>localMulticastGroup</a:t>
            </a:r>
            <a:r>
              <a:rPr lang="en-GB" altLang="zh-CN" sz="1200" dirty="0" smtClean="0"/>
              <a:t> &gt; after successfully joining the multicast </a:t>
            </a:r>
            <a:r>
              <a:rPr lang="en-GB" altLang="zh-CN" sz="1200" dirty="0" smtClean="0"/>
              <a:t>group.</a:t>
            </a:r>
            <a:endParaRPr lang="zh-CN" altLang="zh-CN" sz="1200" dirty="0" smtClean="0"/>
          </a:p>
          <a:p>
            <a:pPr hangingPunct="0"/>
            <a:r>
              <a:rPr lang="en-US" altLang="zh-CN" sz="1200" dirty="0" smtClean="0">
                <a:solidFill>
                  <a:srgbClr val="0000FF"/>
                </a:solidFill>
              </a:rPr>
              <a:t>007: </a:t>
            </a:r>
            <a:r>
              <a:rPr lang="en-US" altLang="zh-CN" sz="1200" dirty="0" smtClean="0"/>
              <a:t>The members Hosting CSEs send the response to group Hosting CSE.</a:t>
            </a:r>
          </a:p>
          <a:p>
            <a:pPr hangingPunct="0"/>
            <a:r>
              <a:rPr lang="en-US" altLang="zh-CN" sz="1200" dirty="0" smtClean="0">
                <a:solidFill>
                  <a:srgbClr val="0000FF"/>
                </a:solidFill>
              </a:rPr>
              <a:t>008: </a:t>
            </a:r>
            <a:r>
              <a:rPr lang="en-US" altLang="zh-CN" sz="1200" dirty="0" smtClean="0"/>
              <a:t>The group Hosting CSE aggregates the response messages from member Hosting CSEs</a:t>
            </a:r>
            <a:endParaRPr lang="zh-CN" altLang="zh-CN" sz="1200" dirty="0" smtClean="0"/>
          </a:p>
          <a:p>
            <a:pPr hangingPunct="0">
              <a:buFont typeface="Arial" pitchFamily="34" charset="0"/>
              <a:buChar char="•"/>
            </a:pPr>
            <a:endParaRPr lang="en-GB" altLang="zh-CN" sz="1400" dirty="0" smtClean="0"/>
          </a:p>
        </p:txBody>
      </p:sp>
      <p:sp>
        <p:nvSpPr>
          <p:cNvPr id="61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6145" name="Object 1"/>
          <p:cNvGraphicFramePr>
            <a:graphicFrameLocks noChangeAspect="1"/>
          </p:cNvGraphicFramePr>
          <p:nvPr/>
        </p:nvGraphicFramePr>
        <p:xfrm>
          <a:off x="152401" y="1295400"/>
          <a:ext cx="5410199" cy="5029199"/>
        </p:xfrm>
        <a:graphic>
          <a:graphicData uri="http://schemas.openxmlformats.org/presentationml/2006/ole">
            <p:oleObj spid="_x0000_s6145" name="Visio" r:id="rId4" imgW="6700472" imgH="5615428" progId="Visio.Drawing.11">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685800"/>
            <a:ext cx="8229600" cy="762000"/>
          </a:xfrm>
        </p:spPr>
        <p:txBody>
          <a:bodyPr/>
          <a:lstStyle/>
          <a:p>
            <a:r>
              <a:rPr lang="en-GB" altLang="zh-CN" sz="2800" dirty="0" smtClean="0"/>
              <a:t>Multicast Group Management Procedures-</a:t>
            </a:r>
            <a:r>
              <a:rPr lang="en-GB" altLang="zh-CN" sz="2800" dirty="0" err="1" smtClean="0"/>
              <a:t>Fanout</a:t>
            </a:r>
            <a:endParaRPr lang="zh-CN" altLang="en-US" sz="2800" dirty="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2051"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TextBox 11"/>
          <p:cNvSpPr txBox="1">
            <a:spLocks noChangeArrowheads="1"/>
          </p:cNvSpPr>
          <p:nvPr/>
        </p:nvSpPr>
        <p:spPr bwMode="auto">
          <a:xfrm>
            <a:off x="5486400" y="1219200"/>
            <a:ext cx="3657600" cy="5816977"/>
          </a:xfrm>
          <a:prstGeom prst="rect">
            <a:avLst/>
          </a:prstGeom>
          <a:noFill/>
          <a:ln w="9525">
            <a:noFill/>
            <a:miter lim="800000"/>
            <a:headEnd/>
            <a:tailEnd/>
          </a:ln>
        </p:spPr>
        <p:txBody>
          <a:bodyPr wrap="square">
            <a:spAutoFit/>
          </a:bodyPr>
          <a:lstStyle/>
          <a:p>
            <a:pPr hangingPunct="0"/>
            <a:r>
              <a:rPr lang="en-GB" altLang="zh-CN" sz="1200" dirty="0" smtClean="0"/>
              <a:t>001: The IN-AE/CSE sends a request for accessing member resources to group Hosting CSE, asking to access member resources.</a:t>
            </a:r>
            <a:endParaRPr lang="zh-CN" altLang="zh-CN" sz="1200" dirty="0" smtClean="0"/>
          </a:p>
          <a:p>
            <a:r>
              <a:rPr lang="en-GB" altLang="zh-CN" sz="1200" dirty="0" smtClean="0"/>
              <a:t>002:If </a:t>
            </a:r>
            <a:r>
              <a:rPr lang="en-GB" altLang="zh-CN" sz="1200" dirty="0" smtClean="0"/>
              <a:t>the group has multicast group information </a:t>
            </a:r>
            <a:r>
              <a:rPr lang="en-GB" altLang="zh-CN" sz="1200" dirty="0" smtClean="0"/>
              <a:t>and the </a:t>
            </a:r>
            <a:r>
              <a:rPr lang="en-GB" altLang="zh-CN" sz="1200" dirty="0" smtClean="0"/>
              <a:t>multicast type is </a:t>
            </a:r>
            <a:r>
              <a:rPr lang="en-GB" altLang="zh-CN" sz="1200" dirty="0" err="1" smtClean="0"/>
              <a:t>IP_multicast_group</a:t>
            </a:r>
            <a:r>
              <a:rPr lang="en-GB" altLang="zh-CN" sz="1200" dirty="0" smtClean="0"/>
              <a:t>:</a:t>
            </a:r>
            <a:endParaRPr lang="zh-CN" altLang="zh-CN" sz="1200" dirty="0" smtClean="0"/>
          </a:p>
          <a:p>
            <a:pPr lvl="0" hangingPunct="0"/>
            <a:r>
              <a:rPr lang="en-GB" altLang="zh-CN" sz="1200" dirty="0" smtClean="0"/>
              <a:t>003b: The group hosting CSE sends the member resource access request in multicast mode according to the multicast address of the multicast group, </a:t>
            </a:r>
            <a:r>
              <a:rPr lang="en-GB" altLang="zh-CN" sz="1200" dirty="0" smtClean="0">
                <a:solidFill>
                  <a:srgbClr val="0000FF"/>
                </a:solidFill>
              </a:rPr>
              <a:t>which include the multicast group </a:t>
            </a:r>
            <a:r>
              <a:rPr lang="en-GB" altLang="zh-CN" sz="1200" dirty="0" err="1" smtClean="0">
                <a:solidFill>
                  <a:srgbClr val="0000FF"/>
                </a:solidFill>
              </a:rPr>
              <a:t>fanout</a:t>
            </a:r>
            <a:r>
              <a:rPr lang="en-GB" altLang="zh-CN" sz="1200" dirty="0" smtClean="0">
                <a:solidFill>
                  <a:srgbClr val="0000FF"/>
                </a:solidFill>
              </a:rPr>
              <a:t> URI  as the destination URI</a:t>
            </a:r>
            <a:r>
              <a:rPr lang="en-GB" altLang="zh-CN" sz="1200" dirty="0" smtClean="0"/>
              <a:t>.</a:t>
            </a:r>
          </a:p>
          <a:p>
            <a:pPr hangingPunct="0"/>
            <a:r>
              <a:rPr lang="en-GB" altLang="zh-CN" sz="1200" dirty="0" smtClean="0"/>
              <a:t>004: The member Hosting </a:t>
            </a:r>
            <a:r>
              <a:rPr lang="en-GB" altLang="zh-CN" sz="1200" dirty="0" err="1" smtClean="0"/>
              <a:t>CSEs</a:t>
            </a:r>
            <a:r>
              <a:rPr lang="en-GB" altLang="zh-CN" sz="1200" dirty="0" smtClean="0"/>
              <a:t> receive </a:t>
            </a:r>
            <a:r>
              <a:rPr lang="en-GB" altLang="zh-CN" sz="1200" dirty="0" smtClean="0"/>
              <a:t>request </a:t>
            </a:r>
            <a:r>
              <a:rPr lang="en-GB" altLang="zh-CN" sz="1200" dirty="0" smtClean="0"/>
              <a:t>carrying the multicast group </a:t>
            </a:r>
            <a:r>
              <a:rPr lang="en-GB" altLang="zh-CN" sz="1200" dirty="0" err="1" smtClean="0"/>
              <a:t>fanout</a:t>
            </a:r>
            <a:r>
              <a:rPr lang="en-GB" altLang="zh-CN" sz="1200" dirty="0" smtClean="0"/>
              <a:t> URI from multicast address, determine the access the local member resources by mapping the member list and multicast group </a:t>
            </a:r>
            <a:r>
              <a:rPr lang="en-GB" altLang="zh-CN" sz="1200" dirty="0" err="1" smtClean="0"/>
              <a:t>fanout</a:t>
            </a:r>
            <a:r>
              <a:rPr lang="en-GB" altLang="zh-CN" sz="1200" dirty="0" smtClean="0"/>
              <a:t> </a:t>
            </a:r>
            <a:r>
              <a:rPr lang="en-GB" altLang="zh-CN" sz="1200" dirty="0" smtClean="0"/>
              <a:t>URI</a:t>
            </a:r>
            <a:r>
              <a:rPr lang="en-GB" altLang="zh-CN" sz="1200" dirty="0" smtClean="0"/>
              <a:t>.</a:t>
            </a:r>
            <a:endParaRPr lang="zh-CN" altLang="zh-CN" sz="1200" dirty="0" smtClean="0"/>
          </a:p>
          <a:p>
            <a:pPr hangingPunct="0"/>
            <a:r>
              <a:rPr lang="en-GB" altLang="zh-CN" sz="1200" dirty="0" smtClean="0"/>
              <a:t>005: The member Hosting </a:t>
            </a:r>
            <a:r>
              <a:rPr lang="en-GB" altLang="zh-CN" sz="1200" dirty="0" err="1" smtClean="0"/>
              <a:t>CSEs</a:t>
            </a:r>
            <a:r>
              <a:rPr lang="en-GB" altLang="zh-CN" sz="1200" dirty="0" smtClean="0"/>
              <a:t> compose the </a:t>
            </a:r>
            <a:r>
              <a:rPr lang="en-GB" altLang="zh-CN" sz="1200" dirty="0" smtClean="0">
                <a:solidFill>
                  <a:srgbClr val="0000FF"/>
                </a:solidFill>
              </a:rPr>
              <a:t>notification</a:t>
            </a:r>
            <a:r>
              <a:rPr lang="en-GB" altLang="zh-CN" sz="1200" dirty="0" smtClean="0"/>
              <a:t> for Group hosting CSE about the access result: </a:t>
            </a:r>
            <a:r>
              <a:rPr lang="en-GB" altLang="zh-CN" sz="1200" dirty="0" smtClean="0">
                <a:solidFill>
                  <a:srgbClr val="0000FF"/>
                </a:solidFill>
              </a:rPr>
              <a:t>set </a:t>
            </a:r>
            <a:r>
              <a:rPr lang="en-GB" altLang="zh-CN" sz="1200" i="1" dirty="0" smtClean="0">
                <a:solidFill>
                  <a:srgbClr val="0000FF"/>
                </a:solidFill>
              </a:rPr>
              <a:t>request ID </a:t>
            </a:r>
            <a:r>
              <a:rPr lang="en-GB" altLang="zh-CN" sz="1200" dirty="0" smtClean="0">
                <a:solidFill>
                  <a:srgbClr val="0000FF"/>
                </a:solidFill>
              </a:rPr>
              <a:t>as the same with </a:t>
            </a:r>
            <a:r>
              <a:rPr lang="en-GB" altLang="zh-CN" sz="1200" i="1" dirty="0" smtClean="0">
                <a:solidFill>
                  <a:srgbClr val="0000FF"/>
                </a:solidFill>
              </a:rPr>
              <a:t>request ID</a:t>
            </a:r>
            <a:r>
              <a:rPr lang="en-GB" altLang="zh-CN" sz="1200" dirty="0" smtClean="0">
                <a:solidFill>
                  <a:srgbClr val="0000FF"/>
                </a:solidFill>
              </a:rPr>
              <a:t> in the Request message; set the </a:t>
            </a:r>
            <a:r>
              <a:rPr lang="en-GB" altLang="zh-CN" sz="1200" i="1" dirty="0" smtClean="0">
                <a:solidFill>
                  <a:srgbClr val="0000FF"/>
                </a:solidFill>
              </a:rPr>
              <a:t>From</a:t>
            </a:r>
            <a:r>
              <a:rPr lang="en-GB" altLang="zh-CN" sz="1200" dirty="0" smtClean="0">
                <a:solidFill>
                  <a:srgbClr val="0000FF"/>
                </a:solidFill>
              </a:rPr>
              <a:t> as the member hosting CSE-ID and notification destination URI as the value of response URI of &lt;</a:t>
            </a:r>
            <a:r>
              <a:rPr lang="en-GB" altLang="zh-CN" sz="1200" i="1" dirty="0" smtClean="0">
                <a:solidFill>
                  <a:srgbClr val="0000FF"/>
                </a:solidFill>
              </a:rPr>
              <a:t> </a:t>
            </a:r>
            <a:r>
              <a:rPr lang="en-GB" altLang="zh-CN" sz="1200" i="1" dirty="0" err="1" smtClean="0">
                <a:solidFill>
                  <a:srgbClr val="0000FF"/>
                </a:solidFill>
              </a:rPr>
              <a:t>localMulticastGroup</a:t>
            </a:r>
            <a:r>
              <a:rPr lang="en-GB" altLang="zh-CN" sz="1200" dirty="0" smtClean="0">
                <a:solidFill>
                  <a:srgbClr val="0000FF"/>
                </a:solidFill>
              </a:rPr>
              <a:t> &gt;</a:t>
            </a:r>
            <a:r>
              <a:rPr lang="en-GB" altLang="zh-CN" sz="1200" dirty="0" smtClean="0"/>
              <a:t> .</a:t>
            </a:r>
            <a:endParaRPr lang="zh-CN" altLang="zh-CN" sz="1200" dirty="0" smtClean="0"/>
          </a:p>
          <a:p>
            <a:pPr hangingPunct="0"/>
            <a:r>
              <a:rPr lang="en-GB" altLang="zh-CN" sz="1200" dirty="0" smtClean="0"/>
              <a:t>006: The member Hosting </a:t>
            </a:r>
            <a:r>
              <a:rPr lang="en-GB" altLang="zh-CN" sz="1200" dirty="0" err="1" smtClean="0"/>
              <a:t>CSEs</a:t>
            </a:r>
            <a:r>
              <a:rPr lang="en-GB" altLang="zh-CN" sz="1200" dirty="0" smtClean="0"/>
              <a:t> send the notification message including the access results to the Group hosting CSE</a:t>
            </a:r>
            <a:r>
              <a:rPr lang="en-GB" altLang="zh-CN" sz="1200" dirty="0" smtClean="0"/>
              <a:t>.</a:t>
            </a:r>
            <a:endParaRPr lang="zh-CN" altLang="zh-CN" sz="1200" dirty="0" smtClean="0"/>
          </a:p>
          <a:p>
            <a:pPr hangingPunct="0"/>
            <a:r>
              <a:rPr lang="en-GB" altLang="zh-CN" sz="1200" dirty="0" smtClean="0"/>
              <a:t>007: The group Hosting CSE aggregates the group member resource access results according to the </a:t>
            </a:r>
            <a:r>
              <a:rPr lang="en-GB" altLang="zh-CN" sz="1200" i="1" dirty="0" smtClean="0"/>
              <a:t>From</a:t>
            </a:r>
            <a:r>
              <a:rPr lang="en-GB" altLang="zh-CN" sz="1200" dirty="0" smtClean="0"/>
              <a:t> and </a:t>
            </a:r>
            <a:r>
              <a:rPr lang="en-GB" altLang="zh-CN" sz="1200" i="1" dirty="0" smtClean="0"/>
              <a:t>Request ID</a:t>
            </a:r>
            <a:r>
              <a:rPr lang="en-GB" altLang="zh-CN" sz="1200" dirty="0" smtClean="0"/>
              <a:t> in the notification messages from member Hosting CSE.</a:t>
            </a:r>
            <a:endParaRPr lang="zh-CN" altLang="zh-CN" sz="1200" dirty="0" smtClean="0"/>
          </a:p>
          <a:p>
            <a:r>
              <a:rPr lang="en-GB" altLang="zh-CN" sz="1200" dirty="0" smtClean="0"/>
              <a:t>008: The group Hosting CSE returns the combined group member resource access result to the IN-AE/CSE</a:t>
            </a:r>
            <a:r>
              <a:rPr lang="en-GB" altLang="zh-CN" sz="1200" dirty="0" smtClean="0"/>
              <a:t>.</a:t>
            </a:r>
            <a:endParaRPr lang="zh-CN" altLang="zh-CN" sz="1200" dirty="0"/>
          </a:p>
        </p:txBody>
      </p:sp>
      <p:pic>
        <p:nvPicPr>
          <p:cNvPr id="22531" name="Picture 3"/>
          <p:cNvPicPr>
            <a:picLocks noChangeAspect="1" noChangeArrowheads="1"/>
          </p:cNvPicPr>
          <p:nvPr/>
        </p:nvPicPr>
        <p:blipFill>
          <a:blip r:embed="rId2" cstate="print"/>
          <a:srcRect/>
          <a:stretch>
            <a:fillRect/>
          </a:stretch>
        </p:blipFill>
        <p:spPr bwMode="auto">
          <a:xfrm>
            <a:off x="304800" y="1219200"/>
            <a:ext cx="5099050" cy="495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47172</TotalTime>
  <Words>1851</Words>
  <Application>Microsoft Office PowerPoint</Application>
  <PresentationFormat>全屏显示(4:3)</PresentationFormat>
  <Paragraphs>108</Paragraphs>
  <Slides>10</Slides>
  <Notes>6</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10</vt:i4>
      </vt:variant>
    </vt:vector>
  </HeadingPairs>
  <TitlesOfParts>
    <vt:vector size="12" baseType="lpstr">
      <vt:lpstr>Office Theme</vt:lpstr>
      <vt:lpstr>Microsoft Visio 绘图</vt:lpstr>
      <vt:lpstr>Group multicast fanOut Procedure</vt:lpstr>
      <vt:lpstr>Background</vt:lpstr>
      <vt:lpstr>Resource structure</vt:lpstr>
      <vt:lpstr>Resource structure</vt:lpstr>
      <vt:lpstr>multicast group information</vt:lpstr>
      <vt:lpstr>Request/Response Model for Multicast Fanout</vt:lpstr>
      <vt:lpstr>IP Multicast Group – Fan Out procedure example</vt:lpstr>
      <vt:lpstr>Multicast Group Management Procedures-Creation</vt:lpstr>
      <vt:lpstr>Multicast Group Management Procedures-Fanout</vt:lpstr>
      <vt:lpstr>幻灯片 10</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Title&gt;</dc:title>
  <dc:creator>oneM2M</dc:creator>
  <cp:lastModifiedBy>x00302436</cp:lastModifiedBy>
  <cp:revision>3168</cp:revision>
  <dcterms:created xsi:type="dcterms:W3CDTF">2012-09-11T22:52:11Z</dcterms:created>
  <dcterms:modified xsi:type="dcterms:W3CDTF">2017-03-20T06:22:33Z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(3)5ZAJXMZI3aBGfH4OUV7CDqtePtSS89t1wC/Stkr0rwqwRj/6+UFdBFCIs6caoaKbcyHcERwd
oSYYGg0zpJDlIkLe6tLjc5GZZIYIxaP+01JZmnnbWuzfQv4ZUXnBn7bdQP+nx5VB8ebkUZRB
6ynbe46m7/oPpJiIbs5SNikiNDCkP6ESafjFd6tvo+LlVc5nMgCvx9RE4qDNiUWvJpIVqKjQ
RXTOpoM5UThgC8ceV1</vt:lpwstr>
  </property>
  <property fmtid="{D5CDD505-2E9C-101B-9397-08002B2CF9AE}" pid="3" name="_2015_ms_pID_725343_00">
    <vt:lpwstr>_2015_ms_pID_725343</vt:lpwstr>
  </property>
  <property fmtid="{D5CDD505-2E9C-101B-9397-08002B2CF9AE}" pid="4" name="_2015_ms_pID_7253431">
    <vt:lpwstr>g29L/N48O8jGYIjbTcLlhNsplTI+ge7AccQiCyO8q1sIWcEmdxRAMI
HqaQbWPOKA2av7oA6+qSEWTq44GkHDdR3PECieAYcedfRowVhFX2B27zjsim2TIAm4J+dboW
cVpu7Q58fn4TIxpX9t15hNJf2m6IjFvRz0RO1BPAQnhJ/i9rofqOYIuN+v6o6A53TSsvt6XR
eA6ZKJsATCtAKlcn2YgLLyIHWohX1kw/LK+m</vt:lpwstr>
  </property>
  <property fmtid="{D5CDD505-2E9C-101B-9397-08002B2CF9AE}" pid="5" name="_2015_ms_pID_7253431_00">
    <vt:lpwstr>_2015_ms_pID_7253431</vt:lpwstr>
  </property>
  <property fmtid="{D5CDD505-2E9C-101B-9397-08002B2CF9AE}" pid="6" name="_2015_ms_pID_7253432">
    <vt:lpwstr>QNi52V5WlCcKV/GFR/Th+toafzHONxD2U9+z
fY3GrQZF28/KIWwJjDUBTiV0fyyaiQ==</vt:lpwstr>
  </property>
  <property fmtid="{D5CDD505-2E9C-101B-9397-08002B2CF9AE}" pid="7" name="_2015_ms_pID_7253432_00">
    <vt:lpwstr>_2015_ms_pID_7253432</vt:lpwstr>
  </property>
  <property fmtid="{D5CDD505-2E9C-101B-9397-08002B2CF9AE}" pid="8" name="_readonly">
    <vt:lpwstr/>
  </property>
  <property fmtid="{D5CDD505-2E9C-101B-9397-08002B2CF9AE}" pid="9" name="_change">
    <vt:lpwstr/>
  </property>
  <property fmtid="{D5CDD505-2E9C-101B-9397-08002B2CF9AE}" pid="10" name="_full-control">
    <vt:lpwstr/>
  </property>
  <property fmtid="{D5CDD505-2E9C-101B-9397-08002B2CF9AE}" pid="11" name="sflag">
    <vt:lpwstr>1489983187</vt:lpwstr>
  </property>
</Properties>
</file>