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6"/>
  </p:notesMasterIdLst>
  <p:handoutMasterIdLst>
    <p:handoutMasterId r:id="rId17"/>
  </p:handoutMasterIdLst>
  <p:sldIdLst>
    <p:sldId id="305" r:id="rId2"/>
    <p:sldId id="831" r:id="rId3"/>
    <p:sldId id="844" r:id="rId4"/>
    <p:sldId id="814" r:id="rId5"/>
    <p:sldId id="832" r:id="rId6"/>
    <p:sldId id="839" r:id="rId7"/>
    <p:sldId id="837" r:id="rId8"/>
    <p:sldId id="836" r:id="rId9"/>
    <p:sldId id="840" r:id="rId10"/>
    <p:sldId id="841" r:id="rId11"/>
    <p:sldId id="833" r:id="rId12"/>
    <p:sldId id="838" r:id="rId13"/>
    <p:sldId id="834" r:id="rId14"/>
    <p:sldId id="843" r:id="rId1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B233"/>
    <a:srgbClr val="545054"/>
    <a:srgbClr val="376092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6" autoAdjust="0"/>
    <p:restoredTop sz="83086" autoAdjust="0"/>
  </p:normalViewPr>
  <p:slideViewPr>
    <p:cSldViewPr>
      <p:cViewPr varScale="1">
        <p:scale>
          <a:sx n="63" d="100"/>
          <a:sy n="63" d="100"/>
        </p:scale>
        <p:origin x="11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Other suggested titles:</a:t>
            </a:r>
          </a:p>
          <a:p>
            <a:endParaRPr lang="en-US" dirty="0" smtClean="0"/>
          </a:p>
          <a:p>
            <a:r>
              <a:rPr lang="en-US" dirty="0" smtClean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smtClean="0"/>
              <a:t>© 2017 oneM2M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m.sangeon@k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ARC WG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F. Sang-Eon Kim</a:t>
            </a:r>
            <a:r>
              <a:rPr lang="fr-FR" sz="2000" dirty="0" smtClean="0"/>
              <a:t>, KT (TTA), </a:t>
            </a:r>
            <a:r>
              <a:rPr lang="fr-FR" sz="2000" dirty="0" smtClean="0">
                <a:hlinkClick r:id="rId3"/>
              </a:rPr>
              <a:t>kim.sangeon@kt.com</a:t>
            </a:r>
            <a:endParaRPr lang="fr-FR" sz="2000" dirty="0" smtClean="0"/>
          </a:p>
          <a:p>
            <a:pPr eaLnBrk="1" hangingPunct="1"/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Meeting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Date: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2017-04-27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(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ARC28.2)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Handling for unreachable </a:t>
            </a:r>
            <a:r>
              <a:rPr lang="en-US" sz="4000" i="1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memberIDs</a:t>
            </a:r>
            <a:r>
              <a:rPr lang="en-US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of </a:t>
            </a:r>
            <a:r>
              <a:rPr lang="en-US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CREATE &lt;group&gt;</a:t>
            </a:r>
            <a:endParaRPr lang="en-US" sz="400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3600" dirty="0" smtClean="0"/>
              <a:t>&lt;</a:t>
            </a:r>
            <a:r>
              <a:rPr lang="en-US" sz="3600" dirty="0" err="1" smtClean="0"/>
              <a:t>uFanOutPoint</a:t>
            </a:r>
            <a:r>
              <a:rPr lang="en-US" sz="3600" dirty="0" smtClean="0"/>
              <a:t>&gt; resource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0828" y="2384079"/>
            <a:ext cx="8534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GB" altLang="ko-KR" dirty="0"/>
              <a:t>The </a:t>
            </a:r>
            <a:r>
              <a:rPr lang="en-GB" altLang="ko-KR" i="1" dirty="0" smtClean="0"/>
              <a:t>&lt;</a:t>
            </a:r>
            <a:r>
              <a:rPr lang="en-GB" altLang="ko-KR" i="1" dirty="0" err="1" smtClean="0"/>
              <a:t>uFanOutPoint</a:t>
            </a:r>
            <a:r>
              <a:rPr lang="en-GB" altLang="ko-KR" i="1" dirty="0"/>
              <a:t>&gt;</a:t>
            </a:r>
            <a:r>
              <a:rPr lang="en-GB" altLang="ko-KR" dirty="0"/>
              <a:t> resource is a virtual resource because it does not have a representation. It is the child resource of a </a:t>
            </a:r>
            <a:r>
              <a:rPr lang="en-GB" altLang="ko-KR" i="1" dirty="0"/>
              <a:t>&lt;group&gt;</a:t>
            </a:r>
            <a:r>
              <a:rPr lang="en-GB" altLang="ko-KR" dirty="0"/>
              <a:t> resource. Whenever a request is sent to the </a:t>
            </a:r>
            <a:r>
              <a:rPr lang="en-GB" altLang="ko-KR" i="1" dirty="0" smtClean="0"/>
              <a:t>&lt;</a:t>
            </a:r>
            <a:r>
              <a:rPr lang="en-GB" altLang="ko-KR" i="1" dirty="0" err="1" smtClean="0"/>
              <a:t>uFanOutPoint</a:t>
            </a:r>
            <a:r>
              <a:rPr lang="en-GB" altLang="ko-KR" i="1" dirty="0"/>
              <a:t>&gt;</a:t>
            </a:r>
            <a:r>
              <a:rPr lang="en-GB" altLang="ko-KR" dirty="0"/>
              <a:t> resource, the request is fanned out to each of the members of the </a:t>
            </a:r>
            <a:r>
              <a:rPr lang="en-GB" altLang="ko-KR" i="1" dirty="0"/>
              <a:t>&lt;group&gt;</a:t>
            </a:r>
            <a:r>
              <a:rPr lang="en-GB" altLang="ko-KR" dirty="0"/>
              <a:t> resource indicated by the </a:t>
            </a:r>
            <a:r>
              <a:rPr lang="ko-KR" altLang="ko-KR" i="1" dirty="0" err="1"/>
              <a:t>unreachableMemberIDs</a:t>
            </a:r>
            <a:r>
              <a:rPr lang="ko-KR" altLang="ko-KR" i="1" dirty="0">
                <a:solidFill>
                  <a:srgbClr val="FF0000"/>
                </a:solidFill>
              </a:rPr>
              <a:t> </a:t>
            </a:r>
            <a:r>
              <a:rPr lang="en-GB" altLang="ko-KR" dirty="0" smtClean="0"/>
              <a:t>attribute </a:t>
            </a:r>
            <a:r>
              <a:rPr lang="en-GB" altLang="ko-KR" dirty="0"/>
              <a:t>of the </a:t>
            </a:r>
            <a:r>
              <a:rPr lang="en-GB" altLang="ko-KR" i="1" dirty="0"/>
              <a:t>&lt;group&gt;</a:t>
            </a:r>
            <a:r>
              <a:rPr lang="en-GB" altLang="ko-KR" dirty="0"/>
              <a:t> resource. </a:t>
            </a:r>
            <a:r>
              <a:rPr lang="en-GB" altLang="ko-KR" dirty="0" smtClean="0"/>
              <a:t>Before an execution of &lt;</a:t>
            </a:r>
            <a:r>
              <a:rPr lang="en-GB" altLang="ko-KR" i="1" dirty="0" err="1" smtClean="0"/>
              <a:t>uFanOutPoint</a:t>
            </a:r>
            <a:r>
              <a:rPr lang="en-GB" altLang="ko-KR" dirty="0" smtClean="0"/>
              <a:t>&gt;, triggering action may required. The </a:t>
            </a:r>
            <a:r>
              <a:rPr lang="en-GB" altLang="ko-KR" dirty="0"/>
              <a:t>responses (to the request) from each member are </a:t>
            </a:r>
            <a:r>
              <a:rPr lang="en-GB" altLang="ko-KR" dirty="0" smtClean="0"/>
              <a:t>returned </a:t>
            </a:r>
            <a:r>
              <a:rPr lang="en-GB" altLang="ko-KR" dirty="0"/>
              <a:t>to the Originator. A timer should be set for the aggregation. </a:t>
            </a:r>
            <a:endParaRPr lang="en-GB" altLang="ko-KR" dirty="0" smtClean="0"/>
          </a:p>
          <a:p>
            <a:pPr hangingPunct="0"/>
            <a:r>
              <a:rPr lang="en-GB" altLang="ko-KR" dirty="0" smtClean="0"/>
              <a:t>The </a:t>
            </a:r>
            <a:r>
              <a:rPr lang="en-GB" altLang="ko-KR" i="1" dirty="0" smtClean="0"/>
              <a:t>&lt;</a:t>
            </a:r>
            <a:r>
              <a:rPr lang="en-GB" altLang="ko-KR" i="1" dirty="0" err="1" smtClean="0"/>
              <a:t>uFanOutPoint</a:t>
            </a:r>
            <a:r>
              <a:rPr lang="en-GB" altLang="ko-KR" i="1" dirty="0"/>
              <a:t>&gt;</a:t>
            </a:r>
            <a:r>
              <a:rPr lang="en-GB" altLang="ko-KR" dirty="0"/>
              <a:t> resource does not have a resource representation by itself and consequently it does not have an </a:t>
            </a:r>
            <a:r>
              <a:rPr lang="en-GB" altLang="ko-KR" i="1" dirty="0" err="1"/>
              <a:t>accessControlPolicyIDs</a:t>
            </a:r>
            <a:r>
              <a:rPr lang="en-GB" altLang="ko-KR" dirty="0"/>
              <a:t> attribute. The </a:t>
            </a:r>
            <a:r>
              <a:rPr lang="en-GB" altLang="ko-KR" i="1" dirty="0"/>
              <a:t>&lt;</a:t>
            </a:r>
            <a:r>
              <a:rPr lang="en-GB" altLang="ko-KR" i="1" dirty="0" err="1"/>
              <a:t>accessControlPolicy</a:t>
            </a:r>
            <a:r>
              <a:rPr lang="en-GB" altLang="ko-KR" i="1" dirty="0"/>
              <a:t>&gt;</a:t>
            </a:r>
            <a:r>
              <a:rPr lang="en-GB" altLang="ko-KR" dirty="0"/>
              <a:t> resource used for access control policy validation is indicated by the </a:t>
            </a:r>
            <a:r>
              <a:rPr lang="en-GB" altLang="ko-KR" i="1" dirty="0" err="1"/>
              <a:t>membersAccessControlPolicyIDs</a:t>
            </a:r>
            <a:r>
              <a:rPr lang="en-GB" altLang="ko-KR" dirty="0"/>
              <a:t> attribute in the parent </a:t>
            </a:r>
            <a:r>
              <a:rPr lang="en-GB" altLang="ko-KR" i="1" dirty="0"/>
              <a:t>&lt;group&gt;</a:t>
            </a:r>
            <a:r>
              <a:rPr lang="en-GB" altLang="ko-KR" dirty="0"/>
              <a:t> resource.</a:t>
            </a:r>
            <a:endParaRPr lang="ko-KR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4095944" y="1861989"/>
            <a:ext cx="14749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uFanOutPoint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87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1B: single resource type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</a:t>
            </a:r>
            <a:r>
              <a:rPr lang="fr-FR" altLang="ko-KR" sz="1600" dirty="0" smtClean="0"/>
              <a:t>3 or 0,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3 or 5</a:t>
            </a:r>
            <a:r>
              <a:rPr lang="fr-FR" altLang="ko-KR" sz="1600" dirty="0" smtClean="0"/>
              <a:t>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CSE1/contaner","CSE2/contaner", "CSE3/contaner", "CSE4/contaner",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3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6532" y="3200400"/>
            <a:ext cx="553792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Result of CREATE operation</a:t>
            </a:r>
          </a:p>
          <a:p>
            <a:r>
              <a:rPr lang="en-US" altLang="ko-KR" sz="1400" b="1" dirty="0" smtClean="0"/>
              <a:t>The results may different between provider A and B due to unclear in TS.</a:t>
            </a:r>
            <a:endParaRPr lang="ko-KR" alt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727763" y="5400435"/>
            <a:ext cx="5054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SET_MIXED specified at clause 6.3.4.2.12 in TS-0004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83953" y="4432112"/>
            <a:ext cx="7183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All members are container which is for 3. it is not consistent with </a:t>
            </a:r>
            <a:r>
              <a:rPr lang="en-GB" altLang="ko-KR" sz="1400" i="1" dirty="0" err="1">
                <a:solidFill>
                  <a:srgbClr val="00B0F0"/>
                </a:solidFill>
              </a:rPr>
              <a:t>consistencyStrategy</a:t>
            </a:r>
            <a:r>
              <a:rPr lang="en-GB" altLang="ko-KR" sz="1400" dirty="0">
                <a:solidFill>
                  <a:srgbClr val="00B0F0"/>
                </a:solidFill>
              </a:rPr>
              <a:t> which is </a:t>
            </a:r>
            <a:r>
              <a:rPr lang="en-GB" altLang="ko-KR" sz="1400" dirty="0" smtClean="0">
                <a:solidFill>
                  <a:srgbClr val="00B0F0"/>
                </a:solidFill>
              </a:rPr>
              <a:t>3</a:t>
            </a:r>
            <a:r>
              <a:rPr lang="en-US" altLang="ko-KR" sz="14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US" altLang="ko-KR" sz="1400" dirty="0" smtClean="0">
                <a:solidFill>
                  <a:srgbClr val="00B0F0"/>
                </a:solidFill>
              </a:rPr>
              <a:t>Mixed member type is 0 which is specified at clause 6.3.4.2.11 in TS-0004. 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55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UPDATE &lt;group&gt;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CSE6/container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CSE7/container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</a:t>
            </a:r>
            <a:r>
              <a:rPr lang="en-GB" altLang="ko-KR" sz="1600" dirty="0" smtClean="0"/>
              <a:t>3, </a:t>
            </a:r>
            <a:r>
              <a:rPr lang="en-GB" altLang="ko-KR" sz="1600" dirty="0"/>
              <a:t>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3</a:t>
            </a:r>
            <a:r>
              <a:rPr lang="fr-FR" altLang="ko-KR" sz="1600" dirty="0" smtClean="0"/>
              <a:t>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</a:t>
            </a:r>
            <a:r>
              <a:rPr lang="fr-FR" altLang="ko-KR" sz="1600" dirty="0" smtClean="0"/>
              <a:t>10,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</a:t>
            </a:r>
            <a:r>
              <a:rPr lang="fr-FR" altLang="ko-KR" sz="1600" dirty="0" smtClean="0"/>
              <a:t>":["CSE6/contaner</a:t>
            </a:r>
            <a:r>
              <a:rPr lang="fr-FR" altLang="ko-KR" sz="1600" dirty="0"/>
              <a:t>","</a:t>
            </a:r>
            <a:r>
              <a:rPr lang="fr-FR" altLang="ko-KR" sz="1600" dirty="0" smtClean="0"/>
              <a:t>CSE7/contaner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CSE8/contaner"],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84305" y="3004251"/>
            <a:ext cx="5215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Request of UPDATE operation</a:t>
            </a:r>
            <a:endParaRPr lang="ko-KR" alt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194493" y="1859013"/>
            <a:ext cx="1325363" cy="30777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CSE8/container</a:t>
            </a:r>
            <a:endParaRPr lang="ko-KR" alt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096688" y="4066897"/>
            <a:ext cx="2884572" cy="304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Reachable member to be updated</a:t>
            </a:r>
            <a:endParaRPr lang="ko-KR" alt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109159" y="4463988"/>
            <a:ext cx="2884572" cy="30777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Unreachable member to be updated</a:t>
            </a:r>
            <a:endParaRPr lang="ko-KR" alt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109159" y="3696695"/>
            <a:ext cx="2872101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Existing member</a:t>
            </a:r>
            <a:endParaRPr lang="ko-KR" alt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5646727"/>
            <a:ext cx="6715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UPDATE operation has similar to CREATE operation.</a:t>
            </a:r>
            <a:endParaRPr lang="ko-KR" alt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008609" y="2493606"/>
            <a:ext cx="4754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UPDATE</a:t>
            </a:r>
            <a:r>
              <a:rPr lang="ko-KR" altLang="en-US" sz="1400" dirty="0" smtClean="0">
                <a:solidFill>
                  <a:srgbClr val="00B0F0"/>
                </a:solidFill>
              </a:rPr>
              <a:t> </a:t>
            </a:r>
            <a:r>
              <a:rPr lang="en-US" altLang="ko-KR" sz="1400" dirty="0" smtClean="0">
                <a:solidFill>
                  <a:srgbClr val="00B0F0"/>
                </a:solidFill>
              </a:rPr>
              <a:t>specified at clause 6.3.4.2.5 in TS-0004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3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Problem in TS-0001 and TS-0004  </a:t>
            </a:r>
            <a:endParaRPr lang="en-US" sz="4000" dirty="0"/>
          </a:p>
        </p:txBody>
      </p:sp>
      <p:pic>
        <p:nvPicPr>
          <p:cNvPr id="15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143000"/>
            <a:ext cx="4859337" cy="55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201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Proposal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233964"/>
            <a:ext cx="4584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smtClean="0"/>
              <a:t>New attributes of &lt;group&gt;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227418"/>
              </p:ext>
            </p:extLst>
          </p:nvPr>
        </p:nvGraphicFramePr>
        <p:xfrm>
          <a:off x="457200" y="1818739"/>
          <a:ext cx="8382000" cy="1950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925099730"/>
                    </a:ext>
                  </a:extLst>
                </a:gridCol>
                <a:gridCol w="842386">
                  <a:extLst>
                    <a:ext uri="{9D8B030D-6E8A-4147-A177-3AD203B41FA5}">
                      <a16:colId xmlns:a16="http://schemas.microsoft.com/office/drawing/2014/main" val="1464406511"/>
                    </a:ext>
                  </a:extLst>
                </a:gridCol>
                <a:gridCol w="757814">
                  <a:extLst>
                    <a:ext uri="{9D8B030D-6E8A-4147-A177-3AD203B41FA5}">
                      <a16:colId xmlns:a16="http://schemas.microsoft.com/office/drawing/2014/main" val="1457333603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142766262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643914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unreachableMemberIDs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0..1(L)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RW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List of memberIDs that is not reachable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NA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71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enforcement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</a:rPr>
                        <a:t>WO</a:t>
                      </a:r>
                      <a:endParaRPr lang="ko-KR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This is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</a:rPr>
                        <a:t>boolean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value and default is TRUE. When enforcement is TRUE, operation shall be performed even if </a:t>
                      </a:r>
                      <a:r>
                        <a:rPr lang="en-US" sz="1600" i="1" dirty="0" err="1">
                          <a:solidFill>
                            <a:schemeClr val="tx1"/>
                          </a:solidFill>
                          <a:effectLst/>
                        </a:rPr>
                        <a:t>unreachableMemberIDs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exist.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When enforcement is FALSE, it may check reachability for </a:t>
                      </a:r>
                      <a:r>
                        <a:rPr lang="en-US" sz="1600" i="1" dirty="0" err="1">
                          <a:solidFill>
                            <a:schemeClr val="tx1"/>
                          </a:solidFill>
                          <a:effectLst/>
                        </a:rPr>
                        <a:t>unreachableMemberIDs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or check </a:t>
                      </a:r>
                      <a:r>
                        <a:rPr lang="en-GB" sz="1600" i="1" dirty="0" err="1">
                          <a:solidFill>
                            <a:schemeClr val="tx1"/>
                          </a:solidFill>
                          <a:effectLst/>
                        </a:rPr>
                        <a:t>memberTypeValidated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MA</a:t>
                      </a:r>
                      <a:endParaRPr lang="ko-K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897026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400914" y="3962400"/>
            <a:ext cx="8494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ko-KR" dirty="0" smtClean="0"/>
              <a:t>When Originator request operation whith </a:t>
            </a:r>
            <a:r>
              <a:rPr lang="fr-FR" altLang="ko-KR" i="1" dirty="0" smtClean="0"/>
              <a:t>GroupRequestTargerMembers </a:t>
            </a:r>
            <a:r>
              <a:rPr lang="fr-FR" altLang="ko-KR" dirty="0" smtClean="0"/>
              <a:t>parameter, Hosting CSE executes fanout  by using </a:t>
            </a:r>
            <a:r>
              <a:rPr lang="ko-KR" altLang="ko-KR" i="1" dirty="0" err="1" smtClean="0"/>
              <a:t>unreachableMemberID</a:t>
            </a:r>
            <a:r>
              <a:rPr lang="en-US" altLang="ko-KR" i="1" dirty="0" smtClean="0"/>
              <a:t>s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0914" y="4889181"/>
            <a:ext cx="6666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smtClean="0"/>
              <a:t>New virtual resource &lt;</a:t>
            </a:r>
            <a:r>
              <a:rPr lang="en-US" altLang="ko-KR" sz="3200" dirty="0" err="1" smtClean="0"/>
              <a:t>uFanOutPoint</a:t>
            </a:r>
            <a:r>
              <a:rPr lang="en-US" altLang="ko-KR" sz="3200" dirty="0" smtClean="0"/>
              <a:t>&gt;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410539" y="5431240"/>
            <a:ext cx="8494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ko-KR" dirty="0" smtClean="0"/>
              <a:t>Refer to slide 9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43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2057400"/>
            <a:ext cx="746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This is rationale for ARC-2017-0115 which is CR about resource type group Rel-3.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3665666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/>
              <a:t>The ARC-2017-0115 had been presented three times during ARC 28 at ETSI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5133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CREATE </a:t>
            </a:r>
            <a:r>
              <a:rPr lang="en-US" sz="4000" dirty="0"/>
              <a:t>&lt;</a:t>
            </a:r>
            <a:r>
              <a:rPr lang="en-US" sz="4000" dirty="0" smtClean="0"/>
              <a:t>group&gt;</a:t>
            </a:r>
            <a:endParaRPr lang="en-US" sz="4000" dirty="0"/>
          </a:p>
        </p:txBody>
      </p:sp>
      <p:pic>
        <p:nvPicPr>
          <p:cNvPr id="11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550" y="1773238"/>
            <a:ext cx="6099175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2"/>
          <p:cNvSpPr>
            <a:spLocks noChangeArrowheads="1"/>
          </p:cNvSpPr>
          <p:nvPr/>
        </p:nvSpPr>
        <p:spPr bwMode="auto">
          <a:xfrm>
            <a:off x="609600" y="1371600"/>
            <a:ext cx="26654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rqp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Request Primitive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rsp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Response Primitive</a:t>
            </a:r>
          </a:p>
          <a:p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to: To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fr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From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op: Operation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rqi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Request Identifier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pc: Primitive Content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rsc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Response Status Code</a:t>
            </a:r>
          </a:p>
          <a:p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ty: </a:t>
            </a:r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ResourceType</a:t>
            </a:r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ri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ResourceID</a:t>
            </a:r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rn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Resource Name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pi: Parent ID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et: Expiration Time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Creation Time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lt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Last Modified Time</a:t>
            </a:r>
          </a:p>
          <a:p>
            <a:endParaRPr lang="en-US" altLang="ko-K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Member Type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cnm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Current Number of Members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mnm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Max Number of Members</a:t>
            </a:r>
          </a:p>
          <a:p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mid: Member IDs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csy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 Consistency Strategy</a:t>
            </a:r>
          </a:p>
          <a:p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fopt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:: &lt;</a:t>
            </a:r>
            <a:r>
              <a:rPr lang="en-US" altLang="ko-K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fanOutPoint</a:t>
            </a:r>
            <a:r>
              <a:rPr lang="en-US" altLang="ko-KR" sz="1200" i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ko-KR" alt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사각형 설명선 4"/>
          <p:cNvSpPr/>
          <p:nvPr/>
        </p:nvSpPr>
        <p:spPr>
          <a:xfrm>
            <a:off x="2459434" y="5795516"/>
            <a:ext cx="2089150" cy="570760"/>
          </a:xfrm>
          <a:prstGeom prst="wedgeRectCallout">
            <a:avLst>
              <a:gd name="adj1" fmla="val -47573"/>
              <a:gd name="adj2" fmla="val -114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8.2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</a:t>
            </a:r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TS-0004-V3.0.0</a:t>
            </a:r>
            <a:endParaRPr lang="ko-KR" altLang="en-US" dirty="0"/>
          </a:p>
        </p:txBody>
      </p:sp>
      <p:sp>
        <p:nvSpPr>
          <p:cNvPr id="15" name="사각형 설명선 14"/>
          <p:cNvSpPr/>
          <p:nvPr/>
        </p:nvSpPr>
        <p:spPr>
          <a:xfrm>
            <a:off x="4681537" y="1773238"/>
            <a:ext cx="1981200" cy="648538"/>
          </a:xfrm>
          <a:prstGeom prst="wedgeRectCallout">
            <a:avLst>
              <a:gd name="adj1" fmla="val -41532"/>
              <a:gd name="adj2" fmla="val 774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8.1.2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  <a:endParaRPr lang="ko-KR" altLang="en-US" dirty="0"/>
          </a:p>
        </p:txBody>
      </p:sp>
      <p:sp>
        <p:nvSpPr>
          <p:cNvPr id="17" name="사각형 설명선 16"/>
          <p:cNvSpPr/>
          <p:nvPr/>
        </p:nvSpPr>
        <p:spPr>
          <a:xfrm>
            <a:off x="3733006" y="4985918"/>
            <a:ext cx="1981200" cy="648538"/>
          </a:xfrm>
          <a:prstGeom prst="wedgeRectCallout">
            <a:avLst>
              <a:gd name="adj1" fmla="val 86727"/>
              <a:gd name="adj2" fmla="val -1080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8.1.3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  <a:endParaRPr lang="ko-KR" altLang="en-US" dirty="0"/>
          </a:p>
        </p:txBody>
      </p:sp>
      <p:sp>
        <p:nvSpPr>
          <p:cNvPr id="18" name="사각형 설명선 17"/>
          <p:cNvSpPr/>
          <p:nvPr/>
        </p:nvSpPr>
        <p:spPr>
          <a:xfrm>
            <a:off x="4017168" y="3810000"/>
            <a:ext cx="1981200" cy="648538"/>
          </a:xfrm>
          <a:prstGeom prst="wedgeRectCallout">
            <a:avLst>
              <a:gd name="adj1" fmla="val 26970"/>
              <a:gd name="adj2" fmla="val -103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9.6.13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  <a:endParaRPr lang="ko-KR" altLang="en-US" dirty="0"/>
          </a:p>
        </p:txBody>
      </p:sp>
      <p:sp>
        <p:nvSpPr>
          <p:cNvPr id="9" name="사각형 설명선 8"/>
          <p:cNvSpPr/>
          <p:nvPr/>
        </p:nvSpPr>
        <p:spPr>
          <a:xfrm>
            <a:off x="6325930" y="5094242"/>
            <a:ext cx="1981200" cy="1382757"/>
          </a:xfrm>
          <a:prstGeom prst="wedgeRectCallout">
            <a:avLst>
              <a:gd name="adj1" fmla="val 17739"/>
              <a:gd name="adj2" fmla="val -123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altLang="ko-KR" dirty="0">
                <a:latin typeface="Times New Roman" panose="02020603050405020304" pitchFamily="18" charset="0"/>
                <a:ea typeface="MS Mincho" panose="02020609040205080304" pitchFamily="49" charset="-128"/>
              </a:rPr>
              <a:t>Clause </a:t>
            </a:r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10.2.7 </a:t>
            </a:r>
          </a:p>
          <a:p>
            <a:r>
              <a:rPr lang="en-GB" altLang="ko-KR" dirty="0" smtClean="0">
                <a:latin typeface="Times New Roman" panose="02020603050405020304" pitchFamily="18" charset="0"/>
                <a:ea typeface="MS Mincho" panose="02020609040205080304" pitchFamily="49" charset="-128"/>
              </a:rPr>
              <a:t>in TS-0001-V3.4.0</a:t>
            </a:r>
          </a:p>
          <a:p>
            <a:r>
              <a:rPr lang="en-US" altLang="ko-KR" dirty="0" smtClean="0">
                <a:latin typeface="Times New Roman" panose="02020603050405020304" pitchFamily="18" charset="0"/>
              </a:rPr>
              <a:t> </a:t>
            </a:r>
            <a:r>
              <a:rPr lang="en-US" altLang="ko-KR" dirty="0" err="1" smtClean="0">
                <a:latin typeface="Times New Roman" panose="02020603050405020304" pitchFamily="18" charset="0"/>
              </a:rPr>
              <a:t>ans</a:t>
            </a:r>
            <a:r>
              <a:rPr lang="en-US" altLang="ko-KR" dirty="0" smtClean="0">
                <a:latin typeface="Times New Roman" panose="02020603050405020304" pitchFamily="18" charset="0"/>
              </a:rPr>
              <a:t> clause</a:t>
            </a:r>
            <a:r>
              <a:rPr lang="ko-KR" altLang="en-US" dirty="0" smtClean="0">
                <a:latin typeface="Times New Roman" panose="02020603050405020304" pitchFamily="18" charset="0"/>
              </a:rPr>
              <a:t> </a:t>
            </a:r>
            <a:r>
              <a:rPr lang="en-US" altLang="ko-KR" dirty="0" smtClean="0">
                <a:latin typeface="Times New Roman" panose="02020603050405020304" pitchFamily="18" charset="0"/>
              </a:rPr>
              <a:t>7.4.13 in TS-0004-V3.0.0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012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1: single resource type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5,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CSE1/contaner","CSE2/contaner", "CSE3/contaner", "CSE4/contaner",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/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701609" y="3000757"/>
            <a:ext cx="3122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Request message</a:t>
            </a:r>
            <a:endParaRPr lang="ko-KR" altLang="en-US" sz="3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00092" y="3733923"/>
            <a:ext cx="1800108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/>
              <a:t>Reachable member</a:t>
            </a:r>
            <a:endParaRPr lang="ko-KR" altLang="en-US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600092" y="4115216"/>
            <a:ext cx="1800108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Unreachable member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78698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single resource type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5</a:t>
            </a:r>
            <a:r>
              <a:rPr lang="fr-FR" altLang="ko-KR" sz="1600" dirty="0" smtClean="0"/>
              <a:t>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CSE1/contaner","CSE2/contaner", "</a:t>
            </a:r>
            <a:r>
              <a:rPr lang="fr-FR" altLang="ko-KR" sz="1600" dirty="0" smtClean="0"/>
              <a:t>CSE3/contaner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CSE4/contaner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34487" y="3034624"/>
            <a:ext cx="480471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Result of CREATE operation</a:t>
            </a:r>
            <a:endParaRPr lang="en-US" altLang="ko-KR" sz="3200" b="1" dirty="0"/>
          </a:p>
          <a:p>
            <a:r>
              <a:rPr lang="en-US" altLang="ko-KR" sz="3200" b="1" dirty="0" smtClean="0"/>
              <a:t>and RSC=2000</a:t>
            </a:r>
            <a:endParaRPr lang="ko-KR" altLang="en-US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951403" y="5841213"/>
            <a:ext cx="8040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FF0000"/>
                </a:solidFill>
              </a:rPr>
              <a:t>How does Originator discriminates members of </a:t>
            </a:r>
            <a:r>
              <a:rPr lang="en-US" altLang="ko-KR" sz="1400" dirty="0" err="1" smtClean="0">
                <a:solidFill>
                  <a:srgbClr val="FF0000"/>
                </a:solidFill>
              </a:rPr>
              <a:t>fanout</a:t>
            </a:r>
            <a:r>
              <a:rPr lang="en-US" altLang="ko-KR" sz="1400" dirty="0" smtClean="0">
                <a:solidFill>
                  <a:srgbClr val="FF0000"/>
                </a:solidFill>
              </a:rPr>
              <a:t> for </a:t>
            </a:r>
            <a:r>
              <a:rPr lang="en-US" altLang="ko-KR" sz="1400" b="1" i="1" dirty="0">
                <a:solidFill>
                  <a:srgbClr val="FF0000"/>
                </a:solidFill>
              </a:rPr>
              <a:t>Group Request Target </a:t>
            </a:r>
            <a:r>
              <a:rPr lang="en-US" altLang="ko-KR" sz="1400" b="1" i="1" dirty="0" smtClean="0">
                <a:solidFill>
                  <a:srgbClr val="FF0000"/>
                </a:solidFill>
              </a:rPr>
              <a:t>Members </a:t>
            </a:r>
            <a:r>
              <a:rPr lang="en-US" altLang="ko-KR" sz="1400" dirty="0" smtClean="0">
                <a:solidFill>
                  <a:srgbClr val="FF0000"/>
                </a:solidFill>
              </a:rPr>
              <a:t>(ARC-2016-0484R02) </a:t>
            </a:r>
            <a:r>
              <a:rPr lang="en-US" altLang="ko-KR" sz="1400" dirty="0">
                <a:solidFill>
                  <a:srgbClr val="FF0000"/>
                </a:solidFill>
              </a:rPr>
              <a:t>parameter</a:t>
            </a:r>
            <a:r>
              <a:rPr lang="en-US" altLang="ko-KR" sz="1400" dirty="0" smtClean="0">
                <a:solidFill>
                  <a:srgbClr val="FF0000"/>
                </a:solidFill>
              </a:rPr>
              <a:t> from </a:t>
            </a:r>
            <a:r>
              <a:rPr lang="en-US" altLang="ko-KR" sz="1400" dirty="0" err="1" smtClean="0">
                <a:solidFill>
                  <a:srgbClr val="FF0000"/>
                </a:solidFill>
              </a:rPr>
              <a:t>memberIDs</a:t>
            </a:r>
            <a:r>
              <a:rPr lang="en-US" altLang="ko-KR" sz="1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US" altLang="ko-KR" sz="1400" dirty="0" smtClean="0">
                <a:solidFill>
                  <a:srgbClr val="FF0000"/>
                </a:solidFill>
              </a:rPr>
              <a:t>How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400" dirty="0">
                <a:solidFill>
                  <a:srgbClr val="FF0000"/>
                </a:solidFill>
              </a:rPr>
              <a:t>does Hosting CSE know temporarily or </a:t>
            </a:r>
            <a:r>
              <a:rPr lang="en-US" altLang="ko-KR" sz="1400" dirty="0" smtClean="0">
                <a:solidFill>
                  <a:srgbClr val="FF0000"/>
                </a:solidFill>
              </a:rPr>
              <a:t>permanent </a:t>
            </a:r>
            <a:r>
              <a:rPr lang="en-US" altLang="ko-KR" sz="1400" dirty="0">
                <a:solidFill>
                  <a:srgbClr val="FF0000"/>
                </a:solidFill>
              </a:rPr>
              <a:t>unreachable (</a:t>
            </a:r>
            <a:r>
              <a:rPr lang="en-US" altLang="ko-KR" sz="1400" dirty="0" err="1">
                <a:solidFill>
                  <a:srgbClr val="FF0000"/>
                </a:solidFill>
              </a:rPr>
              <a:t>e.g</a:t>
            </a:r>
            <a:r>
              <a:rPr lang="en-US" altLang="ko-KR" sz="1400" dirty="0">
                <a:solidFill>
                  <a:srgbClr val="FF0000"/>
                </a:solidFill>
              </a:rPr>
              <a:t>, CSE4/container, CSE5/container</a:t>
            </a:r>
            <a:r>
              <a:rPr lang="en-US" altLang="ko-KR" sz="1400" dirty="0" smtClean="0">
                <a:solidFill>
                  <a:srgbClr val="FF0000"/>
                </a:solidFill>
              </a:rPr>
              <a:t>)?</a:t>
            </a:r>
            <a:endParaRPr lang="en-US" altLang="ko-KR" sz="14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27763" y="5400435"/>
            <a:ext cx="5816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ABANDON_MEMBER </a:t>
            </a:r>
            <a:r>
              <a:rPr lang="en-US" altLang="ko-KR" sz="1400" dirty="0">
                <a:solidFill>
                  <a:srgbClr val="00B0F0"/>
                </a:solidFill>
              </a:rPr>
              <a:t>specified at clause 6.3.4.2.12 in TS-0004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0" y="4406148"/>
            <a:ext cx="7239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rgbClr val="00B0F0"/>
                </a:solidFill>
              </a:rPr>
              <a:t>This indicates all members are container which is specified at clause 6.3.4.2.11 in TS-0004   </a:t>
            </a:r>
            <a:endParaRPr lang="en-US" altLang="ko-KR" sz="1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55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</a:t>
            </a:r>
            <a:r>
              <a:rPr lang="en-US" sz="4000" dirty="0" smtClean="0"/>
              <a:t>solution, operation </a:t>
            </a:r>
            <a:r>
              <a:rPr lang="en-US" altLang="ko-KR" sz="4000" dirty="0" smtClean="0"/>
              <a:t>of CREATE</a:t>
            </a:r>
            <a:r>
              <a:rPr lang="en-US" sz="4000" dirty="0" smtClean="0"/>
              <a:t>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304800" y="2212862"/>
            <a:ext cx="8534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</a:t>
            </a:r>
            <a:br>
              <a:rPr lang="fr-FR" altLang="ko-KR" sz="1600" dirty="0"/>
            </a:br>
            <a:r>
              <a:rPr lang="fr-FR" altLang="ko-KR" sz="1600" dirty="0"/>
              <a:t>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"rn": "containergroup", </a:t>
            </a:r>
            <a:br>
              <a:rPr lang="fr-FR" altLang="ko-KR" sz="1600" dirty="0"/>
            </a:br>
            <a:r>
              <a:rPr lang="fr-FR" altLang="ko-KR" sz="1600" dirty="0"/>
              <a:t>    "pi":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   "ct": "20170404T132648", </a:t>
            </a:r>
            <a:br>
              <a:rPr lang="fr-FR" altLang="ko-KR" sz="1600" dirty="0"/>
            </a:br>
            <a:r>
              <a:rPr lang="fr-FR" altLang="ko-KR" sz="1600" dirty="0"/>
              <a:t>    "lt": "20170404T132648", </a:t>
            </a:r>
            <a:br>
              <a:rPr lang="fr-FR" altLang="ko-KR" sz="1600" dirty="0"/>
            </a:br>
            <a:r>
              <a:rPr lang="fr-FR" altLang="ko-KR" sz="1600" dirty="0"/>
              <a:t>    "mt": 3,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      "cnm": </a:t>
            </a:r>
            <a:r>
              <a:rPr lang="fr-FR" altLang="ko-KR" sz="1600" dirty="0" smtClean="0">
                <a:solidFill>
                  <a:srgbClr val="FF0000"/>
                </a:solidFill>
              </a:rPr>
              <a:t>3</a:t>
            </a:r>
            <a:r>
              <a:rPr lang="fr-FR" altLang="ko-KR" sz="1600" dirty="0" smtClean="0"/>
              <a:t>,       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>
                <a:solidFill>
                  <a:srgbClr val="34B233"/>
                </a:solidFill>
              </a:rPr>
              <a:t>       "</a:t>
            </a:r>
            <a:r>
              <a:rPr lang="fr-FR" altLang="ko-KR" sz="1600" dirty="0">
                <a:solidFill>
                  <a:srgbClr val="34B233"/>
                </a:solidFill>
              </a:rPr>
              <a:t>mid": </a:t>
            </a:r>
            <a:r>
              <a:rPr lang="fr-FR" altLang="ko-KR" sz="1600" dirty="0" smtClean="0">
                <a:solidFill>
                  <a:srgbClr val="34B233"/>
                </a:solidFill>
              </a:rPr>
              <a:t>["</a:t>
            </a:r>
            <a:r>
              <a:rPr lang="fr-FR" altLang="ko-KR" sz="1600" dirty="0">
                <a:solidFill>
                  <a:srgbClr val="34B233"/>
                </a:solidFill>
              </a:rPr>
              <a:t>CSE1/contaner","CSE2/contaner", "</a:t>
            </a:r>
            <a:r>
              <a:rPr lang="fr-FR" altLang="ko-KR" sz="1600" dirty="0" smtClean="0">
                <a:solidFill>
                  <a:srgbClr val="34B233"/>
                </a:solidFill>
              </a:rPr>
              <a:t>CSE3/contaner" ],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</a:t>
            </a:r>
            <a:r>
              <a:rPr lang="fr-FR" altLang="ko-KR" sz="1600" dirty="0" smtClean="0">
                <a:solidFill>
                  <a:srgbClr val="FF0000"/>
                </a:solidFill>
              </a:rPr>
              <a:t>"</a:t>
            </a:r>
            <a:r>
              <a:rPr lang="ko-KR" altLang="ko-KR" sz="1600" i="1" dirty="0" err="1" smtClean="0">
                <a:solidFill>
                  <a:srgbClr val="FF0000"/>
                </a:solidFill>
              </a:rPr>
              <a:t>unreachableMemberIDs</a:t>
            </a:r>
            <a:r>
              <a:rPr lang="fr-FR" altLang="ko-KR" sz="1600" dirty="0" smtClean="0">
                <a:solidFill>
                  <a:srgbClr val="FF0000"/>
                </a:solidFill>
              </a:rPr>
              <a:t>": ["CSE4/contaner</a:t>
            </a:r>
            <a:r>
              <a:rPr lang="fr-FR" altLang="ko-KR" sz="1600" dirty="0">
                <a:solidFill>
                  <a:srgbClr val="FF0000"/>
                </a:solidFill>
              </a:rPr>
              <a:t>","CSE5/contaner</a:t>
            </a:r>
            <a:r>
              <a:rPr lang="fr-FR" altLang="ko-KR" sz="1600" dirty="0" smtClean="0">
                <a:solidFill>
                  <a:srgbClr val="FF0000"/>
                </a:solidFill>
              </a:rPr>
              <a:t>"],</a:t>
            </a:r>
            <a:endParaRPr lang="fr-FR" altLang="ko-KR" sz="1600" i="1" dirty="0">
              <a:solidFill>
                <a:srgbClr val="FF0000"/>
              </a:solidFill>
            </a:endParaRP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 </a:t>
            </a:r>
            <a:r>
              <a:rPr lang="fr-FR" altLang="ko-KR" sz="1600" dirty="0" smtClean="0"/>
              <a:t>   </a:t>
            </a:r>
            <a:r>
              <a:rPr lang="fr-FR" altLang="ko-KR" sz="1600" dirty="0"/>
              <a:t> }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}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}</a:t>
            </a:r>
            <a:endParaRPr lang="ko-KR" altLang="ko-KR" sz="1600" dirty="0"/>
          </a:p>
          <a:p>
            <a:pPr marL="180340" indent="-288290" hangingPunct="0">
              <a:spcAft>
                <a:spcPts val="900"/>
              </a:spcAft>
            </a:pP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78652" y="2740458"/>
            <a:ext cx="46074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Result of CREATE operation</a:t>
            </a:r>
          </a:p>
          <a:p>
            <a:r>
              <a:rPr lang="en-US" altLang="ko-KR" sz="2400" b="1" dirty="0" smtClean="0"/>
              <a:t>and RSC=new code (2XXX) which is proposed by PRO-2017-0060</a:t>
            </a:r>
            <a:endParaRPr lang="ko-KR" alt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13257" y="4014983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19674" y="4406303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13256" y="4797623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316529" y="400900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316530" y="4419416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cxnSp>
        <p:nvCxnSpPr>
          <p:cNvPr id="5" name="꺾인 연결선 4"/>
          <p:cNvCxnSpPr>
            <a:endCxn id="17" idx="2"/>
          </p:cNvCxnSpPr>
          <p:nvPr/>
        </p:nvCxnSpPr>
        <p:spPr>
          <a:xfrm flipV="1">
            <a:off x="5867400" y="5105400"/>
            <a:ext cx="508538" cy="228600"/>
          </a:xfrm>
          <a:prstGeom prst="bentConnector2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꺾인 연결선 21"/>
          <p:cNvCxnSpPr>
            <a:endCxn id="20" idx="2"/>
          </p:cNvCxnSpPr>
          <p:nvPr/>
        </p:nvCxnSpPr>
        <p:spPr>
          <a:xfrm flipV="1">
            <a:off x="6021544" y="4727193"/>
            <a:ext cx="1957668" cy="835407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37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STE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2017" y="2243579"/>
            <a:ext cx="82045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ARC-2016-0484R02, ARC-2016-0550R01</a:t>
            </a:r>
            <a:endParaRPr lang="en-US" altLang="ko-KR" sz="3200" b="1" dirty="0" smtClean="0"/>
          </a:p>
          <a:p>
            <a:r>
              <a:rPr lang="en-US" altLang="ko-KR" sz="2000" b="1" i="1" dirty="0"/>
              <a:t>Group Request Target Members</a:t>
            </a:r>
            <a:r>
              <a:rPr lang="en-US" altLang="ko-KR" sz="2000" dirty="0"/>
              <a:t>: optional group request target members: Indicates subset of members of a group for which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is to be executed. Example usage of Group Request Target Members: if 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operation failed for some of the members then the Originator may use this parameter to execute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for failed members of a previous </a:t>
            </a:r>
            <a:r>
              <a:rPr lang="en-US" altLang="ko-KR" sz="2000" dirty="0" err="1"/>
              <a:t>fanout</a:t>
            </a:r>
            <a:r>
              <a:rPr lang="en-US" altLang="ko-KR" sz="2000" dirty="0"/>
              <a:t> operation.</a:t>
            </a:r>
            <a:endParaRPr lang="ko-KR" altLang="en-US" sz="2000" dirty="0"/>
          </a:p>
        </p:txBody>
      </p:sp>
      <p:sp>
        <p:nvSpPr>
          <p:cNvPr id="16" name="직사각형 15"/>
          <p:cNvSpPr/>
          <p:nvPr/>
        </p:nvSpPr>
        <p:spPr>
          <a:xfrm>
            <a:off x="434409" y="4397546"/>
            <a:ext cx="8534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rn": "containergroup", </a:t>
            </a:r>
            <a:r>
              <a:rPr lang="fr-FR" altLang="ko-KR" sz="1600" dirty="0" smtClean="0"/>
              <a:t>"</a:t>
            </a:r>
            <a:r>
              <a:rPr lang="fr-FR" altLang="ko-KR" sz="1600" dirty="0"/>
              <a:t>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 "ct": "20170404T132648",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lt": "20170404T132648",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</a:t>
            </a:r>
            <a:r>
              <a:rPr lang="fr-FR" altLang="ko-KR" sz="1600" dirty="0" smtClean="0">
                <a:solidFill>
                  <a:srgbClr val="FF0000"/>
                </a:solidFill>
              </a:rPr>
              <a:t> </a:t>
            </a:r>
            <a:r>
              <a:rPr lang="fr-FR" altLang="ko-KR" sz="1600" dirty="0">
                <a:solidFill>
                  <a:srgbClr val="FF0000"/>
                </a:solidFill>
              </a:rPr>
              <a:t>"GroupRequestTargerMembers": </a:t>
            </a:r>
            <a:r>
              <a:rPr lang="fr-FR" altLang="ko-KR" sz="1600" dirty="0" smtClean="0">
                <a:solidFill>
                  <a:srgbClr val="FF0000"/>
                </a:solidFill>
              </a:rPr>
              <a:t> ?,</a:t>
            </a:r>
            <a:r>
              <a:rPr lang="fr-FR" altLang="ko-KR" sz="1600" dirty="0"/>
              <a:t/>
            </a:r>
            <a:br>
              <a:rPr lang="fr-FR" altLang="ko-KR" sz="1600" dirty="0"/>
            </a:br>
            <a:r>
              <a:rPr lang="fr-FR" altLang="ko-KR" sz="1600" dirty="0"/>
              <a:t>    "mt": 3</a:t>
            </a:r>
            <a:r>
              <a:rPr lang="fr-FR" altLang="ko-KR" sz="1600" dirty="0" smtClean="0"/>
              <a:t>,  </a:t>
            </a:r>
            <a:r>
              <a:rPr lang="fr-FR" altLang="ko-KR" sz="1600" dirty="0"/>
              <a:t>"cnm": 5</a:t>
            </a:r>
            <a:r>
              <a:rPr lang="fr-FR" altLang="ko-KR" sz="1600" dirty="0" smtClean="0"/>
              <a:t>,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</a:t>
            </a:r>
            <a:r>
              <a:rPr lang="fr-FR" altLang="ko-KR" sz="1600" dirty="0" smtClean="0"/>
              <a:t>CSE2/contaner", "CSE3/contaner", "CSE4/contaner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  <a:r>
              <a:rPr lang="fr-FR" altLang="ko-KR" sz="1600" dirty="0" smtClean="0"/>
              <a:t> </a:t>
            </a:r>
            <a:r>
              <a:rPr lang="fr-FR" altLang="ko-KR" sz="1600" dirty="0"/>
              <a:t> } </a:t>
            </a:r>
            <a:r>
              <a:rPr lang="fr-FR" altLang="ko-KR" sz="1600" dirty="0" smtClean="0"/>
              <a:t>  }  }</a:t>
            </a: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155" y="1859093"/>
            <a:ext cx="803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/>
              <a:t>f</a:t>
            </a:r>
            <a:r>
              <a:rPr lang="en-US" altLang="ko-KR" dirty="0" err="1" smtClean="0"/>
              <a:t>anout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59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STE has still problem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86155" y="1859093"/>
            <a:ext cx="803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/>
              <a:t>f</a:t>
            </a:r>
            <a:r>
              <a:rPr lang="en-US" altLang="ko-KR" dirty="0" err="1" smtClean="0"/>
              <a:t>anout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348059" y="3276600"/>
            <a:ext cx="87070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Q1: How does Originator knows or maintains </a:t>
            </a:r>
            <a:r>
              <a:rPr lang="en-US" altLang="ko-KR" dirty="0" err="1" smtClean="0"/>
              <a:t>fanout</a:t>
            </a:r>
            <a:r>
              <a:rPr lang="en-US" altLang="ko-KR" dirty="0" smtClean="0"/>
              <a:t>  for </a:t>
            </a:r>
            <a:r>
              <a:rPr lang="en-US" altLang="ko-KR" b="1" i="1" dirty="0" smtClean="0"/>
              <a:t>Group Request Target Members </a:t>
            </a:r>
            <a:r>
              <a:rPr lang="en-US" altLang="ko-KR" dirty="0" smtClean="0"/>
              <a:t>parameter ?</a:t>
            </a:r>
          </a:p>
          <a:p>
            <a:r>
              <a:rPr lang="en-US" altLang="ko-KR" dirty="0" smtClean="0"/>
              <a:t>In case of Hosting CSE does not have unreachable </a:t>
            </a:r>
            <a:r>
              <a:rPr lang="en-US" altLang="ko-KR" i="1" dirty="0" err="1" smtClean="0"/>
              <a:t>memberIDs</a:t>
            </a:r>
            <a:r>
              <a:rPr lang="en-US" altLang="ko-KR" dirty="0" smtClean="0"/>
              <a:t> list.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Q2: Does the &lt;</a:t>
            </a:r>
            <a:r>
              <a:rPr lang="en-US" altLang="ko-KR" dirty="0" err="1" smtClean="0"/>
              <a:t>fanoutpoint</a:t>
            </a:r>
            <a:r>
              <a:rPr lang="en-US" altLang="ko-KR" dirty="0" smtClean="0"/>
              <a:t>&gt; provide resource for  </a:t>
            </a:r>
            <a:r>
              <a:rPr lang="en-US" altLang="ko-KR" b="1" i="1" dirty="0"/>
              <a:t>Group Request Target Members </a:t>
            </a:r>
            <a:r>
              <a:rPr lang="en-US" altLang="ko-KR" dirty="0"/>
              <a:t>parameter ?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Comments: ARC-2016-0484R02 is for Release 2 only. Mirror CR is needed.</a:t>
            </a:r>
          </a:p>
        </p:txBody>
      </p:sp>
    </p:spTree>
    <p:extLst>
      <p:ext uri="{BB962C8B-B14F-4D97-AF65-F5344CB8AC3E}">
        <p14:creationId xmlns:p14="http://schemas.microsoft.com/office/powerpoint/2010/main" val="203566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383352"/>
            <a:ext cx="7239000" cy="1143000"/>
          </a:xfrm>
        </p:spPr>
        <p:txBody>
          <a:bodyPr/>
          <a:lstStyle/>
          <a:p>
            <a:r>
              <a:rPr lang="en-US" sz="4000" dirty="0" smtClean="0"/>
              <a:t>Case 1A: solution for STE 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34650" y="1479696"/>
            <a:ext cx="633507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AE</a:t>
            </a:r>
            <a:endParaRPr lang="ko-KR" alt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514600" y="1476386"/>
            <a:ext cx="21870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3200" b="1" dirty="0" smtClean="0"/>
              <a:t>Hosting CSE</a:t>
            </a:r>
            <a:endParaRPr lang="ko-KR" alt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13257" y="108134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CSE1/container</a:t>
            </a:r>
            <a:endParaRPr lang="ko-KR" alt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9674" y="147266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CSE2/container</a:t>
            </a:r>
            <a:endParaRPr lang="ko-KR" altLang="en-US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713256" y="1863986"/>
            <a:ext cx="132536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CSE3/container</a:t>
            </a:r>
            <a:endParaRPr lang="ko-KR" altLang="en-US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194494" y="1067624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CSE4/container</a:t>
            </a:r>
            <a:endParaRPr lang="ko-KR" alt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194495" y="1478035"/>
            <a:ext cx="1325363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sz="1400" b="1" dirty="0" smtClean="0"/>
              <a:t>CSE5/container</a:t>
            </a:r>
            <a:endParaRPr lang="ko-KR" alt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72017" y="1066422"/>
            <a:ext cx="1273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Originator</a:t>
            </a:r>
            <a:endParaRPr lang="ko-KR" alt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36591" y="1072556"/>
            <a:ext cx="1095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/>
              <a:t>Receiver</a:t>
            </a:r>
            <a:endParaRPr lang="ko-KR" altLang="en-US" sz="2000" b="1" dirty="0"/>
          </a:p>
        </p:txBody>
      </p:sp>
      <p:cxnSp>
        <p:nvCxnSpPr>
          <p:cNvPr id="34" name="꺾인 연결선 33"/>
          <p:cNvCxnSpPr>
            <a:stCxn id="4" idx="3"/>
            <a:endCxn id="25" idx="1"/>
          </p:cNvCxnSpPr>
          <p:nvPr/>
        </p:nvCxnSpPr>
        <p:spPr>
          <a:xfrm flipV="1">
            <a:off x="1268157" y="1768774"/>
            <a:ext cx="1246443" cy="33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0828" y="2559566"/>
            <a:ext cx="8534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{"to": "//Hosting CSE/2345", "</a:t>
            </a:r>
            <a:r>
              <a:rPr lang="en-GB" altLang="ko-KR" sz="1600" dirty="0" err="1"/>
              <a:t>fr</a:t>
            </a:r>
            <a:r>
              <a:rPr lang="en-GB" altLang="ko-KR" sz="1600" dirty="0"/>
              <a:t>": "//AE/99", "op": 1, "</a:t>
            </a:r>
            <a:r>
              <a:rPr lang="en-GB" altLang="ko-KR" sz="1600" dirty="0" err="1"/>
              <a:t>rqi</a:t>
            </a:r>
            <a:r>
              <a:rPr lang="en-GB" altLang="ko-KR" sz="1600" dirty="0"/>
              <a:t>": "A1234", "ty": 9,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en-GB" altLang="ko-KR" sz="1600" dirty="0"/>
              <a:t> "pc": </a:t>
            </a:r>
            <a:r>
              <a:rPr lang="fr-FR" altLang="ko-KR" sz="1600" dirty="0"/>
              <a:t>{  "m2m:grp": { </a:t>
            </a:r>
            <a:br>
              <a:rPr lang="fr-FR" altLang="ko-KR" sz="1600" dirty="0"/>
            </a:br>
            <a:r>
              <a:rPr lang="fr-FR" altLang="ko-KR" sz="1600" dirty="0"/>
              <a:t>   "ri": "</a:t>
            </a:r>
            <a:r>
              <a:rPr lang="en-GB" altLang="ko-KR" sz="1600" dirty="0"/>
              <a:t>/CSE987776/group001</a:t>
            </a:r>
            <a:r>
              <a:rPr lang="fr-FR" altLang="ko-KR" sz="1600" dirty="0"/>
              <a:t>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rn": "containergroup", </a:t>
            </a:r>
            <a:r>
              <a:rPr lang="fr-FR" altLang="ko-KR" sz="1600" dirty="0" smtClean="0"/>
              <a:t>"</a:t>
            </a:r>
            <a:r>
              <a:rPr lang="fr-FR" altLang="ko-KR" sz="1600" dirty="0"/>
              <a:t>pi": "</a:t>
            </a:r>
            <a:r>
              <a:rPr lang="en-GB" altLang="ko-KR" sz="1600" dirty="0"/>
              <a:t>CSE987776</a:t>
            </a:r>
            <a:r>
              <a:rPr lang="fr-FR" altLang="ko-KR" sz="1600" dirty="0"/>
              <a:t>", 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/>
              <a:t>       "et": "20170408T004648",  "ct": "20170404T132648", </a:t>
            </a:r>
            <a:r>
              <a:rPr lang="fr-FR" altLang="ko-KR" sz="1600" dirty="0" smtClean="0"/>
              <a:t> "</a:t>
            </a:r>
            <a:r>
              <a:rPr lang="fr-FR" altLang="ko-KR" sz="1600" dirty="0"/>
              <a:t>lt": "20170404T132648", </a:t>
            </a:r>
            <a:endParaRPr lang="fr-FR" altLang="ko-KR" sz="1600" dirty="0" smtClean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</a:t>
            </a:r>
            <a:r>
              <a:rPr lang="fr-FR" altLang="ko-KR" sz="1600" dirty="0" smtClean="0">
                <a:solidFill>
                  <a:srgbClr val="FF0000"/>
                </a:solidFill>
              </a:rPr>
              <a:t> </a:t>
            </a:r>
            <a:r>
              <a:rPr lang="fr-FR" altLang="ko-KR" sz="1600" dirty="0">
                <a:solidFill>
                  <a:srgbClr val="FF0000"/>
                </a:solidFill>
              </a:rPr>
              <a:t>"GroupRequestTargerMembers": </a:t>
            </a:r>
            <a:r>
              <a:rPr lang="fr-FR" altLang="ko-KR" sz="1600" dirty="0" smtClean="0">
                <a:solidFill>
                  <a:srgbClr val="FF0000"/>
                </a:solidFill>
              </a:rPr>
              <a:t> ?</a:t>
            </a:r>
            <a:r>
              <a:rPr lang="fr-FR" altLang="ko-KR" sz="1600" dirty="0"/>
              <a:t/>
            </a:r>
            <a:br>
              <a:rPr lang="fr-FR" altLang="ko-KR" sz="1600" dirty="0"/>
            </a:br>
            <a:r>
              <a:rPr lang="fr-FR" altLang="ko-KR" sz="1600" dirty="0"/>
              <a:t>    "mt": 3</a:t>
            </a:r>
            <a:r>
              <a:rPr lang="fr-FR" altLang="ko-KR" sz="1600" dirty="0" smtClean="0"/>
              <a:t>,  </a:t>
            </a:r>
            <a:r>
              <a:rPr lang="fr-FR" altLang="ko-KR" sz="1600" dirty="0"/>
              <a:t>"cnm": 5</a:t>
            </a:r>
            <a:r>
              <a:rPr lang="fr-FR" altLang="ko-KR" sz="1600" dirty="0" smtClean="0"/>
              <a:t>,  "</a:t>
            </a:r>
            <a:r>
              <a:rPr lang="fr-FR" altLang="ko-KR" sz="1600" dirty="0"/>
              <a:t>mnm": 6,</a:t>
            </a:r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 "</a:t>
            </a:r>
            <a:r>
              <a:rPr lang="fr-FR" altLang="ko-KR" sz="1600" dirty="0"/>
              <a:t>mid": </a:t>
            </a:r>
            <a:r>
              <a:rPr lang="fr-FR" altLang="ko-KR" sz="1600" dirty="0" smtClean="0"/>
              <a:t>["</a:t>
            </a:r>
            <a:r>
              <a:rPr lang="fr-FR" altLang="ko-KR" sz="1600" dirty="0"/>
              <a:t>CSE1/contaner","</a:t>
            </a:r>
            <a:r>
              <a:rPr lang="fr-FR" altLang="ko-KR" sz="1600" dirty="0" smtClean="0"/>
              <a:t>CSE2/contaner", "CSE3/contaner", "CSE4/contaner</a:t>
            </a:r>
            <a:r>
              <a:rPr lang="fr-FR" altLang="ko-KR" sz="1600" dirty="0"/>
              <a:t>", "</a:t>
            </a:r>
            <a:r>
              <a:rPr lang="fr-FR" altLang="ko-KR" sz="1600" dirty="0" smtClean="0"/>
              <a:t>CSE5/contaner"],</a:t>
            </a:r>
            <a:endParaRPr lang="fr-FR" altLang="ko-KR" sz="1600" dirty="0"/>
          </a:p>
          <a:p>
            <a:pPr marL="180340" indent="-288290" hangingPunct="0">
              <a:spcAft>
                <a:spcPts val="0"/>
              </a:spcAft>
            </a:pPr>
            <a:r>
              <a:rPr lang="fr-FR" altLang="ko-KR" sz="1600" dirty="0" smtClean="0"/>
              <a:t>      "</a:t>
            </a:r>
            <a:r>
              <a:rPr lang="fr-FR" altLang="ko-KR" sz="1600" dirty="0"/>
              <a:t>csy": </a:t>
            </a:r>
            <a:r>
              <a:rPr lang="fr-FR" altLang="ko-KR" sz="1600" dirty="0" smtClean="0">
                <a:solidFill>
                  <a:srgbClr val="00B0F0"/>
                </a:solidFill>
              </a:rPr>
              <a:t>1</a:t>
            </a:r>
            <a:r>
              <a:rPr lang="fr-FR" altLang="ko-KR" sz="1600" dirty="0" smtClean="0"/>
              <a:t> </a:t>
            </a:r>
            <a:r>
              <a:rPr lang="fr-FR" altLang="ko-KR" sz="1600" dirty="0"/>
              <a:t> } </a:t>
            </a:r>
            <a:r>
              <a:rPr lang="fr-FR" altLang="ko-KR" sz="1600" dirty="0" smtClean="0"/>
              <a:t>  }  }</a:t>
            </a:r>
            <a:endParaRPr lang="ko-KR" altLang="ko-K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155" y="1859093"/>
            <a:ext cx="803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err="1"/>
              <a:t>f</a:t>
            </a:r>
            <a:r>
              <a:rPr lang="en-US" altLang="ko-KR" dirty="0" err="1" smtClean="0"/>
              <a:t>anout</a:t>
            </a:r>
            <a:endParaRPr lang="ko-KR" altLang="en-US" dirty="0"/>
          </a:p>
        </p:txBody>
      </p:sp>
      <p:cxnSp>
        <p:nvCxnSpPr>
          <p:cNvPr id="7" name="꺾인 연결선 6"/>
          <p:cNvCxnSpPr>
            <a:stCxn id="5" idx="3"/>
            <a:endCxn id="30" idx="2"/>
          </p:cNvCxnSpPr>
          <p:nvPr/>
        </p:nvCxnSpPr>
        <p:spPr>
          <a:xfrm flipV="1">
            <a:off x="5089901" y="1785812"/>
            <a:ext cx="2767276" cy="25794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꺾인 연결선 19"/>
          <p:cNvCxnSpPr>
            <a:stCxn id="5" idx="3"/>
            <a:endCxn id="29" idx="1"/>
          </p:cNvCxnSpPr>
          <p:nvPr/>
        </p:nvCxnSpPr>
        <p:spPr>
          <a:xfrm flipV="1">
            <a:off x="5089901" y="1221513"/>
            <a:ext cx="2104593" cy="8222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405165" y="4814310"/>
            <a:ext cx="8494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ko-KR" dirty="0" smtClean="0"/>
              <a:t>When Originator request operation whith </a:t>
            </a:r>
            <a:r>
              <a:rPr lang="fr-FR" altLang="ko-KR" i="1" dirty="0" smtClean="0"/>
              <a:t>GroupRequestTargerMembers </a:t>
            </a:r>
            <a:r>
              <a:rPr lang="fr-FR" altLang="ko-KR" dirty="0" smtClean="0"/>
              <a:t>parameter, Hosting CSE executes fanout  by using </a:t>
            </a:r>
            <a:r>
              <a:rPr lang="ko-KR" altLang="ko-KR" i="1" dirty="0" err="1" smtClean="0">
                <a:solidFill>
                  <a:srgbClr val="FF0000"/>
                </a:solidFill>
              </a:rPr>
              <a:t>unreachableMemberIDs</a:t>
            </a:r>
            <a:r>
              <a:rPr lang="en-US" altLang="ko-KR" i="1" dirty="0" smtClean="0">
                <a:solidFill>
                  <a:srgbClr val="FF0000"/>
                </a:solidFill>
              </a:rPr>
              <a:t> </a:t>
            </a:r>
            <a:r>
              <a:rPr lang="en-US" altLang="ko-KR" i="1" dirty="0" smtClean="0"/>
              <a:t>(from slide 5)</a:t>
            </a:r>
            <a:r>
              <a:rPr lang="fr-FR" altLang="ko-KR" dirty="0"/>
              <a:t>.</a:t>
            </a:r>
            <a:r>
              <a:rPr lang="fr-FR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631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67777</TotalTime>
  <Words>1146</Words>
  <Application>Microsoft Office PowerPoint</Application>
  <PresentationFormat>화면 슬라이드 쇼(4:3)</PresentationFormat>
  <Paragraphs>269</Paragraphs>
  <Slides>14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1" baseType="lpstr">
      <vt:lpstr>MS Mincho</vt:lpstr>
      <vt:lpstr>굴림</vt:lpstr>
      <vt:lpstr>맑은 고딕</vt:lpstr>
      <vt:lpstr>Arial</vt:lpstr>
      <vt:lpstr>Calibri</vt:lpstr>
      <vt:lpstr>Times New Roman</vt:lpstr>
      <vt:lpstr>oneM2M Content Theme</vt:lpstr>
      <vt:lpstr>Handling for unreachable memberIDs of CREATE &lt;group&gt;</vt:lpstr>
      <vt:lpstr>Introduction</vt:lpstr>
      <vt:lpstr>CREATE &lt;group&gt;</vt:lpstr>
      <vt:lpstr>Case 1: single resource type  </vt:lpstr>
      <vt:lpstr>Case 1A: single resource type  </vt:lpstr>
      <vt:lpstr>Case 1A: solution, operation of CREATE  </vt:lpstr>
      <vt:lpstr>Case 1A: STE  </vt:lpstr>
      <vt:lpstr>Case 1A: STE has still problem  </vt:lpstr>
      <vt:lpstr>Case 1A: solution for STE  </vt:lpstr>
      <vt:lpstr>&lt;uFanOutPoint&gt; resource </vt:lpstr>
      <vt:lpstr>Case 1B: single resource type  </vt:lpstr>
      <vt:lpstr>UPDATE &lt;group&gt;  </vt:lpstr>
      <vt:lpstr>Problem in TS-0001 and TS-0004  </vt:lpstr>
      <vt:lpstr>Proposal  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Sang-Eon Kim</cp:lastModifiedBy>
  <cp:revision>2546</cp:revision>
  <cp:lastPrinted>2014-10-30T16:01:28Z</cp:lastPrinted>
  <dcterms:created xsi:type="dcterms:W3CDTF">2012-09-11T22:52:11Z</dcterms:created>
  <dcterms:modified xsi:type="dcterms:W3CDTF">2017-04-20T07:33:28Z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