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1"/>
  </p:sldMasterIdLst>
  <p:notesMasterIdLst>
    <p:notesMasterId r:id="rId18"/>
  </p:notesMasterIdLst>
  <p:handoutMasterIdLst>
    <p:handoutMasterId r:id="rId19"/>
  </p:handoutMasterIdLst>
  <p:sldIdLst>
    <p:sldId id="305" r:id="rId2"/>
    <p:sldId id="831" r:id="rId3"/>
    <p:sldId id="844" r:id="rId4"/>
    <p:sldId id="814" r:id="rId5"/>
    <p:sldId id="832" r:id="rId6"/>
    <p:sldId id="839" r:id="rId7"/>
    <p:sldId id="837" r:id="rId8"/>
    <p:sldId id="836" r:id="rId9"/>
    <p:sldId id="840" r:id="rId10"/>
    <p:sldId id="841" r:id="rId11"/>
    <p:sldId id="833" r:id="rId12"/>
    <p:sldId id="838" r:id="rId13"/>
    <p:sldId id="845" r:id="rId14"/>
    <p:sldId id="846" r:id="rId15"/>
    <p:sldId id="834" r:id="rId16"/>
    <p:sldId id="843" r:id="rId17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Qualcomm_JB1" initials="QC_J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B233"/>
    <a:srgbClr val="545054"/>
    <a:srgbClr val="376092"/>
    <a:srgbClr val="B42025"/>
    <a:srgbClr val="F723CA"/>
    <a:srgbClr val="77933C"/>
    <a:srgbClr val="A88000"/>
    <a:srgbClr val="FF9933"/>
    <a:srgbClr val="4F81BD"/>
    <a:srgbClr val="FAC0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576" autoAdjust="0"/>
    <p:restoredTop sz="83086" autoAdjust="0"/>
  </p:normalViewPr>
  <p:slideViewPr>
    <p:cSldViewPr>
      <p:cViewPr varScale="1">
        <p:scale>
          <a:sx n="66" d="100"/>
          <a:sy n="66" d="100"/>
        </p:scale>
        <p:origin x="1516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notesViewPr>
    <p:cSldViewPr>
      <p:cViewPr varScale="1">
        <p:scale>
          <a:sx n="49" d="100"/>
          <a:sy n="49" d="100"/>
        </p:scale>
        <p:origin x="-3006" y="-114"/>
      </p:cViewPr>
      <p:guideLst>
        <p:guide orient="horz" pos="3224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295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295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C401609-F54A-4009-91CF-0BEF828445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095224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5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68" tIns="47384" rIns="94768" bIns="47384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1" y="4861442"/>
            <a:ext cx="5679440" cy="4605576"/>
          </a:xfrm>
          <a:prstGeom prst="rect">
            <a:avLst/>
          </a:prstGeom>
        </p:spPr>
        <p:txBody>
          <a:bodyPr vert="horz" lIns="94768" tIns="47384" rIns="94768" bIns="47384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5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3AF17833-FF17-4930-ACA3-4A68716B52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24782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Other suggested titles:</a:t>
            </a:r>
          </a:p>
          <a:p>
            <a:endParaRPr lang="en-US" dirty="0" smtClean="0"/>
          </a:p>
          <a:p>
            <a:r>
              <a:rPr lang="en-US" dirty="0" smtClean="0"/>
              <a:t>“Benefits of oneM2M Standardization”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5549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8305800" y="6400800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200" smtClean="0"/>
              <a:pPr algn="r">
                <a:defRPr/>
              </a:pPr>
              <a:t>‹#›</a:t>
            </a:fld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8305800" y="6400800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200" smtClean="0"/>
              <a:pPr algn="r">
                <a:defRPr/>
              </a:pPr>
              <a:t>‹#›</a:t>
            </a:fld>
            <a:endParaRPr lang="en-US" sz="1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 anchorCtr="0"/>
          <a:lstStyle>
            <a:lvl1pPr>
              <a:lnSpc>
                <a:spcPct val="850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3"/>
          <p:cNvSpPr/>
          <p:nvPr userDrawn="1"/>
        </p:nvSpPr>
        <p:spPr>
          <a:xfrm>
            <a:off x="8305800" y="6400800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200" smtClean="0"/>
              <a:pPr algn="r">
                <a:defRPr/>
              </a:pPr>
              <a:t>‹#›</a:t>
            </a:fld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8305800" y="6400800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200" smtClean="0"/>
              <a:pPr algn="r">
                <a:defRPr/>
              </a:pPr>
              <a:t>‹#›</a:t>
            </a:fld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 userDrawn="1"/>
        </p:nvSpPr>
        <p:spPr>
          <a:xfrm>
            <a:off x="457200" y="5075238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5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1581150" y="152400"/>
            <a:ext cx="5981700" cy="377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 Placeholder 2"/>
          <p:cNvSpPr>
            <a:spLocks noGrp="1"/>
          </p:cNvSpPr>
          <p:nvPr>
            <p:ph type="body" idx="1"/>
          </p:nvPr>
        </p:nvSpPr>
        <p:spPr>
          <a:xfrm>
            <a:off x="685800" y="5076826"/>
            <a:ext cx="7772400" cy="12192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rgbClr val="C0000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800" y="3629025"/>
            <a:ext cx="7772400" cy="1362075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>
              <a:lnSpc>
                <a:spcPct val="90000"/>
              </a:lnSpc>
              <a:defRPr sz="4800" b="1" cap="all">
                <a:solidFill>
                  <a:srgbClr val="A0A0A3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239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pic>
        <p:nvPicPr>
          <p:cNvPr id="2055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10"/>
          <p:cNvSpPr/>
          <p:nvPr userDrawn="1"/>
        </p:nvSpPr>
        <p:spPr>
          <a:xfrm>
            <a:off x="3903686" y="6400800"/>
            <a:ext cx="127791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200" dirty="0" smtClean="0"/>
              <a:t>© 2017 oneM2M</a:t>
            </a:r>
            <a:endParaRPr 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65" r:id="rId1"/>
    <p:sldLayoutId id="2147484266" r:id="rId2"/>
    <p:sldLayoutId id="2147484267" r:id="rId3"/>
    <p:sldLayoutId id="2147484268" r:id="rId4"/>
    <p:sldLayoutId id="2147484273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kim.sangeon@kt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member.onem2m.org/Application/documentApp/documentinfo/?documentId=20363&amp;fromList=Y" TargetMode="Externa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Placeholder 3"/>
          <p:cNvSpPr>
            <a:spLocks noGrp="1"/>
          </p:cNvSpPr>
          <p:nvPr>
            <p:ph type="body" idx="1"/>
          </p:nvPr>
        </p:nvSpPr>
        <p:spPr bwMode="auto">
          <a:xfrm>
            <a:off x="685800" y="5069775"/>
            <a:ext cx="7772400" cy="1219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en-US" altLang="ko-KR" sz="2000" dirty="0">
                <a:solidFill>
                  <a:srgbClr val="B42025"/>
                </a:solidFill>
                <a:ea typeface="굴림" panose="020B0600000101010101" pitchFamily="34" charset="-127"/>
              </a:rPr>
              <a:t>Group Name: ARC WG</a:t>
            </a:r>
          </a:p>
          <a:p>
            <a:pPr eaLnBrk="1" hangingPunct="1"/>
            <a:r>
              <a:rPr lang="en-US" altLang="ko-KR" sz="2000" dirty="0">
                <a:solidFill>
                  <a:srgbClr val="B42025"/>
                </a:solidFill>
                <a:ea typeface="굴림" panose="020B0600000101010101" pitchFamily="34" charset="-127"/>
              </a:rPr>
              <a:t>Source: </a:t>
            </a:r>
            <a:r>
              <a:rPr lang="en-US" altLang="ko-KR" sz="2000" dirty="0" smtClean="0">
                <a:solidFill>
                  <a:srgbClr val="B42025"/>
                </a:solidFill>
                <a:ea typeface="굴림" panose="020B0600000101010101" pitchFamily="34" charset="-127"/>
              </a:rPr>
              <a:t>F. Sang-Eon Kim</a:t>
            </a:r>
            <a:r>
              <a:rPr lang="fr-FR" sz="2000" dirty="0" smtClean="0"/>
              <a:t>, KT (TTA), </a:t>
            </a:r>
            <a:r>
              <a:rPr lang="fr-FR" sz="2000" dirty="0" smtClean="0">
                <a:hlinkClick r:id="rId3"/>
              </a:rPr>
              <a:t>kim.sangeon@kt.com</a:t>
            </a:r>
            <a:endParaRPr lang="fr-FR" sz="2000" dirty="0" smtClean="0"/>
          </a:p>
          <a:p>
            <a:pPr eaLnBrk="1" hangingPunct="1"/>
            <a:r>
              <a:rPr lang="en-US" altLang="ko-KR" sz="2000" dirty="0" smtClean="0">
                <a:solidFill>
                  <a:srgbClr val="B42025"/>
                </a:solidFill>
                <a:ea typeface="굴림" panose="020B0600000101010101" pitchFamily="34" charset="-127"/>
              </a:rPr>
              <a:t>Meeting </a:t>
            </a:r>
            <a:r>
              <a:rPr lang="en-US" altLang="ko-KR" sz="2000" dirty="0">
                <a:solidFill>
                  <a:srgbClr val="B42025"/>
                </a:solidFill>
                <a:ea typeface="굴림" panose="020B0600000101010101" pitchFamily="34" charset="-127"/>
              </a:rPr>
              <a:t>Date: </a:t>
            </a:r>
            <a:r>
              <a:rPr lang="en-US" altLang="ko-KR" sz="2000" dirty="0" smtClean="0">
                <a:solidFill>
                  <a:srgbClr val="B42025"/>
                </a:solidFill>
                <a:ea typeface="굴림" panose="020B0600000101010101" pitchFamily="34" charset="-127"/>
              </a:rPr>
              <a:t>2017-04-27 (ARC28.2)</a:t>
            </a:r>
            <a:endParaRPr lang="en-US" altLang="ko-KR" sz="2000" dirty="0">
              <a:solidFill>
                <a:srgbClr val="B42025"/>
              </a:solidFill>
              <a:ea typeface="굴림" panose="020B0600000101010101" pitchFamily="34" charset="-127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n-US" sz="4000" cap="none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Handling for unreachable </a:t>
            </a:r>
            <a:r>
              <a:rPr lang="en-US" sz="4000" i="1" cap="none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memberIDs</a:t>
            </a:r>
            <a:r>
              <a:rPr lang="en-US" sz="4000" cap="none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of CREATE &lt;group&gt;</a:t>
            </a:r>
            <a:endParaRPr lang="en-US" sz="4000" cap="none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530" y="383352"/>
            <a:ext cx="7239000" cy="1143000"/>
          </a:xfrm>
        </p:spPr>
        <p:txBody>
          <a:bodyPr/>
          <a:lstStyle/>
          <a:p>
            <a:r>
              <a:rPr lang="en-US" sz="3600" dirty="0" smtClean="0"/>
              <a:t>&lt;</a:t>
            </a:r>
            <a:r>
              <a:rPr lang="en-US" sz="3600" dirty="0" err="1" smtClean="0"/>
              <a:t>uFanOutPoint</a:t>
            </a:r>
            <a:r>
              <a:rPr lang="en-US" sz="3600" dirty="0" smtClean="0"/>
              <a:t>&gt; resource 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634650" y="1479696"/>
            <a:ext cx="633507" cy="58477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3200" b="1" dirty="0" smtClean="0"/>
              <a:t>AE</a:t>
            </a:r>
            <a:endParaRPr lang="ko-KR" altLang="en-US" sz="32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2514600" y="1476386"/>
            <a:ext cx="2187009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3200" b="1" dirty="0" smtClean="0"/>
              <a:t>Hosting CSE</a:t>
            </a:r>
            <a:endParaRPr lang="ko-KR" altLang="en-US" sz="32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5713257" y="1081346"/>
            <a:ext cx="132536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CSE1/container</a:t>
            </a:r>
            <a:endParaRPr lang="ko-KR" altLang="en-US" sz="14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5719674" y="1472666"/>
            <a:ext cx="132536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CSE2/container</a:t>
            </a:r>
            <a:endParaRPr lang="ko-KR" altLang="en-US" sz="14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713256" y="1863986"/>
            <a:ext cx="132536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CSE3/container</a:t>
            </a:r>
            <a:endParaRPr lang="ko-KR" altLang="en-US" sz="14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7194494" y="1067624"/>
            <a:ext cx="1325363" cy="30777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CSE4/container</a:t>
            </a:r>
            <a:endParaRPr lang="ko-KR" altLang="en-US" sz="14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7194495" y="1478035"/>
            <a:ext cx="1325363" cy="30777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CSE5/container</a:t>
            </a:r>
            <a:endParaRPr lang="ko-KR" altLang="en-US" sz="14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472017" y="1066422"/>
            <a:ext cx="12730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/>
              <a:t>Originator</a:t>
            </a:r>
            <a:endParaRPr lang="ko-KR" altLang="en-US" sz="20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3136591" y="1072556"/>
            <a:ext cx="10954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/>
              <a:t>Receiver</a:t>
            </a:r>
            <a:endParaRPr lang="ko-KR" altLang="en-US" sz="2000" b="1" dirty="0"/>
          </a:p>
        </p:txBody>
      </p:sp>
      <p:cxnSp>
        <p:nvCxnSpPr>
          <p:cNvPr id="34" name="꺾인 연결선 33"/>
          <p:cNvCxnSpPr>
            <a:stCxn id="4" idx="3"/>
            <a:endCxn id="25" idx="1"/>
          </p:cNvCxnSpPr>
          <p:nvPr/>
        </p:nvCxnSpPr>
        <p:spPr>
          <a:xfrm flipV="1">
            <a:off x="1268157" y="1768774"/>
            <a:ext cx="1246443" cy="3310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직사각형 15"/>
          <p:cNvSpPr/>
          <p:nvPr/>
        </p:nvSpPr>
        <p:spPr>
          <a:xfrm>
            <a:off x="420828" y="2384079"/>
            <a:ext cx="85344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0"/>
            <a:r>
              <a:rPr lang="en-GB" altLang="ko-KR" dirty="0"/>
              <a:t>The </a:t>
            </a:r>
            <a:r>
              <a:rPr lang="en-GB" altLang="ko-KR" i="1" dirty="0" smtClean="0"/>
              <a:t>&lt;</a:t>
            </a:r>
            <a:r>
              <a:rPr lang="en-GB" altLang="ko-KR" i="1" dirty="0" err="1" smtClean="0"/>
              <a:t>uFanOutPoint</a:t>
            </a:r>
            <a:r>
              <a:rPr lang="en-GB" altLang="ko-KR" i="1" dirty="0"/>
              <a:t>&gt;</a:t>
            </a:r>
            <a:r>
              <a:rPr lang="en-GB" altLang="ko-KR" dirty="0"/>
              <a:t> resource is a virtual resource because it does not have a representation. It is the child resource of a </a:t>
            </a:r>
            <a:r>
              <a:rPr lang="en-GB" altLang="ko-KR" i="1" dirty="0"/>
              <a:t>&lt;group&gt;</a:t>
            </a:r>
            <a:r>
              <a:rPr lang="en-GB" altLang="ko-KR" dirty="0"/>
              <a:t> resource. Whenever a request is sent to the </a:t>
            </a:r>
            <a:r>
              <a:rPr lang="en-GB" altLang="ko-KR" i="1" dirty="0" smtClean="0"/>
              <a:t>&lt;</a:t>
            </a:r>
            <a:r>
              <a:rPr lang="en-GB" altLang="ko-KR" i="1" dirty="0" err="1" smtClean="0"/>
              <a:t>uFanOutPoint</a:t>
            </a:r>
            <a:r>
              <a:rPr lang="en-GB" altLang="ko-KR" i="1" dirty="0"/>
              <a:t>&gt;</a:t>
            </a:r>
            <a:r>
              <a:rPr lang="en-GB" altLang="ko-KR" dirty="0"/>
              <a:t> resource, the request is fanned out to each of the members of the </a:t>
            </a:r>
            <a:r>
              <a:rPr lang="en-GB" altLang="ko-KR" i="1" dirty="0"/>
              <a:t>&lt;group&gt;</a:t>
            </a:r>
            <a:r>
              <a:rPr lang="en-GB" altLang="ko-KR" dirty="0"/>
              <a:t> resource indicated by the </a:t>
            </a:r>
            <a:r>
              <a:rPr lang="ko-KR" altLang="ko-KR" i="1" dirty="0" err="1"/>
              <a:t>unreachableMemberIDs</a:t>
            </a:r>
            <a:r>
              <a:rPr lang="ko-KR" altLang="ko-KR" i="1" dirty="0">
                <a:solidFill>
                  <a:srgbClr val="FF0000"/>
                </a:solidFill>
              </a:rPr>
              <a:t> </a:t>
            </a:r>
            <a:r>
              <a:rPr lang="en-GB" altLang="ko-KR" dirty="0" smtClean="0"/>
              <a:t>attribute </a:t>
            </a:r>
            <a:r>
              <a:rPr lang="en-GB" altLang="ko-KR" dirty="0"/>
              <a:t>of the </a:t>
            </a:r>
            <a:r>
              <a:rPr lang="en-GB" altLang="ko-KR" i="1" dirty="0"/>
              <a:t>&lt;group&gt;</a:t>
            </a:r>
            <a:r>
              <a:rPr lang="en-GB" altLang="ko-KR" dirty="0"/>
              <a:t> resource. </a:t>
            </a:r>
            <a:r>
              <a:rPr lang="en-GB" altLang="ko-KR" dirty="0" smtClean="0"/>
              <a:t>Before an execution of &lt;</a:t>
            </a:r>
            <a:r>
              <a:rPr lang="en-GB" altLang="ko-KR" i="1" dirty="0" err="1" smtClean="0"/>
              <a:t>uFanOutPoint</a:t>
            </a:r>
            <a:r>
              <a:rPr lang="en-GB" altLang="ko-KR" dirty="0" smtClean="0"/>
              <a:t>&gt;, triggering action may required. The </a:t>
            </a:r>
            <a:r>
              <a:rPr lang="en-GB" altLang="ko-KR" dirty="0"/>
              <a:t>responses (to the request) from each member are </a:t>
            </a:r>
            <a:r>
              <a:rPr lang="en-GB" altLang="ko-KR" dirty="0" smtClean="0"/>
              <a:t>returned </a:t>
            </a:r>
            <a:r>
              <a:rPr lang="en-GB" altLang="ko-KR" dirty="0"/>
              <a:t>to the Originator. A timer should be set for the aggregation. </a:t>
            </a:r>
            <a:endParaRPr lang="en-GB" altLang="ko-KR" dirty="0" smtClean="0"/>
          </a:p>
          <a:p>
            <a:pPr hangingPunct="0"/>
            <a:r>
              <a:rPr lang="en-GB" altLang="ko-KR" dirty="0" smtClean="0"/>
              <a:t>The </a:t>
            </a:r>
            <a:r>
              <a:rPr lang="en-GB" altLang="ko-KR" i="1" dirty="0" smtClean="0"/>
              <a:t>&lt;</a:t>
            </a:r>
            <a:r>
              <a:rPr lang="en-GB" altLang="ko-KR" i="1" dirty="0" err="1" smtClean="0"/>
              <a:t>uFanOutPoint</a:t>
            </a:r>
            <a:r>
              <a:rPr lang="en-GB" altLang="ko-KR" i="1" dirty="0"/>
              <a:t>&gt;</a:t>
            </a:r>
            <a:r>
              <a:rPr lang="en-GB" altLang="ko-KR" dirty="0"/>
              <a:t> resource does not have a resource representation by itself and consequently it does not have an </a:t>
            </a:r>
            <a:r>
              <a:rPr lang="en-GB" altLang="ko-KR" i="1" dirty="0" err="1"/>
              <a:t>accessControlPolicyIDs</a:t>
            </a:r>
            <a:r>
              <a:rPr lang="en-GB" altLang="ko-KR" dirty="0"/>
              <a:t> attribute. The </a:t>
            </a:r>
            <a:r>
              <a:rPr lang="en-GB" altLang="ko-KR" i="1" dirty="0"/>
              <a:t>&lt;</a:t>
            </a:r>
            <a:r>
              <a:rPr lang="en-GB" altLang="ko-KR" i="1" dirty="0" err="1"/>
              <a:t>accessControlPolicy</a:t>
            </a:r>
            <a:r>
              <a:rPr lang="en-GB" altLang="ko-KR" i="1" dirty="0"/>
              <a:t>&gt;</a:t>
            </a:r>
            <a:r>
              <a:rPr lang="en-GB" altLang="ko-KR" dirty="0"/>
              <a:t> resource used for access control policy validation is indicated by the </a:t>
            </a:r>
            <a:r>
              <a:rPr lang="en-GB" altLang="ko-KR" i="1" dirty="0" err="1"/>
              <a:t>membersAccessControlPolicyIDs</a:t>
            </a:r>
            <a:r>
              <a:rPr lang="en-GB" altLang="ko-KR" dirty="0"/>
              <a:t> attribute in the parent </a:t>
            </a:r>
            <a:r>
              <a:rPr lang="en-GB" altLang="ko-KR" i="1" dirty="0"/>
              <a:t>&lt;group&gt;</a:t>
            </a:r>
            <a:r>
              <a:rPr lang="en-GB" altLang="ko-KR" dirty="0"/>
              <a:t> resource.</a:t>
            </a:r>
            <a:endParaRPr lang="ko-KR" altLang="ko-KR" dirty="0"/>
          </a:p>
        </p:txBody>
      </p:sp>
      <p:sp>
        <p:nvSpPr>
          <p:cNvPr id="5" name="TextBox 4"/>
          <p:cNvSpPr txBox="1"/>
          <p:nvPr/>
        </p:nvSpPr>
        <p:spPr>
          <a:xfrm>
            <a:off x="4095944" y="1861989"/>
            <a:ext cx="147495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dirty="0" err="1" smtClean="0"/>
              <a:t>uFanOutPoint</a:t>
            </a:r>
            <a:endParaRPr lang="ko-KR" altLang="en-US" dirty="0"/>
          </a:p>
        </p:txBody>
      </p:sp>
      <p:cxnSp>
        <p:nvCxnSpPr>
          <p:cNvPr id="7" name="꺾인 연결선 6"/>
          <p:cNvCxnSpPr>
            <a:stCxn id="5" idx="3"/>
            <a:endCxn id="30" idx="2"/>
          </p:cNvCxnSpPr>
          <p:nvPr/>
        </p:nvCxnSpPr>
        <p:spPr>
          <a:xfrm flipV="1">
            <a:off x="5089901" y="1785812"/>
            <a:ext cx="2767276" cy="257947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꺾인 연결선 19"/>
          <p:cNvCxnSpPr>
            <a:stCxn id="5" idx="3"/>
            <a:endCxn id="29" idx="1"/>
          </p:cNvCxnSpPr>
          <p:nvPr/>
        </p:nvCxnSpPr>
        <p:spPr>
          <a:xfrm flipV="1">
            <a:off x="5089901" y="1221513"/>
            <a:ext cx="2104593" cy="822246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9873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530" y="383352"/>
            <a:ext cx="7239000" cy="1143000"/>
          </a:xfrm>
        </p:spPr>
        <p:txBody>
          <a:bodyPr/>
          <a:lstStyle/>
          <a:p>
            <a:r>
              <a:rPr lang="en-US" sz="4000" dirty="0" smtClean="0"/>
              <a:t>Case 1B: single resource type  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634650" y="1479696"/>
            <a:ext cx="633507" cy="58477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3200" b="1" dirty="0" smtClean="0"/>
              <a:t>AE</a:t>
            </a:r>
            <a:endParaRPr lang="ko-KR" altLang="en-US" sz="32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2514600" y="1476386"/>
            <a:ext cx="2187009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3200" b="1" dirty="0" smtClean="0"/>
              <a:t>Hosting CSE</a:t>
            </a:r>
            <a:endParaRPr lang="ko-KR" altLang="en-US" sz="32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5713257" y="1081346"/>
            <a:ext cx="132536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CSE1/container</a:t>
            </a:r>
            <a:endParaRPr lang="ko-KR" altLang="en-US" sz="14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5719674" y="1472666"/>
            <a:ext cx="132536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CSE2/container</a:t>
            </a:r>
            <a:endParaRPr lang="ko-KR" altLang="en-US" sz="14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713256" y="1863986"/>
            <a:ext cx="132536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CSE3/container</a:t>
            </a:r>
            <a:endParaRPr lang="ko-KR" altLang="en-US" sz="14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7194494" y="1067624"/>
            <a:ext cx="1325363" cy="30777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CSE4/container</a:t>
            </a:r>
            <a:endParaRPr lang="ko-KR" altLang="en-US" sz="14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7194495" y="1478035"/>
            <a:ext cx="1325363" cy="30777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CSE5/container</a:t>
            </a:r>
            <a:endParaRPr lang="ko-KR" altLang="en-US" sz="14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472017" y="1066422"/>
            <a:ext cx="12730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/>
              <a:t>Originator</a:t>
            </a:r>
            <a:endParaRPr lang="ko-KR" altLang="en-US" sz="20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3136591" y="1072556"/>
            <a:ext cx="10954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/>
              <a:t>Receiver</a:t>
            </a:r>
            <a:endParaRPr lang="ko-KR" altLang="en-US" sz="2000" b="1" dirty="0"/>
          </a:p>
        </p:txBody>
      </p:sp>
      <p:sp>
        <p:nvSpPr>
          <p:cNvPr id="18" name="직사각형 17"/>
          <p:cNvSpPr/>
          <p:nvPr/>
        </p:nvSpPr>
        <p:spPr>
          <a:xfrm>
            <a:off x="304800" y="2212862"/>
            <a:ext cx="8534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340" indent="-288290" hangingPunct="0">
              <a:spcAft>
                <a:spcPts val="0"/>
              </a:spcAft>
            </a:pPr>
            <a:r>
              <a:rPr lang="en-GB" altLang="ko-KR" sz="1600" dirty="0"/>
              <a:t>{"to": "//Hosting CSE/2345", "</a:t>
            </a:r>
            <a:r>
              <a:rPr lang="en-GB" altLang="ko-KR" sz="1600" dirty="0" err="1"/>
              <a:t>fr</a:t>
            </a:r>
            <a:r>
              <a:rPr lang="en-GB" altLang="ko-KR" sz="1600" dirty="0"/>
              <a:t>": "//AE/99", "op": 1, "</a:t>
            </a:r>
            <a:r>
              <a:rPr lang="en-GB" altLang="ko-KR" sz="1600" dirty="0" err="1"/>
              <a:t>rqi</a:t>
            </a:r>
            <a:r>
              <a:rPr lang="en-GB" altLang="ko-KR" sz="1600" dirty="0"/>
              <a:t>": "A1234", "ty": 9,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en-GB" altLang="ko-KR" sz="1600" dirty="0"/>
              <a:t> "pc": </a:t>
            </a:r>
            <a:r>
              <a:rPr lang="fr-FR" altLang="ko-KR" sz="1600" dirty="0"/>
              <a:t>{ </a:t>
            </a:r>
            <a:br>
              <a:rPr lang="fr-FR" altLang="ko-KR" sz="1600" dirty="0"/>
            </a:br>
            <a:r>
              <a:rPr lang="fr-FR" altLang="ko-KR" sz="1600" dirty="0"/>
              <a:t> "m2m:grp": { </a:t>
            </a:r>
            <a:br>
              <a:rPr lang="fr-FR" altLang="ko-KR" sz="1600" dirty="0"/>
            </a:br>
            <a:r>
              <a:rPr lang="fr-FR" altLang="ko-KR" sz="1600" dirty="0"/>
              <a:t>   "ri": "</a:t>
            </a:r>
            <a:r>
              <a:rPr lang="en-GB" altLang="ko-KR" sz="1600" dirty="0"/>
              <a:t>/CSE987776/group001</a:t>
            </a:r>
            <a:r>
              <a:rPr lang="fr-FR" altLang="ko-KR" sz="1600" dirty="0"/>
              <a:t>", 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/>
              <a:t>       "rn": "containergroup", </a:t>
            </a:r>
            <a:br>
              <a:rPr lang="fr-FR" altLang="ko-KR" sz="1600" dirty="0"/>
            </a:br>
            <a:r>
              <a:rPr lang="fr-FR" altLang="ko-KR" sz="1600" dirty="0"/>
              <a:t>    "pi": "</a:t>
            </a:r>
            <a:r>
              <a:rPr lang="en-GB" altLang="ko-KR" sz="1600" dirty="0"/>
              <a:t>CSE987776</a:t>
            </a:r>
            <a:r>
              <a:rPr lang="fr-FR" altLang="ko-KR" sz="1600" dirty="0"/>
              <a:t>", 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/>
              <a:t>       "et": "20170408T004648", 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/>
              <a:t>       "ct": "20170404T132648", </a:t>
            </a:r>
            <a:br>
              <a:rPr lang="fr-FR" altLang="ko-KR" sz="1600" dirty="0"/>
            </a:br>
            <a:r>
              <a:rPr lang="fr-FR" altLang="ko-KR" sz="1600" dirty="0"/>
              <a:t>    "lt": "20170404T132648", </a:t>
            </a:r>
            <a:br>
              <a:rPr lang="fr-FR" altLang="ko-KR" sz="1600" dirty="0"/>
            </a:br>
            <a:r>
              <a:rPr lang="fr-FR" altLang="ko-KR" sz="1600" dirty="0"/>
              <a:t>    "mt": </a:t>
            </a:r>
            <a:r>
              <a:rPr lang="fr-FR" altLang="ko-KR" sz="1600" dirty="0" smtClean="0"/>
              <a:t>3 or 0,</a:t>
            </a:r>
            <a:endParaRPr lang="fr-FR" altLang="ko-KR" sz="1600" dirty="0"/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/>
              <a:t>       "cnm": </a:t>
            </a:r>
            <a:r>
              <a:rPr lang="fr-FR" altLang="ko-KR" sz="1600" dirty="0" smtClean="0">
                <a:solidFill>
                  <a:srgbClr val="FF0000"/>
                </a:solidFill>
              </a:rPr>
              <a:t>3 or 5</a:t>
            </a:r>
            <a:r>
              <a:rPr lang="fr-FR" altLang="ko-KR" sz="1600" dirty="0" smtClean="0"/>
              <a:t>,</a:t>
            </a:r>
            <a:endParaRPr lang="fr-FR" altLang="ko-KR" sz="1600" dirty="0"/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 smtClean="0"/>
              <a:t>       "</a:t>
            </a:r>
            <a:r>
              <a:rPr lang="fr-FR" altLang="ko-KR" sz="1600" dirty="0"/>
              <a:t>mnm": 6,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 smtClean="0"/>
              <a:t>       "</a:t>
            </a:r>
            <a:r>
              <a:rPr lang="fr-FR" altLang="ko-KR" sz="1600" dirty="0"/>
              <a:t>mid": </a:t>
            </a:r>
            <a:r>
              <a:rPr lang="fr-FR" altLang="ko-KR" sz="1600" dirty="0" smtClean="0"/>
              <a:t>["</a:t>
            </a:r>
            <a:r>
              <a:rPr lang="fr-FR" altLang="ko-KR" sz="1600" dirty="0"/>
              <a:t>CSE1/contaner","CSE2/contaner", "CSE3/contaner", "CSE4/contaner", "</a:t>
            </a:r>
            <a:r>
              <a:rPr lang="fr-FR" altLang="ko-KR" sz="1600" dirty="0" smtClean="0"/>
              <a:t>CSE5/contaner"],</a:t>
            </a:r>
            <a:endParaRPr lang="fr-FR" altLang="ko-KR" sz="1600" dirty="0"/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 smtClean="0"/>
              <a:t>      "</a:t>
            </a:r>
            <a:r>
              <a:rPr lang="fr-FR" altLang="ko-KR" sz="1600" dirty="0"/>
              <a:t>csy": </a:t>
            </a:r>
            <a:r>
              <a:rPr lang="fr-FR" altLang="ko-KR" sz="1600" dirty="0" smtClean="0">
                <a:solidFill>
                  <a:srgbClr val="00B0F0"/>
                </a:solidFill>
              </a:rPr>
              <a:t>3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/>
              <a:t> </a:t>
            </a:r>
            <a:r>
              <a:rPr lang="fr-FR" altLang="ko-KR" sz="1600" dirty="0" smtClean="0"/>
              <a:t>   </a:t>
            </a:r>
            <a:r>
              <a:rPr lang="fr-FR" altLang="ko-KR" sz="1600" dirty="0"/>
              <a:t> } </a:t>
            </a:r>
            <a:endParaRPr lang="fr-FR" altLang="ko-KR" sz="1600" dirty="0" smtClean="0"/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 smtClean="0"/>
              <a:t> }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 smtClean="0"/>
              <a:t>}</a:t>
            </a:r>
            <a:endParaRPr lang="ko-KR" altLang="ko-KR" sz="1600" dirty="0"/>
          </a:p>
          <a:p>
            <a:pPr marL="180340" indent="-288290" hangingPunct="0">
              <a:spcAft>
                <a:spcPts val="900"/>
              </a:spcAft>
            </a:pPr>
            <a:endParaRPr lang="ko-KR" altLang="ko-K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34" name="꺾인 연결선 33"/>
          <p:cNvCxnSpPr>
            <a:stCxn id="4" idx="3"/>
            <a:endCxn id="25" idx="1"/>
          </p:cNvCxnSpPr>
          <p:nvPr/>
        </p:nvCxnSpPr>
        <p:spPr>
          <a:xfrm flipV="1">
            <a:off x="1268157" y="1768774"/>
            <a:ext cx="1246443" cy="3310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636532" y="3200400"/>
            <a:ext cx="5537926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dirty="0" smtClean="0"/>
              <a:t>Result of CREATE operation</a:t>
            </a:r>
          </a:p>
          <a:p>
            <a:r>
              <a:rPr lang="en-US" altLang="ko-KR" sz="1400" b="1" dirty="0" smtClean="0"/>
              <a:t>The results may different between provider A and B due to unclear in TS.</a:t>
            </a:r>
            <a:endParaRPr lang="ko-KR" altLang="en-US" sz="1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1727763" y="5400435"/>
            <a:ext cx="50540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rgbClr val="00B0F0"/>
                </a:solidFill>
              </a:rPr>
              <a:t>This indicates SET_MIXED specified at clause 6.3.4.2.12 in TS-0004</a:t>
            </a:r>
            <a:endParaRPr lang="en-US" altLang="ko-KR" sz="1400" dirty="0">
              <a:solidFill>
                <a:srgbClr val="00B0F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883953" y="4432112"/>
            <a:ext cx="71838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rgbClr val="00B0F0"/>
                </a:solidFill>
              </a:rPr>
              <a:t>All members are container which is for 3. it is not consistent with </a:t>
            </a:r>
            <a:r>
              <a:rPr lang="en-GB" altLang="ko-KR" sz="1400" i="1" dirty="0" err="1">
                <a:solidFill>
                  <a:srgbClr val="00B0F0"/>
                </a:solidFill>
              </a:rPr>
              <a:t>consistencyStrategy</a:t>
            </a:r>
            <a:r>
              <a:rPr lang="en-GB" altLang="ko-KR" sz="1400" dirty="0">
                <a:solidFill>
                  <a:srgbClr val="00B0F0"/>
                </a:solidFill>
              </a:rPr>
              <a:t> which is </a:t>
            </a:r>
            <a:r>
              <a:rPr lang="en-GB" altLang="ko-KR" sz="1400" dirty="0" smtClean="0">
                <a:solidFill>
                  <a:srgbClr val="00B0F0"/>
                </a:solidFill>
              </a:rPr>
              <a:t>3</a:t>
            </a:r>
            <a:r>
              <a:rPr lang="en-US" altLang="ko-KR" sz="1400" dirty="0" smtClean="0">
                <a:solidFill>
                  <a:srgbClr val="00B0F0"/>
                </a:solidFill>
              </a:rPr>
              <a:t>.</a:t>
            </a:r>
          </a:p>
          <a:p>
            <a:r>
              <a:rPr lang="en-US" altLang="ko-KR" sz="1400" dirty="0" smtClean="0">
                <a:solidFill>
                  <a:srgbClr val="00B0F0"/>
                </a:solidFill>
              </a:rPr>
              <a:t>Mixed member type is 0 which is specified at clause 6.3.4.2.11 in TS-0004. </a:t>
            </a:r>
            <a:endParaRPr lang="en-US" altLang="ko-KR" sz="14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1555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530" y="383352"/>
            <a:ext cx="7239000" cy="1143000"/>
          </a:xfrm>
        </p:spPr>
        <p:txBody>
          <a:bodyPr/>
          <a:lstStyle/>
          <a:p>
            <a:r>
              <a:rPr lang="en-US" sz="4000" dirty="0" smtClean="0"/>
              <a:t>UPDATE &lt;group&gt;  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634650" y="1479696"/>
            <a:ext cx="633507" cy="58477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3200" b="1" dirty="0" smtClean="0"/>
              <a:t>AE</a:t>
            </a:r>
            <a:endParaRPr lang="ko-KR" altLang="en-US" sz="32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2514600" y="1476386"/>
            <a:ext cx="2187009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3200" b="1" dirty="0" smtClean="0"/>
              <a:t>Hosting CSE</a:t>
            </a:r>
            <a:endParaRPr lang="ko-KR" altLang="en-US" sz="32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5713257" y="1081346"/>
            <a:ext cx="132536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CSE1/container</a:t>
            </a:r>
            <a:endParaRPr lang="ko-KR" altLang="en-US" sz="14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5719674" y="1472666"/>
            <a:ext cx="132536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CSE2/container</a:t>
            </a:r>
            <a:endParaRPr lang="ko-KR" altLang="en-US" sz="14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713256" y="1863986"/>
            <a:ext cx="132536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CSE3/container</a:t>
            </a:r>
            <a:endParaRPr lang="ko-KR" altLang="en-US" sz="14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7194494" y="1067624"/>
            <a:ext cx="1325363" cy="30777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CSE6/container</a:t>
            </a:r>
            <a:endParaRPr lang="ko-KR" altLang="en-US" sz="14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7194495" y="1478035"/>
            <a:ext cx="1325363" cy="30777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CSE7/container</a:t>
            </a:r>
            <a:endParaRPr lang="ko-KR" altLang="en-US" sz="14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472017" y="1066422"/>
            <a:ext cx="12730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/>
              <a:t>Originator</a:t>
            </a:r>
            <a:endParaRPr lang="ko-KR" altLang="en-US" sz="20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3136591" y="1072556"/>
            <a:ext cx="10954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/>
              <a:t>Receiver</a:t>
            </a:r>
            <a:endParaRPr lang="ko-KR" altLang="en-US" sz="2000" b="1" dirty="0"/>
          </a:p>
        </p:txBody>
      </p:sp>
      <p:sp>
        <p:nvSpPr>
          <p:cNvPr id="18" name="직사각형 17"/>
          <p:cNvSpPr/>
          <p:nvPr/>
        </p:nvSpPr>
        <p:spPr>
          <a:xfrm>
            <a:off x="304800" y="2212862"/>
            <a:ext cx="8534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340" indent="-288290" hangingPunct="0">
              <a:spcAft>
                <a:spcPts val="0"/>
              </a:spcAft>
            </a:pPr>
            <a:r>
              <a:rPr lang="en-GB" altLang="ko-KR" sz="1600" dirty="0"/>
              <a:t>{"to": "//Hosting CSE/2345", "</a:t>
            </a:r>
            <a:r>
              <a:rPr lang="en-GB" altLang="ko-KR" sz="1600" dirty="0" err="1"/>
              <a:t>fr</a:t>
            </a:r>
            <a:r>
              <a:rPr lang="en-GB" altLang="ko-KR" sz="1600" dirty="0"/>
              <a:t>": "//AE/99", "op": </a:t>
            </a:r>
            <a:r>
              <a:rPr lang="en-GB" altLang="ko-KR" sz="1600" dirty="0" smtClean="0"/>
              <a:t>3, </a:t>
            </a:r>
            <a:r>
              <a:rPr lang="en-GB" altLang="ko-KR" sz="1600" dirty="0"/>
              <a:t>"</a:t>
            </a:r>
            <a:r>
              <a:rPr lang="en-GB" altLang="ko-KR" sz="1600" dirty="0" err="1"/>
              <a:t>rqi</a:t>
            </a:r>
            <a:r>
              <a:rPr lang="en-GB" altLang="ko-KR" sz="1600" dirty="0"/>
              <a:t>": "A1234", "ty": 9,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en-GB" altLang="ko-KR" sz="1600" dirty="0"/>
              <a:t> "pc": </a:t>
            </a:r>
            <a:r>
              <a:rPr lang="fr-FR" altLang="ko-KR" sz="1600" dirty="0"/>
              <a:t>{ </a:t>
            </a:r>
            <a:br>
              <a:rPr lang="fr-FR" altLang="ko-KR" sz="1600" dirty="0"/>
            </a:br>
            <a:r>
              <a:rPr lang="fr-FR" altLang="ko-KR" sz="1600" dirty="0"/>
              <a:t> "m2m:grp": { </a:t>
            </a:r>
            <a:br>
              <a:rPr lang="fr-FR" altLang="ko-KR" sz="1600" dirty="0"/>
            </a:br>
            <a:r>
              <a:rPr lang="fr-FR" altLang="ko-KR" sz="1600" dirty="0"/>
              <a:t>   "ri": "</a:t>
            </a:r>
            <a:r>
              <a:rPr lang="en-GB" altLang="ko-KR" sz="1600" dirty="0"/>
              <a:t>/CSE987776/group001</a:t>
            </a:r>
            <a:r>
              <a:rPr lang="fr-FR" altLang="ko-KR" sz="1600" dirty="0"/>
              <a:t>", 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/>
              <a:t>       "rn": "containergroup", </a:t>
            </a:r>
            <a:br>
              <a:rPr lang="fr-FR" altLang="ko-KR" sz="1600" dirty="0"/>
            </a:br>
            <a:r>
              <a:rPr lang="fr-FR" altLang="ko-KR" sz="1600" dirty="0"/>
              <a:t>    "pi": "</a:t>
            </a:r>
            <a:r>
              <a:rPr lang="en-GB" altLang="ko-KR" sz="1600" dirty="0"/>
              <a:t>CSE987776</a:t>
            </a:r>
            <a:r>
              <a:rPr lang="fr-FR" altLang="ko-KR" sz="1600" dirty="0"/>
              <a:t>", 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/>
              <a:t>       "et": "20170408T004648", 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/>
              <a:t>       "ct": "20170404T132648", </a:t>
            </a:r>
            <a:br>
              <a:rPr lang="fr-FR" altLang="ko-KR" sz="1600" dirty="0"/>
            </a:br>
            <a:r>
              <a:rPr lang="fr-FR" altLang="ko-KR" sz="1600" dirty="0"/>
              <a:t>    "lt": "20170404T132648", </a:t>
            </a:r>
            <a:br>
              <a:rPr lang="fr-FR" altLang="ko-KR" sz="1600" dirty="0"/>
            </a:br>
            <a:r>
              <a:rPr lang="fr-FR" altLang="ko-KR" sz="1600" dirty="0"/>
              <a:t>    "mt": 3,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/>
              <a:t>       "cnm": </a:t>
            </a:r>
            <a:r>
              <a:rPr lang="fr-FR" altLang="ko-KR" sz="1600" dirty="0" smtClean="0">
                <a:solidFill>
                  <a:srgbClr val="FF0000"/>
                </a:solidFill>
              </a:rPr>
              <a:t>3</a:t>
            </a:r>
            <a:r>
              <a:rPr lang="fr-FR" altLang="ko-KR" sz="1600" dirty="0" smtClean="0"/>
              <a:t>,</a:t>
            </a:r>
            <a:endParaRPr lang="fr-FR" altLang="ko-KR" sz="1600" dirty="0"/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 smtClean="0"/>
              <a:t>       "</a:t>
            </a:r>
            <a:r>
              <a:rPr lang="fr-FR" altLang="ko-KR" sz="1600" dirty="0"/>
              <a:t>mnm": </a:t>
            </a:r>
            <a:r>
              <a:rPr lang="fr-FR" altLang="ko-KR" sz="1600" dirty="0" smtClean="0"/>
              <a:t>10,</a:t>
            </a:r>
            <a:endParaRPr lang="fr-FR" altLang="ko-KR" sz="1600" dirty="0"/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 smtClean="0"/>
              <a:t>       "</a:t>
            </a:r>
            <a:r>
              <a:rPr lang="fr-FR" altLang="ko-KR" sz="1600" dirty="0"/>
              <a:t>mid</a:t>
            </a:r>
            <a:r>
              <a:rPr lang="fr-FR" altLang="ko-KR" sz="1600" dirty="0" smtClean="0"/>
              <a:t>":["CSE6/contaner</a:t>
            </a:r>
            <a:r>
              <a:rPr lang="fr-FR" altLang="ko-KR" sz="1600" dirty="0"/>
              <a:t>","</a:t>
            </a:r>
            <a:r>
              <a:rPr lang="fr-FR" altLang="ko-KR" sz="1600" dirty="0" smtClean="0"/>
              <a:t>CSE7/contaner</a:t>
            </a:r>
            <a:r>
              <a:rPr lang="fr-FR" altLang="ko-KR" sz="1600" dirty="0"/>
              <a:t>", "</a:t>
            </a:r>
            <a:r>
              <a:rPr lang="fr-FR" altLang="ko-KR" sz="1600" dirty="0" smtClean="0"/>
              <a:t>CSE8/contaner"],</a:t>
            </a:r>
            <a:endParaRPr lang="fr-FR" altLang="ko-KR" sz="1600" dirty="0"/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 smtClean="0"/>
              <a:t>      "</a:t>
            </a:r>
            <a:r>
              <a:rPr lang="fr-FR" altLang="ko-KR" sz="1600" dirty="0"/>
              <a:t>csy": </a:t>
            </a:r>
            <a:r>
              <a:rPr lang="fr-FR" altLang="ko-KR" sz="1600" dirty="0" smtClean="0">
                <a:solidFill>
                  <a:srgbClr val="00B0F0"/>
                </a:solidFill>
              </a:rPr>
              <a:t>1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/>
              <a:t> </a:t>
            </a:r>
            <a:r>
              <a:rPr lang="fr-FR" altLang="ko-KR" sz="1600" dirty="0" smtClean="0"/>
              <a:t>   </a:t>
            </a:r>
            <a:r>
              <a:rPr lang="fr-FR" altLang="ko-KR" sz="1600" dirty="0"/>
              <a:t> } </a:t>
            </a:r>
            <a:endParaRPr lang="fr-FR" altLang="ko-KR" sz="1600" dirty="0" smtClean="0"/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 smtClean="0"/>
              <a:t> }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 smtClean="0"/>
              <a:t>}</a:t>
            </a:r>
            <a:endParaRPr lang="ko-KR" altLang="ko-KR" sz="1600" dirty="0"/>
          </a:p>
          <a:p>
            <a:pPr marL="180340" indent="-288290" hangingPunct="0">
              <a:spcAft>
                <a:spcPts val="900"/>
              </a:spcAft>
            </a:pPr>
            <a:endParaRPr lang="ko-KR" altLang="ko-K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34" name="꺾인 연결선 33"/>
          <p:cNvCxnSpPr>
            <a:stCxn id="4" idx="3"/>
            <a:endCxn id="25" idx="1"/>
          </p:cNvCxnSpPr>
          <p:nvPr/>
        </p:nvCxnSpPr>
        <p:spPr>
          <a:xfrm flipV="1">
            <a:off x="1268157" y="1768774"/>
            <a:ext cx="1246443" cy="3310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684305" y="3004251"/>
            <a:ext cx="52154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dirty="0" smtClean="0"/>
              <a:t>Request of UPDATE operation</a:t>
            </a:r>
            <a:endParaRPr lang="ko-KR" altLang="en-US" sz="32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7194493" y="1859013"/>
            <a:ext cx="1325363" cy="307777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CSE8/container</a:t>
            </a:r>
            <a:endParaRPr lang="ko-KR" altLang="en-US" sz="1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5096688" y="4066897"/>
            <a:ext cx="2884572" cy="3048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ko-KR" sz="1400" b="1" dirty="0" smtClean="0"/>
              <a:t>Reachable member to be updated</a:t>
            </a:r>
            <a:endParaRPr lang="ko-KR" altLang="en-US" sz="1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5109159" y="4463988"/>
            <a:ext cx="2884572" cy="307777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Unreachable member to be updated</a:t>
            </a:r>
            <a:endParaRPr lang="ko-KR" altLang="en-US" sz="14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5109159" y="3696695"/>
            <a:ext cx="2872101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ko-KR" sz="1400" b="1" dirty="0" smtClean="0"/>
              <a:t>Existing member</a:t>
            </a:r>
            <a:endParaRPr lang="ko-KR" altLang="en-US" sz="14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2286000" y="5646727"/>
            <a:ext cx="67156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 smtClean="0"/>
              <a:t>UPDATE operation has similar to CREATE operation.</a:t>
            </a:r>
            <a:endParaRPr lang="ko-KR" altLang="en-US" sz="24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4008609" y="2493606"/>
            <a:ext cx="47543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rgbClr val="00B0F0"/>
                </a:solidFill>
              </a:rPr>
              <a:t>This indicates UPDATE</a:t>
            </a:r>
            <a:r>
              <a:rPr lang="ko-KR" altLang="en-US" sz="1400" dirty="0" smtClean="0">
                <a:solidFill>
                  <a:srgbClr val="00B0F0"/>
                </a:solidFill>
              </a:rPr>
              <a:t> </a:t>
            </a:r>
            <a:r>
              <a:rPr lang="en-US" altLang="ko-KR" sz="1400" dirty="0" smtClean="0">
                <a:solidFill>
                  <a:srgbClr val="00B0F0"/>
                </a:solidFill>
              </a:rPr>
              <a:t>specified at clause 6.3.4.2.5 in TS-0004</a:t>
            </a:r>
            <a:endParaRPr lang="en-US" altLang="ko-KR" sz="14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6430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530" y="383352"/>
            <a:ext cx="7239000" cy="1143000"/>
          </a:xfrm>
        </p:spPr>
        <p:txBody>
          <a:bodyPr/>
          <a:lstStyle/>
          <a:p>
            <a:r>
              <a:rPr lang="en-US" sz="4000" dirty="0" smtClean="0"/>
              <a:t>E-mail discussion </a:t>
            </a:r>
            <a:r>
              <a:rPr lang="en-US" altLang="ko-KR" sz="4000" dirty="0"/>
              <a:t>(20 Apr.)</a:t>
            </a:r>
            <a:endParaRPr lang="en-US" sz="4000" dirty="0"/>
          </a:p>
        </p:txBody>
      </p:sp>
      <p:sp>
        <p:nvSpPr>
          <p:cNvPr id="3" name="직사각형 2"/>
          <p:cNvSpPr/>
          <p:nvPr/>
        </p:nvSpPr>
        <p:spPr>
          <a:xfrm>
            <a:off x="457200" y="1143000"/>
            <a:ext cx="84582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>
                <a:solidFill>
                  <a:srgbClr val="222222"/>
                </a:solidFill>
                <a:latin typeface="arial" panose="020B0604020202020204" pitchFamily="34" charset="0"/>
              </a:rPr>
              <a:t>Hi Jason, </a:t>
            </a:r>
            <a:r>
              <a:rPr lang="en-US" altLang="ko-KR" dirty="0" err="1">
                <a:solidFill>
                  <a:srgbClr val="222222"/>
                </a:solidFill>
                <a:latin typeface="arial" panose="020B0604020202020204" pitchFamily="34" charset="0"/>
              </a:rPr>
              <a:t>Yongjing</a:t>
            </a:r>
            <a:r>
              <a:rPr lang="en-US" altLang="ko-KR" dirty="0">
                <a:solidFill>
                  <a:srgbClr val="222222"/>
                </a:solidFill>
                <a:latin typeface="arial" panose="020B0604020202020204" pitchFamily="34" charset="0"/>
              </a:rPr>
              <a:t>, Echo, </a:t>
            </a:r>
            <a:r>
              <a:rPr lang="en-US" altLang="ko-KR" dirty="0" err="1">
                <a:solidFill>
                  <a:srgbClr val="222222"/>
                </a:solidFill>
                <a:latin typeface="arial" panose="020B0604020202020204" pitchFamily="34" charset="0"/>
              </a:rPr>
              <a:t>Poornima</a:t>
            </a:r>
            <a:r>
              <a:rPr lang="en-US" altLang="ko-KR" dirty="0">
                <a:solidFill>
                  <a:srgbClr val="222222"/>
                </a:solidFill>
                <a:latin typeface="arial" panose="020B0604020202020204" pitchFamily="34" charset="0"/>
              </a:rPr>
              <a:t>, </a:t>
            </a:r>
            <a:r>
              <a:rPr lang="en-US" altLang="ko-KR" dirty="0" err="1">
                <a:solidFill>
                  <a:srgbClr val="222222"/>
                </a:solidFill>
                <a:latin typeface="arial" panose="020B0604020202020204" pitchFamily="34" charset="0"/>
              </a:rPr>
              <a:t>Suman</a:t>
            </a:r>
            <a:r>
              <a:rPr lang="en-US" altLang="ko-KR" dirty="0">
                <a:solidFill>
                  <a:srgbClr val="222222"/>
                </a:solidFill>
                <a:latin typeface="arial" panose="020B0604020202020204" pitchFamily="34" charset="0"/>
              </a:rPr>
              <a:t>, </a:t>
            </a:r>
            <a:r>
              <a:rPr lang="en-US" altLang="ko-KR" dirty="0" err="1">
                <a:solidFill>
                  <a:srgbClr val="222222"/>
                </a:solidFill>
                <a:latin typeface="arial" panose="020B0604020202020204" pitchFamily="34" charset="0"/>
              </a:rPr>
              <a:t>Anupama</a:t>
            </a:r>
            <a:r>
              <a:rPr lang="en-US" altLang="ko-KR" dirty="0">
                <a:solidFill>
                  <a:srgbClr val="222222"/>
                </a:solidFill>
                <a:latin typeface="arial" panose="020B0604020202020204" pitchFamily="34" charset="0"/>
              </a:rPr>
              <a:t> and all</a:t>
            </a:r>
            <a:br>
              <a:rPr lang="en-US" altLang="ko-KR" dirty="0">
                <a:solidFill>
                  <a:srgbClr val="222222"/>
                </a:solidFill>
                <a:latin typeface="arial" panose="020B0604020202020204" pitchFamily="34" charset="0"/>
              </a:rPr>
            </a:br>
            <a:endParaRPr lang="en-US" altLang="ko-KR" dirty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r>
              <a:rPr lang="en-US" altLang="ko-KR" dirty="0">
                <a:solidFill>
                  <a:srgbClr val="222222"/>
                </a:solidFill>
                <a:latin typeface="arial" panose="020B0604020202020204" pitchFamily="34" charset="0"/>
              </a:rPr>
              <a:t>I have been uploaded ARC-2017-0167 which is about unreachable </a:t>
            </a:r>
            <a:r>
              <a:rPr lang="en-US" altLang="ko-KR" dirty="0" err="1">
                <a:solidFill>
                  <a:srgbClr val="222222"/>
                </a:solidFill>
                <a:latin typeface="arial" panose="020B0604020202020204" pitchFamily="34" charset="0"/>
              </a:rPr>
              <a:t>memberIDs</a:t>
            </a:r>
            <a:r>
              <a:rPr lang="en-US" altLang="ko-KR" dirty="0">
                <a:solidFill>
                  <a:srgbClr val="222222"/>
                </a:solidFill>
                <a:latin typeface="arial" panose="020B0604020202020204" pitchFamily="34" charset="0"/>
              </a:rPr>
              <a:t> of &lt;group&gt; for CREATE operation.</a:t>
            </a:r>
          </a:p>
          <a:p>
            <a:endParaRPr lang="en-US" altLang="ko-KR" dirty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r>
              <a:rPr lang="en-US" altLang="ko-KR" dirty="0">
                <a:solidFill>
                  <a:srgbClr val="222222"/>
                </a:solidFill>
                <a:latin typeface="arial" panose="020B0604020202020204" pitchFamily="34" charset="0"/>
              </a:rPr>
              <a:t>ARC-2016-0484R02 is agreed to use Group Request Target Members parameter.</a:t>
            </a:r>
          </a:p>
          <a:p>
            <a:r>
              <a:rPr lang="en-US" altLang="ko-KR" dirty="0" smtClean="0">
                <a:solidFill>
                  <a:srgbClr val="222222"/>
                </a:solidFill>
                <a:latin typeface="arial" panose="020B0604020202020204" pitchFamily="34" charset="0"/>
              </a:rPr>
              <a:t>ARC-2017-0167 </a:t>
            </a:r>
            <a:r>
              <a:rPr lang="en-US" altLang="ko-KR" dirty="0">
                <a:solidFill>
                  <a:srgbClr val="222222"/>
                </a:solidFill>
                <a:latin typeface="arial" panose="020B0604020202020204" pitchFamily="34" charset="0"/>
              </a:rPr>
              <a:t>is try to align with Group Request Target Members parameter.</a:t>
            </a:r>
          </a:p>
          <a:p>
            <a:endParaRPr lang="en-US" altLang="ko-KR" dirty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r>
              <a:rPr lang="en-US" altLang="ko-KR" dirty="0">
                <a:solidFill>
                  <a:srgbClr val="222222"/>
                </a:solidFill>
                <a:latin typeface="arial" panose="020B0604020202020204" pitchFamily="34" charset="0"/>
              </a:rPr>
              <a:t>The motivation of 2017-0167 is:</a:t>
            </a:r>
          </a:p>
          <a:p>
            <a:r>
              <a:rPr lang="en-US" altLang="ko-KR" dirty="0">
                <a:solidFill>
                  <a:srgbClr val="222222"/>
                </a:solidFill>
                <a:latin typeface="arial" panose="020B0604020202020204" pitchFamily="34" charset="0"/>
              </a:rPr>
              <a:t>How does Originator knows or maintains </a:t>
            </a:r>
            <a:r>
              <a:rPr lang="en-US" altLang="ko-KR" dirty="0" err="1">
                <a:solidFill>
                  <a:srgbClr val="222222"/>
                </a:solidFill>
                <a:latin typeface="arial" panose="020B0604020202020204" pitchFamily="34" charset="0"/>
              </a:rPr>
              <a:t>fanout</a:t>
            </a:r>
            <a:r>
              <a:rPr lang="en-US" altLang="ko-KR" dirty="0">
                <a:solidFill>
                  <a:srgbClr val="222222"/>
                </a:solidFill>
                <a:latin typeface="arial" panose="020B0604020202020204" pitchFamily="34" charset="0"/>
              </a:rPr>
              <a:t> for Group Request Target Members ?</a:t>
            </a:r>
          </a:p>
          <a:p>
            <a:r>
              <a:rPr lang="en-US" altLang="ko-KR" dirty="0">
                <a:solidFill>
                  <a:srgbClr val="222222"/>
                </a:solidFill>
                <a:latin typeface="arial" panose="020B0604020202020204" pitchFamily="34" charset="0"/>
              </a:rPr>
              <a:t>How to handle unreachable </a:t>
            </a:r>
            <a:r>
              <a:rPr lang="en-US" altLang="ko-KR" dirty="0" err="1">
                <a:solidFill>
                  <a:srgbClr val="222222"/>
                </a:solidFill>
                <a:latin typeface="arial" panose="020B0604020202020204" pitchFamily="34" charset="0"/>
              </a:rPr>
              <a:t>memberIDs</a:t>
            </a:r>
            <a:r>
              <a:rPr lang="en-US" altLang="ko-KR" dirty="0">
                <a:solidFill>
                  <a:srgbClr val="222222"/>
                </a:solidFill>
                <a:latin typeface="arial" panose="020B0604020202020204" pitchFamily="34" charset="0"/>
              </a:rPr>
              <a:t> at step of validity check at a Receiver for CREATE operation ?</a:t>
            </a:r>
          </a:p>
          <a:p>
            <a:endParaRPr lang="en-US" altLang="ko-KR" dirty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r>
              <a:rPr lang="en-US" altLang="ko-KR" dirty="0">
                <a:solidFill>
                  <a:srgbClr val="222222"/>
                </a:solidFill>
                <a:latin typeface="arial" panose="020B0604020202020204" pitchFamily="34" charset="0"/>
              </a:rPr>
              <a:t>Could you check 2017-0167 for ARC 28.2 CC or any comments ?</a:t>
            </a:r>
          </a:p>
          <a:p>
            <a:r>
              <a:rPr lang="en-US" altLang="ko-KR" dirty="0">
                <a:solidFill>
                  <a:srgbClr val="222222"/>
                </a:solidFill>
                <a:latin typeface="arial" panose="020B0604020202020204" pitchFamily="34" charset="0"/>
              </a:rPr>
              <a:t/>
            </a:r>
            <a:br>
              <a:rPr lang="en-US" altLang="ko-KR" dirty="0">
                <a:solidFill>
                  <a:srgbClr val="222222"/>
                </a:solidFill>
                <a:latin typeface="arial" panose="020B0604020202020204" pitchFamily="34" charset="0"/>
              </a:rPr>
            </a:br>
            <a:r>
              <a:rPr lang="en-US" altLang="ko-KR" dirty="0" smtClean="0">
                <a:solidFill>
                  <a:srgbClr val="222222"/>
                </a:solidFill>
                <a:latin typeface="arial" panose="020B0604020202020204" pitchFamily="34" charset="0"/>
              </a:rPr>
              <a:t>Best </a:t>
            </a:r>
            <a:r>
              <a:rPr lang="en-US" altLang="ko-KR" dirty="0">
                <a:solidFill>
                  <a:srgbClr val="222222"/>
                </a:solidFill>
                <a:latin typeface="arial" panose="020B0604020202020204" pitchFamily="34" charset="0"/>
              </a:rPr>
              <a:t>Regards,</a:t>
            </a:r>
          </a:p>
          <a:p>
            <a:r>
              <a:rPr lang="en-US" altLang="ko-KR" dirty="0">
                <a:solidFill>
                  <a:srgbClr val="222222"/>
                </a:solidFill>
                <a:latin typeface="arial" panose="020B0604020202020204" pitchFamily="34" charset="0"/>
              </a:rPr>
              <a:t>Francisco / KT   </a:t>
            </a:r>
            <a:endParaRPr lang="en-US" altLang="ko-KR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9033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530" y="383352"/>
            <a:ext cx="7239000" cy="1143000"/>
          </a:xfrm>
        </p:spPr>
        <p:txBody>
          <a:bodyPr/>
          <a:lstStyle/>
          <a:p>
            <a:r>
              <a:rPr lang="en-US" sz="4000" dirty="0" smtClean="0"/>
              <a:t>E-mail discussion (20 Apr.)</a:t>
            </a:r>
            <a:endParaRPr lang="en-US" sz="4000" dirty="0"/>
          </a:p>
        </p:txBody>
      </p:sp>
      <p:sp>
        <p:nvSpPr>
          <p:cNvPr id="3" name="직사각형 2"/>
          <p:cNvSpPr/>
          <p:nvPr/>
        </p:nvSpPr>
        <p:spPr>
          <a:xfrm>
            <a:off x="457200" y="1143000"/>
            <a:ext cx="84582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/>
              <a:t>Hi Francisco, </a:t>
            </a:r>
            <a:br>
              <a:rPr lang="en-US" altLang="ko-KR" dirty="0"/>
            </a:br>
            <a:r>
              <a:rPr lang="en-US" altLang="ko-KR" dirty="0"/>
              <a:t/>
            </a:r>
            <a:br>
              <a:rPr lang="en-US" altLang="ko-KR" dirty="0"/>
            </a:br>
            <a:r>
              <a:rPr lang="en-US" altLang="ko-KR" dirty="0"/>
              <a:t>Please find below the answers of your questions: </a:t>
            </a:r>
            <a:br>
              <a:rPr lang="en-US" altLang="ko-KR" dirty="0"/>
            </a:br>
            <a:r>
              <a:rPr lang="en-US" altLang="ko-KR" dirty="0"/>
              <a:t/>
            </a:r>
            <a:br>
              <a:rPr lang="en-US" altLang="ko-KR" dirty="0"/>
            </a:br>
            <a:r>
              <a:rPr lang="en-US" altLang="ko-KR" b="1" dirty="0"/>
              <a:t>How does Originator knows or maintains </a:t>
            </a:r>
            <a:r>
              <a:rPr lang="en-US" altLang="ko-KR" b="1" dirty="0" err="1"/>
              <a:t>fanout</a:t>
            </a:r>
            <a:r>
              <a:rPr lang="en-US" altLang="ko-KR" b="1" dirty="0"/>
              <a:t> for Group Request Target Members ? </a:t>
            </a:r>
            <a:br>
              <a:rPr lang="en-US" altLang="ko-KR" b="1" dirty="0"/>
            </a:br>
            <a:r>
              <a:rPr lang="en-US" altLang="ko-KR" dirty="0"/>
              <a:t>  </a:t>
            </a:r>
            <a:br>
              <a:rPr lang="en-US" altLang="ko-KR" dirty="0"/>
            </a:br>
            <a:r>
              <a:rPr lang="en-US" altLang="ko-KR" dirty="0"/>
              <a:t>In TS-0004, </a:t>
            </a:r>
            <a:r>
              <a:rPr lang="en-US" altLang="ko-KR" dirty="0" err="1"/>
              <a:t>fanoutpoint</a:t>
            </a:r>
            <a:r>
              <a:rPr lang="en-US" altLang="ko-KR" dirty="0"/>
              <a:t> CRUD operations, for the </a:t>
            </a:r>
            <a:r>
              <a:rPr lang="en-US" altLang="ko-KR" b="1" dirty="0"/>
              <a:t>Originator, </a:t>
            </a:r>
            <a:r>
              <a:rPr lang="en-US" altLang="ko-KR" dirty="0"/>
              <a:t>we have mentioned (in PRO CR:  </a:t>
            </a:r>
            <a:r>
              <a:rPr lang="en-US" altLang="ko-KR" dirty="0">
                <a:hlinkClick r:id="rId2"/>
              </a:rPr>
              <a:t>PRO-2016-0378R04</a:t>
            </a:r>
            <a:r>
              <a:rPr lang="en-US" altLang="ko-KR" dirty="0"/>
              <a:t>) that after receiving the response of </a:t>
            </a:r>
            <a:r>
              <a:rPr lang="en-US" altLang="ko-KR" dirty="0" err="1"/>
              <a:t>fanoutpoint</a:t>
            </a:r>
            <a:r>
              <a:rPr lang="en-US" altLang="ko-KR" dirty="0"/>
              <a:t> operation, the Originator upon analyzing the individual responses in an aggregated response knows that operation failed for which members. Now the Originator may issue another request with </a:t>
            </a:r>
            <a:r>
              <a:rPr lang="en-US" altLang="ko-KR" b="1" i="1" dirty="0"/>
              <a:t>Group Request Target Members</a:t>
            </a:r>
            <a:r>
              <a:rPr lang="en-US" altLang="ko-KR" dirty="0"/>
              <a:t> parameter set for failed members.</a:t>
            </a:r>
            <a:br>
              <a:rPr lang="en-US" altLang="ko-KR" dirty="0"/>
            </a:br>
            <a:r>
              <a:rPr lang="en-US" altLang="ko-KR" dirty="0"/>
              <a:t/>
            </a:r>
            <a:br>
              <a:rPr lang="en-US" altLang="ko-KR" dirty="0"/>
            </a:br>
            <a:r>
              <a:rPr lang="en-US" altLang="ko-KR" b="1" dirty="0"/>
              <a:t>How to handle unreachable </a:t>
            </a:r>
            <a:r>
              <a:rPr lang="en-US" altLang="ko-KR" b="1" dirty="0" err="1"/>
              <a:t>memberIDs</a:t>
            </a:r>
            <a:r>
              <a:rPr lang="en-US" altLang="ko-KR" b="1" dirty="0"/>
              <a:t> at step of validity check at a Receiver for CREATE operation ?</a:t>
            </a:r>
            <a:r>
              <a:rPr lang="en-US" altLang="ko-KR" dirty="0"/>
              <a:t> </a:t>
            </a:r>
            <a:br>
              <a:rPr lang="en-US" altLang="ko-KR" dirty="0"/>
            </a:br>
            <a:r>
              <a:rPr lang="en-US" altLang="ko-KR" dirty="0"/>
              <a:t>For &lt;group&gt; CREATE request, currently it is the internal handling of CSE to keep the mapping of such unreachable members. </a:t>
            </a:r>
            <a:br>
              <a:rPr lang="en-US" altLang="ko-KR" dirty="0"/>
            </a:br>
            <a:r>
              <a:rPr lang="en-US" altLang="ko-KR" dirty="0"/>
              <a:t/>
            </a:r>
            <a:br>
              <a:rPr lang="en-US" altLang="ko-KR" dirty="0"/>
            </a:br>
            <a:r>
              <a:rPr lang="en-US" altLang="ko-KR" dirty="0"/>
              <a:t>Best Regards, </a:t>
            </a:r>
            <a:br>
              <a:rPr lang="en-US" altLang="ko-KR" dirty="0"/>
            </a:br>
            <a:r>
              <a:rPr lang="en-US" altLang="ko-KR" dirty="0" err="1"/>
              <a:t>Poornima</a:t>
            </a:r>
            <a:r>
              <a:rPr lang="en-US" altLang="ko-KR" dirty="0"/>
              <a:t> </a:t>
            </a:r>
            <a:r>
              <a:rPr lang="en-US" altLang="ko-KR" dirty="0">
                <a:solidFill>
                  <a:srgbClr val="222222"/>
                </a:solidFill>
                <a:latin typeface="arial" panose="020B0604020202020204" pitchFamily="34" charset="0"/>
              </a:rPr>
              <a:t> </a:t>
            </a:r>
            <a:endParaRPr lang="en-US" altLang="ko-KR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1652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530" y="383352"/>
            <a:ext cx="7239000" cy="1143000"/>
          </a:xfrm>
        </p:spPr>
        <p:txBody>
          <a:bodyPr/>
          <a:lstStyle/>
          <a:p>
            <a:r>
              <a:rPr lang="en-US" sz="4000" dirty="0" smtClean="0"/>
              <a:t>Problem in TS-0001 and TS-0004  </a:t>
            </a:r>
            <a:endParaRPr lang="en-US" sz="4000" dirty="0"/>
          </a:p>
        </p:txBody>
      </p:sp>
      <p:pic>
        <p:nvPicPr>
          <p:cNvPr id="15" name="그림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1143000"/>
            <a:ext cx="4859337" cy="558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52011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530" y="383352"/>
            <a:ext cx="7239000" cy="1143000"/>
          </a:xfrm>
        </p:spPr>
        <p:txBody>
          <a:bodyPr/>
          <a:lstStyle/>
          <a:p>
            <a:r>
              <a:rPr lang="en-US" sz="4000" dirty="0" smtClean="0"/>
              <a:t>Proposal  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233964"/>
            <a:ext cx="45847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dirty="0" smtClean="0"/>
              <a:t>New attributes of &lt;group&gt;</a:t>
            </a:r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7227418"/>
              </p:ext>
            </p:extLst>
          </p:nvPr>
        </p:nvGraphicFramePr>
        <p:xfrm>
          <a:off x="457200" y="1818739"/>
          <a:ext cx="8382000" cy="195072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209800">
                  <a:extLst>
                    <a:ext uri="{9D8B030D-6E8A-4147-A177-3AD203B41FA5}">
                      <a16:colId xmlns:a16="http://schemas.microsoft.com/office/drawing/2014/main" val="2925099730"/>
                    </a:ext>
                  </a:extLst>
                </a:gridCol>
                <a:gridCol w="842386">
                  <a:extLst>
                    <a:ext uri="{9D8B030D-6E8A-4147-A177-3AD203B41FA5}">
                      <a16:colId xmlns:a16="http://schemas.microsoft.com/office/drawing/2014/main" val="1464406511"/>
                    </a:ext>
                  </a:extLst>
                </a:gridCol>
                <a:gridCol w="757814">
                  <a:extLst>
                    <a:ext uri="{9D8B030D-6E8A-4147-A177-3AD203B41FA5}">
                      <a16:colId xmlns:a16="http://schemas.microsoft.com/office/drawing/2014/main" val="1457333603"/>
                    </a:ext>
                  </a:extLst>
                </a:gridCol>
                <a:gridCol w="3810000">
                  <a:extLst>
                    <a:ext uri="{9D8B030D-6E8A-4147-A177-3AD203B41FA5}">
                      <a16:colId xmlns:a16="http://schemas.microsoft.com/office/drawing/2014/main" val="1427662628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64391463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unreachableMemberIDs</a:t>
                      </a:r>
                      <a:endParaRPr lang="ko-KR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177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</a:rPr>
                        <a:t>0..1(L)</a:t>
                      </a:r>
                      <a:endParaRPr lang="ko-KR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177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</a:rPr>
                        <a:t>RW</a:t>
                      </a:r>
                      <a:endParaRPr lang="ko-KR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177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</a:rPr>
                        <a:t>List of memberIDs that is not reachable</a:t>
                      </a:r>
                      <a:endParaRPr lang="ko-KR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177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</a:rPr>
                        <a:t>NA</a:t>
                      </a:r>
                      <a:endParaRPr lang="ko-KR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177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07105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enforcement</a:t>
                      </a:r>
                      <a:endParaRPr lang="ko-KR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177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ko-KR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177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</a:rPr>
                        <a:t>WO</a:t>
                      </a:r>
                      <a:endParaRPr lang="ko-KR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177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</a:rPr>
                        <a:t>This is </a:t>
                      </a:r>
                      <a:r>
                        <a:rPr lang="en-GB" sz="1600" dirty="0" err="1">
                          <a:solidFill>
                            <a:schemeClr val="tx1"/>
                          </a:solidFill>
                          <a:effectLst/>
                        </a:rPr>
                        <a:t>boolean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</a:rPr>
                        <a:t> value and default is TRUE. When enforcement is TRUE, operation shall be performed even if </a:t>
                      </a:r>
                      <a:r>
                        <a:rPr lang="en-US" sz="1600" i="1" dirty="0" err="1">
                          <a:solidFill>
                            <a:schemeClr val="tx1"/>
                          </a:solidFill>
                          <a:effectLst/>
                        </a:rPr>
                        <a:t>unreachableMemberIDs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exist.</a:t>
                      </a:r>
                      <a:endParaRPr lang="ko-KR" sz="1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When enforcement is FALSE, it may check reachability for </a:t>
                      </a:r>
                      <a:r>
                        <a:rPr lang="en-US" sz="1600" i="1" dirty="0" err="1">
                          <a:solidFill>
                            <a:schemeClr val="tx1"/>
                          </a:solidFill>
                          <a:effectLst/>
                        </a:rPr>
                        <a:t>unreachableMemberIDs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or check </a:t>
                      </a:r>
                      <a:r>
                        <a:rPr lang="en-GB" sz="1600" i="1" dirty="0" err="1">
                          <a:solidFill>
                            <a:schemeClr val="tx1"/>
                          </a:solidFill>
                          <a:effectLst/>
                        </a:rPr>
                        <a:t>memberTypeValidated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ko-KR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177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</a:rPr>
                        <a:t>MA</a:t>
                      </a:r>
                      <a:endParaRPr lang="ko-KR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177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7897026"/>
                  </a:ext>
                </a:extLst>
              </a:tr>
            </a:tbl>
          </a:graphicData>
        </a:graphic>
      </p:graphicFrame>
      <p:sp>
        <p:nvSpPr>
          <p:cNvPr id="6" name="직사각형 5"/>
          <p:cNvSpPr/>
          <p:nvPr/>
        </p:nvSpPr>
        <p:spPr>
          <a:xfrm>
            <a:off x="400914" y="3962400"/>
            <a:ext cx="84945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altLang="ko-KR" dirty="0" smtClean="0"/>
              <a:t>When Originator request operation whith </a:t>
            </a:r>
            <a:r>
              <a:rPr lang="fr-FR" altLang="ko-KR" i="1" dirty="0" smtClean="0"/>
              <a:t>GroupRequestTargerMembers </a:t>
            </a:r>
            <a:r>
              <a:rPr lang="fr-FR" altLang="ko-KR" dirty="0" smtClean="0"/>
              <a:t>parameter, Hosting CSE executes fanout  by using </a:t>
            </a:r>
            <a:r>
              <a:rPr lang="ko-KR" altLang="ko-KR" i="1" dirty="0" err="1" smtClean="0"/>
              <a:t>unreachableMemberID</a:t>
            </a:r>
            <a:r>
              <a:rPr lang="en-US" altLang="ko-KR" i="1" dirty="0" smtClean="0"/>
              <a:t>s</a:t>
            </a:r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00914" y="4889181"/>
            <a:ext cx="6666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dirty="0" smtClean="0"/>
              <a:t>New virtual resource &lt;</a:t>
            </a:r>
            <a:r>
              <a:rPr lang="en-US" altLang="ko-KR" sz="3200" dirty="0" err="1" smtClean="0"/>
              <a:t>uFanOutPoint</a:t>
            </a:r>
            <a:r>
              <a:rPr lang="en-US" altLang="ko-KR" sz="3200" dirty="0" smtClean="0"/>
              <a:t>&gt;</a:t>
            </a:r>
          </a:p>
        </p:txBody>
      </p:sp>
      <p:sp>
        <p:nvSpPr>
          <p:cNvPr id="9" name="직사각형 8"/>
          <p:cNvSpPr/>
          <p:nvPr/>
        </p:nvSpPr>
        <p:spPr>
          <a:xfrm>
            <a:off x="410539" y="5431240"/>
            <a:ext cx="84945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altLang="ko-KR" dirty="0" smtClean="0"/>
              <a:t>Refer to slide 9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44360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530" y="383352"/>
            <a:ext cx="7239000" cy="1143000"/>
          </a:xfrm>
        </p:spPr>
        <p:txBody>
          <a:bodyPr/>
          <a:lstStyle/>
          <a:p>
            <a:r>
              <a:rPr lang="en-US" sz="4000" dirty="0" smtClean="0"/>
              <a:t>Introduction</a:t>
            </a:r>
            <a:endParaRPr lang="en-US" sz="4000" dirty="0"/>
          </a:p>
        </p:txBody>
      </p:sp>
      <p:sp>
        <p:nvSpPr>
          <p:cNvPr id="13" name="TextBox 12"/>
          <p:cNvSpPr txBox="1"/>
          <p:nvPr/>
        </p:nvSpPr>
        <p:spPr>
          <a:xfrm>
            <a:off x="762000" y="2057400"/>
            <a:ext cx="7467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 smtClean="0"/>
              <a:t>This is rationale for ARC-2017-0115 which is CR about resource type group Rel-3.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62000" y="3665666"/>
            <a:ext cx="7467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 smtClean="0"/>
              <a:t>The ARC-2017-0115 had been presented three times during ARC 28 at ETSI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951335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530" y="383352"/>
            <a:ext cx="7239000" cy="1143000"/>
          </a:xfrm>
        </p:spPr>
        <p:txBody>
          <a:bodyPr/>
          <a:lstStyle/>
          <a:p>
            <a:r>
              <a:rPr lang="en-US" sz="4000" dirty="0" smtClean="0"/>
              <a:t>CREATE </a:t>
            </a:r>
            <a:r>
              <a:rPr lang="en-US" sz="4000" dirty="0"/>
              <a:t>&lt;</a:t>
            </a:r>
            <a:r>
              <a:rPr lang="en-US" sz="4000" dirty="0" smtClean="0"/>
              <a:t>group&gt;</a:t>
            </a:r>
            <a:endParaRPr lang="en-US" sz="4000" dirty="0"/>
          </a:p>
        </p:txBody>
      </p:sp>
      <p:pic>
        <p:nvPicPr>
          <p:cNvPr id="11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2550" y="1773238"/>
            <a:ext cx="6099175" cy="295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직사각형 2"/>
          <p:cNvSpPr>
            <a:spLocks noChangeArrowheads="1"/>
          </p:cNvSpPr>
          <p:nvPr/>
        </p:nvSpPr>
        <p:spPr bwMode="auto">
          <a:xfrm>
            <a:off x="609600" y="1371600"/>
            <a:ext cx="2665412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en-US" altLang="ko-KR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rqp</a:t>
            </a:r>
            <a:r>
              <a:rPr lang="en-US" altLang="ko-KR" sz="1200" i="1" dirty="0">
                <a:latin typeface="Arial" panose="020B0604020202020204" pitchFamily="34" charset="0"/>
                <a:cs typeface="Arial" panose="020B0604020202020204" pitchFamily="34" charset="0"/>
              </a:rPr>
              <a:t>: Request Primitive</a:t>
            </a:r>
          </a:p>
          <a:p>
            <a:r>
              <a:rPr lang="en-US" altLang="ko-KR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rsp</a:t>
            </a:r>
            <a:r>
              <a:rPr lang="en-US" altLang="ko-KR" sz="1200" i="1" dirty="0">
                <a:latin typeface="Arial" panose="020B0604020202020204" pitchFamily="34" charset="0"/>
                <a:cs typeface="Arial" panose="020B0604020202020204" pitchFamily="34" charset="0"/>
              </a:rPr>
              <a:t>: Response Primitive</a:t>
            </a:r>
          </a:p>
          <a:p>
            <a:endParaRPr lang="en-US" altLang="ko-KR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ko-KR" sz="1200" i="1" dirty="0">
                <a:latin typeface="Arial" panose="020B0604020202020204" pitchFamily="34" charset="0"/>
                <a:cs typeface="Arial" panose="020B0604020202020204" pitchFamily="34" charset="0"/>
              </a:rPr>
              <a:t>to: To</a:t>
            </a:r>
          </a:p>
          <a:p>
            <a:r>
              <a:rPr lang="en-US" altLang="ko-KR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fr</a:t>
            </a:r>
            <a:r>
              <a:rPr lang="en-US" altLang="ko-KR" sz="1200" i="1" dirty="0">
                <a:latin typeface="Arial" panose="020B0604020202020204" pitchFamily="34" charset="0"/>
                <a:cs typeface="Arial" panose="020B0604020202020204" pitchFamily="34" charset="0"/>
              </a:rPr>
              <a:t>: From</a:t>
            </a:r>
          </a:p>
          <a:p>
            <a:r>
              <a:rPr lang="en-US" altLang="ko-KR" sz="1200" i="1" dirty="0">
                <a:latin typeface="Arial" panose="020B0604020202020204" pitchFamily="34" charset="0"/>
                <a:cs typeface="Arial" panose="020B0604020202020204" pitchFamily="34" charset="0"/>
              </a:rPr>
              <a:t>op: Operation</a:t>
            </a:r>
          </a:p>
          <a:p>
            <a:r>
              <a:rPr lang="en-US" altLang="ko-KR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rqi</a:t>
            </a:r>
            <a:r>
              <a:rPr lang="en-US" altLang="ko-KR" sz="1200" i="1" dirty="0">
                <a:latin typeface="Arial" panose="020B0604020202020204" pitchFamily="34" charset="0"/>
                <a:cs typeface="Arial" panose="020B0604020202020204" pitchFamily="34" charset="0"/>
              </a:rPr>
              <a:t>: Request Identifier</a:t>
            </a:r>
          </a:p>
          <a:p>
            <a:r>
              <a:rPr lang="en-US" altLang="ko-KR" sz="1200" i="1" dirty="0">
                <a:latin typeface="Arial" panose="020B0604020202020204" pitchFamily="34" charset="0"/>
                <a:cs typeface="Arial" panose="020B0604020202020204" pitchFamily="34" charset="0"/>
              </a:rPr>
              <a:t>pc: Primitive Content</a:t>
            </a:r>
          </a:p>
          <a:p>
            <a:r>
              <a:rPr lang="en-US" altLang="ko-KR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rsc</a:t>
            </a:r>
            <a:r>
              <a:rPr lang="en-US" altLang="ko-KR" sz="1200" i="1" dirty="0">
                <a:latin typeface="Arial" panose="020B0604020202020204" pitchFamily="34" charset="0"/>
                <a:cs typeface="Arial" panose="020B0604020202020204" pitchFamily="34" charset="0"/>
              </a:rPr>
              <a:t>: Response Status Code</a:t>
            </a:r>
          </a:p>
          <a:p>
            <a:endParaRPr lang="en-US" altLang="ko-KR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ko-KR" sz="1200" i="1" dirty="0">
                <a:latin typeface="Arial" panose="020B0604020202020204" pitchFamily="34" charset="0"/>
                <a:cs typeface="Arial" panose="020B0604020202020204" pitchFamily="34" charset="0"/>
              </a:rPr>
              <a:t>ty: </a:t>
            </a:r>
            <a:r>
              <a:rPr lang="en-US" altLang="ko-KR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ResourceType</a:t>
            </a:r>
            <a:endParaRPr lang="en-US" altLang="ko-KR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ko-KR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ri</a:t>
            </a:r>
            <a:r>
              <a:rPr lang="en-US" altLang="ko-KR" sz="1200" i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altLang="ko-KR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ResourceID</a:t>
            </a:r>
            <a:endParaRPr lang="en-US" altLang="ko-KR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ko-KR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rn</a:t>
            </a:r>
            <a:r>
              <a:rPr lang="en-US" altLang="ko-KR" sz="1200" i="1" dirty="0">
                <a:latin typeface="Arial" panose="020B0604020202020204" pitchFamily="34" charset="0"/>
                <a:cs typeface="Arial" panose="020B0604020202020204" pitchFamily="34" charset="0"/>
              </a:rPr>
              <a:t>: Resource Name</a:t>
            </a:r>
          </a:p>
          <a:p>
            <a:r>
              <a:rPr lang="en-US" altLang="ko-KR" sz="1200" i="1" dirty="0">
                <a:latin typeface="Arial" panose="020B0604020202020204" pitchFamily="34" charset="0"/>
                <a:cs typeface="Arial" panose="020B0604020202020204" pitchFamily="34" charset="0"/>
              </a:rPr>
              <a:t>pi: Parent ID</a:t>
            </a:r>
          </a:p>
          <a:p>
            <a:r>
              <a:rPr lang="en-US" altLang="ko-KR" sz="1200" i="1" dirty="0">
                <a:latin typeface="Arial" panose="020B0604020202020204" pitchFamily="34" charset="0"/>
                <a:cs typeface="Arial" panose="020B0604020202020204" pitchFamily="34" charset="0"/>
              </a:rPr>
              <a:t>et: Expiration Time</a:t>
            </a:r>
          </a:p>
          <a:p>
            <a:r>
              <a:rPr lang="en-US" altLang="ko-KR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ct</a:t>
            </a:r>
            <a:r>
              <a:rPr lang="en-US" altLang="ko-KR" sz="1200" i="1" dirty="0">
                <a:latin typeface="Arial" panose="020B0604020202020204" pitchFamily="34" charset="0"/>
                <a:cs typeface="Arial" panose="020B0604020202020204" pitchFamily="34" charset="0"/>
              </a:rPr>
              <a:t>: Creation Time</a:t>
            </a:r>
          </a:p>
          <a:p>
            <a:r>
              <a:rPr lang="en-US" altLang="ko-KR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lt</a:t>
            </a:r>
            <a:r>
              <a:rPr lang="en-US" altLang="ko-KR" sz="1200" i="1" dirty="0">
                <a:latin typeface="Arial" panose="020B0604020202020204" pitchFamily="34" charset="0"/>
                <a:cs typeface="Arial" panose="020B0604020202020204" pitchFamily="34" charset="0"/>
              </a:rPr>
              <a:t>: Last Modified Time</a:t>
            </a:r>
          </a:p>
          <a:p>
            <a:endParaRPr lang="en-US" altLang="ko-KR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ko-KR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mt</a:t>
            </a:r>
            <a:r>
              <a:rPr lang="en-US" altLang="ko-KR" sz="1200" i="1" dirty="0">
                <a:latin typeface="Arial" panose="020B0604020202020204" pitchFamily="34" charset="0"/>
                <a:cs typeface="Arial" panose="020B0604020202020204" pitchFamily="34" charset="0"/>
              </a:rPr>
              <a:t>: Member Type</a:t>
            </a:r>
          </a:p>
          <a:p>
            <a:r>
              <a:rPr lang="en-US" altLang="ko-KR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cnm</a:t>
            </a:r>
            <a:r>
              <a:rPr lang="en-US" altLang="ko-KR" sz="1200" i="1" dirty="0">
                <a:latin typeface="Arial" panose="020B0604020202020204" pitchFamily="34" charset="0"/>
                <a:cs typeface="Arial" panose="020B0604020202020204" pitchFamily="34" charset="0"/>
              </a:rPr>
              <a:t>: Current Number of Members</a:t>
            </a:r>
          </a:p>
          <a:p>
            <a:r>
              <a:rPr lang="en-US" altLang="ko-KR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mnm</a:t>
            </a:r>
            <a:r>
              <a:rPr lang="en-US" altLang="ko-KR" sz="1200" i="1" dirty="0">
                <a:latin typeface="Arial" panose="020B0604020202020204" pitchFamily="34" charset="0"/>
                <a:cs typeface="Arial" panose="020B0604020202020204" pitchFamily="34" charset="0"/>
              </a:rPr>
              <a:t>: Max Number of Members</a:t>
            </a:r>
          </a:p>
          <a:p>
            <a:r>
              <a:rPr lang="en-US" altLang="ko-KR" sz="1200" i="1" dirty="0">
                <a:latin typeface="Arial" panose="020B0604020202020204" pitchFamily="34" charset="0"/>
                <a:cs typeface="Arial" panose="020B0604020202020204" pitchFamily="34" charset="0"/>
              </a:rPr>
              <a:t>mid: Member IDs</a:t>
            </a:r>
          </a:p>
          <a:p>
            <a:r>
              <a:rPr lang="en-US" altLang="ko-KR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csy</a:t>
            </a:r>
            <a:r>
              <a:rPr lang="en-US" altLang="ko-KR" sz="1200" i="1" dirty="0">
                <a:latin typeface="Arial" panose="020B0604020202020204" pitchFamily="34" charset="0"/>
                <a:cs typeface="Arial" panose="020B0604020202020204" pitchFamily="34" charset="0"/>
              </a:rPr>
              <a:t>: Consistency Strategy</a:t>
            </a:r>
          </a:p>
          <a:p>
            <a:r>
              <a:rPr lang="en-US" altLang="ko-KR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fopt</a:t>
            </a:r>
            <a:r>
              <a:rPr lang="en-US" altLang="ko-KR" sz="1200" i="1" dirty="0">
                <a:latin typeface="Arial" panose="020B0604020202020204" pitchFamily="34" charset="0"/>
                <a:cs typeface="Arial" panose="020B0604020202020204" pitchFamily="34" charset="0"/>
              </a:rPr>
              <a:t>:: &lt;</a:t>
            </a:r>
            <a:r>
              <a:rPr lang="en-US" altLang="ko-KR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fanOutPoint</a:t>
            </a:r>
            <a:r>
              <a:rPr lang="en-US" altLang="ko-KR" sz="1200" i="1" dirty="0"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endParaRPr lang="ko-KR" altLang="en-US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사각형 설명선 4"/>
          <p:cNvSpPr/>
          <p:nvPr/>
        </p:nvSpPr>
        <p:spPr>
          <a:xfrm>
            <a:off x="2459434" y="5795516"/>
            <a:ext cx="2089150" cy="570760"/>
          </a:xfrm>
          <a:prstGeom prst="wedgeRectCallout">
            <a:avLst>
              <a:gd name="adj1" fmla="val -47573"/>
              <a:gd name="adj2" fmla="val -11473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altLang="ko-KR" dirty="0">
                <a:latin typeface="Times New Roman" panose="02020603050405020304" pitchFamily="18" charset="0"/>
                <a:ea typeface="MS Mincho" panose="02020609040205080304" pitchFamily="49" charset="-128"/>
              </a:rPr>
              <a:t>Clause </a:t>
            </a:r>
            <a:r>
              <a:rPr lang="en-GB" altLang="ko-KR" dirty="0" smtClean="0">
                <a:latin typeface="Times New Roman" panose="02020603050405020304" pitchFamily="18" charset="0"/>
                <a:ea typeface="MS Mincho" panose="02020609040205080304" pitchFamily="49" charset="-128"/>
              </a:rPr>
              <a:t>8.2 </a:t>
            </a:r>
          </a:p>
          <a:p>
            <a:r>
              <a:rPr lang="en-GB" altLang="ko-KR" dirty="0" smtClean="0">
                <a:latin typeface="Times New Roman" panose="02020603050405020304" pitchFamily="18" charset="0"/>
                <a:ea typeface="MS Mincho" panose="02020609040205080304" pitchFamily="49" charset="-128"/>
              </a:rPr>
              <a:t>in </a:t>
            </a:r>
            <a:r>
              <a:rPr lang="en-GB" altLang="ko-KR" dirty="0">
                <a:latin typeface="Times New Roman" panose="02020603050405020304" pitchFamily="18" charset="0"/>
                <a:ea typeface="MS Mincho" panose="02020609040205080304" pitchFamily="49" charset="-128"/>
              </a:rPr>
              <a:t>TS-0004-V3.0.0</a:t>
            </a:r>
            <a:endParaRPr lang="ko-KR" altLang="en-US" dirty="0"/>
          </a:p>
        </p:txBody>
      </p:sp>
      <p:sp>
        <p:nvSpPr>
          <p:cNvPr id="15" name="사각형 설명선 14"/>
          <p:cNvSpPr/>
          <p:nvPr/>
        </p:nvSpPr>
        <p:spPr>
          <a:xfrm>
            <a:off x="4681537" y="1773238"/>
            <a:ext cx="1981200" cy="648538"/>
          </a:xfrm>
          <a:prstGeom prst="wedgeRectCallout">
            <a:avLst>
              <a:gd name="adj1" fmla="val -41532"/>
              <a:gd name="adj2" fmla="val 7746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altLang="ko-KR" dirty="0">
                <a:latin typeface="Times New Roman" panose="02020603050405020304" pitchFamily="18" charset="0"/>
                <a:ea typeface="MS Mincho" panose="02020609040205080304" pitchFamily="49" charset="-128"/>
              </a:rPr>
              <a:t>Clause </a:t>
            </a:r>
            <a:r>
              <a:rPr lang="en-GB" altLang="ko-KR" dirty="0" smtClean="0">
                <a:latin typeface="Times New Roman" panose="02020603050405020304" pitchFamily="18" charset="0"/>
                <a:ea typeface="MS Mincho" panose="02020609040205080304" pitchFamily="49" charset="-128"/>
              </a:rPr>
              <a:t>8.1.2 </a:t>
            </a:r>
          </a:p>
          <a:p>
            <a:r>
              <a:rPr lang="en-GB" altLang="ko-KR" dirty="0" smtClean="0">
                <a:latin typeface="Times New Roman" panose="02020603050405020304" pitchFamily="18" charset="0"/>
                <a:ea typeface="MS Mincho" panose="02020609040205080304" pitchFamily="49" charset="-128"/>
              </a:rPr>
              <a:t>in TS-0001-V3.4.0</a:t>
            </a:r>
            <a:endParaRPr lang="ko-KR" altLang="en-US" dirty="0"/>
          </a:p>
        </p:txBody>
      </p:sp>
      <p:sp>
        <p:nvSpPr>
          <p:cNvPr id="17" name="사각형 설명선 16"/>
          <p:cNvSpPr/>
          <p:nvPr/>
        </p:nvSpPr>
        <p:spPr>
          <a:xfrm>
            <a:off x="3733006" y="4985918"/>
            <a:ext cx="1981200" cy="648538"/>
          </a:xfrm>
          <a:prstGeom prst="wedgeRectCallout">
            <a:avLst>
              <a:gd name="adj1" fmla="val 86727"/>
              <a:gd name="adj2" fmla="val -10805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altLang="ko-KR" dirty="0">
                <a:latin typeface="Times New Roman" panose="02020603050405020304" pitchFamily="18" charset="0"/>
                <a:ea typeface="MS Mincho" panose="02020609040205080304" pitchFamily="49" charset="-128"/>
              </a:rPr>
              <a:t>Clause </a:t>
            </a:r>
            <a:r>
              <a:rPr lang="en-GB" altLang="ko-KR" dirty="0" smtClean="0">
                <a:latin typeface="Times New Roman" panose="02020603050405020304" pitchFamily="18" charset="0"/>
                <a:ea typeface="MS Mincho" panose="02020609040205080304" pitchFamily="49" charset="-128"/>
              </a:rPr>
              <a:t>8.1.3 </a:t>
            </a:r>
          </a:p>
          <a:p>
            <a:r>
              <a:rPr lang="en-GB" altLang="ko-KR" dirty="0" smtClean="0">
                <a:latin typeface="Times New Roman" panose="02020603050405020304" pitchFamily="18" charset="0"/>
                <a:ea typeface="MS Mincho" panose="02020609040205080304" pitchFamily="49" charset="-128"/>
              </a:rPr>
              <a:t>in TS-0001-V3.4.0</a:t>
            </a:r>
            <a:endParaRPr lang="ko-KR" altLang="en-US" dirty="0"/>
          </a:p>
        </p:txBody>
      </p:sp>
      <p:sp>
        <p:nvSpPr>
          <p:cNvPr id="18" name="사각형 설명선 17"/>
          <p:cNvSpPr/>
          <p:nvPr/>
        </p:nvSpPr>
        <p:spPr>
          <a:xfrm>
            <a:off x="4017168" y="3810000"/>
            <a:ext cx="1981200" cy="648538"/>
          </a:xfrm>
          <a:prstGeom prst="wedgeRectCallout">
            <a:avLst>
              <a:gd name="adj1" fmla="val 26970"/>
              <a:gd name="adj2" fmla="val -1036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altLang="ko-KR" dirty="0">
                <a:latin typeface="Times New Roman" panose="02020603050405020304" pitchFamily="18" charset="0"/>
                <a:ea typeface="MS Mincho" panose="02020609040205080304" pitchFamily="49" charset="-128"/>
              </a:rPr>
              <a:t>Clause </a:t>
            </a:r>
            <a:r>
              <a:rPr lang="en-GB" altLang="ko-KR" dirty="0" smtClean="0">
                <a:latin typeface="Times New Roman" panose="02020603050405020304" pitchFamily="18" charset="0"/>
                <a:ea typeface="MS Mincho" panose="02020609040205080304" pitchFamily="49" charset="-128"/>
              </a:rPr>
              <a:t>9.6.13 </a:t>
            </a:r>
          </a:p>
          <a:p>
            <a:r>
              <a:rPr lang="en-GB" altLang="ko-KR" dirty="0" smtClean="0">
                <a:latin typeface="Times New Roman" panose="02020603050405020304" pitchFamily="18" charset="0"/>
                <a:ea typeface="MS Mincho" panose="02020609040205080304" pitchFamily="49" charset="-128"/>
              </a:rPr>
              <a:t>in TS-0001-V3.4.0</a:t>
            </a:r>
            <a:endParaRPr lang="ko-KR" altLang="en-US" dirty="0"/>
          </a:p>
        </p:txBody>
      </p:sp>
      <p:sp>
        <p:nvSpPr>
          <p:cNvPr id="9" name="사각형 설명선 8"/>
          <p:cNvSpPr/>
          <p:nvPr/>
        </p:nvSpPr>
        <p:spPr>
          <a:xfrm>
            <a:off x="6325930" y="5094242"/>
            <a:ext cx="1981200" cy="1382757"/>
          </a:xfrm>
          <a:prstGeom prst="wedgeRectCallout">
            <a:avLst>
              <a:gd name="adj1" fmla="val 17739"/>
              <a:gd name="adj2" fmla="val -1238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altLang="ko-KR" dirty="0">
                <a:latin typeface="Times New Roman" panose="02020603050405020304" pitchFamily="18" charset="0"/>
                <a:ea typeface="MS Mincho" panose="02020609040205080304" pitchFamily="49" charset="-128"/>
              </a:rPr>
              <a:t>Clause </a:t>
            </a:r>
            <a:r>
              <a:rPr lang="en-GB" altLang="ko-KR" dirty="0" smtClean="0">
                <a:latin typeface="Times New Roman" panose="02020603050405020304" pitchFamily="18" charset="0"/>
                <a:ea typeface="MS Mincho" panose="02020609040205080304" pitchFamily="49" charset="-128"/>
              </a:rPr>
              <a:t>10.2.7 </a:t>
            </a:r>
          </a:p>
          <a:p>
            <a:r>
              <a:rPr lang="en-GB" altLang="ko-KR" dirty="0" smtClean="0">
                <a:latin typeface="Times New Roman" panose="02020603050405020304" pitchFamily="18" charset="0"/>
                <a:ea typeface="MS Mincho" panose="02020609040205080304" pitchFamily="49" charset="-128"/>
              </a:rPr>
              <a:t>in TS-0001-V3.4.0</a:t>
            </a:r>
          </a:p>
          <a:p>
            <a:r>
              <a:rPr lang="en-US" altLang="ko-KR" dirty="0" smtClean="0">
                <a:latin typeface="Times New Roman" panose="02020603050405020304" pitchFamily="18" charset="0"/>
              </a:rPr>
              <a:t> </a:t>
            </a:r>
            <a:r>
              <a:rPr lang="en-US" altLang="ko-KR" dirty="0" err="1" smtClean="0">
                <a:latin typeface="Times New Roman" panose="02020603050405020304" pitchFamily="18" charset="0"/>
              </a:rPr>
              <a:t>ans</a:t>
            </a:r>
            <a:r>
              <a:rPr lang="en-US" altLang="ko-KR" dirty="0" smtClean="0">
                <a:latin typeface="Times New Roman" panose="02020603050405020304" pitchFamily="18" charset="0"/>
              </a:rPr>
              <a:t> clause</a:t>
            </a:r>
            <a:r>
              <a:rPr lang="ko-KR" altLang="en-US" dirty="0" smtClean="0">
                <a:latin typeface="Times New Roman" panose="02020603050405020304" pitchFamily="18" charset="0"/>
              </a:rPr>
              <a:t> </a:t>
            </a:r>
            <a:r>
              <a:rPr lang="en-US" altLang="ko-KR" dirty="0" smtClean="0">
                <a:latin typeface="Times New Roman" panose="02020603050405020304" pitchFamily="18" charset="0"/>
              </a:rPr>
              <a:t>7.4.13 in TS-0004-V3.0.0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20124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530" y="383352"/>
            <a:ext cx="7239000" cy="1143000"/>
          </a:xfrm>
        </p:spPr>
        <p:txBody>
          <a:bodyPr/>
          <a:lstStyle/>
          <a:p>
            <a:r>
              <a:rPr lang="en-US" sz="4000" dirty="0" smtClean="0"/>
              <a:t>Case 1: single resource type  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634650" y="1479696"/>
            <a:ext cx="633507" cy="58477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3200" b="1" dirty="0" smtClean="0"/>
              <a:t>AE</a:t>
            </a:r>
            <a:endParaRPr lang="ko-KR" altLang="en-US" sz="32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2514600" y="1476386"/>
            <a:ext cx="2187009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3200" b="1" dirty="0" smtClean="0"/>
              <a:t>Hosting CSE</a:t>
            </a:r>
            <a:endParaRPr lang="ko-KR" altLang="en-US" sz="32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5713257" y="1081346"/>
            <a:ext cx="132536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CSE1/container</a:t>
            </a:r>
            <a:endParaRPr lang="ko-KR" altLang="en-US" sz="14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5719674" y="1472666"/>
            <a:ext cx="132536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CSE2/container</a:t>
            </a:r>
            <a:endParaRPr lang="ko-KR" altLang="en-US" sz="14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713256" y="1863986"/>
            <a:ext cx="132536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CSE3/container</a:t>
            </a:r>
            <a:endParaRPr lang="ko-KR" altLang="en-US" sz="14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7194494" y="1067624"/>
            <a:ext cx="1325363" cy="30777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CSE4/container</a:t>
            </a:r>
            <a:endParaRPr lang="ko-KR" altLang="en-US" sz="14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7194495" y="1478035"/>
            <a:ext cx="1325363" cy="30777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CSE5/container</a:t>
            </a:r>
            <a:endParaRPr lang="ko-KR" altLang="en-US" sz="14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472017" y="1066422"/>
            <a:ext cx="12730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/>
              <a:t>Originator</a:t>
            </a:r>
            <a:endParaRPr lang="ko-KR" altLang="en-US" sz="20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3136591" y="1072556"/>
            <a:ext cx="10954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/>
              <a:t>Receiver</a:t>
            </a:r>
            <a:endParaRPr lang="ko-KR" altLang="en-US" sz="2000" b="1" dirty="0"/>
          </a:p>
        </p:txBody>
      </p:sp>
      <p:sp>
        <p:nvSpPr>
          <p:cNvPr id="18" name="직사각형 17"/>
          <p:cNvSpPr/>
          <p:nvPr/>
        </p:nvSpPr>
        <p:spPr>
          <a:xfrm>
            <a:off x="304800" y="2212862"/>
            <a:ext cx="8534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340" indent="-288290" hangingPunct="0">
              <a:spcAft>
                <a:spcPts val="0"/>
              </a:spcAft>
            </a:pPr>
            <a:r>
              <a:rPr lang="en-GB" altLang="ko-KR" sz="1600" dirty="0"/>
              <a:t>{"to": "//Hosting CSE/2345", "</a:t>
            </a:r>
            <a:r>
              <a:rPr lang="en-GB" altLang="ko-KR" sz="1600" dirty="0" err="1"/>
              <a:t>fr</a:t>
            </a:r>
            <a:r>
              <a:rPr lang="en-GB" altLang="ko-KR" sz="1600" dirty="0"/>
              <a:t>": "//AE/99", "op": 1, "</a:t>
            </a:r>
            <a:r>
              <a:rPr lang="en-GB" altLang="ko-KR" sz="1600" dirty="0" err="1"/>
              <a:t>rqi</a:t>
            </a:r>
            <a:r>
              <a:rPr lang="en-GB" altLang="ko-KR" sz="1600" dirty="0"/>
              <a:t>": "A1234", "ty": 9,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en-GB" altLang="ko-KR" sz="1600" dirty="0"/>
              <a:t> "pc": </a:t>
            </a:r>
            <a:r>
              <a:rPr lang="fr-FR" altLang="ko-KR" sz="1600" dirty="0"/>
              <a:t>{ </a:t>
            </a:r>
            <a:br>
              <a:rPr lang="fr-FR" altLang="ko-KR" sz="1600" dirty="0"/>
            </a:br>
            <a:r>
              <a:rPr lang="fr-FR" altLang="ko-KR" sz="1600" dirty="0"/>
              <a:t> "m2m:grp": { </a:t>
            </a:r>
            <a:br>
              <a:rPr lang="fr-FR" altLang="ko-KR" sz="1600" dirty="0"/>
            </a:br>
            <a:r>
              <a:rPr lang="fr-FR" altLang="ko-KR" sz="1600" dirty="0"/>
              <a:t>   "ri": "</a:t>
            </a:r>
            <a:r>
              <a:rPr lang="en-GB" altLang="ko-KR" sz="1600" dirty="0"/>
              <a:t>/CSE987776/group001</a:t>
            </a:r>
            <a:r>
              <a:rPr lang="fr-FR" altLang="ko-KR" sz="1600" dirty="0"/>
              <a:t>", 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/>
              <a:t>       "rn": "containergroup", </a:t>
            </a:r>
            <a:br>
              <a:rPr lang="fr-FR" altLang="ko-KR" sz="1600" dirty="0"/>
            </a:br>
            <a:r>
              <a:rPr lang="fr-FR" altLang="ko-KR" sz="1600" dirty="0"/>
              <a:t>    "pi": "</a:t>
            </a:r>
            <a:r>
              <a:rPr lang="en-GB" altLang="ko-KR" sz="1600" dirty="0"/>
              <a:t>CSE987776</a:t>
            </a:r>
            <a:r>
              <a:rPr lang="fr-FR" altLang="ko-KR" sz="1600" dirty="0"/>
              <a:t>", 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/>
              <a:t>       "et": "20170408T004648", 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/>
              <a:t>       "ct": "20170404T132648", </a:t>
            </a:r>
            <a:br>
              <a:rPr lang="fr-FR" altLang="ko-KR" sz="1600" dirty="0"/>
            </a:br>
            <a:r>
              <a:rPr lang="fr-FR" altLang="ko-KR" sz="1600" dirty="0"/>
              <a:t>    "lt": "20170404T132648", </a:t>
            </a:r>
            <a:br>
              <a:rPr lang="fr-FR" altLang="ko-KR" sz="1600" dirty="0"/>
            </a:br>
            <a:r>
              <a:rPr lang="fr-FR" altLang="ko-KR" sz="1600" dirty="0"/>
              <a:t>    "mt": 3,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/>
              <a:t>       "cnm": 5,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 smtClean="0"/>
              <a:t>       "</a:t>
            </a:r>
            <a:r>
              <a:rPr lang="fr-FR" altLang="ko-KR" sz="1600" dirty="0"/>
              <a:t>mnm": 6,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 smtClean="0"/>
              <a:t>       "</a:t>
            </a:r>
            <a:r>
              <a:rPr lang="fr-FR" altLang="ko-KR" sz="1600" dirty="0"/>
              <a:t>mid": </a:t>
            </a:r>
            <a:r>
              <a:rPr lang="fr-FR" altLang="ko-KR" sz="1600" dirty="0" smtClean="0"/>
              <a:t>["</a:t>
            </a:r>
            <a:r>
              <a:rPr lang="fr-FR" altLang="ko-KR" sz="1600" dirty="0"/>
              <a:t>CSE1/contaner","CSE2/contaner", "CSE3/contaner", "CSE4/contaner", "</a:t>
            </a:r>
            <a:r>
              <a:rPr lang="fr-FR" altLang="ko-KR" sz="1600" dirty="0" smtClean="0"/>
              <a:t>CSE5/contaner"],</a:t>
            </a:r>
            <a:endParaRPr lang="fr-FR" altLang="ko-KR" sz="1600" dirty="0"/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 smtClean="0"/>
              <a:t>      "</a:t>
            </a:r>
            <a:r>
              <a:rPr lang="fr-FR" altLang="ko-KR" sz="1600" dirty="0"/>
              <a:t>csy": </a:t>
            </a:r>
            <a:r>
              <a:rPr lang="fr-FR" altLang="ko-KR" sz="1600" dirty="0" smtClean="0"/>
              <a:t>1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/>
              <a:t> </a:t>
            </a:r>
            <a:r>
              <a:rPr lang="fr-FR" altLang="ko-KR" sz="1600" dirty="0" smtClean="0"/>
              <a:t>   </a:t>
            </a:r>
            <a:r>
              <a:rPr lang="fr-FR" altLang="ko-KR" sz="1600" dirty="0"/>
              <a:t> } </a:t>
            </a:r>
            <a:endParaRPr lang="fr-FR" altLang="ko-KR" sz="1600" dirty="0" smtClean="0"/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 smtClean="0"/>
              <a:t> }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 smtClean="0"/>
              <a:t>}</a:t>
            </a:r>
            <a:endParaRPr lang="ko-KR" altLang="ko-KR" sz="1600" dirty="0"/>
          </a:p>
          <a:p>
            <a:pPr marL="180340" indent="-288290" hangingPunct="0">
              <a:spcAft>
                <a:spcPts val="900"/>
              </a:spcAft>
            </a:pPr>
            <a:endParaRPr lang="ko-KR" altLang="ko-K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34" name="꺾인 연결선 33"/>
          <p:cNvCxnSpPr>
            <a:stCxn id="4" idx="3"/>
            <a:endCxn id="25" idx="1"/>
          </p:cNvCxnSpPr>
          <p:nvPr/>
        </p:nvCxnSpPr>
        <p:spPr>
          <a:xfrm flipV="1">
            <a:off x="1268157" y="1768774"/>
            <a:ext cx="1246443" cy="3310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4701609" y="3000757"/>
            <a:ext cx="31223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dirty="0" smtClean="0"/>
              <a:t>Request message</a:t>
            </a:r>
            <a:endParaRPr lang="ko-KR" altLang="en-US" sz="3200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00092" y="3733923"/>
            <a:ext cx="1800108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ko-KR" sz="1400" b="1" dirty="0" smtClean="0"/>
              <a:t>Reachable member</a:t>
            </a:r>
            <a:endParaRPr lang="ko-KR" altLang="en-US" sz="14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600092" y="4115216"/>
            <a:ext cx="1800108" cy="30777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Unreachable member</a:t>
            </a:r>
            <a:endParaRPr lang="ko-KR" alt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2786989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530" y="383352"/>
            <a:ext cx="7239000" cy="1143000"/>
          </a:xfrm>
        </p:spPr>
        <p:txBody>
          <a:bodyPr/>
          <a:lstStyle/>
          <a:p>
            <a:r>
              <a:rPr lang="en-US" sz="4000" dirty="0" smtClean="0"/>
              <a:t>Case 1A: single resource type  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634650" y="1479696"/>
            <a:ext cx="633507" cy="58477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3200" b="1" dirty="0" smtClean="0"/>
              <a:t>AE</a:t>
            </a:r>
            <a:endParaRPr lang="ko-KR" altLang="en-US" sz="32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2514600" y="1476386"/>
            <a:ext cx="2187009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3200" b="1" dirty="0" smtClean="0"/>
              <a:t>Hosting CSE</a:t>
            </a:r>
            <a:endParaRPr lang="ko-KR" altLang="en-US" sz="32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5713257" y="1081346"/>
            <a:ext cx="132536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CSE1/container</a:t>
            </a:r>
            <a:endParaRPr lang="ko-KR" altLang="en-US" sz="14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5719674" y="1472666"/>
            <a:ext cx="132536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CSE2/container</a:t>
            </a:r>
            <a:endParaRPr lang="ko-KR" altLang="en-US" sz="14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713256" y="1863986"/>
            <a:ext cx="132536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CSE3/container</a:t>
            </a:r>
            <a:endParaRPr lang="ko-KR" altLang="en-US" sz="14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7194494" y="1067624"/>
            <a:ext cx="1325363" cy="30777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CSE4/container</a:t>
            </a:r>
            <a:endParaRPr lang="ko-KR" altLang="en-US" sz="14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7194495" y="1478035"/>
            <a:ext cx="1325363" cy="30777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CSE5/container</a:t>
            </a:r>
            <a:endParaRPr lang="ko-KR" altLang="en-US" sz="14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472017" y="1066422"/>
            <a:ext cx="12730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/>
              <a:t>Originator</a:t>
            </a:r>
            <a:endParaRPr lang="ko-KR" altLang="en-US" sz="20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3136591" y="1072556"/>
            <a:ext cx="10954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/>
              <a:t>Receiver</a:t>
            </a:r>
            <a:endParaRPr lang="ko-KR" altLang="en-US" sz="2000" b="1" dirty="0"/>
          </a:p>
        </p:txBody>
      </p:sp>
      <p:sp>
        <p:nvSpPr>
          <p:cNvPr id="18" name="직사각형 17"/>
          <p:cNvSpPr/>
          <p:nvPr/>
        </p:nvSpPr>
        <p:spPr>
          <a:xfrm>
            <a:off x="304800" y="2212862"/>
            <a:ext cx="8534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340" indent="-288290" hangingPunct="0">
              <a:spcAft>
                <a:spcPts val="0"/>
              </a:spcAft>
            </a:pPr>
            <a:r>
              <a:rPr lang="en-GB" altLang="ko-KR" sz="1600" dirty="0"/>
              <a:t>{"to": "//Hosting CSE/2345", "</a:t>
            </a:r>
            <a:r>
              <a:rPr lang="en-GB" altLang="ko-KR" sz="1600" dirty="0" err="1"/>
              <a:t>fr</a:t>
            </a:r>
            <a:r>
              <a:rPr lang="en-GB" altLang="ko-KR" sz="1600" dirty="0"/>
              <a:t>": "//AE/99", "op": 1, "</a:t>
            </a:r>
            <a:r>
              <a:rPr lang="en-GB" altLang="ko-KR" sz="1600" dirty="0" err="1"/>
              <a:t>rqi</a:t>
            </a:r>
            <a:r>
              <a:rPr lang="en-GB" altLang="ko-KR" sz="1600" dirty="0"/>
              <a:t>": "A1234", "ty": 9,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en-GB" altLang="ko-KR" sz="1600" dirty="0"/>
              <a:t> "pc": </a:t>
            </a:r>
            <a:r>
              <a:rPr lang="fr-FR" altLang="ko-KR" sz="1600" dirty="0"/>
              <a:t>{ </a:t>
            </a:r>
            <a:br>
              <a:rPr lang="fr-FR" altLang="ko-KR" sz="1600" dirty="0"/>
            </a:br>
            <a:r>
              <a:rPr lang="fr-FR" altLang="ko-KR" sz="1600" dirty="0"/>
              <a:t> "m2m:grp": { </a:t>
            </a:r>
            <a:br>
              <a:rPr lang="fr-FR" altLang="ko-KR" sz="1600" dirty="0"/>
            </a:br>
            <a:r>
              <a:rPr lang="fr-FR" altLang="ko-KR" sz="1600" dirty="0"/>
              <a:t>   "ri": "</a:t>
            </a:r>
            <a:r>
              <a:rPr lang="en-GB" altLang="ko-KR" sz="1600" dirty="0"/>
              <a:t>/CSE987776/group001</a:t>
            </a:r>
            <a:r>
              <a:rPr lang="fr-FR" altLang="ko-KR" sz="1600" dirty="0"/>
              <a:t>", 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/>
              <a:t>       "rn": "containergroup", </a:t>
            </a:r>
            <a:br>
              <a:rPr lang="fr-FR" altLang="ko-KR" sz="1600" dirty="0"/>
            </a:br>
            <a:r>
              <a:rPr lang="fr-FR" altLang="ko-KR" sz="1600" dirty="0"/>
              <a:t>    "pi": "</a:t>
            </a:r>
            <a:r>
              <a:rPr lang="en-GB" altLang="ko-KR" sz="1600" dirty="0"/>
              <a:t>CSE987776</a:t>
            </a:r>
            <a:r>
              <a:rPr lang="fr-FR" altLang="ko-KR" sz="1600" dirty="0"/>
              <a:t>", 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/>
              <a:t>       "et": "20170408T004648", 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/>
              <a:t>       "ct": "20170404T132648", </a:t>
            </a:r>
            <a:br>
              <a:rPr lang="fr-FR" altLang="ko-KR" sz="1600" dirty="0"/>
            </a:br>
            <a:r>
              <a:rPr lang="fr-FR" altLang="ko-KR" sz="1600" dirty="0"/>
              <a:t>    "lt": "20170404T132648", </a:t>
            </a:r>
            <a:br>
              <a:rPr lang="fr-FR" altLang="ko-KR" sz="1600" dirty="0"/>
            </a:br>
            <a:r>
              <a:rPr lang="fr-FR" altLang="ko-KR" sz="1600" dirty="0"/>
              <a:t>    "mt": 3,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/>
              <a:t>       "cnm": </a:t>
            </a:r>
            <a:r>
              <a:rPr lang="fr-FR" altLang="ko-KR" sz="1600" dirty="0" smtClean="0">
                <a:solidFill>
                  <a:srgbClr val="FF0000"/>
                </a:solidFill>
              </a:rPr>
              <a:t>5</a:t>
            </a:r>
            <a:r>
              <a:rPr lang="fr-FR" altLang="ko-KR" sz="1600" dirty="0" smtClean="0"/>
              <a:t>,</a:t>
            </a:r>
            <a:endParaRPr lang="fr-FR" altLang="ko-KR" sz="1600" dirty="0"/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 smtClean="0"/>
              <a:t>       "</a:t>
            </a:r>
            <a:r>
              <a:rPr lang="fr-FR" altLang="ko-KR" sz="1600" dirty="0"/>
              <a:t>mnm": 6,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 smtClean="0"/>
              <a:t>       "</a:t>
            </a:r>
            <a:r>
              <a:rPr lang="fr-FR" altLang="ko-KR" sz="1600" dirty="0"/>
              <a:t>mid": </a:t>
            </a:r>
            <a:r>
              <a:rPr lang="fr-FR" altLang="ko-KR" sz="1600" dirty="0" smtClean="0"/>
              <a:t>["</a:t>
            </a:r>
            <a:r>
              <a:rPr lang="fr-FR" altLang="ko-KR" sz="1600" dirty="0"/>
              <a:t>CSE1/contaner","CSE2/contaner", "</a:t>
            </a:r>
            <a:r>
              <a:rPr lang="fr-FR" altLang="ko-KR" sz="1600" dirty="0" smtClean="0"/>
              <a:t>CSE3/contaner</a:t>
            </a:r>
            <a:r>
              <a:rPr lang="fr-FR" altLang="ko-KR" sz="1600" dirty="0"/>
              <a:t>", "</a:t>
            </a:r>
            <a:r>
              <a:rPr lang="fr-FR" altLang="ko-KR" sz="1600" dirty="0" smtClean="0"/>
              <a:t>CSE4/contaner</a:t>
            </a:r>
            <a:r>
              <a:rPr lang="fr-FR" altLang="ko-KR" sz="1600" dirty="0"/>
              <a:t>", "</a:t>
            </a:r>
            <a:r>
              <a:rPr lang="fr-FR" altLang="ko-KR" sz="1600" dirty="0" smtClean="0"/>
              <a:t>CSE5/contaner"],</a:t>
            </a:r>
            <a:endParaRPr lang="fr-FR" altLang="ko-KR" sz="1600" dirty="0"/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 smtClean="0"/>
              <a:t>       "</a:t>
            </a:r>
            <a:r>
              <a:rPr lang="fr-FR" altLang="ko-KR" sz="1600" dirty="0"/>
              <a:t>csy": </a:t>
            </a:r>
            <a:r>
              <a:rPr lang="fr-FR" altLang="ko-KR" sz="1600" dirty="0" smtClean="0">
                <a:solidFill>
                  <a:srgbClr val="00B0F0"/>
                </a:solidFill>
              </a:rPr>
              <a:t>1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/>
              <a:t> </a:t>
            </a:r>
            <a:r>
              <a:rPr lang="fr-FR" altLang="ko-KR" sz="1600" dirty="0" smtClean="0"/>
              <a:t>   </a:t>
            </a:r>
            <a:r>
              <a:rPr lang="fr-FR" altLang="ko-KR" sz="1600" dirty="0"/>
              <a:t> } </a:t>
            </a:r>
            <a:endParaRPr lang="fr-FR" altLang="ko-KR" sz="1600" dirty="0" smtClean="0"/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 smtClean="0"/>
              <a:t> }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 smtClean="0"/>
              <a:t>}</a:t>
            </a:r>
            <a:endParaRPr lang="ko-KR" altLang="ko-KR" sz="1600" dirty="0"/>
          </a:p>
          <a:p>
            <a:pPr marL="180340" indent="-288290" hangingPunct="0">
              <a:spcAft>
                <a:spcPts val="900"/>
              </a:spcAft>
            </a:pPr>
            <a:endParaRPr lang="ko-KR" altLang="ko-K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34" name="꺾인 연결선 33"/>
          <p:cNvCxnSpPr>
            <a:stCxn id="4" idx="3"/>
            <a:endCxn id="25" idx="1"/>
          </p:cNvCxnSpPr>
          <p:nvPr/>
        </p:nvCxnSpPr>
        <p:spPr>
          <a:xfrm flipV="1">
            <a:off x="1268157" y="1768774"/>
            <a:ext cx="1246443" cy="3310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034487" y="3034624"/>
            <a:ext cx="480471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dirty="0" smtClean="0"/>
              <a:t>Result of CREATE operation</a:t>
            </a:r>
            <a:endParaRPr lang="en-US" altLang="ko-KR" sz="3200" b="1" dirty="0"/>
          </a:p>
          <a:p>
            <a:r>
              <a:rPr lang="en-US" altLang="ko-KR" sz="3200" b="1" dirty="0" smtClean="0"/>
              <a:t>and RSC=2000</a:t>
            </a:r>
            <a:endParaRPr lang="ko-KR" altLang="en-US" sz="32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951403" y="5841213"/>
            <a:ext cx="804019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rgbClr val="FF0000"/>
                </a:solidFill>
              </a:rPr>
              <a:t>How does Originator discriminates members of </a:t>
            </a:r>
            <a:r>
              <a:rPr lang="en-US" altLang="ko-KR" sz="1400" dirty="0" err="1" smtClean="0">
                <a:solidFill>
                  <a:srgbClr val="FF0000"/>
                </a:solidFill>
              </a:rPr>
              <a:t>fanout</a:t>
            </a:r>
            <a:r>
              <a:rPr lang="en-US" altLang="ko-KR" sz="1400" dirty="0" smtClean="0">
                <a:solidFill>
                  <a:srgbClr val="FF0000"/>
                </a:solidFill>
              </a:rPr>
              <a:t> for </a:t>
            </a:r>
            <a:r>
              <a:rPr lang="en-US" altLang="ko-KR" sz="1400" b="1" i="1" dirty="0">
                <a:solidFill>
                  <a:srgbClr val="FF0000"/>
                </a:solidFill>
              </a:rPr>
              <a:t>Group Request Target </a:t>
            </a:r>
            <a:r>
              <a:rPr lang="en-US" altLang="ko-KR" sz="1400" b="1" i="1" dirty="0" smtClean="0">
                <a:solidFill>
                  <a:srgbClr val="FF0000"/>
                </a:solidFill>
              </a:rPr>
              <a:t>Members </a:t>
            </a:r>
            <a:r>
              <a:rPr lang="en-US" altLang="ko-KR" sz="1400" dirty="0" smtClean="0">
                <a:solidFill>
                  <a:srgbClr val="FF0000"/>
                </a:solidFill>
              </a:rPr>
              <a:t>(ARC-2016-0484R02) </a:t>
            </a:r>
            <a:r>
              <a:rPr lang="en-US" altLang="ko-KR" sz="1400" dirty="0">
                <a:solidFill>
                  <a:srgbClr val="FF0000"/>
                </a:solidFill>
              </a:rPr>
              <a:t>parameter</a:t>
            </a:r>
            <a:r>
              <a:rPr lang="en-US" altLang="ko-KR" sz="1400" dirty="0" smtClean="0">
                <a:solidFill>
                  <a:srgbClr val="FF0000"/>
                </a:solidFill>
              </a:rPr>
              <a:t> from </a:t>
            </a:r>
            <a:r>
              <a:rPr lang="en-US" altLang="ko-KR" sz="1400" dirty="0" err="1" smtClean="0">
                <a:solidFill>
                  <a:srgbClr val="FF0000"/>
                </a:solidFill>
              </a:rPr>
              <a:t>memberIDs</a:t>
            </a:r>
            <a:r>
              <a:rPr lang="en-US" altLang="ko-KR" sz="1400" dirty="0" smtClean="0">
                <a:solidFill>
                  <a:srgbClr val="FF0000"/>
                </a:solidFill>
              </a:rPr>
              <a:t>?</a:t>
            </a:r>
          </a:p>
          <a:p>
            <a:r>
              <a:rPr lang="en-US" altLang="ko-KR" sz="1400" dirty="0" smtClean="0">
                <a:solidFill>
                  <a:srgbClr val="FF0000"/>
                </a:solidFill>
              </a:rPr>
              <a:t>How</a:t>
            </a:r>
            <a:r>
              <a:rPr lang="ko-KR" altLang="en-US" sz="1400" b="1" dirty="0" smtClean="0">
                <a:solidFill>
                  <a:srgbClr val="FF0000"/>
                </a:solidFill>
              </a:rPr>
              <a:t> </a:t>
            </a:r>
            <a:r>
              <a:rPr lang="en-US" altLang="ko-KR" sz="1400" dirty="0">
                <a:solidFill>
                  <a:srgbClr val="FF0000"/>
                </a:solidFill>
              </a:rPr>
              <a:t>does Hosting CSE know temporarily or </a:t>
            </a:r>
            <a:r>
              <a:rPr lang="en-US" altLang="ko-KR" sz="1400" dirty="0" smtClean="0">
                <a:solidFill>
                  <a:srgbClr val="FF0000"/>
                </a:solidFill>
              </a:rPr>
              <a:t>permanent </a:t>
            </a:r>
            <a:r>
              <a:rPr lang="en-US" altLang="ko-KR" sz="1400" dirty="0">
                <a:solidFill>
                  <a:srgbClr val="FF0000"/>
                </a:solidFill>
              </a:rPr>
              <a:t>unreachable (</a:t>
            </a:r>
            <a:r>
              <a:rPr lang="en-US" altLang="ko-KR" sz="1400" dirty="0" err="1">
                <a:solidFill>
                  <a:srgbClr val="FF0000"/>
                </a:solidFill>
              </a:rPr>
              <a:t>e.g</a:t>
            </a:r>
            <a:r>
              <a:rPr lang="en-US" altLang="ko-KR" sz="1400" dirty="0">
                <a:solidFill>
                  <a:srgbClr val="FF0000"/>
                </a:solidFill>
              </a:rPr>
              <a:t>, CSE4/container, CSE5/container</a:t>
            </a:r>
            <a:r>
              <a:rPr lang="en-US" altLang="ko-KR" sz="1400" dirty="0" smtClean="0">
                <a:solidFill>
                  <a:srgbClr val="FF0000"/>
                </a:solidFill>
              </a:rPr>
              <a:t>)?</a:t>
            </a:r>
            <a:endParaRPr lang="en-US" altLang="ko-KR" sz="1400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727763" y="5400435"/>
            <a:ext cx="58160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rgbClr val="00B0F0"/>
                </a:solidFill>
              </a:rPr>
              <a:t>This indicates ABANDON_MEMBER </a:t>
            </a:r>
            <a:r>
              <a:rPr lang="en-US" altLang="ko-KR" sz="1400" dirty="0">
                <a:solidFill>
                  <a:srgbClr val="00B0F0"/>
                </a:solidFill>
              </a:rPr>
              <a:t>specified at clause 6.3.4.2.12 in TS-0004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524000" y="4406148"/>
            <a:ext cx="7239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rgbClr val="00B0F0"/>
                </a:solidFill>
              </a:rPr>
              <a:t>This indicates all members are container which is specified at clause 6.3.4.2.11 in TS-0004   </a:t>
            </a:r>
            <a:endParaRPr lang="en-US" altLang="ko-KR" sz="14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3555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530" y="383352"/>
            <a:ext cx="7239000" cy="1143000"/>
          </a:xfrm>
        </p:spPr>
        <p:txBody>
          <a:bodyPr/>
          <a:lstStyle/>
          <a:p>
            <a:r>
              <a:rPr lang="en-US" sz="4000" dirty="0" smtClean="0"/>
              <a:t>Case 1A: solution, operation </a:t>
            </a:r>
            <a:r>
              <a:rPr lang="en-US" altLang="ko-KR" sz="4000" dirty="0" smtClean="0"/>
              <a:t>of CREATE</a:t>
            </a:r>
            <a:r>
              <a:rPr lang="en-US" sz="4000" dirty="0" smtClean="0"/>
              <a:t>  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634650" y="1479696"/>
            <a:ext cx="633507" cy="58477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3200" b="1" dirty="0" smtClean="0"/>
              <a:t>AE</a:t>
            </a:r>
            <a:endParaRPr lang="ko-KR" altLang="en-US" sz="32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2514600" y="1476386"/>
            <a:ext cx="2187009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3200" b="1" dirty="0" smtClean="0"/>
              <a:t>Hosting CSE</a:t>
            </a:r>
            <a:endParaRPr lang="ko-KR" altLang="en-US" sz="32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5713257" y="1081346"/>
            <a:ext cx="132536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CSE1/container</a:t>
            </a:r>
            <a:endParaRPr lang="ko-KR" altLang="en-US" sz="14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5719674" y="1472666"/>
            <a:ext cx="132536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CSE2/container</a:t>
            </a:r>
            <a:endParaRPr lang="ko-KR" altLang="en-US" sz="14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713256" y="1863986"/>
            <a:ext cx="132536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CSE3/container</a:t>
            </a:r>
            <a:endParaRPr lang="ko-KR" altLang="en-US" sz="14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7194494" y="1067624"/>
            <a:ext cx="1325363" cy="30777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CSE4/container</a:t>
            </a:r>
            <a:endParaRPr lang="ko-KR" altLang="en-US" sz="14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7194495" y="1478035"/>
            <a:ext cx="1325363" cy="30777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CSE5/container</a:t>
            </a:r>
            <a:endParaRPr lang="ko-KR" altLang="en-US" sz="14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472017" y="1066422"/>
            <a:ext cx="12730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/>
              <a:t>Originator</a:t>
            </a:r>
            <a:endParaRPr lang="ko-KR" altLang="en-US" sz="20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3136591" y="1072556"/>
            <a:ext cx="10954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/>
              <a:t>Receiver</a:t>
            </a:r>
            <a:endParaRPr lang="ko-KR" altLang="en-US" sz="2000" b="1" dirty="0"/>
          </a:p>
        </p:txBody>
      </p:sp>
      <p:sp>
        <p:nvSpPr>
          <p:cNvPr id="18" name="직사각형 17"/>
          <p:cNvSpPr/>
          <p:nvPr/>
        </p:nvSpPr>
        <p:spPr>
          <a:xfrm>
            <a:off x="304800" y="2212862"/>
            <a:ext cx="853440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340" indent="-288290" hangingPunct="0">
              <a:spcAft>
                <a:spcPts val="0"/>
              </a:spcAft>
            </a:pPr>
            <a:r>
              <a:rPr lang="en-GB" altLang="ko-KR" sz="1600" dirty="0"/>
              <a:t>{"to": "//Hosting CSE/2345", "</a:t>
            </a:r>
            <a:r>
              <a:rPr lang="en-GB" altLang="ko-KR" sz="1600" dirty="0" err="1"/>
              <a:t>fr</a:t>
            </a:r>
            <a:r>
              <a:rPr lang="en-GB" altLang="ko-KR" sz="1600" dirty="0"/>
              <a:t>": "//AE/99", "op": 1, "</a:t>
            </a:r>
            <a:r>
              <a:rPr lang="en-GB" altLang="ko-KR" sz="1600" dirty="0" err="1"/>
              <a:t>rqi</a:t>
            </a:r>
            <a:r>
              <a:rPr lang="en-GB" altLang="ko-KR" sz="1600" dirty="0"/>
              <a:t>": "A1234", "ty": 9,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en-GB" altLang="ko-KR" sz="1600" dirty="0"/>
              <a:t> "pc": </a:t>
            </a:r>
            <a:r>
              <a:rPr lang="fr-FR" altLang="ko-KR" sz="1600" dirty="0"/>
              <a:t>{ </a:t>
            </a:r>
            <a:br>
              <a:rPr lang="fr-FR" altLang="ko-KR" sz="1600" dirty="0"/>
            </a:br>
            <a:r>
              <a:rPr lang="fr-FR" altLang="ko-KR" sz="1600" dirty="0"/>
              <a:t> "m2m:grp": { </a:t>
            </a:r>
            <a:br>
              <a:rPr lang="fr-FR" altLang="ko-KR" sz="1600" dirty="0"/>
            </a:br>
            <a:r>
              <a:rPr lang="fr-FR" altLang="ko-KR" sz="1600" dirty="0"/>
              <a:t>   "ri": "</a:t>
            </a:r>
            <a:r>
              <a:rPr lang="en-GB" altLang="ko-KR" sz="1600" dirty="0"/>
              <a:t>/CSE987776/group001</a:t>
            </a:r>
            <a:r>
              <a:rPr lang="fr-FR" altLang="ko-KR" sz="1600" dirty="0"/>
              <a:t>", 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/>
              <a:t>       "rn": "containergroup", </a:t>
            </a:r>
            <a:br>
              <a:rPr lang="fr-FR" altLang="ko-KR" sz="1600" dirty="0"/>
            </a:br>
            <a:r>
              <a:rPr lang="fr-FR" altLang="ko-KR" sz="1600" dirty="0"/>
              <a:t>    "pi": "</a:t>
            </a:r>
            <a:r>
              <a:rPr lang="en-GB" altLang="ko-KR" sz="1600" dirty="0"/>
              <a:t>CSE987776</a:t>
            </a:r>
            <a:r>
              <a:rPr lang="fr-FR" altLang="ko-KR" sz="1600" dirty="0"/>
              <a:t>", 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/>
              <a:t>       "et": "20170408T004648", 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/>
              <a:t>       "ct": "20170404T132648", </a:t>
            </a:r>
            <a:br>
              <a:rPr lang="fr-FR" altLang="ko-KR" sz="1600" dirty="0"/>
            </a:br>
            <a:r>
              <a:rPr lang="fr-FR" altLang="ko-KR" sz="1600" dirty="0"/>
              <a:t>    "lt": "20170404T132648", </a:t>
            </a:r>
            <a:br>
              <a:rPr lang="fr-FR" altLang="ko-KR" sz="1600" dirty="0"/>
            </a:br>
            <a:r>
              <a:rPr lang="fr-FR" altLang="ko-KR" sz="1600" dirty="0"/>
              <a:t>    "mt": 3,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/>
              <a:t>       "cnm": </a:t>
            </a:r>
            <a:r>
              <a:rPr lang="fr-FR" altLang="ko-KR" sz="1600" dirty="0" smtClean="0">
                <a:solidFill>
                  <a:srgbClr val="FF0000"/>
                </a:solidFill>
              </a:rPr>
              <a:t>3</a:t>
            </a:r>
            <a:r>
              <a:rPr lang="fr-FR" altLang="ko-KR" sz="1600" dirty="0" smtClean="0"/>
              <a:t>,       </a:t>
            </a:r>
            <a:endParaRPr lang="fr-FR" altLang="ko-KR" sz="1600" dirty="0"/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 smtClean="0"/>
              <a:t>       "</a:t>
            </a:r>
            <a:r>
              <a:rPr lang="fr-FR" altLang="ko-KR" sz="1600" dirty="0"/>
              <a:t>mnm": 6,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 smtClean="0">
                <a:solidFill>
                  <a:srgbClr val="34B233"/>
                </a:solidFill>
              </a:rPr>
              <a:t>       "</a:t>
            </a:r>
            <a:r>
              <a:rPr lang="fr-FR" altLang="ko-KR" sz="1600" dirty="0">
                <a:solidFill>
                  <a:srgbClr val="34B233"/>
                </a:solidFill>
              </a:rPr>
              <a:t>mid": </a:t>
            </a:r>
            <a:r>
              <a:rPr lang="fr-FR" altLang="ko-KR" sz="1600" dirty="0" smtClean="0">
                <a:solidFill>
                  <a:srgbClr val="34B233"/>
                </a:solidFill>
              </a:rPr>
              <a:t>["</a:t>
            </a:r>
            <a:r>
              <a:rPr lang="fr-FR" altLang="ko-KR" sz="1600" dirty="0">
                <a:solidFill>
                  <a:srgbClr val="34B233"/>
                </a:solidFill>
              </a:rPr>
              <a:t>CSE1/contaner","CSE2/contaner", "</a:t>
            </a:r>
            <a:r>
              <a:rPr lang="fr-FR" altLang="ko-KR" sz="1600" dirty="0" smtClean="0">
                <a:solidFill>
                  <a:srgbClr val="34B233"/>
                </a:solidFill>
              </a:rPr>
              <a:t>CSE3/contaner" ],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 smtClean="0"/>
              <a:t>       </a:t>
            </a:r>
            <a:r>
              <a:rPr lang="fr-FR" altLang="ko-KR" sz="1600" dirty="0" smtClean="0">
                <a:solidFill>
                  <a:srgbClr val="FF0000"/>
                </a:solidFill>
              </a:rPr>
              <a:t>"</a:t>
            </a:r>
            <a:r>
              <a:rPr lang="ko-KR" altLang="ko-KR" sz="1600" i="1" dirty="0" err="1" smtClean="0">
                <a:solidFill>
                  <a:srgbClr val="FF0000"/>
                </a:solidFill>
              </a:rPr>
              <a:t>unreachableMemberIDs</a:t>
            </a:r>
            <a:r>
              <a:rPr lang="fr-FR" altLang="ko-KR" sz="1600" dirty="0" smtClean="0">
                <a:solidFill>
                  <a:srgbClr val="FF0000"/>
                </a:solidFill>
              </a:rPr>
              <a:t>": ["CSE4/contaner</a:t>
            </a:r>
            <a:r>
              <a:rPr lang="fr-FR" altLang="ko-KR" sz="1600" dirty="0">
                <a:solidFill>
                  <a:srgbClr val="FF0000"/>
                </a:solidFill>
              </a:rPr>
              <a:t>","CSE5/contaner</a:t>
            </a:r>
            <a:r>
              <a:rPr lang="fr-FR" altLang="ko-KR" sz="1600" dirty="0" smtClean="0">
                <a:solidFill>
                  <a:srgbClr val="FF0000"/>
                </a:solidFill>
              </a:rPr>
              <a:t>"],</a:t>
            </a:r>
            <a:endParaRPr lang="fr-FR" altLang="ko-KR" sz="1600" i="1" dirty="0">
              <a:solidFill>
                <a:srgbClr val="FF0000"/>
              </a:solidFill>
            </a:endParaRP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 smtClean="0"/>
              <a:t>       "</a:t>
            </a:r>
            <a:r>
              <a:rPr lang="fr-FR" altLang="ko-KR" sz="1600" dirty="0"/>
              <a:t>csy": </a:t>
            </a:r>
            <a:r>
              <a:rPr lang="fr-FR" altLang="ko-KR" sz="1600" dirty="0" smtClean="0">
                <a:solidFill>
                  <a:srgbClr val="00B0F0"/>
                </a:solidFill>
              </a:rPr>
              <a:t>1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/>
              <a:t> </a:t>
            </a:r>
            <a:r>
              <a:rPr lang="fr-FR" altLang="ko-KR" sz="1600" dirty="0" smtClean="0"/>
              <a:t>   </a:t>
            </a:r>
            <a:r>
              <a:rPr lang="fr-FR" altLang="ko-KR" sz="1600" dirty="0"/>
              <a:t> } </a:t>
            </a:r>
            <a:endParaRPr lang="fr-FR" altLang="ko-KR" sz="1600" dirty="0" smtClean="0"/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 smtClean="0"/>
              <a:t> }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 smtClean="0"/>
              <a:t>}</a:t>
            </a:r>
            <a:endParaRPr lang="ko-KR" altLang="ko-KR" sz="1600" dirty="0"/>
          </a:p>
          <a:p>
            <a:pPr marL="180340" indent="-288290" hangingPunct="0">
              <a:spcAft>
                <a:spcPts val="900"/>
              </a:spcAft>
            </a:pPr>
            <a:endParaRPr lang="ko-KR" altLang="ko-K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34" name="꺾인 연결선 33"/>
          <p:cNvCxnSpPr>
            <a:stCxn id="4" idx="3"/>
            <a:endCxn id="25" idx="1"/>
          </p:cNvCxnSpPr>
          <p:nvPr/>
        </p:nvCxnSpPr>
        <p:spPr>
          <a:xfrm flipV="1">
            <a:off x="1268157" y="1768774"/>
            <a:ext cx="1246443" cy="3310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078652" y="2740458"/>
            <a:ext cx="46074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/>
              <a:t>Result of CREATE operation</a:t>
            </a:r>
          </a:p>
          <a:p>
            <a:r>
              <a:rPr lang="en-US" altLang="ko-KR" sz="2400" b="1" dirty="0" smtClean="0"/>
              <a:t>and RSC=new code (2XXX) which is proposed by PRO-2017-0060</a:t>
            </a:r>
            <a:endParaRPr lang="ko-KR" altLang="en-US" sz="2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5713257" y="4014983"/>
            <a:ext cx="132536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CSE1/container</a:t>
            </a:r>
            <a:endParaRPr lang="ko-KR" altLang="en-US" sz="1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5719674" y="4406303"/>
            <a:ext cx="132536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CSE2/container</a:t>
            </a:r>
            <a:endParaRPr lang="ko-KR" altLang="en-US" sz="1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5713256" y="4797623"/>
            <a:ext cx="132536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CSE3/container</a:t>
            </a:r>
            <a:endParaRPr lang="ko-KR" altLang="en-US" sz="14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7316529" y="4009005"/>
            <a:ext cx="1325363" cy="30777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CSE4/container</a:t>
            </a:r>
            <a:endParaRPr lang="ko-KR" altLang="en-US" sz="14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7316530" y="4419416"/>
            <a:ext cx="1325363" cy="30777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CSE5/container</a:t>
            </a:r>
            <a:endParaRPr lang="ko-KR" altLang="en-US" sz="1400" b="1" dirty="0"/>
          </a:p>
        </p:txBody>
      </p:sp>
      <p:cxnSp>
        <p:nvCxnSpPr>
          <p:cNvPr id="5" name="꺾인 연결선 4"/>
          <p:cNvCxnSpPr>
            <a:endCxn id="17" idx="2"/>
          </p:cNvCxnSpPr>
          <p:nvPr/>
        </p:nvCxnSpPr>
        <p:spPr>
          <a:xfrm flipV="1">
            <a:off x="5867400" y="5105400"/>
            <a:ext cx="508538" cy="228600"/>
          </a:xfrm>
          <a:prstGeom prst="bentConnector2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꺾인 연결선 21"/>
          <p:cNvCxnSpPr>
            <a:endCxn id="20" idx="2"/>
          </p:cNvCxnSpPr>
          <p:nvPr/>
        </p:nvCxnSpPr>
        <p:spPr>
          <a:xfrm flipV="1">
            <a:off x="6021544" y="4727193"/>
            <a:ext cx="1957668" cy="835407"/>
          </a:xfrm>
          <a:prstGeom prst="bentConnector2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7376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530" y="383352"/>
            <a:ext cx="7239000" cy="1143000"/>
          </a:xfrm>
        </p:spPr>
        <p:txBody>
          <a:bodyPr/>
          <a:lstStyle/>
          <a:p>
            <a:r>
              <a:rPr lang="en-US" sz="4000" dirty="0" smtClean="0"/>
              <a:t>Case 1A: STE  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634650" y="1479696"/>
            <a:ext cx="633507" cy="58477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3200" b="1" dirty="0" smtClean="0"/>
              <a:t>AE</a:t>
            </a:r>
            <a:endParaRPr lang="ko-KR" altLang="en-US" sz="32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2514600" y="1476386"/>
            <a:ext cx="2187009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3200" b="1" dirty="0" smtClean="0"/>
              <a:t>Hosting CSE</a:t>
            </a:r>
            <a:endParaRPr lang="ko-KR" altLang="en-US" sz="32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5713257" y="1081346"/>
            <a:ext cx="132536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CSE1/container</a:t>
            </a:r>
            <a:endParaRPr lang="ko-KR" altLang="en-US" sz="14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5719674" y="1472666"/>
            <a:ext cx="132536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CSE2/container</a:t>
            </a:r>
            <a:endParaRPr lang="ko-KR" altLang="en-US" sz="14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713256" y="1863986"/>
            <a:ext cx="132536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CSE3/container</a:t>
            </a:r>
            <a:endParaRPr lang="ko-KR" altLang="en-US" sz="14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7194494" y="1067624"/>
            <a:ext cx="1325363" cy="30777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CSE4/container</a:t>
            </a:r>
            <a:endParaRPr lang="ko-KR" altLang="en-US" sz="14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7194495" y="1478035"/>
            <a:ext cx="1325363" cy="30777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CSE5/container</a:t>
            </a:r>
            <a:endParaRPr lang="ko-KR" altLang="en-US" sz="14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472017" y="1066422"/>
            <a:ext cx="12730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/>
              <a:t>Originator</a:t>
            </a:r>
            <a:endParaRPr lang="ko-KR" altLang="en-US" sz="20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3136591" y="1072556"/>
            <a:ext cx="10954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/>
              <a:t>Receiver</a:t>
            </a:r>
            <a:endParaRPr lang="ko-KR" altLang="en-US" sz="2000" b="1" dirty="0"/>
          </a:p>
        </p:txBody>
      </p:sp>
      <p:cxnSp>
        <p:nvCxnSpPr>
          <p:cNvPr id="34" name="꺾인 연결선 33"/>
          <p:cNvCxnSpPr>
            <a:stCxn id="4" idx="3"/>
            <a:endCxn id="25" idx="1"/>
          </p:cNvCxnSpPr>
          <p:nvPr/>
        </p:nvCxnSpPr>
        <p:spPr>
          <a:xfrm flipV="1">
            <a:off x="1268157" y="1768774"/>
            <a:ext cx="1246443" cy="3310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72017" y="2243579"/>
            <a:ext cx="820455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b="1" dirty="0"/>
              <a:t>ARC-2016-0484R02, ARC-2016-0550R01</a:t>
            </a:r>
            <a:endParaRPr lang="en-US" altLang="ko-KR" sz="3200" b="1" dirty="0" smtClean="0"/>
          </a:p>
          <a:p>
            <a:r>
              <a:rPr lang="en-US" altLang="ko-KR" sz="2000" b="1" i="1" dirty="0"/>
              <a:t>Group Request Target Members</a:t>
            </a:r>
            <a:r>
              <a:rPr lang="en-US" altLang="ko-KR" sz="2000" dirty="0"/>
              <a:t>: optional group request target members: Indicates subset of members of a group for which </a:t>
            </a:r>
            <a:r>
              <a:rPr lang="en-US" altLang="ko-KR" sz="2000" dirty="0" err="1"/>
              <a:t>fanout</a:t>
            </a:r>
            <a:r>
              <a:rPr lang="en-US" altLang="ko-KR" sz="2000" dirty="0"/>
              <a:t> is to be executed. Example usage of Group Request Target Members: if  </a:t>
            </a:r>
            <a:r>
              <a:rPr lang="en-US" altLang="ko-KR" sz="2000" dirty="0" err="1"/>
              <a:t>fanout</a:t>
            </a:r>
            <a:r>
              <a:rPr lang="en-US" altLang="ko-KR" sz="2000" dirty="0"/>
              <a:t> operation failed for some of the members then the Originator may use this parameter to execute </a:t>
            </a:r>
            <a:r>
              <a:rPr lang="en-US" altLang="ko-KR" sz="2000" dirty="0" err="1"/>
              <a:t>fanout</a:t>
            </a:r>
            <a:r>
              <a:rPr lang="en-US" altLang="ko-KR" sz="2000" dirty="0"/>
              <a:t> for failed members of a previous </a:t>
            </a:r>
            <a:r>
              <a:rPr lang="en-US" altLang="ko-KR" sz="2000" dirty="0" err="1"/>
              <a:t>fanout</a:t>
            </a:r>
            <a:r>
              <a:rPr lang="en-US" altLang="ko-KR" sz="2000" dirty="0"/>
              <a:t> operation.</a:t>
            </a:r>
            <a:endParaRPr lang="ko-KR" altLang="en-US" sz="2000" dirty="0"/>
          </a:p>
        </p:txBody>
      </p:sp>
      <p:sp>
        <p:nvSpPr>
          <p:cNvPr id="16" name="직사각형 15"/>
          <p:cNvSpPr/>
          <p:nvPr/>
        </p:nvSpPr>
        <p:spPr>
          <a:xfrm>
            <a:off x="434409" y="4397546"/>
            <a:ext cx="85344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340" indent="-288290" hangingPunct="0">
              <a:spcAft>
                <a:spcPts val="0"/>
              </a:spcAft>
            </a:pPr>
            <a:r>
              <a:rPr lang="en-GB" altLang="ko-KR" sz="1600" dirty="0"/>
              <a:t>{"to": "//Hosting CSE/2345", "</a:t>
            </a:r>
            <a:r>
              <a:rPr lang="en-GB" altLang="ko-KR" sz="1600" dirty="0" err="1"/>
              <a:t>fr</a:t>
            </a:r>
            <a:r>
              <a:rPr lang="en-GB" altLang="ko-KR" sz="1600" dirty="0"/>
              <a:t>": "//AE/99", "op": 1, "</a:t>
            </a:r>
            <a:r>
              <a:rPr lang="en-GB" altLang="ko-KR" sz="1600" dirty="0" err="1"/>
              <a:t>rqi</a:t>
            </a:r>
            <a:r>
              <a:rPr lang="en-GB" altLang="ko-KR" sz="1600" dirty="0"/>
              <a:t>": "A1234", "ty": 9,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en-GB" altLang="ko-KR" sz="1600" dirty="0"/>
              <a:t> "pc": </a:t>
            </a:r>
            <a:r>
              <a:rPr lang="fr-FR" altLang="ko-KR" sz="1600" dirty="0"/>
              <a:t>{  "m2m:grp": { </a:t>
            </a:r>
            <a:br>
              <a:rPr lang="fr-FR" altLang="ko-KR" sz="1600" dirty="0"/>
            </a:br>
            <a:r>
              <a:rPr lang="fr-FR" altLang="ko-KR" sz="1600" dirty="0"/>
              <a:t>   "ri": "</a:t>
            </a:r>
            <a:r>
              <a:rPr lang="en-GB" altLang="ko-KR" sz="1600" dirty="0"/>
              <a:t>/CSE987776/group001</a:t>
            </a:r>
            <a:r>
              <a:rPr lang="fr-FR" altLang="ko-KR" sz="1600" dirty="0"/>
              <a:t>", </a:t>
            </a:r>
            <a:r>
              <a:rPr lang="fr-FR" altLang="ko-KR" sz="1600" dirty="0" smtClean="0"/>
              <a:t> "</a:t>
            </a:r>
            <a:r>
              <a:rPr lang="fr-FR" altLang="ko-KR" sz="1600" dirty="0"/>
              <a:t>rn": "containergroup", </a:t>
            </a:r>
            <a:r>
              <a:rPr lang="fr-FR" altLang="ko-KR" sz="1600" dirty="0" smtClean="0"/>
              <a:t>"</a:t>
            </a:r>
            <a:r>
              <a:rPr lang="fr-FR" altLang="ko-KR" sz="1600" dirty="0"/>
              <a:t>pi": "</a:t>
            </a:r>
            <a:r>
              <a:rPr lang="en-GB" altLang="ko-KR" sz="1600" dirty="0"/>
              <a:t>CSE987776</a:t>
            </a:r>
            <a:r>
              <a:rPr lang="fr-FR" altLang="ko-KR" sz="1600" dirty="0"/>
              <a:t>", 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/>
              <a:t>       "et": "20170408T004648",  "ct": "20170404T132648", </a:t>
            </a:r>
            <a:r>
              <a:rPr lang="fr-FR" altLang="ko-KR" sz="1600" dirty="0" smtClean="0"/>
              <a:t> "</a:t>
            </a:r>
            <a:r>
              <a:rPr lang="fr-FR" altLang="ko-KR" sz="1600" dirty="0"/>
              <a:t>lt": "20170404T132648", </a:t>
            </a:r>
            <a:endParaRPr lang="fr-FR" altLang="ko-KR" sz="1600" dirty="0" smtClean="0"/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 smtClean="0"/>
              <a:t>      </a:t>
            </a:r>
            <a:r>
              <a:rPr lang="fr-FR" altLang="ko-KR" sz="1600" dirty="0" smtClean="0">
                <a:solidFill>
                  <a:srgbClr val="FF0000"/>
                </a:solidFill>
              </a:rPr>
              <a:t> </a:t>
            </a:r>
            <a:r>
              <a:rPr lang="fr-FR" altLang="ko-KR" sz="1600" dirty="0">
                <a:solidFill>
                  <a:srgbClr val="FF0000"/>
                </a:solidFill>
              </a:rPr>
              <a:t>"GroupRequestTargerMembers": </a:t>
            </a:r>
            <a:r>
              <a:rPr lang="fr-FR" altLang="ko-KR" sz="1600" dirty="0" smtClean="0">
                <a:solidFill>
                  <a:srgbClr val="FF0000"/>
                </a:solidFill>
              </a:rPr>
              <a:t> ?,</a:t>
            </a:r>
            <a:r>
              <a:rPr lang="fr-FR" altLang="ko-KR" sz="1600" dirty="0"/>
              <a:t/>
            </a:r>
            <a:br>
              <a:rPr lang="fr-FR" altLang="ko-KR" sz="1600" dirty="0"/>
            </a:br>
            <a:r>
              <a:rPr lang="fr-FR" altLang="ko-KR" sz="1600" dirty="0"/>
              <a:t>    "mt": 3</a:t>
            </a:r>
            <a:r>
              <a:rPr lang="fr-FR" altLang="ko-KR" sz="1600" dirty="0" smtClean="0"/>
              <a:t>,  </a:t>
            </a:r>
            <a:r>
              <a:rPr lang="fr-FR" altLang="ko-KR" sz="1600" dirty="0"/>
              <a:t>"cnm": 5</a:t>
            </a:r>
            <a:r>
              <a:rPr lang="fr-FR" altLang="ko-KR" sz="1600" dirty="0" smtClean="0"/>
              <a:t>,  "</a:t>
            </a:r>
            <a:r>
              <a:rPr lang="fr-FR" altLang="ko-KR" sz="1600" dirty="0"/>
              <a:t>mnm": 6,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 smtClean="0"/>
              <a:t>       "</a:t>
            </a:r>
            <a:r>
              <a:rPr lang="fr-FR" altLang="ko-KR" sz="1600" dirty="0"/>
              <a:t>mid": </a:t>
            </a:r>
            <a:r>
              <a:rPr lang="fr-FR" altLang="ko-KR" sz="1600" dirty="0" smtClean="0"/>
              <a:t>["</a:t>
            </a:r>
            <a:r>
              <a:rPr lang="fr-FR" altLang="ko-KR" sz="1600" dirty="0"/>
              <a:t>CSE1/contaner","</a:t>
            </a:r>
            <a:r>
              <a:rPr lang="fr-FR" altLang="ko-KR" sz="1600" dirty="0" smtClean="0"/>
              <a:t>CSE2/contaner", "CSE3/contaner", "CSE4/contaner</a:t>
            </a:r>
            <a:r>
              <a:rPr lang="fr-FR" altLang="ko-KR" sz="1600" dirty="0"/>
              <a:t>", "</a:t>
            </a:r>
            <a:r>
              <a:rPr lang="fr-FR" altLang="ko-KR" sz="1600" dirty="0" smtClean="0"/>
              <a:t>CSE5/contaner"],</a:t>
            </a:r>
            <a:endParaRPr lang="fr-FR" altLang="ko-KR" sz="1600" dirty="0"/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 smtClean="0"/>
              <a:t>      "</a:t>
            </a:r>
            <a:r>
              <a:rPr lang="fr-FR" altLang="ko-KR" sz="1600" dirty="0"/>
              <a:t>csy": </a:t>
            </a:r>
            <a:r>
              <a:rPr lang="fr-FR" altLang="ko-KR" sz="1600" dirty="0" smtClean="0">
                <a:solidFill>
                  <a:srgbClr val="00B0F0"/>
                </a:solidFill>
              </a:rPr>
              <a:t>1</a:t>
            </a:r>
            <a:r>
              <a:rPr lang="fr-FR" altLang="ko-KR" sz="1600" dirty="0" smtClean="0"/>
              <a:t> </a:t>
            </a:r>
            <a:r>
              <a:rPr lang="fr-FR" altLang="ko-KR" sz="1600" dirty="0"/>
              <a:t> } </a:t>
            </a:r>
            <a:r>
              <a:rPr lang="fr-FR" altLang="ko-KR" sz="1600" dirty="0" smtClean="0"/>
              <a:t>  }  }</a:t>
            </a:r>
            <a:endParaRPr lang="ko-KR" altLang="ko-K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86155" y="1859093"/>
            <a:ext cx="80374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dirty="0" err="1"/>
              <a:t>f</a:t>
            </a:r>
            <a:r>
              <a:rPr lang="en-US" altLang="ko-KR" dirty="0" err="1" smtClean="0"/>
              <a:t>anout</a:t>
            </a:r>
            <a:endParaRPr lang="ko-KR" altLang="en-US" dirty="0"/>
          </a:p>
        </p:txBody>
      </p:sp>
      <p:cxnSp>
        <p:nvCxnSpPr>
          <p:cNvPr id="7" name="꺾인 연결선 6"/>
          <p:cNvCxnSpPr>
            <a:stCxn id="5" idx="3"/>
            <a:endCxn id="30" idx="2"/>
          </p:cNvCxnSpPr>
          <p:nvPr/>
        </p:nvCxnSpPr>
        <p:spPr>
          <a:xfrm flipV="1">
            <a:off x="5089901" y="1785812"/>
            <a:ext cx="2767276" cy="257947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꺾인 연결선 19"/>
          <p:cNvCxnSpPr>
            <a:stCxn id="5" idx="3"/>
            <a:endCxn id="29" idx="1"/>
          </p:cNvCxnSpPr>
          <p:nvPr/>
        </p:nvCxnSpPr>
        <p:spPr>
          <a:xfrm flipV="1">
            <a:off x="5089901" y="1221513"/>
            <a:ext cx="2104593" cy="822246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2590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530" y="383352"/>
            <a:ext cx="7239000" cy="1143000"/>
          </a:xfrm>
        </p:spPr>
        <p:txBody>
          <a:bodyPr/>
          <a:lstStyle/>
          <a:p>
            <a:r>
              <a:rPr lang="en-US" sz="4000" dirty="0" smtClean="0"/>
              <a:t>Case 1A: STE has still problem  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634650" y="1479696"/>
            <a:ext cx="633507" cy="58477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3200" b="1" dirty="0" smtClean="0"/>
              <a:t>AE</a:t>
            </a:r>
            <a:endParaRPr lang="ko-KR" altLang="en-US" sz="32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2514600" y="1476386"/>
            <a:ext cx="2187009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3200" b="1" dirty="0" smtClean="0"/>
              <a:t>Hosting CSE</a:t>
            </a:r>
            <a:endParaRPr lang="ko-KR" altLang="en-US" sz="32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5713257" y="1081346"/>
            <a:ext cx="132536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CSE1/container</a:t>
            </a:r>
            <a:endParaRPr lang="ko-KR" altLang="en-US" sz="14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5719674" y="1472666"/>
            <a:ext cx="132536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CSE2/container</a:t>
            </a:r>
            <a:endParaRPr lang="ko-KR" altLang="en-US" sz="14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713256" y="1863986"/>
            <a:ext cx="132536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CSE3/container</a:t>
            </a:r>
            <a:endParaRPr lang="ko-KR" altLang="en-US" sz="14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7194494" y="1067624"/>
            <a:ext cx="1325363" cy="30777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CSE4/container</a:t>
            </a:r>
            <a:endParaRPr lang="ko-KR" altLang="en-US" sz="14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7194495" y="1478035"/>
            <a:ext cx="1325363" cy="30777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CSE5/container</a:t>
            </a:r>
            <a:endParaRPr lang="ko-KR" altLang="en-US" sz="14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472017" y="1066422"/>
            <a:ext cx="12730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/>
              <a:t>Originator</a:t>
            </a:r>
            <a:endParaRPr lang="ko-KR" altLang="en-US" sz="20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3136591" y="1072556"/>
            <a:ext cx="10954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/>
              <a:t>Receiver</a:t>
            </a:r>
            <a:endParaRPr lang="ko-KR" altLang="en-US" sz="2000" b="1" dirty="0"/>
          </a:p>
        </p:txBody>
      </p:sp>
      <p:cxnSp>
        <p:nvCxnSpPr>
          <p:cNvPr id="34" name="꺾인 연결선 33"/>
          <p:cNvCxnSpPr>
            <a:stCxn id="4" idx="3"/>
            <a:endCxn id="25" idx="1"/>
          </p:cNvCxnSpPr>
          <p:nvPr/>
        </p:nvCxnSpPr>
        <p:spPr>
          <a:xfrm flipV="1">
            <a:off x="1268157" y="1768774"/>
            <a:ext cx="1246443" cy="3310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4286155" y="1859093"/>
            <a:ext cx="80374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dirty="0" err="1"/>
              <a:t>f</a:t>
            </a:r>
            <a:r>
              <a:rPr lang="en-US" altLang="ko-KR" dirty="0" err="1" smtClean="0"/>
              <a:t>anout</a:t>
            </a:r>
            <a:endParaRPr lang="ko-KR" altLang="en-US" dirty="0"/>
          </a:p>
        </p:txBody>
      </p:sp>
      <p:cxnSp>
        <p:nvCxnSpPr>
          <p:cNvPr id="7" name="꺾인 연결선 6"/>
          <p:cNvCxnSpPr>
            <a:stCxn id="5" idx="3"/>
            <a:endCxn id="30" idx="2"/>
          </p:cNvCxnSpPr>
          <p:nvPr/>
        </p:nvCxnSpPr>
        <p:spPr>
          <a:xfrm flipV="1">
            <a:off x="5089901" y="1785812"/>
            <a:ext cx="2767276" cy="257947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꺾인 연결선 19"/>
          <p:cNvCxnSpPr>
            <a:stCxn id="5" idx="3"/>
            <a:endCxn id="29" idx="1"/>
          </p:cNvCxnSpPr>
          <p:nvPr/>
        </p:nvCxnSpPr>
        <p:spPr>
          <a:xfrm flipV="1">
            <a:off x="5089901" y="1221513"/>
            <a:ext cx="2104593" cy="822246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직사각형 9"/>
          <p:cNvSpPr/>
          <p:nvPr/>
        </p:nvSpPr>
        <p:spPr>
          <a:xfrm>
            <a:off x="348059" y="3276600"/>
            <a:ext cx="870709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 smtClean="0"/>
              <a:t>Q1: How does Originator knows or maintains </a:t>
            </a:r>
            <a:r>
              <a:rPr lang="en-US" altLang="ko-KR" dirty="0" err="1" smtClean="0"/>
              <a:t>fanout</a:t>
            </a:r>
            <a:r>
              <a:rPr lang="en-US" altLang="ko-KR" dirty="0" smtClean="0"/>
              <a:t>  for </a:t>
            </a:r>
            <a:r>
              <a:rPr lang="en-US" altLang="ko-KR" b="1" i="1" dirty="0" smtClean="0"/>
              <a:t>Group Request Target Members </a:t>
            </a:r>
            <a:r>
              <a:rPr lang="en-US" altLang="ko-KR" dirty="0" smtClean="0"/>
              <a:t>parameter ?</a:t>
            </a:r>
          </a:p>
          <a:p>
            <a:r>
              <a:rPr lang="en-US" altLang="ko-KR" dirty="0" smtClean="0"/>
              <a:t>In case of Hosting CSE does not have unreachable </a:t>
            </a:r>
            <a:r>
              <a:rPr lang="en-US" altLang="ko-KR" i="1" dirty="0" err="1" smtClean="0"/>
              <a:t>memberIDs</a:t>
            </a:r>
            <a:r>
              <a:rPr lang="en-US" altLang="ko-KR" dirty="0" smtClean="0"/>
              <a:t> list.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Q2: Does the &lt;</a:t>
            </a:r>
            <a:r>
              <a:rPr lang="en-US" altLang="ko-KR" dirty="0" err="1" smtClean="0"/>
              <a:t>fanoutpoint</a:t>
            </a:r>
            <a:r>
              <a:rPr lang="en-US" altLang="ko-KR" dirty="0" smtClean="0"/>
              <a:t>&gt; provide resource for  </a:t>
            </a:r>
            <a:r>
              <a:rPr lang="en-US" altLang="ko-KR" b="1" i="1" dirty="0"/>
              <a:t>Group Request Target Members </a:t>
            </a:r>
            <a:r>
              <a:rPr lang="en-US" altLang="ko-KR" dirty="0"/>
              <a:t>parameter ?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Comments: ARC-2016-0484R02 is for Release 2 only. Mirror CR is needed.</a:t>
            </a:r>
          </a:p>
        </p:txBody>
      </p:sp>
    </p:spTree>
    <p:extLst>
      <p:ext uri="{BB962C8B-B14F-4D97-AF65-F5344CB8AC3E}">
        <p14:creationId xmlns:p14="http://schemas.microsoft.com/office/powerpoint/2010/main" val="2035661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530" y="383352"/>
            <a:ext cx="7239000" cy="1143000"/>
          </a:xfrm>
        </p:spPr>
        <p:txBody>
          <a:bodyPr/>
          <a:lstStyle/>
          <a:p>
            <a:r>
              <a:rPr lang="en-US" sz="4000" dirty="0" smtClean="0"/>
              <a:t>Case 1A: solution for STE  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634650" y="1479696"/>
            <a:ext cx="633507" cy="58477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3200" b="1" dirty="0" smtClean="0"/>
              <a:t>AE</a:t>
            </a:r>
            <a:endParaRPr lang="ko-KR" altLang="en-US" sz="32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2514600" y="1476386"/>
            <a:ext cx="2187009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3200" b="1" dirty="0" smtClean="0"/>
              <a:t>Hosting CSE</a:t>
            </a:r>
            <a:endParaRPr lang="ko-KR" altLang="en-US" sz="32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5713257" y="1081346"/>
            <a:ext cx="132536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CSE1/container</a:t>
            </a:r>
            <a:endParaRPr lang="ko-KR" altLang="en-US" sz="14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5719674" y="1472666"/>
            <a:ext cx="132536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CSE2/container</a:t>
            </a:r>
            <a:endParaRPr lang="ko-KR" altLang="en-US" sz="14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713256" y="1863986"/>
            <a:ext cx="132536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CSE3/container</a:t>
            </a:r>
            <a:endParaRPr lang="ko-KR" altLang="en-US" sz="14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7194494" y="1067624"/>
            <a:ext cx="1325363" cy="30777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CSE4/container</a:t>
            </a:r>
            <a:endParaRPr lang="ko-KR" altLang="en-US" sz="14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7194495" y="1478035"/>
            <a:ext cx="1325363" cy="30777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CSE5/container</a:t>
            </a:r>
            <a:endParaRPr lang="ko-KR" altLang="en-US" sz="14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472017" y="1066422"/>
            <a:ext cx="12730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/>
              <a:t>Originator</a:t>
            </a:r>
            <a:endParaRPr lang="ko-KR" altLang="en-US" sz="20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3136591" y="1072556"/>
            <a:ext cx="10954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/>
              <a:t>Receiver</a:t>
            </a:r>
            <a:endParaRPr lang="ko-KR" altLang="en-US" sz="2000" b="1" dirty="0"/>
          </a:p>
        </p:txBody>
      </p:sp>
      <p:cxnSp>
        <p:nvCxnSpPr>
          <p:cNvPr id="34" name="꺾인 연결선 33"/>
          <p:cNvCxnSpPr>
            <a:stCxn id="4" idx="3"/>
            <a:endCxn id="25" idx="1"/>
          </p:cNvCxnSpPr>
          <p:nvPr/>
        </p:nvCxnSpPr>
        <p:spPr>
          <a:xfrm flipV="1">
            <a:off x="1268157" y="1768774"/>
            <a:ext cx="1246443" cy="3310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직사각형 15"/>
          <p:cNvSpPr/>
          <p:nvPr/>
        </p:nvSpPr>
        <p:spPr>
          <a:xfrm>
            <a:off x="420828" y="2559566"/>
            <a:ext cx="85344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340" indent="-288290" hangingPunct="0">
              <a:spcAft>
                <a:spcPts val="0"/>
              </a:spcAft>
            </a:pPr>
            <a:r>
              <a:rPr lang="en-GB" altLang="ko-KR" sz="1600" dirty="0"/>
              <a:t>{"to": "//Hosting CSE/2345", "</a:t>
            </a:r>
            <a:r>
              <a:rPr lang="en-GB" altLang="ko-KR" sz="1600" dirty="0" err="1"/>
              <a:t>fr</a:t>
            </a:r>
            <a:r>
              <a:rPr lang="en-GB" altLang="ko-KR" sz="1600" dirty="0"/>
              <a:t>": "//AE/99", "op": 1, "</a:t>
            </a:r>
            <a:r>
              <a:rPr lang="en-GB" altLang="ko-KR" sz="1600" dirty="0" err="1"/>
              <a:t>rqi</a:t>
            </a:r>
            <a:r>
              <a:rPr lang="en-GB" altLang="ko-KR" sz="1600" dirty="0"/>
              <a:t>": "A1234", "ty": 9,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en-GB" altLang="ko-KR" sz="1600" dirty="0"/>
              <a:t> "pc": </a:t>
            </a:r>
            <a:r>
              <a:rPr lang="fr-FR" altLang="ko-KR" sz="1600" dirty="0"/>
              <a:t>{  "m2m:grp": { </a:t>
            </a:r>
            <a:br>
              <a:rPr lang="fr-FR" altLang="ko-KR" sz="1600" dirty="0"/>
            </a:br>
            <a:r>
              <a:rPr lang="fr-FR" altLang="ko-KR" sz="1600" dirty="0"/>
              <a:t>   "ri": "</a:t>
            </a:r>
            <a:r>
              <a:rPr lang="en-GB" altLang="ko-KR" sz="1600" dirty="0"/>
              <a:t>/CSE987776/group001</a:t>
            </a:r>
            <a:r>
              <a:rPr lang="fr-FR" altLang="ko-KR" sz="1600" dirty="0"/>
              <a:t>", </a:t>
            </a:r>
            <a:r>
              <a:rPr lang="fr-FR" altLang="ko-KR" sz="1600" dirty="0" smtClean="0"/>
              <a:t> "</a:t>
            </a:r>
            <a:r>
              <a:rPr lang="fr-FR" altLang="ko-KR" sz="1600" dirty="0"/>
              <a:t>rn": "containergroup", </a:t>
            </a:r>
            <a:r>
              <a:rPr lang="fr-FR" altLang="ko-KR" sz="1600" dirty="0" smtClean="0"/>
              <a:t>"</a:t>
            </a:r>
            <a:r>
              <a:rPr lang="fr-FR" altLang="ko-KR" sz="1600" dirty="0"/>
              <a:t>pi": "</a:t>
            </a:r>
            <a:r>
              <a:rPr lang="en-GB" altLang="ko-KR" sz="1600" dirty="0"/>
              <a:t>CSE987776</a:t>
            </a:r>
            <a:r>
              <a:rPr lang="fr-FR" altLang="ko-KR" sz="1600" dirty="0"/>
              <a:t>", 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/>
              <a:t>       "et": "20170408T004648",  "ct": "20170404T132648", </a:t>
            </a:r>
            <a:r>
              <a:rPr lang="fr-FR" altLang="ko-KR" sz="1600" dirty="0" smtClean="0"/>
              <a:t> "</a:t>
            </a:r>
            <a:r>
              <a:rPr lang="fr-FR" altLang="ko-KR" sz="1600" dirty="0"/>
              <a:t>lt": "20170404T132648", </a:t>
            </a:r>
            <a:endParaRPr lang="fr-FR" altLang="ko-KR" sz="1600" dirty="0" smtClean="0"/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 smtClean="0"/>
              <a:t>      </a:t>
            </a:r>
            <a:r>
              <a:rPr lang="fr-FR" altLang="ko-KR" sz="1600" dirty="0" smtClean="0">
                <a:solidFill>
                  <a:srgbClr val="FF0000"/>
                </a:solidFill>
              </a:rPr>
              <a:t> </a:t>
            </a:r>
            <a:r>
              <a:rPr lang="fr-FR" altLang="ko-KR" sz="1600" dirty="0">
                <a:solidFill>
                  <a:srgbClr val="FF0000"/>
                </a:solidFill>
              </a:rPr>
              <a:t>"GroupRequestTargerMembers": </a:t>
            </a:r>
            <a:r>
              <a:rPr lang="fr-FR" altLang="ko-KR" sz="1600" dirty="0" smtClean="0">
                <a:solidFill>
                  <a:srgbClr val="FF0000"/>
                </a:solidFill>
              </a:rPr>
              <a:t> ?</a:t>
            </a:r>
            <a:r>
              <a:rPr lang="fr-FR" altLang="ko-KR" sz="1600" dirty="0"/>
              <a:t/>
            </a:r>
            <a:br>
              <a:rPr lang="fr-FR" altLang="ko-KR" sz="1600" dirty="0"/>
            </a:br>
            <a:r>
              <a:rPr lang="fr-FR" altLang="ko-KR" sz="1600" dirty="0"/>
              <a:t>    "mt": 3</a:t>
            </a:r>
            <a:r>
              <a:rPr lang="fr-FR" altLang="ko-KR" sz="1600" dirty="0" smtClean="0"/>
              <a:t>,  </a:t>
            </a:r>
            <a:r>
              <a:rPr lang="fr-FR" altLang="ko-KR" sz="1600" dirty="0"/>
              <a:t>"cnm": 5</a:t>
            </a:r>
            <a:r>
              <a:rPr lang="fr-FR" altLang="ko-KR" sz="1600" dirty="0" smtClean="0"/>
              <a:t>,  "</a:t>
            </a:r>
            <a:r>
              <a:rPr lang="fr-FR" altLang="ko-KR" sz="1600" dirty="0"/>
              <a:t>mnm": 6,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 smtClean="0"/>
              <a:t>       "</a:t>
            </a:r>
            <a:r>
              <a:rPr lang="fr-FR" altLang="ko-KR" sz="1600" dirty="0"/>
              <a:t>mid": </a:t>
            </a:r>
            <a:r>
              <a:rPr lang="fr-FR" altLang="ko-KR" sz="1600" dirty="0" smtClean="0"/>
              <a:t>["</a:t>
            </a:r>
            <a:r>
              <a:rPr lang="fr-FR" altLang="ko-KR" sz="1600" dirty="0"/>
              <a:t>CSE1/contaner","</a:t>
            </a:r>
            <a:r>
              <a:rPr lang="fr-FR" altLang="ko-KR" sz="1600" dirty="0" smtClean="0"/>
              <a:t>CSE2/contaner", "CSE3/contaner", "CSE4/contaner</a:t>
            </a:r>
            <a:r>
              <a:rPr lang="fr-FR" altLang="ko-KR" sz="1600" dirty="0"/>
              <a:t>", "</a:t>
            </a:r>
            <a:r>
              <a:rPr lang="fr-FR" altLang="ko-KR" sz="1600" dirty="0" smtClean="0"/>
              <a:t>CSE5/contaner"],</a:t>
            </a:r>
            <a:endParaRPr lang="fr-FR" altLang="ko-KR" sz="1600" dirty="0"/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 smtClean="0"/>
              <a:t>      "</a:t>
            </a:r>
            <a:r>
              <a:rPr lang="fr-FR" altLang="ko-KR" sz="1600" dirty="0"/>
              <a:t>csy": </a:t>
            </a:r>
            <a:r>
              <a:rPr lang="fr-FR" altLang="ko-KR" sz="1600" dirty="0" smtClean="0">
                <a:solidFill>
                  <a:srgbClr val="00B0F0"/>
                </a:solidFill>
              </a:rPr>
              <a:t>1</a:t>
            </a:r>
            <a:r>
              <a:rPr lang="fr-FR" altLang="ko-KR" sz="1600" dirty="0" smtClean="0"/>
              <a:t> </a:t>
            </a:r>
            <a:r>
              <a:rPr lang="fr-FR" altLang="ko-KR" sz="1600" dirty="0"/>
              <a:t> } </a:t>
            </a:r>
            <a:r>
              <a:rPr lang="fr-FR" altLang="ko-KR" sz="1600" dirty="0" smtClean="0"/>
              <a:t>  }  }</a:t>
            </a:r>
            <a:endParaRPr lang="ko-KR" altLang="ko-K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86155" y="1859093"/>
            <a:ext cx="80374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dirty="0" err="1"/>
              <a:t>f</a:t>
            </a:r>
            <a:r>
              <a:rPr lang="en-US" altLang="ko-KR" dirty="0" err="1" smtClean="0"/>
              <a:t>anout</a:t>
            </a:r>
            <a:endParaRPr lang="ko-KR" altLang="en-US" dirty="0"/>
          </a:p>
        </p:txBody>
      </p:sp>
      <p:cxnSp>
        <p:nvCxnSpPr>
          <p:cNvPr id="7" name="꺾인 연결선 6"/>
          <p:cNvCxnSpPr>
            <a:stCxn id="5" idx="3"/>
            <a:endCxn id="30" idx="2"/>
          </p:cNvCxnSpPr>
          <p:nvPr/>
        </p:nvCxnSpPr>
        <p:spPr>
          <a:xfrm flipV="1">
            <a:off x="5089901" y="1785812"/>
            <a:ext cx="2767276" cy="257947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꺾인 연결선 19"/>
          <p:cNvCxnSpPr>
            <a:stCxn id="5" idx="3"/>
            <a:endCxn id="29" idx="1"/>
          </p:cNvCxnSpPr>
          <p:nvPr/>
        </p:nvCxnSpPr>
        <p:spPr>
          <a:xfrm flipV="1">
            <a:off x="5089901" y="1221513"/>
            <a:ext cx="2104593" cy="822246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직사각형 2"/>
          <p:cNvSpPr/>
          <p:nvPr/>
        </p:nvSpPr>
        <p:spPr>
          <a:xfrm>
            <a:off x="405165" y="4814310"/>
            <a:ext cx="84945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altLang="ko-KR" dirty="0" smtClean="0"/>
              <a:t>When Originator request operation whith </a:t>
            </a:r>
            <a:r>
              <a:rPr lang="fr-FR" altLang="ko-KR" i="1" dirty="0" smtClean="0"/>
              <a:t>GroupRequestTargerMembers </a:t>
            </a:r>
            <a:r>
              <a:rPr lang="fr-FR" altLang="ko-KR" dirty="0" smtClean="0"/>
              <a:t>parameter, Hosting CSE executes fanout  by using </a:t>
            </a:r>
            <a:r>
              <a:rPr lang="ko-KR" altLang="ko-KR" i="1" dirty="0" err="1" smtClean="0">
                <a:solidFill>
                  <a:srgbClr val="FF0000"/>
                </a:solidFill>
              </a:rPr>
              <a:t>unreachableMemberIDs</a:t>
            </a:r>
            <a:r>
              <a:rPr lang="en-US" altLang="ko-KR" i="1" dirty="0" smtClean="0">
                <a:solidFill>
                  <a:srgbClr val="FF0000"/>
                </a:solidFill>
              </a:rPr>
              <a:t> </a:t>
            </a:r>
            <a:r>
              <a:rPr lang="en-US" altLang="ko-KR" i="1" dirty="0" smtClean="0"/>
              <a:t>(from slide 5)</a:t>
            </a:r>
            <a:r>
              <a:rPr lang="fr-FR" altLang="ko-KR" dirty="0"/>
              <a:t>.</a:t>
            </a:r>
            <a:r>
              <a:rPr lang="fr-FR" altLang="ko-KR" dirty="0" smtClean="0"/>
              <a:t>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76318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neM2M Content Theme">
  <a:themeElements>
    <a:clrScheme name="oneM2M">
      <a:dk1>
        <a:srgbClr val="000000"/>
      </a:dk1>
      <a:lt1>
        <a:sysClr val="window" lastClr="FFFFFF"/>
      </a:lt1>
      <a:dk2>
        <a:srgbClr val="505450"/>
      </a:dk2>
      <a:lt2>
        <a:srgbClr val="A0A0A3"/>
      </a:lt2>
      <a:accent1>
        <a:srgbClr val="B42025"/>
      </a:accent1>
      <a:accent2>
        <a:srgbClr val="F6921E"/>
      </a:accent2>
      <a:accent3>
        <a:srgbClr val="005480"/>
      </a:accent3>
      <a:accent4>
        <a:srgbClr val="668C97"/>
      </a:accent4>
      <a:accent5>
        <a:srgbClr val="716896"/>
      </a:accent5>
      <a:accent6>
        <a:srgbClr val="008000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67782</TotalTime>
  <Words>1175</Words>
  <Application>Microsoft Office PowerPoint</Application>
  <PresentationFormat>화면 슬라이드 쇼(4:3)</PresentationFormat>
  <Paragraphs>285</Paragraphs>
  <Slides>16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24" baseType="lpstr">
      <vt:lpstr>MS Mincho</vt:lpstr>
      <vt:lpstr>굴림</vt:lpstr>
      <vt:lpstr>맑은 고딕</vt:lpstr>
      <vt:lpstr>Arial</vt:lpstr>
      <vt:lpstr>Arial</vt:lpstr>
      <vt:lpstr>Calibri</vt:lpstr>
      <vt:lpstr>Times New Roman</vt:lpstr>
      <vt:lpstr>oneM2M Content Theme</vt:lpstr>
      <vt:lpstr>Handling for unreachable memberIDs of CREATE &lt;group&gt;</vt:lpstr>
      <vt:lpstr>Introduction</vt:lpstr>
      <vt:lpstr>CREATE &lt;group&gt;</vt:lpstr>
      <vt:lpstr>Case 1: single resource type  </vt:lpstr>
      <vt:lpstr>Case 1A: single resource type  </vt:lpstr>
      <vt:lpstr>Case 1A: solution, operation of CREATE  </vt:lpstr>
      <vt:lpstr>Case 1A: STE  </vt:lpstr>
      <vt:lpstr>Case 1A: STE has still problem  </vt:lpstr>
      <vt:lpstr>Case 1A: solution for STE  </vt:lpstr>
      <vt:lpstr>&lt;uFanOutPoint&gt; resource </vt:lpstr>
      <vt:lpstr>Case 1B: single resource type  </vt:lpstr>
      <vt:lpstr>UPDATE &lt;group&gt;  </vt:lpstr>
      <vt:lpstr>E-mail discussion (20 Apr.)</vt:lpstr>
      <vt:lpstr>E-mail discussion (20 Apr.)</vt:lpstr>
      <vt:lpstr>Problem in TS-0001 and TS-0004  </vt:lpstr>
      <vt:lpstr>Proposal  </vt:lpstr>
    </vt:vector>
  </TitlesOfParts>
  <Company>oneM2M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oneM2M - Taking a Look Inside</dc:title>
  <dc:creator>Nicolas Damour</dc:creator>
  <cp:keywords>oneM2M, M2M, IoT</cp:keywords>
  <cp:lastModifiedBy>Sang-Eon Kim</cp:lastModifiedBy>
  <cp:revision>2547</cp:revision>
  <cp:lastPrinted>2014-10-30T16:01:28Z</cp:lastPrinted>
  <dcterms:created xsi:type="dcterms:W3CDTF">2012-09-11T22:52:11Z</dcterms:created>
  <dcterms:modified xsi:type="dcterms:W3CDTF">2017-04-27T12:07:11Z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_AdHocReviewCycleID">
    <vt:i4>1672106458</vt:i4>
  </property>
  <property fmtid="{D5CDD505-2E9C-101B-9397-08002B2CF9AE}" pid="4" name="_EmailSubject">
    <vt:lpwstr>TIA oneM2M panel discussion </vt:lpwstr>
  </property>
  <property fmtid="{D5CDD505-2E9C-101B-9397-08002B2CF9AE}" pid="5" name="_AuthorEmail">
    <vt:lpwstr>omar.elloumi@nokia.com</vt:lpwstr>
  </property>
  <property fmtid="{D5CDD505-2E9C-101B-9397-08002B2CF9AE}" pid="6" name="_AuthorEmailDisplayName">
    <vt:lpwstr>Elloumi, Omar (Nokia - FR)</vt:lpwstr>
  </property>
  <property fmtid="{D5CDD505-2E9C-101B-9397-08002B2CF9AE}" pid="7" name="_PreviousAdHocReviewCycleID">
    <vt:i4>473736659</vt:i4>
  </property>
</Properties>
</file>