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6"/>
  </p:notesMasterIdLst>
  <p:handoutMasterIdLst>
    <p:handoutMasterId r:id="rId17"/>
  </p:handoutMasterIdLst>
  <p:sldIdLst>
    <p:sldId id="305" r:id="rId2"/>
    <p:sldId id="832" r:id="rId3"/>
    <p:sldId id="833" r:id="rId4"/>
    <p:sldId id="834" r:id="rId5"/>
    <p:sldId id="836" r:id="rId6"/>
    <p:sldId id="835" r:id="rId7"/>
    <p:sldId id="838" r:id="rId8"/>
    <p:sldId id="840" r:id="rId9"/>
    <p:sldId id="842" r:id="rId10"/>
    <p:sldId id="841" r:id="rId11"/>
    <p:sldId id="843" r:id="rId12"/>
    <p:sldId id="844" r:id="rId13"/>
    <p:sldId id="837" r:id="rId14"/>
    <p:sldId id="826" r:id="rId15"/>
  </p:sldIdLst>
  <p:sldSz cx="9144000" cy="6858000" type="screen4x3"/>
  <p:notesSz cx="7099300" cy="10234613"/>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4">
          <p15:clr>
            <a:srgbClr val="A4A3A4"/>
          </p15:clr>
        </p15:guide>
        <p15:guide id="2" pos="22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Qualcomm_JB1" initials="QC_JB"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81BD"/>
    <a:srgbClr val="545054"/>
    <a:srgbClr val="376092"/>
    <a:srgbClr val="34B233"/>
    <a:srgbClr val="B42025"/>
    <a:srgbClr val="F723CA"/>
    <a:srgbClr val="77933C"/>
    <a:srgbClr val="A88000"/>
    <a:srgbClr val="FF9933"/>
    <a:srgbClr val="FAC0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576" autoAdjust="0"/>
    <p:restoredTop sz="83086" autoAdjust="0"/>
  </p:normalViewPr>
  <p:slideViewPr>
    <p:cSldViewPr>
      <p:cViewPr>
        <p:scale>
          <a:sx n="130" d="100"/>
          <a:sy n="130" d="100"/>
        </p:scale>
        <p:origin x="750" y="-22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10" d="100"/>
        <a:sy n="110" d="100"/>
      </p:scale>
      <p:origin x="0" y="0"/>
    </p:cViewPr>
  </p:sorterViewPr>
  <p:notesViewPr>
    <p:cSldViewPr>
      <p:cViewPr varScale="1">
        <p:scale>
          <a:sx n="49" d="100"/>
          <a:sy n="49" d="100"/>
        </p:scale>
        <p:origin x="-3006" y="-114"/>
      </p:cViewPr>
      <p:guideLst>
        <p:guide orient="horz" pos="3224"/>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6363" cy="511731"/>
          </a:xfrm>
          <a:prstGeom prst="rect">
            <a:avLst/>
          </a:prstGeom>
        </p:spPr>
        <p:txBody>
          <a:bodyPr vert="horz" lIns="94768" tIns="47384" rIns="94768" bIns="47384"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4021295" y="0"/>
            <a:ext cx="3076363" cy="511731"/>
          </a:xfrm>
          <a:prstGeom prst="rect">
            <a:avLst/>
          </a:prstGeom>
        </p:spPr>
        <p:txBody>
          <a:bodyPr vert="horz" lIns="94768" tIns="47384" rIns="94768" bIns="47384" rtlCol="0"/>
          <a:lstStyle>
            <a:lvl1pPr algn="r" fontAlgn="auto">
              <a:spcBef>
                <a:spcPts val="0"/>
              </a:spcBef>
              <a:spcAft>
                <a:spcPts val="0"/>
              </a:spcAft>
              <a:defRPr sz="1200">
                <a:latin typeface="+mn-lt"/>
                <a:cs typeface="+mn-cs"/>
              </a:defRPr>
            </a:lvl1pPr>
          </a:lstStyle>
          <a:p>
            <a:pPr>
              <a:defRPr/>
            </a:pPr>
            <a:endParaRPr lang="en-US" dirty="0"/>
          </a:p>
        </p:txBody>
      </p:sp>
      <p:sp>
        <p:nvSpPr>
          <p:cNvPr id="4" name="Footer Placeholder 3"/>
          <p:cNvSpPr>
            <a:spLocks noGrp="1"/>
          </p:cNvSpPr>
          <p:nvPr>
            <p:ph type="ftr" sz="quarter" idx="2"/>
          </p:nvPr>
        </p:nvSpPr>
        <p:spPr>
          <a:xfrm>
            <a:off x="1" y="9721106"/>
            <a:ext cx="3076363" cy="511731"/>
          </a:xfrm>
          <a:prstGeom prst="rect">
            <a:avLst/>
          </a:prstGeom>
        </p:spPr>
        <p:txBody>
          <a:bodyPr vert="horz" lIns="94768" tIns="47384" rIns="94768" bIns="47384" rtlCol="0" anchor="b"/>
          <a:lstStyle>
            <a:lvl1pPr algn="l" fontAlgn="auto">
              <a:spcBef>
                <a:spcPts val="0"/>
              </a:spcBef>
              <a:spcAft>
                <a:spcPts val="0"/>
              </a:spcAft>
              <a:defRPr sz="1200">
                <a:latin typeface="+mn-lt"/>
                <a:cs typeface="+mn-cs"/>
              </a:defRPr>
            </a:lvl1pPr>
          </a:lstStyle>
          <a:p>
            <a:pPr>
              <a:defRPr/>
            </a:pPr>
            <a:endParaRPr lang="en-US" dirty="0"/>
          </a:p>
        </p:txBody>
      </p:sp>
      <p:sp>
        <p:nvSpPr>
          <p:cNvPr id="5" name="Slide Number Placeholder 4"/>
          <p:cNvSpPr>
            <a:spLocks noGrp="1"/>
          </p:cNvSpPr>
          <p:nvPr>
            <p:ph type="sldNum" sz="quarter" idx="3"/>
          </p:nvPr>
        </p:nvSpPr>
        <p:spPr>
          <a:xfrm>
            <a:off x="4021295" y="9721106"/>
            <a:ext cx="3076363" cy="511731"/>
          </a:xfrm>
          <a:prstGeom prst="rect">
            <a:avLst/>
          </a:prstGeom>
        </p:spPr>
        <p:txBody>
          <a:bodyPr vert="horz" lIns="94768" tIns="47384" rIns="94768" bIns="47384" rtlCol="0" anchor="b"/>
          <a:lstStyle>
            <a:lvl1pPr algn="r" fontAlgn="auto">
              <a:spcBef>
                <a:spcPts val="0"/>
              </a:spcBef>
              <a:spcAft>
                <a:spcPts val="0"/>
              </a:spcAft>
              <a:defRPr sz="1200">
                <a:latin typeface="+mn-lt"/>
                <a:cs typeface="+mn-cs"/>
              </a:defRPr>
            </a:lvl1pPr>
          </a:lstStyle>
          <a:p>
            <a:pPr>
              <a:defRPr/>
            </a:pPr>
            <a:fld id="{EC401609-F54A-4009-91CF-0BEF82844589}" type="slidenum">
              <a:rPr lang="en-US"/>
              <a:pPr>
                <a:defRPr/>
              </a:pPr>
              <a:t>‹#›</a:t>
            </a:fld>
            <a:endParaRPr lang="en-US" dirty="0"/>
          </a:p>
        </p:txBody>
      </p:sp>
    </p:spTree>
    <p:extLst>
      <p:ext uri="{BB962C8B-B14F-4D97-AF65-F5344CB8AC3E}">
        <p14:creationId xmlns:p14="http://schemas.microsoft.com/office/powerpoint/2010/main" val="1043095224"/>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6363" cy="511731"/>
          </a:xfrm>
          <a:prstGeom prst="rect">
            <a:avLst/>
          </a:prstGeom>
        </p:spPr>
        <p:txBody>
          <a:bodyPr vert="horz" lIns="94768" tIns="47384" rIns="94768" bIns="47384" rtlCol="0"/>
          <a:lstStyle>
            <a:lvl1pPr algn="l">
              <a:defRPr sz="1200">
                <a:cs typeface="Arial" pitchFamily="34" charset="0"/>
              </a:defRPr>
            </a:lvl1pPr>
          </a:lstStyle>
          <a:p>
            <a:pPr>
              <a:defRPr/>
            </a:pPr>
            <a:endParaRPr lang="en-US" dirty="0"/>
          </a:p>
        </p:txBody>
      </p:sp>
      <p:sp>
        <p:nvSpPr>
          <p:cNvPr id="3" name="Date Placeholder 2"/>
          <p:cNvSpPr>
            <a:spLocks noGrp="1"/>
          </p:cNvSpPr>
          <p:nvPr>
            <p:ph type="dt" idx="1"/>
          </p:nvPr>
        </p:nvSpPr>
        <p:spPr>
          <a:xfrm>
            <a:off x="4021295" y="0"/>
            <a:ext cx="3076363" cy="511731"/>
          </a:xfrm>
          <a:prstGeom prst="rect">
            <a:avLst/>
          </a:prstGeom>
        </p:spPr>
        <p:txBody>
          <a:bodyPr vert="horz" lIns="94768" tIns="47384" rIns="94768" bIns="47384" rtlCol="0"/>
          <a:lstStyle>
            <a:lvl1pPr algn="r">
              <a:defRPr sz="1200">
                <a:cs typeface="Arial" pitchFamily="34" charset="0"/>
              </a:defRPr>
            </a:lvl1pPr>
          </a:lstStyle>
          <a:p>
            <a:pPr>
              <a:defRPr/>
            </a:pPr>
            <a:endParaRPr lang="en-US" dirty="0"/>
          </a:p>
        </p:txBody>
      </p:sp>
      <p:sp>
        <p:nvSpPr>
          <p:cNvPr id="4" name="Slide Image Placehold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4768" tIns="47384" rIns="94768" bIns="47384" rtlCol="0" anchor="ctr"/>
          <a:lstStyle/>
          <a:p>
            <a:pPr lvl="0"/>
            <a:endParaRPr lang="en-US" noProof="0" dirty="0"/>
          </a:p>
        </p:txBody>
      </p:sp>
      <p:sp>
        <p:nvSpPr>
          <p:cNvPr id="5" name="Notes Placeholder 4"/>
          <p:cNvSpPr>
            <a:spLocks noGrp="1"/>
          </p:cNvSpPr>
          <p:nvPr>
            <p:ph type="body" sz="quarter" idx="3"/>
          </p:nvPr>
        </p:nvSpPr>
        <p:spPr>
          <a:xfrm>
            <a:off x="709931" y="4861442"/>
            <a:ext cx="5679440" cy="4605576"/>
          </a:xfrm>
          <a:prstGeom prst="rect">
            <a:avLst/>
          </a:prstGeom>
        </p:spPr>
        <p:txBody>
          <a:bodyPr vert="horz" lIns="94768" tIns="47384" rIns="94768" bIns="47384"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9721106"/>
            <a:ext cx="3076363" cy="511731"/>
          </a:xfrm>
          <a:prstGeom prst="rect">
            <a:avLst/>
          </a:prstGeom>
        </p:spPr>
        <p:txBody>
          <a:bodyPr vert="horz" lIns="94768" tIns="47384" rIns="94768" bIns="47384" rtlCol="0" anchor="b"/>
          <a:lstStyle>
            <a:lvl1pPr algn="l">
              <a:defRPr sz="1200">
                <a:cs typeface="Arial" pitchFamily="34" charset="0"/>
              </a:defRPr>
            </a:lvl1pPr>
          </a:lstStyle>
          <a:p>
            <a:pPr>
              <a:defRPr/>
            </a:pPr>
            <a:endParaRPr lang="en-US" dirty="0"/>
          </a:p>
        </p:txBody>
      </p:sp>
      <p:sp>
        <p:nvSpPr>
          <p:cNvPr id="7" name="Slide Number Placeholder 6"/>
          <p:cNvSpPr>
            <a:spLocks noGrp="1"/>
          </p:cNvSpPr>
          <p:nvPr>
            <p:ph type="sldNum" sz="quarter" idx="5"/>
          </p:nvPr>
        </p:nvSpPr>
        <p:spPr>
          <a:xfrm>
            <a:off x="4021295" y="9721106"/>
            <a:ext cx="3076363" cy="511731"/>
          </a:xfrm>
          <a:prstGeom prst="rect">
            <a:avLst/>
          </a:prstGeom>
        </p:spPr>
        <p:txBody>
          <a:bodyPr vert="horz" lIns="94768" tIns="47384" rIns="94768" bIns="47384" rtlCol="0" anchor="b"/>
          <a:lstStyle>
            <a:lvl1pPr algn="r">
              <a:defRPr sz="1200">
                <a:cs typeface="Arial" pitchFamily="34" charset="0"/>
              </a:defRPr>
            </a:lvl1pPr>
          </a:lstStyle>
          <a:p>
            <a:pPr>
              <a:defRPr/>
            </a:pPr>
            <a:fld id="{3AF17833-FF17-4930-ACA3-4A68716B52A3}" type="slidenum">
              <a:rPr lang="en-US"/>
              <a:pPr>
                <a:defRPr/>
              </a:pPr>
              <a:t>‹#›</a:t>
            </a:fld>
            <a:endParaRPr lang="en-US" dirty="0"/>
          </a:p>
        </p:txBody>
      </p:sp>
    </p:spTree>
    <p:extLst>
      <p:ext uri="{BB962C8B-B14F-4D97-AF65-F5344CB8AC3E}">
        <p14:creationId xmlns:p14="http://schemas.microsoft.com/office/powerpoint/2010/main" val="4099247828"/>
      </p:ext>
    </p:extLst>
  </p:cSld>
  <p:clrMap bg1="lt1" tx1="dk1" bg2="lt2" tx2="dk2" accent1="accent1" accent2="accent2" accent3="accent3" accent4="accent4" accent5="accent5" accent6="accent6" hlink="hlink" folHlink="folHlink"/>
  <p:hf sldNum="0" hdr="0" ft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a:t>Other suggested titles:</a:t>
            </a:r>
          </a:p>
          <a:p>
            <a:endParaRPr lang="en-US" dirty="0"/>
          </a:p>
          <a:p>
            <a:r>
              <a:rPr lang="en-US" dirty="0"/>
              <a:t>“Benefits of oneM2M Standardization”</a:t>
            </a:r>
          </a:p>
        </p:txBody>
      </p:sp>
      <p:sp>
        <p:nvSpPr>
          <p:cNvPr id="2" name="Espace réservé de la date 1"/>
          <p:cNvSpPr>
            <a:spLocks noGrp="1"/>
          </p:cNvSpPr>
          <p:nvPr>
            <p:ph type="dt" idx="10"/>
          </p:nvPr>
        </p:nvSpPr>
        <p:spPr/>
        <p:txBody>
          <a:bodyPr/>
          <a:lstStyle/>
          <a:p>
            <a:pPr>
              <a:defRPr/>
            </a:pPr>
            <a:endParaRPr lang="en-US" dirty="0"/>
          </a:p>
        </p:txBody>
      </p:sp>
    </p:spTree>
    <p:extLst>
      <p:ext uri="{BB962C8B-B14F-4D97-AF65-F5344CB8AC3E}">
        <p14:creationId xmlns:p14="http://schemas.microsoft.com/office/powerpoint/2010/main" val="10025549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p:nvPr userDrawn="1"/>
        </p:nvSpPr>
        <p:spPr>
          <a:xfrm>
            <a:off x="8305800" y="6400800"/>
            <a:ext cx="367408" cy="276999"/>
          </a:xfrm>
          <a:prstGeom prst="rect">
            <a:avLst/>
          </a:prstGeom>
        </p:spPr>
        <p:txBody>
          <a:bodyPr wrap="none">
            <a:spAutoFit/>
          </a:bodyPr>
          <a:lstStyle/>
          <a:p>
            <a:pPr algn="r">
              <a:defRPr/>
            </a:pPr>
            <a:fld id="{B52B8AB2-264B-4AC2-9175-A38C93BC556B}" type="slidenum">
              <a:rPr lang="en-US" sz="1200" smtClean="0"/>
              <a:pPr algn="r">
                <a:defRPr/>
              </a:pPr>
              <a:t>‹#›</a:t>
            </a:fld>
            <a:endParaRPr lang="en-US" sz="120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p:cNvSpPr/>
          <p:nvPr userDrawn="1"/>
        </p:nvSpPr>
        <p:spPr>
          <a:xfrm>
            <a:off x="8305800" y="6400800"/>
            <a:ext cx="367408" cy="276999"/>
          </a:xfrm>
          <a:prstGeom prst="rect">
            <a:avLst/>
          </a:prstGeom>
        </p:spPr>
        <p:txBody>
          <a:bodyPr wrap="none">
            <a:spAutoFit/>
          </a:bodyPr>
          <a:lstStyle/>
          <a:p>
            <a:pPr algn="r">
              <a:defRPr/>
            </a:pPr>
            <a:fld id="{B52B8AB2-264B-4AC2-9175-A38C93BC556B}" type="slidenum">
              <a:rPr lang="en-US" sz="1200" smtClean="0"/>
              <a:pPr algn="r">
                <a:defRPr/>
              </a:pPr>
              <a:t>‹#›</a:t>
            </a:fld>
            <a:endParaRPr lang="en-US" sz="1200" dirty="0"/>
          </a:p>
        </p:txBody>
      </p:sp>
      <p:sp>
        <p:nvSpPr>
          <p:cNvPr id="5" name="Title 4"/>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lvl1pPr>
              <a:lnSpc>
                <a:spcPct val="85000"/>
              </a:lnSpc>
              <a:defRPr/>
            </a:lvl1pPr>
          </a:lstStyle>
          <a:p>
            <a:r>
              <a:rPr lang="en-US"/>
              <a:t>Click to edit Master title style</a:t>
            </a:r>
          </a:p>
        </p:txBody>
      </p:sp>
      <p:sp>
        <p:nvSpPr>
          <p:cNvPr id="4" name="Rectangle 3"/>
          <p:cNvSpPr/>
          <p:nvPr userDrawn="1"/>
        </p:nvSpPr>
        <p:spPr>
          <a:xfrm>
            <a:off x="8305800" y="6400800"/>
            <a:ext cx="367408" cy="276999"/>
          </a:xfrm>
          <a:prstGeom prst="rect">
            <a:avLst/>
          </a:prstGeom>
        </p:spPr>
        <p:txBody>
          <a:bodyPr wrap="none">
            <a:spAutoFit/>
          </a:bodyPr>
          <a:lstStyle/>
          <a:p>
            <a:pPr algn="r">
              <a:defRPr/>
            </a:pPr>
            <a:fld id="{B52B8AB2-264B-4AC2-9175-A38C93BC556B}" type="slidenum">
              <a:rPr lang="en-US" sz="1200" smtClean="0"/>
              <a:pPr algn="r">
                <a:defRPr/>
              </a:pPr>
              <a:t>‹#›</a:t>
            </a:fld>
            <a:endParaRPr lang="en-US" sz="120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2"/>
          <p:cNvSpPr/>
          <p:nvPr userDrawn="1"/>
        </p:nvSpPr>
        <p:spPr>
          <a:xfrm>
            <a:off x="8305800" y="6400800"/>
            <a:ext cx="367408" cy="276999"/>
          </a:xfrm>
          <a:prstGeom prst="rect">
            <a:avLst/>
          </a:prstGeom>
        </p:spPr>
        <p:txBody>
          <a:bodyPr wrap="none">
            <a:spAutoFit/>
          </a:bodyPr>
          <a:lstStyle/>
          <a:p>
            <a:pPr algn="r">
              <a:defRPr/>
            </a:pPr>
            <a:fld id="{B52B8AB2-264B-4AC2-9175-A38C93BC556B}" type="slidenum">
              <a:rPr lang="en-US" sz="1200" smtClean="0"/>
              <a:pPr algn="r">
                <a:defRPr/>
              </a:pPr>
              <a:t>‹#›</a:t>
            </a:fld>
            <a:endParaRPr lang="en-US" sz="120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4" name="Rounded Rectangle 3"/>
          <p:cNvSpPr/>
          <p:nvPr userDrawn="1"/>
        </p:nvSpPr>
        <p:spPr>
          <a:xfrm>
            <a:off x="457200" y="5075238"/>
            <a:ext cx="8229600" cy="1222375"/>
          </a:xfrm>
          <a:prstGeom prst="roundRect">
            <a:avLst/>
          </a:prstGeom>
          <a:noFill/>
          <a:ln>
            <a:solidFill>
              <a:srgbClr val="A0A0A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5" name="Picture 7" descr="C:\Documents and Settings\mcauley\Local Settings\Temp\wz83a6\oneM2M\oneM2M-Logo.gif"/>
          <p:cNvPicPr>
            <a:picLocks noChangeAspect="1" noChangeArrowheads="1"/>
          </p:cNvPicPr>
          <p:nvPr userDrawn="1"/>
        </p:nvPicPr>
        <p:blipFill>
          <a:blip r:embed="rId2" cstate="print"/>
          <a:srcRect t="7465"/>
          <a:stretch>
            <a:fillRect/>
          </a:stretch>
        </p:blipFill>
        <p:spPr bwMode="auto">
          <a:xfrm>
            <a:off x="1581150" y="152400"/>
            <a:ext cx="5981700" cy="3778250"/>
          </a:xfrm>
          <a:prstGeom prst="rect">
            <a:avLst/>
          </a:prstGeom>
          <a:noFill/>
          <a:ln w="9525">
            <a:noFill/>
            <a:miter lim="800000"/>
            <a:headEnd/>
            <a:tailEnd/>
          </a:ln>
        </p:spPr>
      </p:pic>
      <p:sp>
        <p:nvSpPr>
          <p:cNvPr id="13" name="Text Placeholder 2"/>
          <p:cNvSpPr>
            <a:spLocks noGrp="1"/>
          </p:cNvSpPr>
          <p:nvPr>
            <p:ph type="body" idx="1"/>
          </p:nvPr>
        </p:nvSpPr>
        <p:spPr>
          <a:xfrm>
            <a:off x="685800" y="5076826"/>
            <a:ext cx="7772400" cy="1219200"/>
          </a:xfrm>
          <a:prstGeom prst="rect">
            <a:avLst/>
          </a:prstGeom>
        </p:spPr>
        <p:txBody>
          <a:bodyPr anchor="t">
            <a:normAutofit/>
          </a:bodyPr>
          <a:lstStyle>
            <a:lvl1pPr marL="0" indent="0">
              <a:spcBef>
                <a:spcPts val="0"/>
              </a:spcBef>
              <a:buNone/>
              <a:defRPr sz="1800">
                <a:solidFill>
                  <a:srgbClr val="C0000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4" name="Title 1"/>
          <p:cNvSpPr>
            <a:spLocks noGrp="1"/>
          </p:cNvSpPr>
          <p:nvPr>
            <p:ph type="title"/>
          </p:nvPr>
        </p:nvSpPr>
        <p:spPr>
          <a:xfrm>
            <a:off x="685800" y="3629025"/>
            <a:ext cx="7772400" cy="1362075"/>
          </a:xfrm>
          <a:prstGeom prst="rect">
            <a:avLst/>
          </a:prstGeom>
        </p:spPr>
        <p:txBody>
          <a:bodyPr anchor="t">
            <a:normAutofit/>
          </a:bodyPr>
          <a:lstStyle>
            <a:lvl1pPr algn="ctr">
              <a:lnSpc>
                <a:spcPct val="90000"/>
              </a:lnSpc>
              <a:defRPr sz="4800" b="1" cap="all">
                <a:solidFill>
                  <a:srgbClr val="A0A0A3"/>
                </a:solidFill>
              </a:defRPr>
            </a:lvl1pPr>
          </a:lstStyle>
          <a:p>
            <a:r>
              <a:rPr lang="en-US" dirty="0"/>
              <a:t>Click to edit Master title style</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7239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055" name="Picture 7" descr="C:\Documents and Settings\mcauley\Local Settings\Temp\wz83a6\oneM2M\oneM2M-Logo.gif"/>
          <p:cNvPicPr>
            <a:picLocks noChangeAspect="1" noChangeArrowheads="1"/>
          </p:cNvPicPr>
          <p:nvPr/>
        </p:nvPicPr>
        <p:blipFill>
          <a:blip r:embed="rId7" cstate="print"/>
          <a:srcRect/>
          <a:stretch>
            <a:fillRect/>
          </a:stretch>
        </p:blipFill>
        <p:spPr bwMode="auto">
          <a:xfrm>
            <a:off x="7646988" y="0"/>
            <a:ext cx="1497012" cy="1022350"/>
          </a:xfrm>
          <a:prstGeom prst="rect">
            <a:avLst/>
          </a:prstGeom>
          <a:noFill/>
          <a:ln w="9525">
            <a:noFill/>
            <a:miter lim="800000"/>
            <a:headEnd/>
            <a:tailEnd/>
          </a:ln>
        </p:spPr>
      </p:pic>
      <p:sp>
        <p:nvSpPr>
          <p:cNvPr id="11" name="Rectangle 10"/>
          <p:cNvSpPr/>
          <p:nvPr userDrawn="1"/>
        </p:nvSpPr>
        <p:spPr>
          <a:xfrm>
            <a:off x="3903686" y="6400800"/>
            <a:ext cx="1277914" cy="276999"/>
          </a:xfrm>
          <a:prstGeom prst="rect">
            <a:avLst/>
          </a:prstGeom>
        </p:spPr>
        <p:txBody>
          <a:bodyPr wrap="none">
            <a:spAutoFit/>
          </a:bodyPr>
          <a:lstStyle/>
          <a:p>
            <a:pPr>
              <a:defRPr/>
            </a:pPr>
            <a:r>
              <a:rPr lang="en-US" sz="1200" dirty="0"/>
              <a:t>© 2017 oneM2M</a:t>
            </a:r>
          </a:p>
        </p:txBody>
      </p:sp>
    </p:spTree>
  </p:cSld>
  <p:clrMap bg1="lt1" tx1="dk1" bg2="lt2" tx2="dk2" accent1="accent1" accent2="accent2" accent3="accent3" accent4="accent4" accent5="accent5" accent6="accent6" hlink="hlink" folHlink="folHlink"/>
  <p:sldLayoutIdLst>
    <p:sldLayoutId id="2147484265" r:id="rId1"/>
    <p:sldLayoutId id="2147484266" r:id="rId2"/>
    <p:sldLayoutId id="2147484267" r:id="rId3"/>
    <p:sldLayoutId id="2147484268" r:id="rId4"/>
    <p:sldLayoutId id="2147484273" r:id="rId5"/>
  </p:sldLayoutIdLst>
  <p:hf hdr="0" ftr="0" dt="0"/>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rgbClr val="C00000"/>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eg"/><Relationship Id="rId1" Type="http://schemas.openxmlformats.org/officeDocument/2006/relationships/slideLayout" Target="../slideLayouts/slideLayout3.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eg"/><Relationship Id="rId1" Type="http://schemas.openxmlformats.org/officeDocument/2006/relationships/slideLayout" Target="../slideLayouts/slideLayout3.xml"/><Relationship Id="rId6" Type="http://schemas.openxmlformats.org/officeDocument/2006/relationships/image" Target="../media/image11.emf"/><Relationship Id="rId5" Type="http://schemas.openxmlformats.org/officeDocument/2006/relationships/image" Target="../media/image12.emf"/><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eg"/><Relationship Id="rId1" Type="http://schemas.openxmlformats.org/officeDocument/2006/relationships/slideLayout" Target="../slideLayouts/slideLayout3.xml"/><Relationship Id="rId6" Type="http://schemas.openxmlformats.org/officeDocument/2006/relationships/image" Target="../media/image11.emf"/><Relationship Id="rId5" Type="http://schemas.openxmlformats.org/officeDocument/2006/relationships/image" Target="../media/image12.emf"/><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eg"/><Relationship Id="rId1" Type="http://schemas.openxmlformats.org/officeDocument/2006/relationships/slideLayout" Target="../slideLayouts/slideLayout3.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Placeholder 3"/>
          <p:cNvSpPr>
            <a:spLocks noGrp="1"/>
          </p:cNvSpPr>
          <p:nvPr>
            <p:ph type="body" idx="1"/>
          </p:nvPr>
        </p:nvSpPr>
        <p:spPr bwMode="auto">
          <a:xfrm>
            <a:off x="685800" y="5069775"/>
            <a:ext cx="7772400" cy="1219200"/>
          </a:xfrm>
          <a:noFill/>
          <a:ln>
            <a:miter lim="800000"/>
            <a:headEnd/>
            <a:tailEnd/>
          </a:ln>
        </p:spPr>
        <p:txBody>
          <a:bodyPr vert="horz" wrap="square" lIns="91440" tIns="45720" rIns="91440" bIns="45720" numCol="1" anchorCtr="0" compatLnSpc="1">
            <a:prstTxWarp prst="textNoShape">
              <a:avLst/>
            </a:prstTxWarp>
            <a:normAutofit fontScale="92500" lnSpcReduction="10000"/>
          </a:bodyPr>
          <a:lstStyle/>
          <a:p>
            <a:pPr eaLnBrk="1" hangingPunct="1"/>
            <a:r>
              <a:rPr lang="en-US" altLang="ko-KR" sz="2000" dirty="0">
                <a:solidFill>
                  <a:srgbClr val="B42025"/>
                </a:solidFill>
                <a:ea typeface="굴림" panose="020B0600000101010101" pitchFamily="34" charset="-127"/>
              </a:rPr>
              <a:t>Group Name: ARC WG</a:t>
            </a:r>
          </a:p>
          <a:p>
            <a:pPr eaLnBrk="1" hangingPunct="1"/>
            <a:r>
              <a:rPr lang="en-US" altLang="ko-KR" sz="2000" dirty="0">
                <a:solidFill>
                  <a:srgbClr val="B42025"/>
                </a:solidFill>
                <a:ea typeface="굴림" panose="020B0600000101010101" pitchFamily="34" charset="-127"/>
              </a:rPr>
              <a:t>Source: </a:t>
            </a:r>
            <a:r>
              <a:rPr lang="fr-FR" sz="2000" dirty="0"/>
              <a:t>Dale Seed, Convida Wireless (Seed.Dale@ConvidaWireless.com)</a:t>
            </a:r>
          </a:p>
          <a:p>
            <a:pPr eaLnBrk="1" hangingPunct="1"/>
            <a:r>
              <a:rPr lang="fr-FR" sz="2000" dirty="0"/>
              <a:t>               Josef Blanz, </a:t>
            </a:r>
            <a:r>
              <a:rPr lang="fr-FR" sz="2000" dirty="0" err="1"/>
              <a:t>Qualcomm</a:t>
            </a:r>
            <a:r>
              <a:rPr lang="fr-FR" sz="2000" dirty="0"/>
              <a:t> (jblanz@qti.qualcomm.com)	</a:t>
            </a:r>
          </a:p>
          <a:p>
            <a:pPr eaLnBrk="1" hangingPunct="1"/>
            <a:r>
              <a:rPr lang="en-US" altLang="ko-KR" sz="2000" dirty="0">
                <a:solidFill>
                  <a:srgbClr val="B42025"/>
                </a:solidFill>
                <a:ea typeface="굴림" panose="020B0600000101010101" pitchFamily="34" charset="-127"/>
              </a:rPr>
              <a:t>Meeting Date: 2017-05-22 (ARC29)</a:t>
            </a:r>
          </a:p>
        </p:txBody>
      </p:sp>
      <p:sp>
        <p:nvSpPr>
          <p:cNvPr id="3" name="Title 2"/>
          <p:cNvSpPr>
            <a:spLocks noGrp="1"/>
          </p:cNvSpPr>
          <p:nvPr>
            <p:ph type="title"/>
          </p:nvPr>
        </p:nvSpPr>
        <p:spPr/>
        <p:txBody>
          <a:bodyPr>
            <a:noAutofit/>
          </a:bodyPr>
          <a:lstStyle/>
          <a:p>
            <a:pPr>
              <a:defRPr/>
            </a:pPr>
            <a:r>
              <a:rPr lang="en-US" sz="4000" cap="none" dirty="0">
                <a:solidFill>
                  <a:schemeClr val="tx1">
                    <a:lumMod val="65000"/>
                    <a:lumOff val="35000"/>
                  </a:schemeClr>
                </a:solidFill>
              </a:rPr>
              <a:t>Service Enabled AE (SAE)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ounded Rectangle 33"/>
          <p:cNvSpPr/>
          <p:nvPr/>
        </p:nvSpPr>
        <p:spPr>
          <a:xfrm>
            <a:off x="903199" y="4167611"/>
            <a:ext cx="7668274" cy="1928389"/>
          </a:xfrm>
          <a:prstGeom prst="roundRect">
            <a:avLst>
              <a:gd name="adj" fmla="val 4971"/>
            </a:avLst>
          </a:prstGeom>
          <a:solidFill>
            <a:schemeClr val="accent1">
              <a:alpha val="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219200" y="178157"/>
            <a:ext cx="5562600" cy="1143000"/>
          </a:xfrm>
        </p:spPr>
        <p:txBody>
          <a:bodyPr/>
          <a:lstStyle/>
          <a:p>
            <a:pPr algn="l"/>
            <a:r>
              <a:rPr lang="en-US" sz="3800" dirty="0"/>
              <a:t>Retargeting to an ADN-AE</a:t>
            </a:r>
          </a:p>
        </p:txBody>
      </p:sp>
      <p:grpSp>
        <p:nvGrpSpPr>
          <p:cNvPr id="25" name="Group 24"/>
          <p:cNvGrpSpPr/>
          <p:nvPr/>
        </p:nvGrpSpPr>
        <p:grpSpPr>
          <a:xfrm>
            <a:off x="676489" y="3435812"/>
            <a:ext cx="7894984" cy="2812588"/>
            <a:chOff x="1991168" y="2424882"/>
            <a:chExt cx="7894984" cy="2812588"/>
          </a:xfrm>
        </p:grpSpPr>
        <p:sp>
          <p:nvSpPr>
            <p:cNvPr id="29" name="Rounded Rectangle 28"/>
            <p:cNvSpPr/>
            <p:nvPr/>
          </p:nvSpPr>
          <p:spPr bwMode="auto">
            <a:xfrm>
              <a:off x="1991168" y="2424882"/>
              <a:ext cx="740672"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a:ln>
                    <a:noFill/>
                  </a:ln>
                  <a:solidFill>
                    <a:prstClr val="white"/>
                  </a:solidFill>
                  <a:effectLst/>
                  <a:uLnTx/>
                  <a:uFillTx/>
                  <a:latin typeface="+mn-lt"/>
                  <a:ea typeface="+mn-ea"/>
                  <a:cs typeface="+mn-cs"/>
                </a:rPr>
                <a:t>ADN-AE</a:t>
              </a:r>
            </a:p>
          </p:txBody>
        </p:sp>
        <p:sp>
          <p:nvSpPr>
            <p:cNvPr id="33" name="Rounded Rectangle 32"/>
            <p:cNvSpPr/>
            <p:nvPr/>
          </p:nvSpPr>
          <p:spPr bwMode="auto">
            <a:xfrm>
              <a:off x="9145480" y="2424882"/>
              <a:ext cx="740672"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white"/>
                  </a:solidFill>
                  <a:effectLst/>
                  <a:uLnTx/>
                  <a:uFillTx/>
                  <a:latin typeface="+mn-lt"/>
                  <a:ea typeface="+mn-ea"/>
                  <a:cs typeface="+mn-cs"/>
                </a:rPr>
                <a:t>AE1</a:t>
              </a:r>
            </a:p>
          </p:txBody>
        </p:sp>
        <p:cxnSp>
          <p:nvCxnSpPr>
            <p:cNvPr id="39" name="Straight Connector 38"/>
            <p:cNvCxnSpPr/>
            <p:nvPr/>
          </p:nvCxnSpPr>
          <p:spPr>
            <a:xfrm>
              <a:off x="2341986" y="2910929"/>
              <a:ext cx="39647" cy="232654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cxnSp>
        <p:nvCxnSpPr>
          <p:cNvPr id="52" name="Straight Connector 51"/>
          <p:cNvCxnSpPr/>
          <p:nvPr/>
        </p:nvCxnSpPr>
        <p:spPr>
          <a:xfrm>
            <a:off x="4773154" y="3807756"/>
            <a:ext cx="18187" cy="2440644"/>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53" name="Rounded Rectangle 52"/>
          <p:cNvSpPr/>
          <p:nvPr/>
        </p:nvSpPr>
        <p:spPr bwMode="auto">
          <a:xfrm>
            <a:off x="4267200" y="3397530"/>
            <a:ext cx="1084657"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000" b="1" kern="0" dirty="0">
                <a:solidFill>
                  <a:prstClr val="white"/>
                </a:solidFill>
              </a:rPr>
              <a:t>MN-CSE</a:t>
            </a:r>
          </a:p>
        </p:txBody>
      </p:sp>
      <p:cxnSp>
        <p:nvCxnSpPr>
          <p:cNvPr id="28" name="Straight Connector 27"/>
          <p:cNvCxnSpPr/>
          <p:nvPr/>
        </p:nvCxnSpPr>
        <p:spPr>
          <a:xfrm>
            <a:off x="8290818" y="3921859"/>
            <a:ext cx="38036" cy="232654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2108069" y="4191000"/>
            <a:ext cx="1455375" cy="253916"/>
          </a:xfrm>
          <a:prstGeom prst="rect">
            <a:avLst/>
          </a:prstGeom>
          <a:noFill/>
        </p:spPr>
        <p:txBody>
          <a:bodyPr wrap="square" rtlCol="0">
            <a:spAutoFit/>
          </a:bodyPr>
          <a:lstStyle/>
          <a:p>
            <a:r>
              <a:rPr lang="en-US" sz="1050" dirty="0">
                <a:solidFill>
                  <a:schemeClr val="accent1"/>
                </a:solidFill>
              </a:rPr>
              <a:t>Retargeted Request</a:t>
            </a:r>
          </a:p>
        </p:txBody>
      </p:sp>
      <p:cxnSp>
        <p:nvCxnSpPr>
          <p:cNvPr id="41" name="Straight Arrow Connector 40"/>
          <p:cNvCxnSpPr/>
          <p:nvPr/>
        </p:nvCxnSpPr>
        <p:spPr>
          <a:xfrm>
            <a:off x="1066954" y="5029200"/>
            <a:ext cx="3725718" cy="0"/>
          </a:xfrm>
          <a:prstGeom prst="straightConnector1">
            <a:avLst/>
          </a:prstGeom>
          <a:ln>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flipH="1">
            <a:off x="1085142" y="4748910"/>
            <a:ext cx="370619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3" name="TextBox 62"/>
          <p:cNvSpPr txBox="1"/>
          <p:nvPr/>
        </p:nvSpPr>
        <p:spPr>
          <a:xfrm>
            <a:off x="1177473" y="4800600"/>
            <a:ext cx="3157545" cy="253916"/>
          </a:xfrm>
          <a:prstGeom prst="rect">
            <a:avLst/>
          </a:prstGeom>
          <a:noFill/>
        </p:spPr>
        <p:txBody>
          <a:bodyPr wrap="square" rtlCol="0">
            <a:spAutoFit/>
          </a:bodyPr>
          <a:lstStyle/>
          <a:p>
            <a:pPr algn="ctr"/>
            <a:r>
              <a:rPr lang="en-US" sz="1050" dirty="0">
                <a:solidFill>
                  <a:schemeClr val="accent1"/>
                </a:solidFill>
              </a:rPr>
              <a:t>CREATED </a:t>
            </a:r>
          </a:p>
        </p:txBody>
      </p:sp>
      <p:cxnSp>
        <p:nvCxnSpPr>
          <p:cNvPr id="66" name="Straight Arrow Connector 65"/>
          <p:cNvCxnSpPr/>
          <p:nvPr/>
        </p:nvCxnSpPr>
        <p:spPr>
          <a:xfrm flipH="1">
            <a:off x="4809860" y="4574244"/>
            <a:ext cx="350973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a:off x="5337843" y="4174561"/>
            <a:ext cx="3221508" cy="415498"/>
          </a:xfrm>
          <a:prstGeom prst="rect">
            <a:avLst/>
          </a:prstGeom>
          <a:noFill/>
        </p:spPr>
        <p:txBody>
          <a:bodyPr wrap="square" rtlCol="0">
            <a:spAutoFit/>
          </a:bodyPr>
          <a:lstStyle/>
          <a:p>
            <a:r>
              <a:rPr lang="en-US" sz="1050" dirty="0">
                <a:solidFill>
                  <a:schemeClr val="accent1"/>
                </a:solidFill>
              </a:rPr>
              <a:t>CREATE To: </a:t>
            </a:r>
            <a:r>
              <a:rPr lang="en-US" sz="1050" dirty="0" err="1">
                <a:solidFill>
                  <a:schemeClr val="accent1"/>
                </a:solidFill>
              </a:rPr>
              <a:t>MNCSEBase</a:t>
            </a:r>
            <a:r>
              <a:rPr lang="en-US" sz="1050" dirty="0">
                <a:solidFill>
                  <a:schemeClr val="accent1"/>
                </a:solidFill>
              </a:rPr>
              <a:t>/</a:t>
            </a:r>
            <a:r>
              <a:rPr lang="en-US" sz="1050" dirty="0" err="1">
                <a:solidFill>
                  <a:schemeClr val="accent1"/>
                </a:solidFill>
              </a:rPr>
              <a:t>frontDoor</a:t>
            </a:r>
            <a:r>
              <a:rPr lang="en-US" sz="1050" dirty="0">
                <a:solidFill>
                  <a:schemeClr val="accent1"/>
                </a:solidFill>
              </a:rPr>
              <a:t>/lock, </a:t>
            </a:r>
          </a:p>
          <a:p>
            <a:r>
              <a:rPr lang="en-US" sz="1050" dirty="0">
                <a:solidFill>
                  <a:schemeClr val="accent1"/>
                </a:solidFill>
              </a:rPr>
              <a:t>               Content: &lt;</a:t>
            </a:r>
            <a:r>
              <a:rPr lang="en-US" sz="1050" dirty="0" err="1">
                <a:solidFill>
                  <a:schemeClr val="accent1"/>
                </a:solidFill>
              </a:rPr>
              <a:t>AESubscription</a:t>
            </a:r>
            <a:r>
              <a:rPr lang="en-US" sz="1050" dirty="0">
                <a:solidFill>
                  <a:schemeClr val="accent1"/>
                </a:solidFill>
              </a:rPr>
              <a:t>&gt;</a:t>
            </a:r>
          </a:p>
        </p:txBody>
      </p:sp>
      <p:sp>
        <p:nvSpPr>
          <p:cNvPr id="69" name="TextBox 68"/>
          <p:cNvSpPr txBox="1"/>
          <p:nvPr/>
        </p:nvSpPr>
        <p:spPr>
          <a:xfrm>
            <a:off x="6204120" y="5029200"/>
            <a:ext cx="981991" cy="415498"/>
          </a:xfrm>
          <a:prstGeom prst="rect">
            <a:avLst/>
          </a:prstGeom>
          <a:noFill/>
        </p:spPr>
        <p:txBody>
          <a:bodyPr wrap="square" rtlCol="0">
            <a:spAutoFit/>
          </a:bodyPr>
          <a:lstStyle/>
          <a:p>
            <a:r>
              <a:rPr lang="en-US" sz="1050" dirty="0">
                <a:solidFill>
                  <a:schemeClr val="accent1"/>
                </a:solidFill>
              </a:rPr>
              <a:t>CREATED</a:t>
            </a:r>
          </a:p>
          <a:p>
            <a:endParaRPr lang="en-US" sz="1050" dirty="0">
              <a:solidFill>
                <a:schemeClr val="accent1"/>
              </a:solidFill>
            </a:endParaRPr>
          </a:p>
        </p:txBody>
      </p:sp>
      <p:cxnSp>
        <p:nvCxnSpPr>
          <p:cNvPr id="70" name="Straight Arrow Connector 69"/>
          <p:cNvCxnSpPr/>
          <p:nvPr/>
        </p:nvCxnSpPr>
        <p:spPr>
          <a:xfrm>
            <a:off x="4800600" y="5273691"/>
            <a:ext cx="3528254" cy="0"/>
          </a:xfrm>
          <a:prstGeom prst="straightConnector1">
            <a:avLst/>
          </a:prstGeom>
          <a:ln>
            <a:prstDash val="solid"/>
            <a:tailEnd type="triangle"/>
          </a:ln>
        </p:spPr>
        <p:style>
          <a:lnRef idx="1">
            <a:schemeClr val="accent1"/>
          </a:lnRef>
          <a:fillRef idx="0">
            <a:schemeClr val="accent1"/>
          </a:fillRef>
          <a:effectRef idx="0">
            <a:schemeClr val="accent1"/>
          </a:effectRef>
          <a:fontRef idx="minor">
            <a:schemeClr val="tx1"/>
          </a:fontRef>
        </p:style>
      </p:cxnSp>
      <p:pic>
        <p:nvPicPr>
          <p:cNvPr id="75" name="Picture 7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312817" y="3321357"/>
            <a:ext cx="305214" cy="657788"/>
          </a:xfrm>
          <a:prstGeom prst="rect">
            <a:avLst/>
          </a:prstGeom>
        </p:spPr>
      </p:pic>
      <p:pic>
        <p:nvPicPr>
          <p:cNvPr id="92" name="Picture 9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0980" y="3257827"/>
            <a:ext cx="314003" cy="492095"/>
          </a:xfrm>
          <a:prstGeom prst="rect">
            <a:avLst/>
          </a:prstGeom>
        </p:spPr>
      </p:pic>
      <p:pic>
        <p:nvPicPr>
          <p:cNvPr id="93"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3546284" y="3156533"/>
            <a:ext cx="671906" cy="619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Oval 4"/>
          <p:cNvSpPr/>
          <p:nvPr/>
        </p:nvSpPr>
        <p:spPr>
          <a:xfrm>
            <a:off x="4531855" y="4375872"/>
            <a:ext cx="533400" cy="960069"/>
          </a:xfrm>
          <a:prstGeom prst="ellipse">
            <a:avLst/>
          </a:prstGeom>
          <a:solidFill>
            <a:schemeClr val="accent3">
              <a:lumMod val="60000"/>
              <a:lumOff val="40000"/>
              <a:alpha val="22000"/>
            </a:schemeClr>
          </a:solidFill>
          <a:ln>
            <a:solidFill>
              <a:schemeClr val="accent3">
                <a:lumMod val="60000"/>
                <a:lumOff val="40000"/>
                <a:alpha val="23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p:cNvSpPr txBox="1"/>
          <p:nvPr/>
        </p:nvSpPr>
        <p:spPr>
          <a:xfrm>
            <a:off x="5054881" y="4942218"/>
            <a:ext cx="841167" cy="253916"/>
          </a:xfrm>
          <a:prstGeom prst="rect">
            <a:avLst/>
          </a:prstGeom>
          <a:noFill/>
        </p:spPr>
        <p:txBody>
          <a:bodyPr wrap="square" rtlCol="0">
            <a:spAutoFit/>
          </a:bodyPr>
          <a:lstStyle/>
          <a:p>
            <a:r>
              <a:rPr lang="en-US" sz="1050" b="1" dirty="0">
                <a:solidFill>
                  <a:srgbClr val="00B0F0"/>
                </a:solidFill>
              </a:rPr>
              <a:t>Retargeting</a:t>
            </a:r>
          </a:p>
        </p:txBody>
      </p:sp>
      <p:sp>
        <p:nvSpPr>
          <p:cNvPr id="36" name="TextBox 35"/>
          <p:cNvSpPr txBox="1"/>
          <p:nvPr/>
        </p:nvSpPr>
        <p:spPr>
          <a:xfrm>
            <a:off x="1526971" y="4470484"/>
            <a:ext cx="3693703" cy="253916"/>
          </a:xfrm>
          <a:prstGeom prst="rect">
            <a:avLst/>
          </a:prstGeom>
          <a:noFill/>
        </p:spPr>
        <p:txBody>
          <a:bodyPr wrap="square" rtlCol="0">
            <a:spAutoFit/>
          </a:bodyPr>
          <a:lstStyle/>
          <a:p>
            <a:r>
              <a:rPr lang="en-US" sz="1050" dirty="0">
                <a:solidFill>
                  <a:schemeClr val="accent1"/>
                </a:solidFill>
              </a:rPr>
              <a:t>CREATE To: /lock, Content: &lt;</a:t>
            </a:r>
            <a:r>
              <a:rPr lang="en-US" sz="1050" dirty="0" err="1">
                <a:solidFill>
                  <a:schemeClr val="accent1"/>
                </a:solidFill>
              </a:rPr>
              <a:t>AESubscription</a:t>
            </a:r>
            <a:r>
              <a:rPr lang="en-US" sz="1050" dirty="0">
                <a:solidFill>
                  <a:schemeClr val="accent1"/>
                </a:solidFill>
              </a:rPr>
              <a:t>&gt;</a:t>
            </a:r>
          </a:p>
        </p:txBody>
      </p:sp>
      <p:pic>
        <p:nvPicPr>
          <p:cNvPr id="4" name="Picture 3"/>
          <p:cNvPicPr>
            <a:picLocks noChangeAspect="1"/>
          </p:cNvPicPr>
          <p:nvPr/>
        </p:nvPicPr>
        <p:blipFill>
          <a:blip r:embed="rId5"/>
          <a:stretch>
            <a:fillRect/>
          </a:stretch>
        </p:blipFill>
        <p:spPr>
          <a:xfrm>
            <a:off x="123234" y="798524"/>
            <a:ext cx="3583311" cy="2798636"/>
          </a:xfrm>
          <a:prstGeom prst="rect">
            <a:avLst/>
          </a:prstGeom>
        </p:spPr>
      </p:pic>
      <p:cxnSp>
        <p:nvCxnSpPr>
          <p:cNvPr id="32" name="Straight Arrow Connector 31"/>
          <p:cNvCxnSpPr/>
          <p:nvPr/>
        </p:nvCxnSpPr>
        <p:spPr>
          <a:xfrm flipV="1">
            <a:off x="1093902" y="5711815"/>
            <a:ext cx="3704653" cy="3186"/>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1014677" y="5196906"/>
            <a:ext cx="3874170" cy="523220"/>
          </a:xfrm>
          <a:prstGeom prst="rect">
            <a:avLst/>
          </a:prstGeom>
          <a:noFill/>
        </p:spPr>
        <p:txBody>
          <a:bodyPr wrap="square" rtlCol="0">
            <a:spAutoFit/>
          </a:bodyPr>
          <a:lstStyle/>
          <a:p>
            <a:pPr algn="ctr"/>
            <a:r>
              <a:rPr lang="en-US" sz="1000" dirty="0">
                <a:solidFill>
                  <a:srgbClr val="C00000"/>
                </a:solidFill>
              </a:rPr>
              <a:t>UPDATE To: </a:t>
            </a:r>
            <a:r>
              <a:rPr lang="en-US" sz="1000" dirty="0" err="1">
                <a:solidFill>
                  <a:srgbClr val="C00000"/>
                </a:solidFill>
              </a:rPr>
              <a:t>MNCSEBase</a:t>
            </a:r>
            <a:r>
              <a:rPr lang="en-US" sz="1000" dirty="0">
                <a:solidFill>
                  <a:srgbClr val="C00000"/>
                </a:solidFill>
              </a:rPr>
              <a:t>/</a:t>
            </a:r>
            <a:r>
              <a:rPr lang="en-US" sz="1000" dirty="0" err="1">
                <a:solidFill>
                  <a:srgbClr val="C00000"/>
                </a:solidFill>
              </a:rPr>
              <a:t>frontDoor</a:t>
            </a:r>
            <a:endParaRPr lang="en-US" sz="900" i="1" dirty="0">
              <a:solidFill>
                <a:srgbClr val="C00000"/>
              </a:solidFill>
            </a:endParaRPr>
          </a:p>
          <a:p>
            <a:r>
              <a:rPr lang="en-US" sz="900" i="1" dirty="0" err="1">
                <a:solidFill>
                  <a:srgbClr val="C00000"/>
                </a:solidFill>
              </a:rPr>
              <a:t>AEHostedResources</a:t>
            </a:r>
            <a:r>
              <a:rPr lang="en-US" sz="900" dirty="0">
                <a:solidFill>
                  <a:srgbClr val="C00000"/>
                </a:solidFill>
              </a:rPr>
              <a:t> = {path=/lock, type=</a:t>
            </a:r>
            <a:r>
              <a:rPr lang="en-US" sz="900" dirty="0" err="1">
                <a:solidFill>
                  <a:srgbClr val="C00000"/>
                </a:solidFill>
              </a:rPr>
              <a:t>doorLock</a:t>
            </a:r>
            <a:r>
              <a:rPr lang="en-US" sz="900" dirty="0">
                <a:solidFill>
                  <a:srgbClr val="C00000"/>
                </a:solidFill>
              </a:rPr>
              <a:t>, </a:t>
            </a:r>
            <a:r>
              <a:rPr lang="en-US" sz="900" dirty="0" err="1">
                <a:solidFill>
                  <a:srgbClr val="C00000"/>
                </a:solidFill>
              </a:rPr>
              <a:t>acp</a:t>
            </a:r>
            <a:r>
              <a:rPr lang="en-US" sz="900" dirty="0">
                <a:solidFill>
                  <a:srgbClr val="C00000"/>
                </a:solidFill>
              </a:rPr>
              <a:t>=acp01, </a:t>
            </a:r>
            <a:r>
              <a:rPr lang="en-US" sz="900" dirty="0" err="1">
                <a:solidFill>
                  <a:srgbClr val="C00000"/>
                </a:solidFill>
              </a:rPr>
              <a:t>acpMode</a:t>
            </a:r>
            <a:r>
              <a:rPr lang="en-US" sz="900" dirty="0">
                <a:solidFill>
                  <a:srgbClr val="C00000"/>
                </a:solidFill>
              </a:rPr>
              <a:t>=DEEP;</a:t>
            </a:r>
          </a:p>
          <a:p>
            <a:r>
              <a:rPr lang="en-US" sz="900" dirty="0">
                <a:solidFill>
                  <a:srgbClr val="C00000"/>
                </a:solidFill>
              </a:rPr>
              <a:t>                                         path=/lock/sub01, type=</a:t>
            </a:r>
            <a:r>
              <a:rPr lang="en-US" sz="900" dirty="0" err="1">
                <a:solidFill>
                  <a:srgbClr val="C00000"/>
                </a:solidFill>
              </a:rPr>
              <a:t>AESubscription</a:t>
            </a:r>
            <a:r>
              <a:rPr lang="en-US" sz="900" dirty="0">
                <a:solidFill>
                  <a:srgbClr val="C00000"/>
                </a:solidFill>
              </a:rPr>
              <a:t>} </a:t>
            </a:r>
          </a:p>
        </p:txBody>
      </p:sp>
      <p:sp>
        <p:nvSpPr>
          <p:cNvPr id="40" name="TextBox 39"/>
          <p:cNvSpPr txBox="1"/>
          <p:nvPr/>
        </p:nvSpPr>
        <p:spPr>
          <a:xfrm>
            <a:off x="2561643" y="5779785"/>
            <a:ext cx="1447800" cy="261610"/>
          </a:xfrm>
          <a:prstGeom prst="rect">
            <a:avLst/>
          </a:prstGeom>
          <a:noFill/>
        </p:spPr>
        <p:txBody>
          <a:bodyPr wrap="square" rtlCol="0">
            <a:spAutoFit/>
          </a:bodyPr>
          <a:lstStyle/>
          <a:p>
            <a:r>
              <a:rPr lang="en-US" sz="1050" dirty="0">
                <a:solidFill>
                  <a:schemeClr val="accent1"/>
                </a:solidFill>
              </a:rPr>
              <a:t>UPDATED</a:t>
            </a:r>
          </a:p>
        </p:txBody>
      </p:sp>
      <p:cxnSp>
        <p:nvCxnSpPr>
          <p:cNvPr id="42" name="Straight Arrow Connector 41"/>
          <p:cNvCxnSpPr/>
          <p:nvPr/>
        </p:nvCxnSpPr>
        <p:spPr>
          <a:xfrm flipH="1" flipV="1">
            <a:off x="1079205" y="5975498"/>
            <a:ext cx="3693949" cy="6301"/>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43" name="Rounded Rectangular Callout 42"/>
          <p:cNvSpPr/>
          <p:nvPr/>
        </p:nvSpPr>
        <p:spPr>
          <a:xfrm>
            <a:off x="4968056" y="5388270"/>
            <a:ext cx="2266950" cy="615292"/>
          </a:xfrm>
          <a:prstGeom prst="wedgeRoundRectCallout">
            <a:avLst>
              <a:gd name="adj1" fmla="val -55494"/>
              <a:gd name="adj2" fmla="val -139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t>Alternatively, Registrar CSE can update </a:t>
            </a:r>
            <a:r>
              <a:rPr lang="en-US" sz="1200" i="1" dirty="0" err="1"/>
              <a:t>AEHostedResources</a:t>
            </a:r>
            <a:r>
              <a:rPr lang="en-US" sz="1200" dirty="0"/>
              <a:t> and add “lock/sub01” entry</a:t>
            </a:r>
          </a:p>
        </p:txBody>
      </p:sp>
      <p:pic>
        <p:nvPicPr>
          <p:cNvPr id="12" name="Picture 11"/>
          <p:cNvPicPr>
            <a:picLocks noChangeAspect="1"/>
          </p:cNvPicPr>
          <p:nvPr/>
        </p:nvPicPr>
        <p:blipFill>
          <a:blip r:embed="rId6"/>
          <a:stretch>
            <a:fillRect/>
          </a:stretch>
        </p:blipFill>
        <p:spPr>
          <a:xfrm>
            <a:off x="3882237" y="1861940"/>
            <a:ext cx="5134144" cy="1419090"/>
          </a:xfrm>
          <a:prstGeom prst="rect">
            <a:avLst/>
          </a:prstGeom>
        </p:spPr>
      </p:pic>
    </p:spTree>
    <p:extLst>
      <p:ext uri="{BB962C8B-B14F-4D97-AF65-F5344CB8AC3E}">
        <p14:creationId xmlns:p14="http://schemas.microsoft.com/office/powerpoint/2010/main" val="2840420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ounded Rectangle 33"/>
          <p:cNvSpPr/>
          <p:nvPr/>
        </p:nvSpPr>
        <p:spPr>
          <a:xfrm>
            <a:off x="903199" y="4167611"/>
            <a:ext cx="7668274" cy="1928389"/>
          </a:xfrm>
          <a:prstGeom prst="roundRect">
            <a:avLst>
              <a:gd name="adj" fmla="val 4971"/>
            </a:avLst>
          </a:prstGeom>
          <a:solidFill>
            <a:schemeClr val="accent1">
              <a:alpha val="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219200" y="178157"/>
            <a:ext cx="5562600" cy="1143000"/>
          </a:xfrm>
        </p:spPr>
        <p:txBody>
          <a:bodyPr/>
          <a:lstStyle/>
          <a:p>
            <a:pPr algn="l"/>
            <a:r>
              <a:rPr lang="en-US" sz="3800" dirty="0"/>
              <a:t>Retargeting to an ADN-AE</a:t>
            </a:r>
          </a:p>
        </p:txBody>
      </p:sp>
      <p:grpSp>
        <p:nvGrpSpPr>
          <p:cNvPr id="25" name="Group 24"/>
          <p:cNvGrpSpPr/>
          <p:nvPr/>
        </p:nvGrpSpPr>
        <p:grpSpPr>
          <a:xfrm>
            <a:off x="676489" y="3435812"/>
            <a:ext cx="7894984" cy="2812588"/>
            <a:chOff x="1991168" y="2424882"/>
            <a:chExt cx="7894984" cy="2812588"/>
          </a:xfrm>
        </p:grpSpPr>
        <p:sp>
          <p:nvSpPr>
            <p:cNvPr id="29" name="Rounded Rectangle 28"/>
            <p:cNvSpPr/>
            <p:nvPr/>
          </p:nvSpPr>
          <p:spPr bwMode="auto">
            <a:xfrm>
              <a:off x="1991168" y="2424882"/>
              <a:ext cx="740672"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a:ln>
                    <a:noFill/>
                  </a:ln>
                  <a:solidFill>
                    <a:prstClr val="white"/>
                  </a:solidFill>
                  <a:effectLst/>
                  <a:uLnTx/>
                  <a:uFillTx/>
                  <a:latin typeface="+mn-lt"/>
                  <a:ea typeface="+mn-ea"/>
                  <a:cs typeface="+mn-cs"/>
                </a:rPr>
                <a:t>ADN-AE</a:t>
              </a:r>
            </a:p>
          </p:txBody>
        </p:sp>
        <p:sp>
          <p:nvSpPr>
            <p:cNvPr id="33" name="Rounded Rectangle 32"/>
            <p:cNvSpPr/>
            <p:nvPr/>
          </p:nvSpPr>
          <p:spPr bwMode="auto">
            <a:xfrm>
              <a:off x="9145480" y="2424882"/>
              <a:ext cx="740672"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white"/>
                  </a:solidFill>
                  <a:effectLst/>
                  <a:uLnTx/>
                  <a:uFillTx/>
                  <a:latin typeface="+mn-lt"/>
                  <a:ea typeface="+mn-ea"/>
                  <a:cs typeface="+mn-cs"/>
                </a:rPr>
                <a:t>AE2</a:t>
              </a:r>
            </a:p>
          </p:txBody>
        </p:sp>
        <p:cxnSp>
          <p:nvCxnSpPr>
            <p:cNvPr id="39" name="Straight Connector 38"/>
            <p:cNvCxnSpPr/>
            <p:nvPr/>
          </p:nvCxnSpPr>
          <p:spPr>
            <a:xfrm>
              <a:off x="2341986" y="2910929"/>
              <a:ext cx="39647" cy="232654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cxnSp>
        <p:nvCxnSpPr>
          <p:cNvPr id="52" name="Straight Connector 51"/>
          <p:cNvCxnSpPr/>
          <p:nvPr/>
        </p:nvCxnSpPr>
        <p:spPr>
          <a:xfrm>
            <a:off x="4773154" y="3807756"/>
            <a:ext cx="18187" cy="2440644"/>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53" name="Rounded Rectangle 52"/>
          <p:cNvSpPr/>
          <p:nvPr/>
        </p:nvSpPr>
        <p:spPr bwMode="auto">
          <a:xfrm>
            <a:off x="4267200" y="3397530"/>
            <a:ext cx="1084657"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000" b="1" kern="0" dirty="0">
                <a:solidFill>
                  <a:prstClr val="white"/>
                </a:solidFill>
              </a:rPr>
              <a:t>MN-CSE</a:t>
            </a:r>
          </a:p>
        </p:txBody>
      </p:sp>
      <p:cxnSp>
        <p:nvCxnSpPr>
          <p:cNvPr id="28" name="Straight Connector 27"/>
          <p:cNvCxnSpPr/>
          <p:nvPr/>
        </p:nvCxnSpPr>
        <p:spPr>
          <a:xfrm>
            <a:off x="8290818" y="3921859"/>
            <a:ext cx="38036" cy="232654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1909193" y="4597307"/>
            <a:ext cx="3693703" cy="253916"/>
          </a:xfrm>
          <a:prstGeom prst="rect">
            <a:avLst/>
          </a:prstGeom>
          <a:noFill/>
        </p:spPr>
        <p:txBody>
          <a:bodyPr wrap="square" rtlCol="0">
            <a:spAutoFit/>
          </a:bodyPr>
          <a:lstStyle/>
          <a:p>
            <a:r>
              <a:rPr lang="en-US" sz="1050" dirty="0">
                <a:solidFill>
                  <a:schemeClr val="accent1"/>
                </a:solidFill>
              </a:rPr>
              <a:t>Retargeted Request</a:t>
            </a:r>
          </a:p>
        </p:txBody>
      </p:sp>
      <p:cxnSp>
        <p:nvCxnSpPr>
          <p:cNvPr id="41" name="Straight Arrow Connector 40"/>
          <p:cNvCxnSpPr/>
          <p:nvPr/>
        </p:nvCxnSpPr>
        <p:spPr>
          <a:xfrm>
            <a:off x="1066954" y="5462037"/>
            <a:ext cx="3725718" cy="0"/>
          </a:xfrm>
          <a:prstGeom prst="straightConnector1">
            <a:avLst/>
          </a:prstGeom>
          <a:ln>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flipH="1">
            <a:off x="1085142" y="5076646"/>
            <a:ext cx="370619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3" name="TextBox 62"/>
          <p:cNvSpPr txBox="1"/>
          <p:nvPr/>
        </p:nvSpPr>
        <p:spPr>
          <a:xfrm>
            <a:off x="1177473" y="5232484"/>
            <a:ext cx="3157545" cy="253916"/>
          </a:xfrm>
          <a:prstGeom prst="rect">
            <a:avLst/>
          </a:prstGeom>
          <a:noFill/>
        </p:spPr>
        <p:txBody>
          <a:bodyPr wrap="square" rtlCol="0">
            <a:spAutoFit/>
          </a:bodyPr>
          <a:lstStyle/>
          <a:p>
            <a:pPr algn="ctr"/>
            <a:r>
              <a:rPr lang="en-US" sz="1050" dirty="0">
                <a:solidFill>
                  <a:schemeClr val="accent1"/>
                </a:solidFill>
              </a:rPr>
              <a:t>UPDATED </a:t>
            </a:r>
          </a:p>
        </p:txBody>
      </p:sp>
      <p:cxnSp>
        <p:nvCxnSpPr>
          <p:cNvPr id="66" name="Straight Arrow Connector 65"/>
          <p:cNvCxnSpPr/>
          <p:nvPr/>
        </p:nvCxnSpPr>
        <p:spPr>
          <a:xfrm flipH="1">
            <a:off x="4809860" y="4574244"/>
            <a:ext cx="350973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a:off x="5225463" y="4185746"/>
            <a:ext cx="3466073" cy="415498"/>
          </a:xfrm>
          <a:prstGeom prst="rect">
            <a:avLst/>
          </a:prstGeom>
          <a:noFill/>
        </p:spPr>
        <p:txBody>
          <a:bodyPr wrap="square" rtlCol="0">
            <a:spAutoFit/>
          </a:bodyPr>
          <a:lstStyle/>
          <a:p>
            <a:r>
              <a:rPr lang="en-US" sz="1050" dirty="0">
                <a:solidFill>
                  <a:schemeClr val="accent1"/>
                </a:solidFill>
              </a:rPr>
              <a:t>UPDATE To: </a:t>
            </a:r>
            <a:r>
              <a:rPr lang="en-US" sz="1050" dirty="0" err="1">
                <a:solidFill>
                  <a:schemeClr val="accent1"/>
                </a:solidFill>
              </a:rPr>
              <a:t>MNCSEBase</a:t>
            </a:r>
            <a:r>
              <a:rPr lang="en-US" sz="1050" dirty="0">
                <a:solidFill>
                  <a:schemeClr val="accent1"/>
                </a:solidFill>
              </a:rPr>
              <a:t>/</a:t>
            </a:r>
            <a:r>
              <a:rPr lang="en-US" sz="1050" dirty="0" err="1">
                <a:solidFill>
                  <a:schemeClr val="accent1"/>
                </a:solidFill>
              </a:rPr>
              <a:t>frontDoor</a:t>
            </a:r>
            <a:r>
              <a:rPr lang="en-US" sz="1050" dirty="0">
                <a:solidFill>
                  <a:schemeClr val="accent1"/>
                </a:solidFill>
              </a:rPr>
              <a:t>/lock, </a:t>
            </a:r>
          </a:p>
          <a:p>
            <a:r>
              <a:rPr lang="en-US" sz="1050" dirty="0">
                <a:solidFill>
                  <a:schemeClr val="accent1"/>
                </a:solidFill>
              </a:rPr>
              <a:t>                Content: {state = LOCKED}</a:t>
            </a:r>
          </a:p>
        </p:txBody>
      </p:sp>
      <p:sp>
        <p:nvSpPr>
          <p:cNvPr id="69" name="TextBox 68"/>
          <p:cNvSpPr txBox="1"/>
          <p:nvPr/>
        </p:nvSpPr>
        <p:spPr>
          <a:xfrm>
            <a:off x="6204120" y="5548953"/>
            <a:ext cx="981991" cy="415498"/>
          </a:xfrm>
          <a:prstGeom prst="rect">
            <a:avLst/>
          </a:prstGeom>
          <a:noFill/>
        </p:spPr>
        <p:txBody>
          <a:bodyPr wrap="square" rtlCol="0">
            <a:spAutoFit/>
          </a:bodyPr>
          <a:lstStyle/>
          <a:p>
            <a:r>
              <a:rPr lang="en-US" sz="1050" dirty="0">
                <a:solidFill>
                  <a:schemeClr val="accent1"/>
                </a:solidFill>
              </a:rPr>
              <a:t>UPDATED</a:t>
            </a:r>
          </a:p>
          <a:p>
            <a:endParaRPr lang="en-US" sz="1050" dirty="0">
              <a:solidFill>
                <a:schemeClr val="accent1"/>
              </a:solidFill>
            </a:endParaRPr>
          </a:p>
        </p:txBody>
      </p:sp>
      <p:cxnSp>
        <p:nvCxnSpPr>
          <p:cNvPr id="70" name="Straight Arrow Connector 69"/>
          <p:cNvCxnSpPr/>
          <p:nvPr/>
        </p:nvCxnSpPr>
        <p:spPr>
          <a:xfrm>
            <a:off x="4800600" y="5793444"/>
            <a:ext cx="3528254" cy="0"/>
          </a:xfrm>
          <a:prstGeom prst="straightConnector1">
            <a:avLst/>
          </a:prstGeom>
          <a:ln>
            <a:prstDash val="solid"/>
            <a:tailEnd type="triangle"/>
          </a:ln>
        </p:spPr>
        <p:style>
          <a:lnRef idx="1">
            <a:schemeClr val="accent1"/>
          </a:lnRef>
          <a:fillRef idx="0">
            <a:schemeClr val="accent1"/>
          </a:fillRef>
          <a:effectRef idx="0">
            <a:schemeClr val="accent1"/>
          </a:effectRef>
          <a:fontRef idx="minor">
            <a:schemeClr val="tx1"/>
          </a:fontRef>
        </p:style>
      </p:cxnSp>
      <p:pic>
        <p:nvPicPr>
          <p:cNvPr id="75" name="Picture 7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312817" y="3321357"/>
            <a:ext cx="305214" cy="657788"/>
          </a:xfrm>
          <a:prstGeom prst="rect">
            <a:avLst/>
          </a:prstGeom>
        </p:spPr>
      </p:pic>
      <p:pic>
        <p:nvPicPr>
          <p:cNvPr id="92" name="Picture 9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0980" y="3257827"/>
            <a:ext cx="314003" cy="492095"/>
          </a:xfrm>
          <a:prstGeom prst="rect">
            <a:avLst/>
          </a:prstGeom>
        </p:spPr>
      </p:pic>
      <p:pic>
        <p:nvPicPr>
          <p:cNvPr id="93"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3546284" y="3156533"/>
            <a:ext cx="671906" cy="619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Oval 4"/>
          <p:cNvSpPr/>
          <p:nvPr/>
        </p:nvSpPr>
        <p:spPr>
          <a:xfrm>
            <a:off x="4531855" y="4375872"/>
            <a:ext cx="533400" cy="1570329"/>
          </a:xfrm>
          <a:prstGeom prst="ellipse">
            <a:avLst/>
          </a:prstGeom>
          <a:solidFill>
            <a:schemeClr val="accent3">
              <a:lumMod val="60000"/>
              <a:lumOff val="40000"/>
              <a:alpha val="22000"/>
            </a:schemeClr>
          </a:solidFill>
          <a:ln>
            <a:solidFill>
              <a:schemeClr val="accent3">
                <a:lumMod val="60000"/>
                <a:lumOff val="40000"/>
                <a:alpha val="23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p:cNvSpPr txBox="1"/>
          <p:nvPr/>
        </p:nvSpPr>
        <p:spPr>
          <a:xfrm>
            <a:off x="5054881" y="4942218"/>
            <a:ext cx="841167" cy="253916"/>
          </a:xfrm>
          <a:prstGeom prst="rect">
            <a:avLst/>
          </a:prstGeom>
          <a:noFill/>
        </p:spPr>
        <p:txBody>
          <a:bodyPr wrap="square" rtlCol="0">
            <a:spAutoFit/>
          </a:bodyPr>
          <a:lstStyle/>
          <a:p>
            <a:r>
              <a:rPr lang="en-US" sz="1050" b="1" dirty="0">
                <a:solidFill>
                  <a:srgbClr val="00B0F0"/>
                </a:solidFill>
              </a:rPr>
              <a:t>Retargeting</a:t>
            </a:r>
          </a:p>
        </p:txBody>
      </p:sp>
      <p:sp>
        <p:nvSpPr>
          <p:cNvPr id="36" name="TextBox 35"/>
          <p:cNvSpPr txBox="1"/>
          <p:nvPr/>
        </p:nvSpPr>
        <p:spPr>
          <a:xfrm>
            <a:off x="1491871" y="4786347"/>
            <a:ext cx="3693703" cy="253916"/>
          </a:xfrm>
          <a:prstGeom prst="rect">
            <a:avLst/>
          </a:prstGeom>
          <a:noFill/>
        </p:spPr>
        <p:txBody>
          <a:bodyPr wrap="square" rtlCol="0">
            <a:spAutoFit/>
          </a:bodyPr>
          <a:lstStyle/>
          <a:p>
            <a:r>
              <a:rPr lang="en-US" sz="1050" dirty="0">
                <a:solidFill>
                  <a:schemeClr val="accent1"/>
                </a:solidFill>
              </a:rPr>
              <a:t>UPDATE To: /lock, Content: {state = LOCKED} </a:t>
            </a:r>
          </a:p>
        </p:txBody>
      </p:sp>
      <p:pic>
        <p:nvPicPr>
          <p:cNvPr id="4" name="Picture 3"/>
          <p:cNvPicPr>
            <a:picLocks noChangeAspect="1"/>
          </p:cNvPicPr>
          <p:nvPr/>
        </p:nvPicPr>
        <p:blipFill>
          <a:blip r:embed="rId5"/>
          <a:stretch>
            <a:fillRect/>
          </a:stretch>
        </p:blipFill>
        <p:spPr>
          <a:xfrm>
            <a:off x="121635" y="695599"/>
            <a:ext cx="3575115" cy="2792235"/>
          </a:xfrm>
          <a:prstGeom prst="rect">
            <a:avLst/>
          </a:prstGeom>
        </p:spPr>
      </p:pic>
      <p:pic>
        <p:nvPicPr>
          <p:cNvPr id="30" name="Picture 29"/>
          <p:cNvPicPr>
            <a:picLocks noChangeAspect="1"/>
          </p:cNvPicPr>
          <p:nvPr/>
        </p:nvPicPr>
        <p:blipFill>
          <a:blip r:embed="rId6"/>
          <a:stretch>
            <a:fillRect/>
          </a:stretch>
        </p:blipFill>
        <p:spPr>
          <a:xfrm>
            <a:off x="3882237" y="1861940"/>
            <a:ext cx="5134144" cy="1419090"/>
          </a:xfrm>
          <a:prstGeom prst="rect">
            <a:avLst/>
          </a:prstGeom>
        </p:spPr>
      </p:pic>
    </p:spTree>
    <p:extLst>
      <p:ext uri="{BB962C8B-B14F-4D97-AF65-F5344CB8AC3E}">
        <p14:creationId xmlns:p14="http://schemas.microsoft.com/office/powerpoint/2010/main" val="38261416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ounded Rectangle 33"/>
          <p:cNvSpPr/>
          <p:nvPr/>
        </p:nvSpPr>
        <p:spPr>
          <a:xfrm>
            <a:off x="903199" y="4167611"/>
            <a:ext cx="7668274" cy="1928389"/>
          </a:xfrm>
          <a:prstGeom prst="roundRect">
            <a:avLst>
              <a:gd name="adj" fmla="val 4971"/>
            </a:avLst>
          </a:prstGeom>
          <a:solidFill>
            <a:schemeClr val="accent1">
              <a:alpha val="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219200" y="178157"/>
            <a:ext cx="5562600" cy="1143000"/>
          </a:xfrm>
        </p:spPr>
        <p:txBody>
          <a:bodyPr/>
          <a:lstStyle/>
          <a:p>
            <a:pPr algn="l"/>
            <a:r>
              <a:rPr lang="en-US" sz="3800" dirty="0"/>
              <a:t>Retargeting to an ADN-AE</a:t>
            </a:r>
          </a:p>
        </p:txBody>
      </p:sp>
      <p:grpSp>
        <p:nvGrpSpPr>
          <p:cNvPr id="25" name="Group 24"/>
          <p:cNvGrpSpPr/>
          <p:nvPr/>
        </p:nvGrpSpPr>
        <p:grpSpPr>
          <a:xfrm>
            <a:off x="676489" y="3435812"/>
            <a:ext cx="7894984" cy="2812588"/>
            <a:chOff x="1991168" y="2424882"/>
            <a:chExt cx="7894984" cy="2812588"/>
          </a:xfrm>
        </p:grpSpPr>
        <p:sp>
          <p:nvSpPr>
            <p:cNvPr id="29" name="Rounded Rectangle 28"/>
            <p:cNvSpPr/>
            <p:nvPr/>
          </p:nvSpPr>
          <p:spPr bwMode="auto">
            <a:xfrm>
              <a:off x="1991168" y="2424882"/>
              <a:ext cx="740672"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a:ln>
                    <a:noFill/>
                  </a:ln>
                  <a:solidFill>
                    <a:prstClr val="white"/>
                  </a:solidFill>
                  <a:effectLst/>
                  <a:uLnTx/>
                  <a:uFillTx/>
                  <a:latin typeface="+mn-lt"/>
                  <a:ea typeface="+mn-ea"/>
                  <a:cs typeface="+mn-cs"/>
                </a:rPr>
                <a:t>ADN-AE</a:t>
              </a:r>
            </a:p>
          </p:txBody>
        </p:sp>
        <p:sp>
          <p:nvSpPr>
            <p:cNvPr id="33" name="Rounded Rectangle 32"/>
            <p:cNvSpPr/>
            <p:nvPr/>
          </p:nvSpPr>
          <p:spPr bwMode="auto">
            <a:xfrm>
              <a:off x="9145480" y="2424882"/>
              <a:ext cx="740672"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white"/>
                  </a:solidFill>
                  <a:effectLst/>
                  <a:uLnTx/>
                  <a:uFillTx/>
                  <a:latin typeface="+mn-lt"/>
                  <a:ea typeface="+mn-ea"/>
                  <a:cs typeface="+mn-cs"/>
                </a:rPr>
                <a:t>AE1</a:t>
              </a:r>
            </a:p>
          </p:txBody>
        </p:sp>
        <p:cxnSp>
          <p:nvCxnSpPr>
            <p:cNvPr id="39" name="Straight Connector 38"/>
            <p:cNvCxnSpPr/>
            <p:nvPr/>
          </p:nvCxnSpPr>
          <p:spPr>
            <a:xfrm>
              <a:off x="2341986" y="2910929"/>
              <a:ext cx="39647" cy="232654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cxnSp>
        <p:nvCxnSpPr>
          <p:cNvPr id="52" name="Straight Connector 51"/>
          <p:cNvCxnSpPr/>
          <p:nvPr/>
        </p:nvCxnSpPr>
        <p:spPr>
          <a:xfrm>
            <a:off x="4773154" y="3807756"/>
            <a:ext cx="18187" cy="2440644"/>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53" name="Rounded Rectangle 52"/>
          <p:cNvSpPr/>
          <p:nvPr/>
        </p:nvSpPr>
        <p:spPr bwMode="auto">
          <a:xfrm>
            <a:off x="4267200" y="3397530"/>
            <a:ext cx="1084657"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000" b="1" kern="0" dirty="0">
                <a:solidFill>
                  <a:prstClr val="white"/>
                </a:solidFill>
              </a:rPr>
              <a:t>MN-CSE</a:t>
            </a:r>
          </a:p>
        </p:txBody>
      </p:sp>
      <p:cxnSp>
        <p:nvCxnSpPr>
          <p:cNvPr id="28" name="Straight Connector 27"/>
          <p:cNvCxnSpPr/>
          <p:nvPr/>
        </p:nvCxnSpPr>
        <p:spPr>
          <a:xfrm>
            <a:off x="8290818" y="3921859"/>
            <a:ext cx="38036" cy="232654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a:off x="1066954" y="4572000"/>
            <a:ext cx="3725718" cy="0"/>
          </a:xfrm>
          <a:prstGeom prst="straightConnector1">
            <a:avLst/>
          </a:prstGeom>
          <a:ln>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flipH="1">
            <a:off x="1085142" y="5791200"/>
            <a:ext cx="370619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3" name="TextBox 62"/>
          <p:cNvSpPr txBox="1"/>
          <p:nvPr/>
        </p:nvSpPr>
        <p:spPr>
          <a:xfrm>
            <a:off x="1177473" y="5562600"/>
            <a:ext cx="3157545" cy="253916"/>
          </a:xfrm>
          <a:prstGeom prst="rect">
            <a:avLst/>
          </a:prstGeom>
          <a:noFill/>
        </p:spPr>
        <p:txBody>
          <a:bodyPr wrap="square" rtlCol="0">
            <a:spAutoFit/>
          </a:bodyPr>
          <a:lstStyle/>
          <a:p>
            <a:pPr algn="ctr"/>
            <a:r>
              <a:rPr lang="en-US" sz="1050" dirty="0">
                <a:solidFill>
                  <a:schemeClr val="accent1"/>
                </a:solidFill>
              </a:rPr>
              <a:t>OK </a:t>
            </a:r>
          </a:p>
        </p:txBody>
      </p:sp>
      <p:cxnSp>
        <p:nvCxnSpPr>
          <p:cNvPr id="66" name="Straight Arrow Connector 65"/>
          <p:cNvCxnSpPr/>
          <p:nvPr/>
        </p:nvCxnSpPr>
        <p:spPr>
          <a:xfrm flipH="1">
            <a:off x="4809860" y="5638800"/>
            <a:ext cx="350973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a:off x="5280503" y="4517283"/>
            <a:ext cx="3466073" cy="253916"/>
          </a:xfrm>
          <a:prstGeom prst="rect">
            <a:avLst/>
          </a:prstGeom>
          <a:noFill/>
        </p:spPr>
        <p:txBody>
          <a:bodyPr wrap="square" rtlCol="0">
            <a:spAutoFit/>
          </a:bodyPr>
          <a:lstStyle/>
          <a:p>
            <a:r>
              <a:rPr lang="en-US" sz="1050" dirty="0">
                <a:solidFill>
                  <a:schemeClr val="accent1"/>
                </a:solidFill>
              </a:rPr>
              <a:t>NOTIFY To: AE1, Content: {state = LOCKED,…} </a:t>
            </a:r>
          </a:p>
        </p:txBody>
      </p:sp>
      <p:sp>
        <p:nvSpPr>
          <p:cNvPr id="69" name="TextBox 68"/>
          <p:cNvSpPr txBox="1"/>
          <p:nvPr/>
        </p:nvSpPr>
        <p:spPr>
          <a:xfrm>
            <a:off x="6204120" y="5401018"/>
            <a:ext cx="981991" cy="415498"/>
          </a:xfrm>
          <a:prstGeom prst="rect">
            <a:avLst/>
          </a:prstGeom>
          <a:noFill/>
        </p:spPr>
        <p:txBody>
          <a:bodyPr wrap="square" rtlCol="0">
            <a:spAutoFit/>
          </a:bodyPr>
          <a:lstStyle/>
          <a:p>
            <a:r>
              <a:rPr lang="en-US" sz="1050" dirty="0">
                <a:solidFill>
                  <a:schemeClr val="accent1"/>
                </a:solidFill>
              </a:rPr>
              <a:t>OK</a:t>
            </a:r>
          </a:p>
          <a:p>
            <a:endParaRPr lang="en-US" sz="1050" dirty="0">
              <a:solidFill>
                <a:schemeClr val="accent1"/>
              </a:solidFill>
            </a:endParaRPr>
          </a:p>
        </p:txBody>
      </p:sp>
      <p:cxnSp>
        <p:nvCxnSpPr>
          <p:cNvPr id="70" name="Straight Arrow Connector 69"/>
          <p:cNvCxnSpPr/>
          <p:nvPr/>
        </p:nvCxnSpPr>
        <p:spPr>
          <a:xfrm>
            <a:off x="4800600" y="4800600"/>
            <a:ext cx="3528254" cy="0"/>
          </a:xfrm>
          <a:prstGeom prst="straightConnector1">
            <a:avLst/>
          </a:prstGeom>
          <a:ln>
            <a:prstDash val="solid"/>
            <a:tailEnd type="triangle"/>
          </a:ln>
        </p:spPr>
        <p:style>
          <a:lnRef idx="1">
            <a:schemeClr val="accent1"/>
          </a:lnRef>
          <a:fillRef idx="0">
            <a:schemeClr val="accent1"/>
          </a:fillRef>
          <a:effectRef idx="0">
            <a:schemeClr val="accent1"/>
          </a:effectRef>
          <a:fontRef idx="minor">
            <a:schemeClr val="tx1"/>
          </a:fontRef>
        </p:style>
      </p:cxnSp>
      <p:pic>
        <p:nvPicPr>
          <p:cNvPr id="75" name="Picture 7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312817" y="3321357"/>
            <a:ext cx="305214" cy="657788"/>
          </a:xfrm>
          <a:prstGeom prst="rect">
            <a:avLst/>
          </a:prstGeom>
        </p:spPr>
      </p:pic>
      <p:pic>
        <p:nvPicPr>
          <p:cNvPr id="92" name="Picture 9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0980" y="3257827"/>
            <a:ext cx="314003" cy="492095"/>
          </a:xfrm>
          <a:prstGeom prst="rect">
            <a:avLst/>
          </a:prstGeom>
        </p:spPr>
      </p:pic>
      <p:pic>
        <p:nvPicPr>
          <p:cNvPr id="93"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3546284" y="3156533"/>
            <a:ext cx="671906" cy="619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Oval 4"/>
          <p:cNvSpPr/>
          <p:nvPr/>
        </p:nvSpPr>
        <p:spPr>
          <a:xfrm>
            <a:off x="4531855" y="4375872"/>
            <a:ext cx="533400" cy="1570329"/>
          </a:xfrm>
          <a:prstGeom prst="ellipse">
            <a:avLst/>
          </a:prstGeom>
          <a:solidFill>
            <a:schemeClr val="accent3">
              <a:lumMod val="60000"/>
              <a:lumOff val="40000"/>
              <a:alpha val="22000"/>
            </a:schemeClr>
          </a:solidFill>
          <a:ln>
            <a:solidFill>
              <a:schemeClr val="accent3">
                <a:lumMod val="60000"/>
                <a:lumOff val="40000"/>
                <a:alpha val="23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p:cNvSpPr txBox="1"/>
          <p:nvPr/>
        </p:nvSpPr>
        <p:spPr>
          <a:xfrm>
            <a:off x="5054881" y="4942218"/>
            <a:ext cx="841167" cy="253916"/>
          </a:xfrm>
          <a:prstGeom prst="rect">
            <a:avLst/>
          </a:prstGeom>
          <a:noFill/>
        </p:spPr>
        <p:txBody>
          <a:bodyPr wrap="square" rtlCol="0">
            <a:spAutoFit/>
          </a:bodyPr>
          <a:lstStyle/>
          <a:p>
            <a:r>
              <a:rPr lang="en-US" sz="1050" b="1" dirty="0">
                <a:solidFill>
                  <a:srgbClr val="00B0F0"/>
                </a:solidFill>
              </a:rPr>
              <a:t>Retargeting</a:t>
            </a:r>
          </a:p>
        </p:txBody>
      </p:sp>
      <p:sp>
        <p:nvSpPr>
          <p:cNvPr id="36" name="TextBox 35"/>
          <p:cNvSpPr txBox="1"/>
          <p:nvPr/>
        </p:nvSpPr>
        <p:spPr>
          <a:xfrm>
            <a:off x="1491871" y="4343400"/>
            <a:ext cx="3693703" cy="253916"/>
          </a:xfrm>
          <a:prstGeom prst="rect">
            <a:avLst/>
          </a:prstGeom>
          <a:noFill/>
        </p:spPr>
        <p:txBody>
          <a:bodyPr wrap="square" rtlCol="0">
            <a:spAutoFit/>
          </a:bodyPr>
          <a:lstStyle/>
          <a:p>
            <a:r>
              <a:rPr lang="en-US" sz="1050" dirty="0">
                <a:solidFill>
                  <a:schemeClr val="accent1"/>
                </a:solidFill>
              </a:rPr>
              <a:t>NOTIFY To: /MN-CSE/AE1, Content: {state = LOCKED,…} </a:t>
            </a:r>
          </a:p>
        </p:txBody>
      </p:sp>
      <p:pic>
        <p:nvPicPr>
          <p:cNvPr id="4" name="Picture 3"/>
          <p:cNvPicPr>
            <a:picLocks noChangeAspect="1"/>
          </p:cNvPicPr>
          <p:nvPr/>
        </p:nvPicPr>
        <p:blipFill>
          <a:blip r:embed="rId5"/>
          <a:stretch>
            <a:fillRect/>
          </a:stretch>
        </p:blipFill>
        <p:spPr>
          <a:xfrm>
            <a:off x="121635" y="695599"/>
            <a:ext cx="3575115" cy="2792235"/>
          </a:xfrm>
          <a:prstGeom prst="rect">
            <a:avLst/>
          </a:prstGeom>
        </p:spPr>
      </p:pic>
      <p:pic>
        <p:nvPicPr>
          <p:cNvPr id="30" name="Picture 29"/>
          <p:cNvPicPr>
            <a:picLocks noChangeAspect="1"/>
          </p:cNvPicPr>
          <p:nvPr/>
        </p:nvPicPr>
        <p:blipFill>
          <a:blip r:embed="rId6"/>
          <a:stretch>
            <a:fillRect/>
          </a:stretch>
        </p:blipFill>
        <p:spPr>
          <a:xfrm>
            <a:off x="3882237" y="1861940"/>
            <a:ext cx="5134144" cy="1419090"/>
          </a:xfrm>
          <a:prstGeom prst="rect">
            <a:avLst/>
          </a:prstGeom>
        </p:spPr>
      </p:pic>
    </p:spTree>
    <p:extLst>
      <p:ext uri="{BB962C8B-B14F-4D97-AF65-F5344CB8AC3E}">
        <p14:creationId xmlns:p14="http://schemas.microsoft.com/office/powerpoint/2010/main" val="39337970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239000" cy="715962"/>
          </a:xfrm>
        </p:spPr>
        <p:txBody>
          <a:bodyPr/>
          <a:lstStyle/>
          <a:p>
            <a:r>
              <a:rPr lang="en-US" sz="4000" dirty="0"/>
              <a:t>Communication Modes</a:t>
            </a:r>
          </a:p>
        </p:txBody>
      </p:sp>
      <p:sp>
        <p:nvSpPr>
          <p:cNvPr id="4" name="TextBox 3"/>
          <p:cNvSpPr txBox="1"/>
          <p:nvPr/>
        </p:nvSpPr>
        <p:spPr>
          <a:xfrm>
            <a:off x="0" y="1371600"/>
            <a:ext cx="84582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lnSpc>
                <a:spcPct val="85000"/>
              </a:lnSpc>
              <a:defRPr sz="3600">
                <a:solidFill>
                  <a:srgbClr val="C00000"/>
                </a:solidFill>
                <a:latin typeface="+mj-lt"/>
                <a:ea typeface="+mj-ea"/>
                <a:cs typeface="+mj-cs"/>
              </a:defRPr>
            </a:lvl1pPr>
            <a:lvl2pPr algn="ctr" eaLnBrk="0" hangingPunct="0">
              <a:defRPr sz="4400">
                <a:solidFill>
                  <a:srgbClr val="C00000"/>
                </a:solidFill>
              </a:defRPr>
            </a:lvl2pPr>
            <a:lvl3pPr algn="ctr" eaLnBrk="0" hangingPunct="0">
              <a:defRPr sz="4400">
                <a:solidFill>
                  <a:srgbClr val="C00000"/>
                </a:solidFill>
              </a:defRPr>
            </a:lvl3pPr>
            <a:lvl4pPr algn="ctr" eaLnBrk="0" hangingPunct="0">
              <a:defRPr sz="4400">
                <a:solidFill>
                  <a:srgbClr val="C00000"/>
                </a:solidFill>
              </a:defRPr>
            </a:lvl4pPr>
            <a:lvl5pPr algn="ctr" eaLnBrk="0" hangingPunct="0">
              <a:defRPr sz="4400">
                <a:solidFill>
                  <a:srgbClr val="C00000"/>
                </a:solidFill>
              </a:defRPr>
            </a:lvl5pPr>
            <a:lvl6pPr marL="457200" algn="ctr" fontAlgn="base">
              <a:spcBef>
                <a:spcPct val="0"/>
              </a:spcBef>
              <a:spcAft>
                <a:spcPct val="0"/>
              </a:spcAft>
              <a:defRPr sz="4400">
                <a:solidFill>
                  <a:srgbClr val="C00000"/>
                </a:solidFill>
              </a:defRPr>
            </a:lvl6pPr>
            <a:lvl7pPr marL="914400" algn="ctr" fontAlgn="base">
              <a:spcBef>
                <a:spcPct val="0"/>
              </a:spcBef>
              <a:spcAft>
                <a:spcPct val="0"/>
              </a:spcAft>
              <a:defRPr sz="4400">
                <a:solidFill>
                  <a:srgbClr val="C00000"/>
                </a:solidFill>
              </a:defRPr>
            </a:lvl7pPr>
            <a:lvl8pPr marL="1371600" algn="ctr" fontAlgn="base">
              <a:spcBef>
                <a:spcPct val="0"/>
              </a:spcBef>
              <a:spcAft>
                <a:spcPct val="0"/>
              </a:spcAft>
              <a:defRPr sz="4400">
                <a:solidFill>
                  <a:srgbClr val="C00000"/>
                </a:solidFill>
              </a:defRPr>
            </a:lvl8pPr>
            <a:lvl9pPr marL="1828800" algn="ctr" fontAlgn="base">
              <a:spcBef>
                <a:spcPct val="0"/>
              </a:spcBef>
              <a:spcAft>
                <a:spcPct val="0"/>
              </a:spcAft>
              <a:defRPr sz="4400">
                <a:solidFill>
                  <a:srgbClr val="C00000"/>
                </a:solidFill>
              </a:defRPr>
            </a:lvl9pPr>
          </a:lstStyle>
          <a:p>
            <a:pPr marL="800100" lvl="1" indent="-342900" algn="l">
              <a:buFont typeface="Arial" panose="020B0604020202020204" pitchFamily="34" charset="0"/>
              <a:buChar char="•"/>
            </a:pPr>
            <a:r>
              <a:rPr lang="en-US" sz="2000" dirty="0">
                <a:sym typeface="Wingdings" panose="05000000000000000000" pitchFamily="2" charset="2"/>
              </a:rPr>
              <a:t>To simplify AE, recommendation is for AE to only support blocking request handling for requests it services for AE hosted resources</a:t>
            </a:r>
          </a:p>
          <a:p>
            <a:pPr lvl="1" algn="l"/>
            <a:endParaRPr lang="en-US" sz="2000" dirty="0">
              <a:sym typeface="Wingdings" panose="05000000000000000000" pitchFamily="2" charset="2"/>
            </a:endParaRPr>
          </a:p>
          <a:p>
            <a:pPr lvl="3" algn="l"/>
            <a:r>
              <a:rPr lang="en-US" sz="2000" dirty="0">
                <a:sym typeface="Wingdings" panose="05000000000000000000" pitchFamily="2" charset="2"/>
              </a:rPr>
              <a:t>   </a:t>
            </a:r>
          </a:p>
          <a:p>
            <a:pPr marL="800100" lvl="1" indent="-342900" algn="l">
              <a:buFont typeface="Arial" panose="020B0604020202020204" pitchFamily="34" charset="0"/>
              <a:buChar char="•"/>
            </a:pPr>
            <a:endParaRPr lang="en-US" sz="2000" dirty="0">
              <a:sym typeface="Wingdings" panose="05000000000000000000" pitchFamily="2" charset="2"/>
            </a:endParaRPr>
          </a:p>
          <a:p>
            <a:pPr marL="342900" indent="-342900" algn="l">
              <a:buFont typeface="Arial" panose="020B0604020202020204" pitchFamily="34" charset="0"/>
              <a:buChar char="•"/>
            </a:pPr>
            <a:endParaRPr lang="en-US" sz="2000" dirty="0">
              <a:sym typeface="Wingdings" panose="05000000000000000000" pitchFamily="2" charset="2"/>
            </a:endParaRPr>
          </a:p>
          <a:p>
            <a:pPr marL="342900" indent="-342900" algn="l">
              <a:buFont typeface="Arial" panose="020B0604020202020204" pitchFamily="34" charset="0"/>
              <a:buChar char="•"/>
            </a:pPr>
            <a:endParaRPr lang="en-US" sz="2000" dirty="0">
              <a:sym typeface="Wingdings" panose="05000000000000000000" pitchFamily="2" charset="2"/>
            </a:endParaRPr>
          </a:p>
          <a:p>
            <a:pPr marL="342900" indent="-342900" algn="l">
              <a:buFont typeface="Arial" panose="020B0604020202020204" pitchFamily="34" charset="0"/>
              <a:buChar char="•"/>
            </a:pPr>
            <a:endParaRPr lang="en-US" sz="2000" dirty="0">
              <a:sym typeface="Wingdings" panose="05000000000000000000" pitchFamily="2" charset="2"/>
            </a:endParaRPr>
          </a:p>
          <a:p>
            <a:pPr marL="342900" indent="-342900" algn="l">
              <a:buFont typeface="Arial" panose="020B0604020202020204" pitchFamily="34" charset="0"/>
              <a:buChar char="•"/>
            </a:pPr>
            <a:endParaRPr lang="en-US" sz="2400" dirty="0">
              <a:sym typeface="Wingdings" panose="05000000000000000000" pitchFamily="2" charset="2"/>
            </a:endParaRPr>
          </a:p>
          <a:p>
            <a:pPr algn="l"/>
            <a:endParaRPr lang="en-US" sz="2400" dirty="0">
              <a:sym typeface="Wingdings" panose="05000000000000000000" pitchFamily="2" charset="2"/>
            </a:endParaRPr>
          </a:p>
          <a:p>
            <a:pPr marL="457200" indent="-457200" algn="l">
              <a:buAutoNum type="arabicParenR"/>
            </a:pPr>
            <a:endParaRPr lang="en-US" sz="2400" dirty="0">
              <a:sym typeface="Wingdings" panose="05000000000000000000" pitchFamily="2" charset="2"/>
            </a:endParaRPr>
          </a:p>
        </p:txBody>
      </p:sp>
    </p:spTree>
    <p:extLst>
      <p:ext uri="{BB962C8B-B14F-4D97-AF65-F5344CB8AC3E}">
        <p14:creationId xmlns:p14="http://schemas.microsoft.com/office/powerpoint/2010/main" val="35486380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8679" y="76018"/>
            <a:ext cx="7239000" cy="679298"/>
          </a:xfrm>
        </p:spPr>
        <p:txBody>
          <a:bodyPr/>
          <a:lstStyle/>
          <a:p>
            <a:r>
              <a:rPr lang="en-US" dirty="0"/>
              <a:t>Next Steps?</a:t>
            </a:r>
          </a:p>
        </p:txBody>
      </p:sp>
      <p:sp>
        <p:nvSpPr>
          <p:cNvPr id="44" name="TextBox 43"/>
          <p:cNvSpPr txBox="1"/>
          <p:nvPr/>
        </p:nvSpPr>
        <p:spPr>
          <a:xfrm>
            <a:off x="698679" y="2286000"/>
            <a:ext cx="7459211" cy="1569660"/>
          </a:xfrm>
          <a:prstGeom prst="rect">
            <a:avLst/>
          </a:prstGeom>
          <a:noFill/>
        </p:spPr>
        <p:txBody>
          <a:bodyPr wrap="square" rtlCol="0">
            <a:spAutoFit/>
          </a:bodyPr>
          <a:lstStyle/>
          <a:p>
            <a:r>
              <a:rPr lang="en-US" sz="2400" dirty="0">
                <a:solidFill>
                  <a:srgbClr val="C00000"/>
                </a:solidFill>
              </a:rPr>
              <a:t>Reach some consensus on whether this approach of supporting AE hosted resources is acceptable</a:t>
            </a:r>
          </a:p>
          <a:p>
            <a:endParaRPr lang="en-US" sz="2400" dirty="0">
              <a:solidFill>
                <a:srgbClr val="C00000"/>
              </a:solidFill>
            </a:endParaRPr>
          </a:p>
          <a:p>
            <a:pPr marL="285750" indent="-285750">
              <a:buFont typeface="Arial" panose="020B0604020202020204" pitchFamily="34" charset="0"/>
              <a:buChar char="•"/>
            </a:pPr>
            <a:endParaRPr lang="en-US" sz="2400" dirty="0">
              <a:solidFill>
                <a:srgbClr val="C00000"/>
              </a:solidFill>
            </a:endParaRPr>
          </a:p>
        </p:txBody>
      </p:sp>
    </p:spTree>
    <p:extLst>
      <p:ext uri="{BB962C8B-B14F-4D97-AF65-F5344CB8AC3E}">
        <p14:creationId xmlns:p14="http://schemas.microsoft.com/office/powerpoint/2010/main" val="42033050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239000" cy="715962"/>
          </a:xfrm>
        </p:spPr>
        <p:txBody>
          <a:bodyPr/>
          <a:lstStyle/>
          <a:p>
            <a:r>
              <a:rPr lang="en-US" dirty="0"/>
              <a:t>Background</a:t>
            </a:r>
          </a:p>
        </p:txBody>
      </p:sp>
      <p:sp>
        <p:nvSpPr>
          <p:cNvPr id="3" name="TextBox 2"/>
          <p:cNvSpPr txBox="1"/>
          <p:nvPr/>
        </p:nvSpPr>
        <p:spPr>
          <a:xfrm>
            <a:off x="304800" y="894228"/>
            <a:ext cx="8458200" cy="4876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lnSpc>
                <a:spcPct val="85000"/>
              </a:lnSpc>
              <a:defRPr sz="3600">
                <a:solidFill>
                  <a:srgbClr val="C00000"/>
                </a:solidFill>
                <a:latin typeface="+mj-lt"/>
                <a:ea typeface="+mj-ea"/>
                <a:cs typeface="+mj-cs"/>
              </a:defRPr>
            </a:lvl1pPr>
            <a:lvl2pPr algn="ctr" eaLnBrk="0" hangingPunct="0">
              <a:defRPr sz="4400">
                <a:solidFill>
                  <a:srgbClr val="C00000"/>
                </a:solidFill>
              </a:defRPr>
            </a:lvl2pPr>
            <a:lvl3pPr algn="ctr" eaLnBrk="0" hangingPunct="0">
              <a:defRPr sz="4400">
                <a:solidFill>
                  <a:srgbClr val="C00000"/>
                </a:solidFill>
              </a:defRPr>
            </a:lvl3pPr>
            <a:lvl4pPr algn="ctr" eaLnBrk="0" hangingPunct="0">
              <a:defRPr sz="4400">
                <a:solidFill>
                  <a:srgbClr val="C00000"/>
                </a:solidFill>
              </a:defRPr>
            </a:lvl4pPr>
            <a:lvl5pPr algn="ctr" eaLnBrk="0" hangingPunct="0">
              <a:defRPr sz="4400">
                <a:solidFill>
                  <a:srgbClr val="C00000"/>
                </a:solidFill>
              </a:defRPr>
            </a:lvl5pPr>
            <a:lvl6pPr marL="457200" algn="ctr" fontAlgn="base">
              <a:spcBef>
                <a:spcPct val="0"/>
              </a:spcBef>
              <a:spcAft>
                <a:spcPct val="0"/>
              </a:spcAft>
              <a:defRPr sz="4400">
                <a:solidFill>
                  <a:srgbClr val="C00000"/>
                </a:solidFill>
              </a:defRPr>
            </a:lvl6pPr>
            <a:lvl7pPr marL="914400" algn="ctr" fontAlgn="base">
              <a:spcBef>
                <a:spcPct val="0"/>
              </a:spcBef>
              <a:spcAft>
                <a:spcPct val="0"/>
              </a:spcAft>
              <a:defRPr sz="4400">
                <a:solidFill>
                  <a:srgbClr val="C00000"/>
                </a:solidFill>
              </a:defRPr>
            </a:lvl7pPr>
            <a:lvl8pPr marL="1371600" algn="ctr" fontAlgn="base">
              <a:spcBef>
                <a:spcPct val="0"/>
              </a:spcBef>
              <a:spcAft>
                <a:spcPct val="0"/>
              </a:spcAft>
              <a:defRPr sz="4400">
                <a:solidFill>
                  <a:srgbClr val="C00000"/>
                </a:solidFill>
              </a:defRPr>
            </a:lvl8pPr>
            <a:lvl9pPr marL="1828800" algn="ctr" fontAlgn="base">
              <a:spcBef>
                <a:spcPct val="0"/>
              </a:spcBef>
              <a:spcAft>
                <a:spcPct val="0"/>
              </a:spcAft>
              <a:defRPr sz="4400">
                <a:solidFill>
                  <a:srgbClr val="C00000"/>
                </a:solidFill>
              </a:defRPr>
            </a:lvl9pPr>
          </a:lstStyle>
          <a:p>
            <a:pPr marL="342900" indent="-342900" algn="l">
              <a:buFont typeface="Arial" panose="020B0604020202020204" pitchFamily="34" charset="0"/>
              <a:buChar char="•"/>
            </a:pPr>
            <a:r>
              <a:rPr lang="en-US" sz="1800" dirty="0">
                <a:sym typeface="Wingdings" panose="05000000000000000000" pitchFamily="2" charset="2"/>
              </a:rPr>
              <a:t>At TP28 we had some good discussion (ARC-2017-0066R02) regarding the benefits of allowing an AE (and IPE) to host its own services.</a:t>
            </a:r>
          </a:p>
          <a:p>
            <a:pPr marL="342900" indent="-342900" algn="l">
              <a:buFont typeface="Arial" panose="020B0604020202020204" pitchFamily="34" charset="0"/>
              <a:buChar char="•"/>
            </a:pPr>
            <a:endParaRPr lang="en-US" sz="1400" dirty="0">
              <a:sym typeface="Wingdings" panose="05000000000000000000" pitchFamily="2" charset="2"/>
            </a:endParaRPr>
          </a:p>
          <a:p>
            <a:pPr marL="800100" lvl="1" indent="-342900" algn="l">
              <a:buFont typeface="Arial" panose="020B0604020202020204" pitchFamily="34" charset="0"/>
              <a:buChar char="•"/>
            </a:pPr>
            <a:r>
              <a:rPr lang="en-US" sz="1800" dirty="0">
                <a:sym typeface="Wingdings" panose="05000000000000000000" pitchFamily="2" charset="2"/>
              </a:rPr>
              <a:t>E.g. Allow an AE on a resource constrained </a:t>
            </a:r>
            <a:r>
              <a:rPr lang="en-US" sz="1800" dirty="0" err="1">
                <a:sym typeface="Wingdings" panose="05000000000000000000" pitchFamily="2" charset="2"/>
              </a:rPr>
              <a:t>IoT</a:t>
            </a:r>
            <a:r>
              <a:rPr lang="en-US" sz="1800" dirty="0">
                <a:sym typeface="Wingdings" panose="05000000000000000000" pitchFamily="2" charset="2"/>
              </a:rPr>
              <a:t> device (door lock) to host its own services (lock / unlock door)</a:t>
            </a:r>
          </a:p>
          <a:p>
            <a:pPr lvl="1" algn="l"/>
            <a:endParaRPr lang="en-US" sz="1800" dirty="0">
              <a:sym typeface="Wingdings" panose="05000000000000000000" pitchFamily="2" charset="2"/>
            </a:endParaRPr>
          </a:p>
          <a:p>
            <a:pPr marL="800100" lvl="1" indent="-342900" algn="l">
              <a:buFont typeface="Arial" panose="020B0604020202020204" pitchFamily="34" charset="0"/>
              <a:buChar char="•"/>
            </a:pPr>
            <a:r>
              <a:rPr lang="en-US" sz="1800" dirty="0">
                <a:sym typeface="Wingdings" panose="05000000000000000000" pitchFamily="2" charset="2"/>
              </a:rPr>
              <a:t>E.g. Allow an IPE on a </a:t>
            </a:r>
            <a:r>
              <a:rPr lang="en-US" sz="1800" dirty="0" err="1">
                <a:sym typeface="Wingdings" panose="05000000000000000000" pitchFamily="2" charset="2"/>
              </a:rPr>
              <a:t>IoT</a:t>
            </a:r>
            <a:r>
              <a:rPr lang="en-US" sz="1800" dirty="0">
                <a:sym typeface="Wingdings" panose="05000000000000000000" pitchFamily="2" charset="2"/>
              </a:rPr>
              <a:t> GW to host its own services for interworking </a:t>
            </a:r>
            <a:r>
              <a:rPr lang="en-US" sz="1800" dirty="0" err="1">
                <a:sym typeface="Wingdings" panose="05000000000000000000" pitchFamily="2" charset="2"/>
              </a:rPr>
              <a:t>NoDNs</a:t>
            </a:r>
            <a:r>
              <a:rPr lang="en-US" sz="1800" dirty="0">
                <a:sym typeface="Wingdings" panose="05000000000000000000" pitchFamily="2" charset="2"/>
              </a:rPr>
              <a:t> to a oneM2M system</a:t>
            </a:r>
          </a:p>
          <a:p>
            <a:pPr algn="l"/>
            <a:endParaRPr lang="en-US" sz="1800" dirty="0">
              <a:sym typeface="Wingdings" panose="05000000000000000000" pitchFamily="2" charset="2"/>
            </a:endParaRPr>
          </a:p>
          <a:p>
            <a:pPr marL="342900" indent="-342900" algn="l">
              <a:buFont typeface="Arial" panose="020B0604020202020204" pitchFamily="34" charset="0"/>
              <a:buChar char="•"/>
            </a:pPr>
            <a:r>
              <a:rPr lang="en-US" sz="1800" dirty="0">
                <a:sym typeface="Wingdings" panose="05000000000000000000" pitchFamily="2" charset="2"/>
              </a:rPr>
              <a:t>In the end, consensus was reached that doing so would address some shortcomings and limitations in the oneM2M architecture</a:t>
            </a:r>
          </a:p>
          <a:p>
            <a:pPr marL="342900" indent="-342900" algn="l">
              <a:buFont typeface="Arial" panose="020B0604020202020204" pitchFamily="34" charset="0"/>
              <a:buChar char="•"/>
            </a:pPr>
            <a:endParaRPr lang="en-US" sz="1800" dirty="0">
              <a:sym typeface="Wingdings" panose="05000000000000000000" pitchFamily="2" charset="2"/>
            </a:endParaRPr>
          </a:p>
          <a:p>
            <a:pPr marL="342900" indent="-342900" algn="l">
              <a:buFont typeface="Arial" panose="020B0604020202020204" pitchFamily="34" charset="0"/>
              <a:buChar char="•"/>
            </a:pPr>
            <a:r>
              <a:rPr lang="en-US" sz="1800" dirty="0">
                <a:sym typeface="Wingdings" panose="05000000000000000000" pitchFamily="2" charset="2"/>
              </a:rPr>
              <a:t>Two potential options were discussed:</a:t>
            </a:r>
          </a:p>
          <a:p>
            <a:pPr marL="914400" lvl="1" indent="-457200" algn="l">
              <a:buAutoNum type="arabicParenR"/>
            </a:pPr>
            <a:r>
              <a:rPr lang="en-US" sz="1800" b="1" dirty="0">
                <a:sym typeface="Wingdings" panose="05000000000000000000" pitchFamily="2" charset="2"/>
              </a:rPr>
              <a:t>Allow AEs (and IPEs) to host their own services and corresponding resources</a:t>
            </a:r>
          </a:p>
          <a:p>
            <a:pPr marL="914400" lvl="1" indent="-457200" algn="l">
              <a:buAutoNum type="arabicParenR"/>
            </a:pPr>
            <a:r>
              <a:rPr lang="en-US" sz="1800" dirty="0">
                <a:sym typeface="Wingdings" panose="05000000000000000000" pitchFamily="2" charset="2"/>
              </a:rPr>
              <a:t>Define a “minimal” CSE profile such that a CSE can realistically be hosted by a resource constrained </a:t>
            </a:r>
            <a:r>
              <a:rPr lang="en-US" sz="1800" dirty="0" err="1">
                <a:sym typeface="Wingdings" panose="05000000000000000000" pitchFamily="2" charset="2"/>
              </a:rPr>
              <a:t>IoT</a:t>
            </a:r>
            <a:r>
              <a:rPr lang="en-US" sz="1800" dirty="0">
                <a:sym typeface="Wingdings" panose="05000000000000000000" pitchFamily="2" charset="2"/>
              </a:rPr>
              <a:t> device</a:t>
            </a:r>
          </a:p>
          <a:p>
            <a:pPr lvl="1" algn="l"/>
            <a:endParaRPr lang="en-US" sz="1800" dirty="0">
              <a:sym typeface="Wingdings" panose="05000000000000000000" pitchFamily="2" charset="2"/>
            </a:endParaRPr>
          </a:p>
          <a:p>
            <a:pPr lvl="1" algn="l"/>
            <a:r>
              <a:rPr lang="en-US" sz="1800" b="1" dirty="0">
                <a:sym typeface="Wingdings" panose="05000000000000000000" pitchFamily="2" charset="2"/>
              </a:rPr>
              <a:t> The following slides focus on the first option  Service Enabled AE (SAE)</a:t>
            </a:r>
            <a:endParaRPr lang="en-US" sz="2000" b="1" dirty="0">
              <a:sym typeface="Wingdings" panose="05000000000000000000" pitchFamily="2" charset="2"/>
            </a:endParaRPr>
          </a:p>
          <a:p>
            <a:pPr algn="l"/>
            <a:endParaRPr lang="en-US" sz="2000" dirty="0">
              <a:sym typeface="Wingdings" panose="05000000000000000000" pitchFamily="2" charset="2"/>
            </a:endParaRPr>
          </a:p>
          <a:p>
            <a:pPr marL="457200" indent="-457200" algn="l">
              <a:buAutoNum type="arabicParenR"/>
            </a:pPr>
            <a:endParaRPr lang="en-US" sz="2000" dirty="0">
              <a:sym typeface="Wingdings" panose="05000000000000000000" pitchFamily="2" charset="2"/>
            </a:endParaRPr>
          </a:p>
        </p:txBody>
      </p:sp>
    </p:spTree>
    <p:extLst>
      <p:ext uri="{BB962C8B-B14F-4D97-AF65-F5344CB8AC3E}">
        <p14:creationId xmlns:p14="http://schemas.microsoft.com/office/powerpoint/2010/main" val="3944894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239000" cy="715962"/>
          </a:xfrm>
        </p:spPr>
        <p:txBody>
          <a:bodyPr/>
          <a:lstStyle/>
          <a:p>
            <a:r>
              <a:rPr lang="en-US" dirty="0"/>
              <a:t>Proposal</a:t>
            </a:r>
          </a:p>
        </p:txBody>
      </p:sp>
      <p:sp>
        <p:nvSpPr>
          <p:cNvPr id="3" name="TextBox 2"/>
          <p:cNvSpPr txBox="1"/>
          <p:nvPr/>
        </p:nvSpPr>
        <p:spPr>
          <a:xfrm>
            <a:off x="304800" y="1295400"/>
            <a:ext cx="8458200" cy="43735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lnSpc>
                <a:spcPct val="85000"/>
              </a:lnSpc>
              <a:defRPr sz="3600">
                <a:solidFill>
                  <a:srgbClr val="C00000"/>
                </a:solidFill>
                <a:latin typeface="+mj-lt"/>
                <a:ea typeface="+mj-ea"/>
                <a:cs typeface="+mj-cs"/>
              </a:defRPr>
            </a:lvl1pPr>
            <a:lvl2pPr algn="ctr" eaLnBrk="0" hangingPunct="0">
              <a:defRPr sz="4400">
                <a:solidFill>
                  <a:srgbClr val="C00000"/>
                </a:solidFill>
              </a:defRPr>
            </a:lvl2pPr>
            <a:lvl3pPr algn="ctr" eaLnBrk="0" hangingPunct="0">
              <a:defRPr sz="4400">
                <a:solidFill>
                  <a:srgbClr val="C00000"/>
                </a:solidFill>
              </a:defRPr>
            </a:lvl3pPr>
            <a:lvl4pPr algn="ctr" eaLnBrk="0" hangingPunct="0">
              <a:defRPr sz="4400">
                <a:solidFill>
                  <a:srgbClr val="C00000"/>
                </a:solidFill>
              </a:defRPr>
            </a:lvl4pPr>
            <a:lvl5pPr algn="ctr" eaLnBrk="0" hangingPunct="0">
              <a:defRPr sz="4400">
                <a:solidFill>
                  <a:srgbClr val="C00000"/>
                </a:solidFill>
              </a:defRPr>
            </a:lvl5pPr>
            <a:lvl6pPr marL="457200" algn="ctr" fontAlgn="base">
              <a:spcBef>
                <a:spcPct val="0"/>
              </a:spcBef>
              <a:spcAft>
                <a:spcPct val="0"/>
              </a:spcAft>
              <a:defRPr sz="4400">
                <a:solidFill>
                  <a:srgbClr val="C00000"/>
                </a:solidFill>
              </a:defRPr>
            </a:lvl6pPr>
            <a:lvl7pPr marL="914400" algn="ctr" fontAlgn="base">
              <a:spcBef>
                <a:spcPct val="0"/>
              </a:spcBef>
              <a:spcAft>
                <a:spcPct val="0"/>
              </a:spcAft>
              <a:defRPr sz="4400">
                <a:solidFill>
                  <a:srgbClr val="C00000"/>
                </a:solidFill>
              </a:defRPr>
            </a:lvl7pPr>
            <a:lvl8pPr marL="1371600" algn="ctr" fontAlgn="base">
              <a:spcBef>
                <a:spcPct val="0"/>
              </a:spcBef>
              <a:spcAft>
                <a:spcPct val="0"/>
              </a:spcAft>
              <a:defRPr sz="4400">
                <a:solidFill>
                  <a:srgbClr val="C00000"/>
                </a:solidFill>
              </a:defRPr>
            </a:lvl8pPr>
            <a:lvl9pPr marL="1828800" algn="ctr" fontAlgn="base">
              <a:spcBef>
                <a:spcPct val="0"/>
              </a:spcBef>
              <a:spcAft>
                <a:spcPct val="0"/>
              </a:spcAft>
              <a:defRPr sz="4400">
                <a:solidFill>
                  <a:srgbClr val="C00000"/>
                </a:solidFill>
              </a:defRPr>
            </a:lvl9pPr>
          </a:lstStyle>
          <a:p>
            <a:pPr marL="342900" indent="-342900" algn="l">
              <a:buFont typeface="Arial" panose="020B0604020202020204" pitchFamily="34" charset="0"/>
              <a:buChar char="•"/>
            </a:pPr>
            <a:r>
              <a:rPr lang="en-US" sz="1800" dirty="0">
                <a:sym typeface="Wingdings" panose="05000000000000000000" pitchFamily="2" charset="2"/>
              </a:rPr>
              <a:t>Define some extensions to the </a:t>
            </a:r>
            <a:r>
              <a:rPr lang="en-US" sz="1800" dirty="0" err="1">
                <a:sym typeface="Wingdings" panose="05000000000000000000" pitchFamily="2" charset="2"/>
              </a:rPr>
              <a:t>Mca</a:t>
            </a:r>
            <a:r>
              <a:rPr lang="en-US" sz="1800" dirty="0">
                <a:sym typeface="Wingdings" panose="05000000000000000000" pitchFamily="2" charset="2"/>
              </a:rPr>
              <a:t> interface to allow AEs to host their own services</a:t>
            </a:r>
          </a:p>
          <a:p>
            <a:pPr algn="l"/>
            <a:endParaRPr lang="en-US" sz="1800" dirty="0">
              <a:sym typeface="Wingdings" panose="05000000000000000000" pitchFamily="2" charset="2"/>
            </a:endParaRPr>
          </a:p>
          <a:p>
            <a:pPr marL="800100" lvl="1" indent="-342900" algn="l">
              <a:buFont typeface="Arial" panose="020B0604020202020204" pitchFamily="34" charset="0"/>
              <a:buChar char="•"/>
            </a:pPr>
            <a:r>
              <a:rPr lang="en-US" sz="1800" dirty="0">
                <a:sym typeface="Wingdings" panose="05000000000000000000" pitchFamily="2" charset="2"/>
              </a:rPr>
              <a:t>Define a subset of existing resource types that can be hosted by an AE/IPE</a:t>
            </a:r>
          </a:p>
          <a:p>
            <a:pPr marL="800100" lvl="1" indent="-342900" algn="l">
              <a:buFont typeface="Arial" panose="020B0604020202020204" pitchFamily="34" charset="0"/>
              <a:buChar char="•"/>
            </a:pPr>
            <a:endParaRPr lang="en-US" sz="1800" dirty="0">
              <a:sym typeface="Wingdings" panose="05000000000000000000" pitchFamily="2" charset="2"/>
            </a:endParaRPr>
          </a:p>
          <a:p>
            <a:pPr marL="800100" lvl="1" indent="-342900" algn="l">
              <a:buFont typeface="Arial" panose="020B0604020202020204" pitchFamily="34" charset="0"/>
              <a:buChar char="•"/>
            </a:pPr>
            <a:r>
              <a:rPr lang="en-US" sz="1800" dirty="0">
                <a:sym typeface="Wingdings" panose="05000000000000000000" pitchFamily="2" charset="2"/>
              </a:rPr>
              <a:t>Define a simple &amp; lightweight sub/not mechanism for AE/IPE hosted resources</a:t>
            </a:r>
          </a:p>
          <a:p>
            <a:pPr lvl="1" algn="l"/>
            <a:endParaRPr lang="en-US" sz="1800" dirty="0">
              <a:sym typeface="Wingdings" panose="05000000000000000000" pitchFamily="2" charset="2"/>
            </a:endParaRPr>
          </a:p>
          <a:p>
            <a:pPr marL="800100" lvl="1" indent="-342900" algn="l">
              <a:buFont typeface="Arial" panose="020B0604020202020204" pitchFamily="34" charset="0"/>
              <a:buChar char="•"/>
            </a:pPr>
            <a:r>
              <a:rPr lang="en-US" sz="1800" dirty="0">
                <a:sym typeface="Wingdings" panose="05000000000000000000" pitchFamily="2" charset="2"/>
              </a:rPr>
              <a:t>Define a simple &amp; lightweight ACP mechanism for AE/IPE hosted resources</a:t>
            </a:r>
          </a:p>
          <a:p>
            <a:pPr lvl="1" algn="l"/>
            <a:endParaRPr lang="en-US" sz="1800" dirty="0">
              <a:sym typeface="Wingdings" panose="05000000000000000000" pitchFamily="2" charset="2"/>
            </a:endParaRPr>
          </a:p>
          <a:p>
            <a:pPr marL="800100" lvl="1" indent="-342900" algn="l">
              <a:buFont typeface="Arial" panose="020B0604020202020204" pitchFamily="34" charset="0"/>
              <a:buChar char="•"/>
            </a:pPr>
            <a:r>
              <a:rPr lang="en-US" sz="1800" dirty="0">
                <a:sym typeface="Wingdings" panose="05000000000000000000" pitchFamily="2" charset="2"/>
              </a:rPr>
              <a:t>Restrict addressing to only structured addressing for AE/IPE hosted resources</a:t>
            </a:r>
          </a:p>
          <a:p>
            <a:pPr lvl="1" algn="l"/>
            <a:endParaRPr lang="en-US" sz="1800" dirty="0">
              <a:sym typeface="Wingdings" panose="05000000000000000000" pitchFamily="2" charset="2"/>
            </a:endParaRPr>
          </a:p>
          <a:p>
            <a:pPr marL="800100" lvl="1" indent="-342900" algn="l">
              <a:buFont typeface="Arial" panose="020B0604020202020204" pitchFamily="34" charset="0"/>
              <a:buChar char="•"/>
            </a:pPr>
            <a:r>
              <a:rPr lang="en-US" sz="1800" dirty="0">
                <a:sym typeface="Wingdings" panose="05000000000000000000" pitchFamily="2" charset="2"/>
              </a:rPr>
              <a:t>Restrict communication to only blocking mode for AE/IPE hosted resources</a:t>
            </a:r>
          </a:p>
          <a:p>
            <a:pPr lvl="1" algn="l"/>
            <a:endParaRPr lang="en-US" sz="1800" dirty="0">
              <a:sym typeface="Wingdings" panose="05000000000000000000" pitchFamily="2" charset="2"/>
            </a:endParaRPr>
          </a:p>
          <a:p>
            <a:pPr marL="342900" indent="-342900" algn="l">
              <a:buFont typeface="Arial" panose="020B0604020202020204" pitchFamily="34" charset="0"/>
              <a:buChar char="•"/>
            </a:pPr>
            <a:r>
              <a:rPr lang="en-US" sz="1800" dirty="0">
                <a:sym typeface="Wingdings" panose="05000000000000000000" pitchFamily="2" charset="2"/>
              </a:rPr>
              <a:t>Define some extensions to CSE to allow it to re-target CRUD requests to AE/IPE hosted resources</a:t>
            </a:r>
          </a:p>
          <a:p>
            <a:pPr marL="342900" indent="-342900" algn="l">
              <a:buFont typeface="Arial" panose="020B0604020202020204" pitchFamily="34" charset="0"/>
              <a:buChar char="•"/>
            </a:pPr>
            <a:endParaRPr lang="en-US" sz="2000" dirty="0">
              <a:sym typeface="Wingdings" panose="05000000000000000000" pitchFamily="2" charset="2"/>
            </a:endParaRPr>
          </a:p>
          <a:p>
            <a:pPr algn="l"/>
            <a:endParaRPr lang="en-US" sz="2000" dirty="0">
              <a:sym typeface="Wingdings" panose="05000000000000000000" pitchFamily="2" charset="2"/>
            </a:endParaRPr>
          </a:p>
          <a:p>
            <a:pPr marL="457200" indent="-457200" algn="l">
              <a:buAutoNum type="arabicParenR"/>
            </a:pPr>
            <a:endParaRPr lang="en-US" sz="2000" dirty="0">
              <a:sym typeface="Wingdings" panose="05000000000000000000" pitchFamily="2" charset="2"/>
            </a:endParaRPr>
          </a:p>
        </p:txBody>
      </p:sp>
    </p:spTree>
    <p:extLst>
      <p:ext uri="{BB962C8B-B14F-4D97-AF65-F5344CB8AC3E}">
        <p14:creationId xmlns:p14="http://schemas.microsoft.com/office/powerpoint/2010/main" val="834616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28600"/>
            <a:ext cx="7543800" cy="715962"/>
          </a:xfrm>
        </p:spPr>
        <p:txBody>
          <a:bodyPr/>
          <a:lstStyle/>
          <a:p>
            <a:r>
              <a:rPr lang="en-US" sz="3600" dirty="0"/>
              <a:t>Allowed AE/IPE Hosted Resource Types</a:t>
            </a:r>
          </a:p>
        </p:txBody>
      </p:sp>
      <p:sp>
        <p:nvSpPr>
          <p:cNvPr id="3" name="TextBox 2"/>
          <p:cNvSpPr txBox="1"/>
          <p:nvPr/>
        </p:nvSpPr>
        <p:spPr>
          <a:xfrm>
            <a:off x="990600" y="1447800"/>
            <a:ext cx="7848600" cy="4876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lnSpc>
                <a:spcPct val="85000"/>
              </a:lnSpc>
              <a:defRPr sz="3600">
                <a:solidFill>
                  <a:srgbClr val="C00000"/>
                </a:solidFill>
                <a:latin typeface="+mj-lt"/>
                <a:ea typeface="+mj-ea"/>
                <a:cs typeface="+mj-cs"/>
              </a:defRPr>
            </a:lvl1pPr>
            <a:lvl2pPr algn="ctr" eaLnBrk="0" hangingPunct="0">
              <a:defRPr sz="4400">
                <a:solidFill>
                  <a:srgbClr val="C00000"/>
                </a:solidFill>
              </a:defRPr>
            </a:lvl2pPr>
            <a:lvl3pPr algn="ctr" eaLnBrk="0" hangingPunct="0">
              <a:defRPr sz="4400">
                <a:solidFill>
                  <a:srgbClr val="C00000"/>
                </a:solidFill>
              </a:defRPr>
            </a:lvl3pPr>
            <a:lvl4pPr algn="ctr" eaLnBrk="0" hangingPunct="0">
              <a:defRPr sz="4400">
                <a:solidFill>
                  <a:srgbClr val="C00000"/>
                </a:solidFill>
              </a:defRPr>
            </a:lvl4pPr>
            <a:lvl5pPr algn="ctr" eaLnBrk="0" hangingPunct="0">
              <a:defRPr sz="4400">
                <a:solidFill>
                  <a:srgbClr val="C00000"/>
                </a:solidFill>
              </a:defRPr>
            </a:lvl5pPr>
            <a:lvl6pPr marL="457200" algn="ctr" fontAlgn="base">
              <a:spcBef>
                <a:spcPct val="0"/>
              </a:spcBef>
              <a:spcAft>
                <a:spcPct val="0"/>
              </a:spcAft>
              <a:defRPr sz="4400">
                <a:solidFill>
                  <a:srgbClr val="C00000"/>
                </a:solidFill>
              </a:defRPr>
            </a:lvl6pPr>
            <a:lvl7pPr marL="914400" algn="ctr" fontAlgn="base">
              <a:spcBef>
                <a:spcPct val="0"/>
              </a:spcBef>
              <a:spcAft>
                <a:spcPct val="0"/>
              </a:spcAft>
              <a:defRPr sz="4400">
                <a:solidFill>
                  <a:srgbClr val="C00000"/>
                </a:solidFill>
              </a:defRPr>
            </a:lvl7pPr>
            <a:lvl8pPr marL="1371600" algn="ctr" fontAlgn="base">
              <a:spcBef>
                <a:spcPct val="0"/>
              </a:spcBef>
              <a:spcAft>
                <a:spcPct val="0"/>
              </a:spcAft>
              <a:defRPr sz="4400">
                <a:solidFill>
                  <a:srgbClr val="C00000"/>
                </a:solidFill>
              </a:defRPr>
            </a:lvl8pPr>
            <a:lvl9pPr marL="1828800" algn="ctr" fontAlgn="base">
              <a:spcBef>
                <a:spcPct val="0"/>
              </a:spcBef>
              <a:spcAft>
                <a:spcPct val="0"/>
              </a:spcAft>
              <a:defRPr sz="4400">
                <a:solidFill>
                  <a:srgbClr val="C00000"/>
                </a:solidFill>
              </a:defRPr>
            </a:lvl9pPr>
          </a:lstStyle>
          <a:p>
            <a:pPr marL="342900" indent="-342900" algn="l">
              <a:spcBef>
                <a:spcPts val="1200"/>
              </a:spcBef>
              <a:buFont typeface="Arial" panose="020B0604020202020204" pitchFamily="34" charset="0"/>
              <a:buChar char="•"/>
            </a:pPr>
            <a:r>
              <a:rPr lang="en-US" sz="3200" dirty="0">
                <a:sym typeface="Wingdings" panose="05000000000000000000" pitchFamily="2" charset="2"/>
              </a:rPr>
              <a:t>&lt;container&gt;</a:t>
            </a:r>
          </a:p>
          <a:p>
            <a:pPr marL="342900" indent="-342900" algn="l">
              <a:spcBef>
                <a:spcPts val="1200"/>
              </a:spcBef>
              <a:buFont typeface="Arial" panose="020B0604020202020204" pitchFamily="34" charset="0"/>
              <a:buChar char="•"/>
            </a:pPr>
            <a:r>
              <a:rPr lang="en-US" sz="3200" dirty="0">
                <a:sym typeface="Wingdings" panose="05000000000000000000" pitchFamily="2" charset="2"/>
              </a:rPr>
              <a:t>&lt;</a:t>
            </a:r>
            <a:r>
              <a:rPr lang="en-US" sz="3200" dirty="0" err="1">
                <a:sym typeface="Wingdings" panose="05000000000000000000" pitchFamily="2" charset="2"/>
              </a:rPr>
              <a:t>contentInstance</a:t>
            </a:r>
            <a:r>
              <a:rPr lang="en-US" sz="3200" dirty="0">
                <a:sym typeface="Wingdings" panose="05000000000000000000" pitchFamily="2" charset="2"/>
              </a:rPr>
              <a:t>&gt;</a:t>
            </a:r>
          </a:p>
          <a:p>
            <a:pPr marL="342900" indent="-342900" algn="l">
              <a:spcBef>
                <a:spcPts val="1200"/>
              </a:spcBef>
              <a:buFont typeface="Arial" panose="020B0604020202020204" pitchFamily="34" charset="0"/>
              <a:buChar char="•"/>
            </a:pPr>
            <a:r>
              <a:rPr lang="en-US" sz="3200" dirty="0">
                <a:sym typeface="Wingdings" panose="05000000000000000000" pitchFamily="2" charset="2"/>
              </a:rPr>
              <a:t>&lt;</a:t>
            </a:r>
            <a:r>
              <a:rPr lang="en-US" sz="3200" dirty="0" err="1">
                <a:sym typeface="Wingdings" panose="05000000000000000000" pitchFamily="2" charset="2"/>
              </a:rPr>
              <a:t>flexContainer</a:t>
            </a:r>
            <a:r>
              <a:rPr lang="en-US" sz="3200" dirty="0">
                <a:sym typeface="Wingdings" panose="05000000000000000000" pitchFamily="2" charset="2"/>
              </a:rPr>
              <a:t>&gt;</a:t>
            </a:r>
          </a:p>
          <a:p>
            <a:pPr marL="342900" indent="-342900" algn="l">
              <a:spcBef>
                <a:spcPts val="1200"/>
              </a:spcBef>
              <a:buFont typeface="Arial" panose="020B0604020202020204" pitchFamily="34" charset="0"/>
              <a:buChar char="•"/>
            </a:pPr>
            <a:r>
              <a:rPr lang="en-US" sz="3200" dirty="0">
                <a:sym typeface="Wingdings" panose="05000000000000000000" pitchFamily="2" charset="2"/>
              </a:rPr>
              <a:t>&lt;</a:t>
            </a:r>
            <a:r>
              <a:rPr lang="en-US" sz="3200" dirty="0" err="1">
                <a:sym typeface="Wingdings" panose="05000000000000000000" pitchFamily="2" charset="2"/>
              </a:rPr>
              <a:t>mgmtObj</a:t>
            </a:r>
            <a:r>
              <a:rPr lang="en-US" sz="3200" dirty="0">
                <a:sym typeface="Wingdings" panose="05000000000000000000" pitchFamily="2" charset="2"/>
              </a:rPr>
              <a:t>&gt;</a:t>
            </a:r>
          </a:p>
          <a:p>
            <a:pPr marL="342900" indent="-342900" algn="l">
              <a:spcBef>
                <a:spcPts val="1200"/>
              </a:spcBef>
              <a:buFont typeface="Arial" panose="020B0604020202020204" pitchFamily="34" charset="0"/>
              <a:buChar char="•"/>
            </a:pPr>
            <a:r>
              <a:rPr lang="en-US" sz="3200" dirty="0">
                <a:sym typeface="Wingdings" panose="05000000000000000000" pitchFamily="2" charset="2"/>
              </a:rPr>
              <a:t>&lt;subscription&gt;   (</a:t>
            </a:r>
            <a:r>
              <a:rPr lang="en-US" sz="2800" i="1" dirty="0">
                <a:sym typeface="Wingdings" panose="05000000000000000000" pitchFamily="2" charset="2"/>
              </a:rPr>
              <a:t>Note - See separate slide)</a:t>
            </a:r>
            <a:endParaRPr lang="en-US" sz="3200" i="1" dirty="0">
              <a:sym typeface="Wingdings" panose="05000000000000000000" pitchFamily="2" charset="2"/>
            </a:endParaRPr>
          </a:p>
          <a:p>
            <a:pPr marL="342900" indent="-342900" algn="l">
              <a:spcBef>
                <a:spcPts val="600"/>
              </a:spcBef>
              <a:buFont typeface="Arial" panose="020B0604020202020204" pitchFamily="34" charset="0"/>
              <a:buChar char="•"/>
            </a:pPr>
            <a:endParaRPr lang="en-US" sz="3200" dirty="0">
              <a:sym typeface="Wingdings" panose="05000000000000000000" pitchFamily="2" charset="2"/>
            </a:endParaRPr>
          </a:p>
          <a:p>
            <a:pPr marL="342900" indent="-342900" algn="l">
              <a:spcBef>
                <a:spcPts val="600"/>
              </a:spcBef>
              <a:buFont typeface="Arial" panose="020B0604020202020204" pitchFamily="34" charset="0"/>
              <a:buChar char="•"/>
            </a:pPr>
            <a:endParaRPr lang="en-US" sz="3200" dirty="0">
              <a:sym typeface="Wingdings" panose="05000000000000000000" pitchFamily="2" charset="2"/>
            </a:endParaRPr>
          </a:p>
          <a:p>
            <a:pPr marL="342900" indent="-342900" algn="l">
              <a:spcBef>
                <a:spcPts val="600"/>
              </a:spcBef>
              <a:buFont typeface="Arial" panose="020B0604020202020204" pitchFamily="34" charset="0"/>
              <a:buChar char="•"/>
            </a:pPr>
            <a:endParaRPr lang="en-US" dirty="0">
              <a:sym typeface="Wingdings" panose="05000000000000000000" pitchFamily="2" charset="2"/>
            </a:endParaRPr>
          </a:p>
          <a:p>
            <a:pPr algn="l">
              <a:spcBef>
                <a:spcPts val="600"/>
              </a:spcBef>
            </a:pPr>
            <a:endParaRPr lang="en-US" dirty="0">
              <a:sym typeface="Wingdings" panose="05000000000000000000" pitchFamily="2" charset="2"/>
            </a:endParaRPr>
          </a:p>
          <a:p>
            <a:pPr marL="457200" indent="-457200" algn="l">
              <a:spcBef>
                <a:spcPts val="600"/>
              </a:spcBef>
              <a:buAutoNum type="arabicParenR"/>
            </a:pPr>
            <a:endParaRPr lang="en-US" dirty="0">
              <a:sym typeface="Wingdings" panose="05000000000000000000" pitchFamily="2" charset="2"/>
            </a:endParaRPr>
          </a:p>
        </p:txBody>
      </p:sp>
    </p:spTree>
    <p:extLst>
      <p:ext uri="{BB962C8B-B14F-4D97-AF65-F5344CB8AC3E}">
        <p14:creationId xmlns:p14="http://schemas.microsoft.com/office/powerpoint/2010/main" val="37698229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239000" cy="715962"/>
          </a:xfrm>
        </p:spPr>
        <p:txBody>
          <a:bodyPr/>
          <a:lstStyle/>
          <a:p>
            <a:r>
              <a:rPr lang="en-US" sz="4000" dirty="0"/>
              <a:t>Subscription / Notification</a:t>
            </a:r>
          </a:p>
        </p:txBody>
      </p:sp>
      <p:graphicFrame>
        <p:nvGraphicFramePr>
          <p:cNvPr id="12" name="Table 11"/>
          <p:cNvGraphicFramePr>
            <a:graphicFrameLocks noGrp="1"/>
          </p:cNvGraphicFramePr>
          <p:nvPr>
            <p:extLst>
              <p:ext uri="{D42A27DB-BD31-4B8C-83A1-F6EECF244321}">
                <p14:modId xmlns:p14="http://schemas.microsoft.com/office/powerpoint/2010/main" val="4148258077"/>
              </p:ext>
            </p:extLst>
          </p:nvPr>
        </p:nvGraphicFramePr>
        <p:xfrm>
          <a:off x="6096000" y="4520268"/>
          <a:ext cx="2695575" cy="1897068"/>
        </p:xfrm>
        <a:graphic>
          <a:graphicData uri="http://schemas.openxmlformats.org/drawingml/2006/table">
            <a:tbl>
              <a:tblPr firstRow="1" firstCol="1" lastRow="1" lastCol="1" bandRow="1" bandCol="1"/>
              <a:tblGrid>
                <a:gridCol w="1463040">
                  <a:extLst>
                    <a:ext uri="{9D8B030D-6E8A-4147-A177-3AD203B41FA5}">
                      <a16:colId xmlns:a16="http://schemas.microsoft.com/office/drawing/2014/main" val="3926617792"/>
                    </a:ext>
                  </a:extLst>
                </a:gridCol>
                <a:gridCol w="683895">
                  <a:extLst>
                    <a:ext uri="{9D8B030D-6E8A-4147-A177-3AD203B41FA5}">
                      <a16:colId xmlns:a16="http://schemas.microsoft.com/office/drawing/2014/main" val="2437641885"/>
                    </a:ext>
                  </a:extLst>
                </a:gridCol>
                <a:gridCol w="548640">
                  <a:extLst>
                    <a:ext uri="{9D8B030D-6E8A-4147-A177-3AD203B41FA5}">
                      <a16:colId xmlns:a16="http://schemas.microsoft.com/office/drawing/2014/main" val="1514435136"/>
                    </a:ext>
                  </a:extLst>
                </a:gridCol>
              </a:tblGrid>
              <a:tr h="0">
                <a:tc>
                  <a:txBody>
                    <a:bodyPr/>
                    <a:lstStyle/>
                    <a:p>
                      <a:pPr marL="0" marR="0" algn="ctr" hangingPunct="0">
                        <a:lnSpc>
                          <a:spcPct val="107000"/>
                        </a:lnSpc>
                        <a:spcBef>
                          <a:spcPts val="0"/>
                        </a:spcBef>
                        <a:spcAft>
                          <a:spcPts val="0"/>
                        </a:spcAft>
                      </a:pPr>
                      <a:r>
                        <a:rPr lang="en-GB" sz="900" b="1">
                          <a:effectLst/>
                          <a:latin typeface="Arial" panose="020B0604020202020204" pitchFamily="34" charset="0"/>
                          <a:ea typeface="Arial Unicode MS"/>
                          <a:cs typeface="Times New Roman" panose="02020603050405020304" pitchFamily="18" charset="0"/>
                        </a:rPr>
                        <a:t>Attributes of </a:t>
                      </a:r>
                      <a:r>
                        <a:rPr lang="en-GB" sz="900" b="1" i="1">
                          <a:effectLst/>
                          <a:latin typeface="Arial" panose="020B0604020202020204" pitchFamily="34" charset="0"/>
                          <a:ea typeface="Arial Unicode MS"/>
                          <a:cs typeface="Times New Roman" panose="02020603050405020304" pitchFamily="18" charset="0"/>
                        </a:rPr>
                        <a:t>&lt;subscription&gt;</a:t>
                      </a:r>
                      <a:endParaRPr lang="en-US"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marL="0" marR="0" algn="ctr" hangingPunct="0">
                        <a:lnSpc>
                          <a:spcPct val="107000"/>
                        </a:lnSpc>
                        <a:spcBef>
                          <a:spcPts val="0"/>
                        </a:spcBef>
                        <a:spcAft>
                          <a:spcPts val="0"/>
                        </a:spcAft>
                      </a:pPr>
                      <a:r>
                        <a:rPr lang="en-GB" sz="900" b="1">
                          <a:effectLst/>
                          <a:latin typeface="Arial" panose="020B0604020202020204" pitchFamily="34" charset="0"/>
                          <a:ea typeface="Arial Unicode MS"/>
                          <a:cs typeface="Times New Roman" panose="02020603050405020304" pitchFamily="18" charset="0"/>
                        </a:rPr>
                        <a:t>Multiplicity</a:t>
                      </a:r>
                      <a:endParaRPr lang="en-US"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marL="0" marR="0" algn="ctr" hangingPunct="0">
                        <a:lnSpc>
                          <a:spcPct val="107000"/>
                        </a:lnSpc>
                        <a:spcBef>
                          <a:spcPts val="0"/>
                        </a:spcBef>
                        <a:spcAft>
                          <a:spcPts val="0"/>
                        </a:spcAft>
                      </a:pPr>
                      <a:r>
                        <a:rPr lang="en-GB" sz="900" b="1">
                          <a:effectLst/>
                          <a:latin typeface="Arial" panose="020B0604020202020204" pitchFamily="34" charset="0"/>
                          <a:ea typeface="Arial Unicode MS"/>
                          <a:cs typeface="Times New Roman" panose="02020603050405020304" pitchFamily="18" charset="0"/>
                        </a:rPr>
                        <a:t>RW/</a:t>
                      </a:r>
                      <a:endParaRPr lang="en-US" sz="900" b="1">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hangingPunct="0">
                        <a:lnSpc>
                          <a:spcPct val="107000"/>
                        </a:lnSpc>
                        <a:spcBef>
                          <a:spcPts val="0"/>
                        </a:spcBef>
                        <a:spcAft>
                          <a:spcPts val="0"/>
                        </a:spcAft>
                      </a:pPr>
                      <a:r>
                        <a:rPr lang="en-GB" sz="900" b="1">
                          <a:effectLst/>
                          <a:latin typeface="Arial" panose="020B0604020202020204" pitchFamily="34" charset="0"/>
                          <a:ea typeface="Arial Unicode MS"/>
                          <a:cs typeface="Times New Roman" panose="02020603050405020304" pitchFamily="18" charset="0"/>
                        </a:rPr>
                        <a:t>RO/</a:t>
                      </a:r>
                      <a:endParaRPr lang="en-US" sz="900" b="1">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hangingPunct="0">
                        <a:lnSpc>
                          <a:spcPct val="107000"/>
                        </a:lnSpc>
                        <a:spcBef>
                          <a:spcPts val="0"/>
                        </a:spcBef>
                        <a:spcAft>
                          <a:spcPts val="0"/>
                        </a:spcAft>
                      </a:pPr>
                      <a:r>
                        <a:rPr lang="en-GB" sz="900" b="1">
                          <a:effectLst/>
                          <a:latin typeface="Arial" panose="020B0604020202020204" pitchFamily="34" charset="0"/>
                          <a:ea typeface="Arial Unicode MS"/>
                          <a:cs typeface="Times New Roman" panose="02020603050405020304" pitchFamily="18" charset="0"/>
                        </a:rPr>
                        <a:t>WO</a:t>
                      </a:r>
                      <a:endParaRPr lang="en-US"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extLst>
                  <a:ext uri="{0D108BD9-81ED-4DB2-BD59-A6C34878D82A}">
                    <a16:rowId xmlns:a16="http://schemas.microsoft.com/office/drawing/2014/main" val="3440760235"/>
                  </a:ext>
                </a:extLst>
              </a:tr>
              <a:tr h="0">
                <a:tc>
                  <a:txBody>
                    <a:bodyPr/>
                    <a:lstStyle/>
                    <a:p>
                      <a:pPr marL="0" marR="0" hangingPunct="0">
                        <a:lnSpc>
                          <a:spcPct val="107000"/>
                        </a:lnSpc>
                        <a:spcBef>
                          <a:spcPts val="0"/>
                        </a:spcBef>
                        <a:spcAft>
                          <a:spcPts val="0"/>
                        </a:spcAft>
                      </a:pPr>
                      <a:r>
                        <a:rPr lang="en-GB" sz="900" i="1">
                          <a:effectLst/>
                          <a:latin typeface="Arial" panose="020B0604020202020204" pitchFamily="34" charset="0"/>
                          <a:ea typeface="Arial Unicode MS"/>
                          <a:cs typeface="Times New Roman" panose="02020603050405020304" pitchFamily="18" charset="0"/>
                        </a:rPr>
                        <a:t>resourceType</a:t>
                      </a:r>
                      <a:endParaRPr lang="en-US"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lnSpc>
                          <a:spcPct val="107000"/>
                        </a:lnSpc>
                        <a:spcBef>
                          <a:spcPts val="0"/>
                        </a:spcBef>
                        <a:spcAft>
                          <a:spcPts val="0"/>
                        </a:spcAft>
                      </a:pPr>
                      <a:r>
                        <a:rPr lang="en-GB" sz="900">
                          <a:effectLst/>
                          <a:latin typeface="Arial" panose="020B0604020202020204" pitchFamily="34" charset="0"/>
                          <a:ea typeface="Arial Unicode MS"/>
                          <a:cs typeface="Times New Roman" panose="02020603050405020304" pitchFamily="18" charset="0"/>
                        </a:rPr>
                        <a:t>1</a:t>
                      </a:r>
                      <a:endParaRPr lang="en-US"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lnSpc>
                          <a:spcPct val="107000"/>
                        </a:lnSpc>
                        <a:spcBef>
                          <a:spcPts val="0"/>
                        </a:spcBef>
                        <a:spcAft>
                          <a:spcPts val="0"/>
                        </a:spcAft>
                      </a:pPr>
                      <a:r>
                        <a:rPr lang="en-GB" sz="900">
                          <a:effectLst/>
                          <a:latin typeface="Arial" panose="020B0604020202020204" pitchFamily="34" charset="0"/>
                          <a:ea typeface="Arial Unicode MS"/>
                          <a:cs typeface="Times New Roman" panose="02020603050405020304" pitchFamily="18" charset="0"/>
                        </a:rPr>
                        <a:t>RO</a:t>
                      </a:r>
                      <a:endParaRPr lang="en-US"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29336451"/>
                  </a:ext>
                </a:extLst>
              </a:tr>
              <a:tr h="0">
                <a:tc>
                  <a:txBody>
                    <a:bodyPr/>
                    <a:lstStyle/>
                    <a:p>
                      <a:pPr marL="0" marR="0" hangingPunct="0">
                        <a:lnSpc>
                          <a:spcPct val="107000"/>
                        </a:lnSpc>
                        <a:spcBef>
                          <a:spcPts val="0"/>
                        </a:spcBef>
                        <a:spcAft>
                          <a:spcPts val="0"/>
                        </a:spcAft>
                      </a:pPr>
                      <a:r>
                        <a:rPr lang="en-GB" sz="900" i="1">
                          <a:effectLst/>
                          <a:latin typeface="Arial" panose="020B0604020202020204" pitchFamily="34" charset="0"/>
                          <a:ea typeface="Arial Unicode MS"/>
                          <a:cs typeface="Times New Roman" panose="02020603050405020304" pitchFamily="18" charset="0"/>
                        </a:rPr>
                        <a:t>resourceID</a:t>
                      </a:r>
                      <a:endParaRPr lang="en-US"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lnSpc>
                          <a:spcPct val="107000"/>
                        </a:lnSpc>
                        <a:spcBef>
                          <a:spcPts val="0"/>
                        </a:spcBef>
                        <a:spcAft>
                          <a:spcPts val="0"/>
                        </a:spcAft>
                      </a:pPr>
                      <a:r>
                        <a:rPr lang="en-GB" sz="900">
                          <a:effectLst/>
                          <a:latin typeface="Arial" panose="020B0604020202020204" pitchFamily="34" charset="0"/>
                          <a:ea typeface="Arial Unicode MS"/>
                          <a:cs typeface="Times New Roman" panose="02020603050405020304" pitchFamily="18" charset="0"/>
                        </a:rPr>
                        <a:t>1</a:t>
                      </a:r>
                      <a:endParaRPr lang="en-US"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lnSpc>
                          <a:spcPct val="107000"/>
                        </a:lnSpc>
                        <a:spcBef>
                          <a:spcPts val="0"/>
                        </a:spcBef>
                        <a:spcAft>
                          <a:spcPts val="0"/>
                        </a:spcAft>
                      </a:pPr>
                      <a:r>
                        <a:rPr lang="en-GB" sz="900">
                          <a:effectLst/>
                          <a:latin typeface="Arial" panose="020B0604020202020204" pitchFamily="34" charset="0"/>
                          <a:ea typeface="Arial Unicode MS"/>
                          <a:cs typeface="Times New Roman" panose="02020603050405020304" pitchFamily="18" charset="0"/>
                        </a:rPr>
                        <a:t>RO</a:t>
                      </a:r>
                      <a:endParaRPr lang="en-US"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9150157"/>
                  </a:ext>
                </a:extLst>
              </a:tr>
              <a:tr h="0">
                <a:tc>
                  <a:txBody>
                    <a:bodyPr/>
                    <a:lstStyle/>
                    <a:p>
                      <a:pPr marL="0" marR="0" hangingPunct="0">
                        <a:lnSpc>
                          <a:spcPct val="107000"/>
                        </a:lnSpc>
                        <a:spcBef>
                          <a:spcPts val="0"/>
                        </a:spcBef>
                        <a:spcAft>
                          <a:spcPts val="0"/>
                        </a:spcAft>
                      </a:pPr>
                      <a:r>
                        <a:rPr lang="en-GB" sz="900" i="1">
                          <a:effectLst/>
                          <a:latin typeface="Arial" panose="020B0604020202020204" pitchFamily="34" charset="0"/>
                          <a:ea typeface="Arial Unicode MS"/>
                          <a:cs typeface="Times New Roman" panose="02020603050405020304" pitchFamily="18" charset="0"/>
                        </a:rPr>
                        <a:t>resourceName</a:t>
                      </a:r>
                      <a:endParaRPr lang="en-US"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lnSpc>
                          <a:spcPct val="107000"/>
                        </a:lnSpc>
                        <a:spcBef>
                          <a:spcPts val="0"/>
                        </a:spcBef>
                        <a:spcAft>
                          <a:spcPts val="0"/>
                        </a:spcAft>
                      </a:pPr>
                      <a:r>
                        <a:rPr lang="en-GB" sz="900">
                          <a:effectLst/>
                          <a:latin typeface="Arial" panose="020B0604020202020204" pitchFamily="34" charset="0"/>
                          <a:ea typeface="Arial Unicode MS"/>
                          <a:cs typeface="Times New Roman" panose="02020603050405020304" pitchFamily="18" charset="0"/>
                        </a:rPr>
                        <a:t>1</a:t>
                      </a:r>
                      <a:endParaRPr lang="en-US"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lnSpc>
                          <a:spcPct val="107000"/>
                        </a:lnSpc>
                        <a:spcBef>
                          <a:spcPts val="0"/>
                        </a:spcBef>
                        <a:spcAft>
                          <a:spcPts val="0"/>
                        </a:spcAft>
                      </a:pPr>
                      <a:r>
                        <a:rPr lang="en-GB" sz="900">
                          <a:effectLst/>
                          <a:latin typeface="Arial" panose="020B0604020202020204" pitchFamily="34" charset="0"/>
                          <a:ea typeface="Arial Unicode MS"/>
                          <a:cs typeface="Times New Roman" panose="02020603050405020304" pitchFamily="18" charset="0"/>
                        </a:rPr>
                        <a:t>WO</a:t>
                      </a:r>
                      <a:endParaRPr lang="en-US"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5714950"/>
                  </a:ext>
                </a:extLst>
              </a:tr>
              <a:tr h="0">
                <a:tc>
                  <a:txBody>
                    <a:bodyPr/>
                    <a:lstStyle/>
                    <a:p>
                      <a:pPr marL="0" marR="0" hangingPunct="0">
                        <a:lnSpc>
                          <a:spcPct val="107000"/>
                        </a:lnSpc>
                        <a:spcBef>
                          <a:spcPts val="0"/>
                        </a:spcBef>
                        <a:spcAft>
                          <a:spcPts val="0"/>
                        </a:spcAft>
                      </a:pPr>
                      <a:r>
                        <a:rPr lang="en-GB" sz="900" i="1">
                          <a:effectLst/>
                          <a:latin typeface="Arial" panose="020B0604020202020204" pitchFamily="34" charset="0"/>
                          <a:ea typeface="Arial Unicode MS"/>
                          <a:cs typeface="Times New Roman" panose="02020603050405020304" pitchFamily="18" charset="0"/>
                        </a:rPr>
                        <a:t>parentID</a:t>
                      </a:r>
                      <a:endParaRPr lang="en-US"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lnSpc>
                          <a:spcPct val="107000"/>
                        </a:lnSpc>
                        <a:spcBef>
                          <a:spcPts val="0"/>
                        </a:spcBef>
                        <a:spcAft>
                          <a:spcPts val="0"/>
                        </a:spcAft>
                      </a:pPr>
                      <a:r>
                        <a:rPr lang="en-GB" sz="900">
                          <a:effectLst/>
                          <a:latin typeface="Arial" panose="020B0604020202020204" pitchFamily="34" charset="0"/>
                          <a:ea typeface="Arial Unicode MS"/>
                          <a:cs typeface="Times New Roman" panose="02020603050405020304" pitchFamily="18" charset="0"/>
                        </a:rPr>
                        <a:t>1</a:t>
                      </a:r>
                      <a:endParaRPr lang="en-US"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lnSpc>
                          <a:spcPct val="107000"/>
                        </a:lnSpc>
                        <a:spcBef>
                          <a:spcPts val="0"/>
                        </a:spcBef>
                        <a:spcAft>
                          <a:spcPts val="0"/>
                        </a:spcAft>
                      </a:pPr>
                      <a:r>
                        <a:rPr lang="en-GB" sz="900">
                          <a:effectLst/>
                          <a:latin typeface="Arial" panose="020B0604020202020204" pitchFamily="34" charset="0"/>
                          <a:ea typeface="Arial Unicode MS"/>
                          <a:cs typeface="Times New Roman" panose="02020603050405020304" pitchFamily="18" charset="0"/>
                        </a:rPr>
                        <a:t>RO</a:t>
                      </a:r>
                      <a:endParaRPr lang="en-US"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66907521"/>
                  </a:ext>
                </a:extLst>
              </a:tr>
              <a:tr h="0">
                <a:tc>
                  <a:txBody>
                    <a:bodyPr/>
                    <a:lstStyle/>
                    <a:p>
                      <a:pPr marL="0" marR="0" hangingPunct="0">
                        <a:lnSpc>
                          <a:spcPct val="107000"/>
                        </a:lnSpc>
                        <a:spcBef>
                          <a:spcPts val="0"/>
                        </a:spcBef>
                        <a:spcAft>
                          <a:spcPts val="0"/>
                        </a:spcAft>
                      </a:pPr>
                      <a:r>
                        <a:rPr lang="en-GB" sz="900" i="1">
                          <a:effectLst/>
                          <a:latin typeface="Arial" panose="020B0604020202020204" pitchFamily="34" charset="0"/>
                          <a:ea typeface="Arial Unicode MS"/>
                          <a:cs typeface="Times New Roman" panose="02020603050405020304" pitchFamily="18" charset="0"/>
                        </a:rPr>
                        <a:t>expirationTime</a:t>
                      </a:r>
                      <a:endParaRPr lang="en-US"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lnSpc>
                          <a:spcPct val="107000"/>
                        </a:lnSpc>
                        <a:spcBef>
                          <a:spcPts val="0"/>
                        </a:spcBef>
                        <a:spcAft>
                          <a:spcPts val="0"/>
                        </a:spcAft>
                      </a:pPr>
                      <a:r>
                        <a:rPr lang="en-GB" sz="900">
                          <a:effectLst/>
                          <a:latin typeface="Arial" panose="020B0604020202020204" pitchFamily="34" charset="0"/>
                          <a:ea typeface="Arial Unicode MS"/>
                          <a:cs typeface="Times New Roman" panose="02020603050405020304" pitchFamily="18" charset="0"/>
                        </a:rPr>
                        <a:t>1</a:t>
                      </a:r>
                      <a:endParaRPr lang="en-US"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lnSpc>
                          <a:spcPct val="107000"/>
                        </a:lnSpc>
                        <a:spcBef>
                          <a:spcPts val="0"/>
                        </a:spcBef>
                        <a:spcAft>
                          <a:spcPts val="0"/>
                        </a:spcAft>
                      </a:pPr>
                      <a:r>
                        <a:rPr lang="en-GB" sz="900">
                          <a:effectLst/>
                          <a:latin typeface="Arial" panose="020B0604020202020204" pitchFamily="34" charset="0"/>
                          <a:ea typeface="Arial Unicode MS"/>
                          <a:cs typeface="Times New Roman" panose="02020603050405020304" pitchFamily="18" charset="0"/>
                        </a:rPr>
                        <a:t>RW</a:t>
                      </a:r>
                      <a:endParaRPr lang="en-US"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20240026"/>
                  </a:ext>
                </a:extLst>
              </a:tr>
              <a:tr h="0">
                <a:tc>
                  <a:txBody>
                    <a:bodyPr/>
                    <a:lstStyle/>
                    <a:p>
                      <a:pPr marL="0" marR="0" hangingPunct="0">
                        <a:lnSpc>
                          <a:spcPct val="107000"/>
                        </a:lnSpc>
                        <a:spcBef>
                          <a:spcPts val="0"/>
                        </a:spcBef>
                        <a:spcAft>
                          <a:spcPts val="0"/>
                        </a:spcAft>
                      </a:pPr>
                      <a:r>
                        <a:rPr lang="en-GB" sz="900" i="1">
                          <a:effectLst/>
                          <a:latin typeface="Arial" panose="020B0604020202020204" pitchFamily="34" charset="0"/>
                          <a:ea typeface="Arial Unicode MS"/>
                          <a:cs typeface="Times New Roman" panose="02020603050405020304" pitchFamily="18" charset="0"/>
                        </a:rPr>
                        <a:t>creationTime</a:t>
                      </a:r>
                      <a:endParaRPr lang="en-US"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lnSpc>
                          <a:spcPct val="107000"/>
                        </a:lnSpc>
                        <a:spcBef>
                          <a:spcPts val="0"/>
                        </a:spcBef>
                        <a:spcAft>
                          <a:spcPts val="0"/>
                        </a:spcAft>
                      </a:pPr>
                      <a:r>
                        <a:rPr lang="en-GB" sz="900">
                          <a:effectLst/>
                          <a:latin typeface="Arial" panose="020B0604020202020204" pitchFamily="34" charset="0"/>
                          <a:ea typeface="Arial Unicode MS"/>
                          <a:cs typeface="Times New Roman" panose="02020603050405020304" pitchFamily="18" charset="0"/>
                        </a:rPr>
                        <a:t>1</a:t>
                      </a:r>
                      <a:endParaRPr lang="en-US"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lnSpc>
                          <a:spcPct val="107000"/>
                        </a:lnSpc>
                        <a:spcBef>
                          <a:spcPts val="0"/>
                        </a:spcBef>
                        <a:spcAft>
                          <a:spcPts val="0"/>
                        </a:spcAft>
                      </a:pPr>
                      <a:r>
                        <a:rPr lang="en-GB" sz="900">
                          <a:effectLst/>
                          <a:latin typeface="Arial" panose="020B0604020202020204" pitchFamily="34" charset="0"/>
                          <a:ea typeface="Arial Unicode MS"/>
                          <a:cs typeface="Times New Roman" panose="02020603050405020304" pitchFamily="18" charset="0"/>
                        </a:rPr>
                        <a:t>RO</a:t>
                      </a:r>
                      <a:endParaRPr lang="en-US"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88188696"/>
                  </a:ext>
                </a:extLst>
              </a:tr>
              <a:tr h="0">
                <a:tc>
                  <a:txBody>
                    <a:bodyPr/>
                    <a:lstStyle/>
                    <a:p>
                      <a:pPr marL="0" marR="0" hangingPunct="0">
                        <a:lnSpc>
                          <a:spcPct val="107000"/>
                        </a:lnSpc>
                        <a:spcBef>
                          <a:spcPts val="0"/>
                        </a:spcBef>
                        <a:spcAft>
                          <a:spcPts val="0"/>
                        </a:spcAft>
                      </a:pPr>
                      <a:r>
                        <a:rPr lang="en-GB" sz="900" i="1">
                          <a:effectLst/>
                          <a:latin typeface="Arial" panose="020B0604020202020204" pitchFamily="34" charset="0"/>
                          <a:ea typeface="Arial Unicode MS"/>
                          <a:cs typeface="Times New Roman" panose="02020603050405020304" pitchFamily="18" charset="0"/>
                        </a:rPr>
                        <a:t>lastModifiedTime</a:t>
                      </a:r>
                      <a:endParaRPr lang="en-US"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lnSpc>
                          <a:spcPct val="107000"/>
                        </a:lnSpc>
                        <a:spcBef>
                          <a:spcPts val="0"/>
                        </a:spcBef>
                        <a:spcAft>
                          <a:spcPts val="0"/>
                        </a:spcAft>
                      </a:pPr>
                      <a:r>
                        <a:rPr lang="en-GB" sz="900">
                          <a:effectLst/>
                          <a:latin typeface="Arial" panose="020B0604020202020204" pitchFamily="34" charset="0"/>
                          <a:ea typeface="Arial Unicode MS"/>
                          <a:cs typeface="Times New Roman" panose="02020603050405020304" pitchFamily="18" charset="0"/>
                        </a:rPr>
                        <a:t>1</a:t>
                      </a:r>
                      <a:endParaRPr lang="en-US"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lnSpc>
                          <a:spcPct val="107000"/>
                        </a:lnSpc>
                        <a:spcBef>
                          <a:spcPts val="0"/>
                        </a:spcBef>
                        <a:spcAft>
                          <a:spcPts val="0"/>
                        </a:spcAft>
                      </a:pPr>
                      <a:r>
                        <a:rPr lang="en-GB" sz="900">
                          <a:effectLst/>
                          <a:latin typeface="Arial" panose="020B0604020202020204" pitchFamily="34" charset="0"/>
                          <a:ea typeface="Arial Unicode MS"/>
                          <a:cs typeface="Times New Roman" panose="02020603050405020304" pitchFamily="18" charset="0"/>
                        </a:rPr>
                        <a:t>RO</a:t>
                      </a:r>
                      <a:endParaRPr lang="en-US"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28678365"/>
                  </a:ext>
                </a:extLst>
              </a:tr>
              <a:tr h="0">
                <a:tc>
                  <a:txBody>
                    <a:bodyPr/>
                    <a:lstStyle/>
                    <a:p>
                      <a:pPr marL="0" marR="0" hangingPunct="0">
                        <a:lnSpc>
                          <a:spcPct val="107000"/>
                        </a:lnSpc>
                        <a:spcBef>
                          <a:spcPts val="0"/>
                        </a:spcBef>
                        <a:spcAft>
                          <a:spcPts val="0"/>
                        </a:spcAft>
                      </a:pPr>
                      <a:r>
                        <a:rPr lang="en-GB" sz="900" i="1">
                          <a:effectLst/>
                          <a:latin typeface="Arial" panose="020B0604020202020204" pitchFamily="34" charset="0"/>
                          <a:ea typeface="Arial Unicode MS"/>
                          <a:cs typeface="Times New Roman" panose="02020603050405020304" pitchFamily="18" charset="0"/>
                        </a:rPr>
                        <a:t>labels</a:t>
                      </a:r>
                      <a:endParaRPr lang="en-US"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lnSpc>
                          <a:spcPct val="107000"/>
                        </a:lnSpc>
                        <a:spcBef>
                          <a:spcPts val="0"/>
                        </a:spcBef>
                        <a:spcAft>
                          <a:spcPts val="0"/>
                        </a:spcAft>
                      </a:pPr>
                      <a:r>
                        <a:rPr lang="en-GB" sz="900">
                          <a:effectLst/>
                          <a:latin typeface="Arial" panose="020B0604020202020204" pitchFamily="34" charset="0"/>
                          <a:ea typeface="Arial Unicode MS"/>
                          <a:cs typeface="Times New Roman" panose="02020603050405020304" pitchFamily="18" charset="0"/>
                        </a:rPr>
                        <a:t>0..1 (L)</a:t>
                      </a:r>
                      <a:endParaRPr lang="en-US"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lnSpc>
                          <a:spcPct val="107000"/>
                        </a:lnSpc>
                        <a:spcBef>
                          <a:spcPts val="0"/>
                        </a:spcBef>
                        <a:spcAft>
                          <a:spcPts val="0"/>
                        </a:spcAft>
                      </a:pPr>
                      <a:r>
                        <a:rPr lang="en-GB" sz="900">
                          <a:effectLst/>
                          <a:latin typeface="Arial" panose="020B0604020202020204" pitchFamily="34" charset="0"/>
                          <a:ea typeface="Arial Unicode MS"/>
                          <a:cs typeface="Times New Roman" panose="02020603050405020304" pitchFamily="18" charset="0"/>
                        </a:rPr>
                        <a:t>RW</a:t>
                      </a:r>
                      <a:endParaRPr lang="en-US"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45404647"/>
                  </a:ext>
                </a:extLst>
              </a:tr>
              <a:tr h="0">
                <a:tc>
                  <a:txBody>
                    <a:bodyPr/>
                    <a:lstStyle/>
                    <a:p>
                      <a:pPr marL="0" marR="0" hangingPunct="0">
                        <a:lnSpc>
                          <a:spcPct val="107000"/>
                        </a:lnSpc>
                        <a:spcBef>
                          <a:spcPts val="0"/>
                        </a:spcBef>
                        <a:spcAft>
                          <a:spcPts val="0"/>
                        </a:spcAft>
                      </a:pPr>
                      <a:r>
                        <a:rPr lang="en-US" sz="900" dirty="0" err="1">
                          <a:effectLst/>
                          <a:latin typeface="Arial" panose="020B0604020202020204" pitchFamily="34" charset="0"/>
                          <a:ea typeface="Times New Roman" panose="02020603050405020304" pitchFamily="18" charset="0"/>
                          <a:cs typeface="Times New Roman" panose="02020603050405020304" pitchFamily="18" charset="0"/>
                        </a:rPr>
                        <a:t>subscribedAttributes</a:t>
                      </a:r>
                      <a:endParaRPr lang="en-US"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lnSpc>
                          <a:spcPct val="107000"/>
                        </a:lnSpc>
                        <a:spcBef>
                          <a:spcPts val="0"/>
                        </a:spcBef>
                        <a:spcAft>
                          <a:spcPts val="0"/>
                        </a:spcAft>
                      </a:pPr>
                      <a:r>
                        <a:rPr lang="en-US" sz="900" dirty="0">
                          <a:effectLst/>
                          <a:latin typeface="Arial" panose="020B0604020202020204" pitchFamily="34" charset="0"/>
                          <a:ea typeface="Times New Roman" panose="02020603050405020304" pitchFamily="18" charset="0"/>
                          <a:cs typeface="Times New Roman" panose="02020603050405020304" pitchFamily="18" charset="0"/>
                        </a:rPr>
                        <a:t>0..1 (L)</a:t>
                      </a: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lnSpc>
                          <a:spcPct val="107000"/>
                        </a:lnSpc>
                        <a:spcBef>
                          <a:spcPts val="0"/>
                        </a:spcBef>
                        <a:spcAft>
                          <a:spcPts val="0"/>
                        </a:spcAft>
                      </a:pPr>
                      <a:r>
                        <a:rPr lang="en-US" sz="900" dirty="0">
                          <a:effectLst/>
                          <a:latin typeface="Arial" panose="020B0604020202020204" pitchFamily="34" charset="0"/>
                          <a:ea typeface="Times New Roman" panose="02020603050405020304" pitchFamily="18" charset="0"/>
                          <a:cs typeface="Times New Roman" panose="02020603050405020304" pitchFamily="18" charset="0"/>
                        </a:rPr>
                        <a:t>RW</a:t>
                      </a: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36392022"/>
                  </a:ext>
                </a:extLst>
              </a:tr>
              <a:tr h="0">
                <a:tc>
                  <a:txBody>
                    <a:bodyPr/>
                    <a:lstStyle/>
                    <a:p>
                      <a:pPr marL="0" marR="0" hangingPunct="0">
                        <a:lnSpc>
                          <a:spcPct val="107000"/>
                        </a:lnSpc>
                        <a:spcBef>
                          <a:spcPts val="0"/>
                        </a:spcBef>
                        <a:spcAft>
                          <a:spcPts val="0"/>
                        </a:spcAft>
                      </a:pPr>
                      <a:r>
                        <a:rPr lang="en-GB" sz="900" i="1" dirty="0" err="1">
                          <a:effectLst/>
                          <a:latin typeface="Arial" panose="020B0604020202020204" pitchFamily="34" charset="0"/>
                          <a:ea typeface="Arial Unicode MS"/>
                          <a:cs typeface="Times New Roman" panose="02020603050405020304" pitchFamily="18" charset="0"/>
                        </a:rPr>
                        <a:t>notificationURI</a:t>
                      </a:r>
                      <a:endParaRPr lang="en-US"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lnSpc>
                          <a:spcPct val="107000"/>
                        </a:lnSpc>
                        <a:spcBef>
                          <a:spcPts val="0"/>
                        </a:spcBef>
                        <a:spcAft>
                          <a:spcPts val="0"/>
                        </a:spcAft>
                      </a:pPr>
                      <a:r>
                        <a:rPr lang="en-GB" sz="900">
                          <a:effectLst/>
                          <a:latin typeface="Arial" panose="020B0604020202020204" pitchFamily="34" charset="0"/>
                          <a:ea typeface="Arial Unicode MS"/>
                          <a:cs typeface="Times New Roman" panose="02020603050405020304" pitchFamily="18" charset="0"/>
                        </a:rPr>
                        <a:t>1 (L)</a:t>
                      </a:r>
                      <a:endParaRPr lang="en-US"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lnSpc>
                          <a:spcPct val="107000"/>
                        </a:lnSpc>
                        <a:spcBef>
                          <a:spcPts val="0"/>
                        </a:spcBef>
                        <a:spcAft>
                          <a:spcPts val="0"/>
                        </a:spcAft>
                      </a:pPr>
                      <a:r>
                        <a:rPr lang="en-GB" sz="900" dirty="0">
                          <a:effectLst/>
                          <a:latin typeface="Arial" panose="020B0604020202020204" pitchFamily="34" charset="0"/>
                          <a:ea typeface="Arial Unicode MS"/>
                          <a:cs typeface="Times New Roman" panose="02020603050405020304" pitchFamily="18" charset="0"/>
                        </a:rPr>
                        <a:t>RW</a:t>
                      </a:r>
                      <a:endParaRPr lang="en-US"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9154066"/>
                  </a:ext>
                </a:extLst>
              </a:tr>
            </a:tbl>
          </a:graphicData>
        </a:graphic>
      </p:graphicFrame>
      <p:sp>
        <p:nvSpPr>
          <p:cNvPr id="13" name="Rounded Rectangular Callout 12"/>
          <p:cNvSpPr/>
          <p:nvPr/>
        </p:nvSpPr>
        <p:spPr>
          <a:xfrm>
            <a:off x="3569824" y="4419600"/>
            <a:ext cx="2376384" cy="1388136"/>
          </a:xfrm>
          <a:prstGeom prst="wedgeRoundRectCallout">
            <a:avLst>
              <a:gd name="adj1" fmla="val -59575"/>
              <a:gd name="adj2" fmla="val 2074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i="1" dirty="0" err="1"/>
              <a:t>subscribedToAttributes</a:t>
            </a:r>
            <a:r>
              <a:rPr lang="en-US" sz="1200" dirty="0"/>
              <a:t> enables attribute-level subscription and notification is triggered when any attribute(s) specified in </a:t>
            </a:r>
            <a:r>
              <a:rPr lang="en-US" sz="1200" b="1" i="1" dirty="0" err="1"/>
              <a:t>subscribedToAttributes</a:t>
            </a:r>
            <a:r>
              <a:rPr lang="en-US" sz="1200" b="1" i="1" dirty="0"/>
              <a:t> </a:t>
            </a:r>
            <a:r>
              <a:rPr lang="en-US" sz="1200" dirty="0"/>
              <a:t>is</a:t>
            </a:r>
            <a:r>
              <a:rPr lang="en-US" sz="1200" b="1" i="1" dirty="0"/>
              <a:t> </a:t>
            </a:r>
            <a:r>
              <a:rPr lang="en-US" sz="1200" dirty="0"/>
              <a:t>updated. </a:t>
            </a:r>
          </a:p>
        </p:txBody>
      </p:sp>
      <p:sp>
        <p:nvSpPr>
          <p:cNvPr id="14" name="TextBox 13"/>
          <p:cNvSpPr txBox="1"/>
          <p:nvPr/>
        </p:nvSpPr>
        <p:spPr>
          <a:xfrm>
            <a:off x="304800" y="792162"/>
            <a:ext cx="8267700" cy="84238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lnSpc>
                <a:spcPct val="85000"/>
              </a:lnSpc>
              <a:defRPr sz="3600">
                <a:solidFill>
                  <a:srgbClr val="C00000"/>
                </a:solidFill>
                <a:latin typeface="+mj-lt"/>
                <a:ea typeface="+mj-ea"/>
                <a:cs typeface="+mj-cs"/>
              </a:defRPr>
            </a:lvl1pPr>
            <a:lvl2pPr algn="ctr" eaLnBrk="0" hangingPunct="0">
              <a:defRPr sz="4400">
                <a:solidFill>
                  <a:srgbClr val="C00000"/>
                </a:solidFill>
              </a:defRPr>
            </a:lvl2pPr>
            <a:lvl3pPr algn="ctr" eaLnBrk="0" hangingPunct="0">
              <a:defRPr sz="4400">
                <a:solidFill>
                  <a:srgbClr val="C00000"/>
                </a:solidFill>
              </a:defRPr>
            </a:lvl3pPr>
            <a:lvl4pPr algn="ctr" eaLnBrk="0" hangingPunct="0">
              <a:defRPr sz="4400">
                <a:solidFill>
                  <a:srgbClr val="C00000"/>
                </a:solidFill>
              </a:defRPr>
            </a:lvl4pPr>
            <a:lvl5pPr algn="ctr" eaLnBrk="0" hangingPunct="0">
              <a:defRPr sz="4400">
                <a:solidFill>
                  <a:srgbClr val="C00000"/>
                </a:solidFill>
              </a:defRPr>
            </a:lvl5pPr>
            <a:lvl6pPr marL="457200" algn="ctr" fontAlgn="base">
              <a:spcBef>
                <a:spcPct val="0"/>
              </a:spcBef>
              <a:spcAft>
                <a:spcPct val="0"/>
              </a:spcAft>
              <a:defRPr sz="4400">
                <a:solidFill>
                  <a:srgbClr val="C00000"/>
                </a:solidFill>
              </a:defRPr>
            </a:lvl6pPr>
            <a:lvl7pPr marL="914400" algn="ctr" fontAlgn="base">
              <a:spcBef>
                <a:spcPct val="0"/>
              </a:spcBef>
              <a:spcAft>
                <a:spcPct val="0"/>
              </a:spcAft>
              <a:defRPr sz="4400">
                <a:solidFill>
                  <a:srgbClr val="C00000"/>
                </a:solidFill>
              </a:defRPr>
            </a:lvl7pPr>
            <a:lvl8pPr marL="1371600" algn="ctr" fontAlgn="base">
              <a:spcBef>
                <a:spcPct val="0"/>
              </a:spcBef>
              <a:spcAft>
                <a:spcPct val="0"/>
              </a:spcAft>
              <a:defRPr sz="4400">
                <a:solidFill>
                  <a:srgbClr val="C00000"/>
                </a:solidFill>
              </a:defRPr>
            </a:lvl8pPr>
            <a:lvl9pPr marL="1828800" algn="ctr" fontAlgn="base">
              <a:spcBef>
                <a:spcPct val="0"/>
              </a:spcBef>
              <a:spcAft>
                <a:spcPct val="0"/>
              </a:spcAft>
              <a:defRPr sz="4400">
                <a:solidFill>
                  <a:srgbClr val="C00000"/>
                </a:solidFill>
              </a:defRPr>
            </a:lvl9pPr>
          </a:lstStyle>
          <a:p>
            <a:pPr marL="342900" lvl="1" indent="-342900" algn="l">
              <a:lnSpc>
                <a:spcPct val="85000"/>
              </a:lnSpc>
              <a:spcBef>
                <a:spcPts val="600"/>
              </a:spcBef>
              <a:buFont typeface="Arial" panose="020B0604020202020204" pitchFamily="34" charset="0"/>
              <a:buChar char="•"/>
            </a:pPr>
            <a:r>
              <a:rPr lang="en-US" sz="1800" dirty="0">
                <a:latin typeface="+mj-lt"/>
                <a:ea typeface="+mj-ea"/>
                <a:cs typeface="+mj-cs"/>
                <a:sym typeface="Wingdings" panose="05000000000000000000" pitchFamily="2" charset="2"/>
              </a:rPr>
              <a:t>We need a lightweight subscription mechanism for AE/IPE     </a:t>
            </a:r>
          </a:p>
          <a:p>
            <a:pPr marL="800100" lvl="2" indent="-342900" algn="l">
              <a:lnSpc>
                <a:spcPct val="85000"/>
              </a:lnSpc>
              <a:spcBef>
                <a:spcPts val="600"/>
              </a:spcBef>
              <a:buFont typeface="Arial" panose="020B0604020202020204" pitchFamily="34" charset="0"/>
              <a:buChar char="•"/>
            </a:pPr>
            <a:r>
              <a:rPr lang="en-US" sz="1600" dirty="0">
                <a:sym typeface="Wingdings" panose="05000000000000000000" pitchFamily="2" charset="2"/>
              </a:rPr>
              <a:t>Option #1 – Define a new resource type &lt;</a:t>
            </a:r>
            <a:r>
              <a:rPr lang="en-US" sz="1600" dirty="0" err="1">
                <a:sym typeface="Wingdings" panose="05000000000000000000" pitchFamily="2" charset="2"/>
              </a:rPr>
              <a:t>AESubscription</a:t>
            </a:r>
            <a:r>
              <a:rPr lang="en-US" sz="1600" dirty="0">
                <a:sym typeface="Wingdings" panose="05000000000000000000" pitchFamily="2" charset="2"/>
              </a:rPr>
              <a:t>&gt; </a:t>
            </a:r>
          </a:p>
          <a:p>
            <a:pPr marL="1257300" lvl="3" indent="-342900" algn="l">
              <a:lnSpc>
                <a:spcPct val="85000"/>
              </a:lnSpc>
              <a:spcBef>
                <a:spcPts val="600"/>
              </a:spcBef>
              <a:buFont typeface="Arial" panose="020B0604020202020204" pitchFamily="34" charset="0"/>
              <a:buChar char="•"/>
            </a:pPr>
            <a:r>
              <a:rPr lang="en-US" sz="1400" dirty="0">
                <a:sym typeface="Wingdings" panose="05000000000000000000" pitchFamily="2" charset="2"/>
              </a:rPr>
              <a:t>Justification - keep oneM2M specs cleaner and simpler to understand since &lt;subscription&gt; resource and procedures are pretty complex as-is.  Also this could allow further streamlining of AE subscriptions without impacting CSE subscription functionality</a:t>
            </a:r>
          </a:p>
          <a:p>
            <a:pPr marL="800100" lvl="2" indent="-342900" algn="l">
              <a:lnSpc>
                <a:spcPct val="85000"/>
              </a:lnSpc>
              <a:spcBef>
                <a:spcPts val="600"/>
              </a:spcBef>
              <a:buFont typeface="Arial" panose="020B0604020202020204" pitchFamily="34" charset="0"/>
              <a:buChar char="•"/>
            </a:pPr>
            <a:r>
              <a:rPr lang="en-US" sz="1600" dirty="0">
                <a:latin typeface="+mj-lt"/>
                <a:ea typeface="+mj-ea"/>
                <a:cs typeface="+mj-cs"/>
                <a:sym typeface="Wingdings" panose="05000000000000000000" pitchFamily="2" charset="2"/>
              </a:rPr>
              <a:t>Option #2a - </a:t>
            </a:r>
            <a:r>
              <a:rPr lang="en-US" sz="1600" dirty="0">
                <a:sym typeface="Wingdings" panose="05000000000000000000" pitchFamily="2" charset="2"/>
              </a:rPr>
              <a:t>Profile / Restrict &lt;subscription&gt; functionality that can be used by AEs</a:t>
            </a:r>
          </a:p>
          <a:p>
            <a:pPr marL="800100" lvl="2" indent="-342900" algn="l">
              <a:lnSpc>
                <a:spcPct val="85000"/>
              </a:lnSpc>
              <a:spcBef>
                <a:spcPts val="600"/>
              </a:spcBef>
              <a:buFont typeface="Arial" panose="020B0604020202020204" pitchFamily="34" charset="0"/>
              <a:buChar char="•"/>
            </a:pPr>
            <a:r>
              <a:rPr lang="en-US" sz="1600" dirty="0">
                <a:sym typeface="Wingdings" panose="05000000000000000000" pitchFamily="2" charset="2"/>
              </a:rPr>
              <a:t>Option #2b - Define a resource inheritance model in oneM2M ARC </a:t>
            </a:r>
          </a:p>
          <a:p>
            <a:pPr marL="1257300" lvl="3" indent="-342900" algn="l">
              <a:lnSpc>
                <a:spcPct val="85000"/>
              </a:lnSpc>
              <a:spcBef>
                <a:spcPts val="600"/>
              </a:spcBef>
              <a:buFont typeface="Arial" panose="020B0604020202020204" pitchFamily="34" charset="0"/>
              <a:buChar char="•"/>
            </a:pPr>
            <a:r>
              <a:rPr lang="en-US" sz="1400" dirty="0">
                <a:sym typeface="Wingdings" panose="05000000000000000000" pitchFamily="2" charset="2"/>
              </a:rPr>
              <a:t>E.g. Use an inheritance model to define a &lt;</a:t>
            </a:r>
            <a:r>
              <a:rPr lang="en-US" sz="1400" dirty="0" err="1">
                <a:sym typeface="Wingdings" panose="05000000000000000000" pitchFamily="2" charset="2"/>
              </a:rPr>
              <a:t>subscriptionBase</a:t>
            </a:r>
            <a:r>
              <a:rPr lang="en-US" sz="1400" dirty="0">
                <a:sym typeface="Wingdings" panose="05000000000000000000" pitchFamily="2" charset="2"/>
              </a:rPr>
              <a:t>&gt; with minimal functionality that is </a:t>
            </a:r>
            <a:r>
              <a:rPr lang="en-US" sz="1400" u="sng" dirty="0">
                <a:sym typeface="Wingdings" panose="05000000000000000000" pitchFamily="2" charset="2"/>
              </a:rPr>
              <a:t>inherited</a:t>
            </a:r>
            <a:r>
              <a:rPr lang="en-US" sz="1400" dirty="0">
                <a:sym typeface="Wingdings" panose="05000000000000000000" pitchFamily="2" charset="2"/>
              </a:rPr>
              <a:t> by &lt;subscription&gt;.  Use &lt;</a:t>
            </a:r>
            <a:r>
              <a:rPr lang="en-US" sz="1400" dirty="0" err="1">
                <a:sym typeface="Wingdings" panose="05000000000000000000" pitchFamily="2" charset="2"/>
              </a:rPr>
              <a:t>subscriptionBase</a:t>
            </a:r>
            <a:r>
              <a:rPr lang="en-US" sz="1400" dirty="0">
                <a:sym typeface="Wingdings" panose="05000000000000000000" pitchFamily="2" charset="2"/>
              </a:rPr>
              <a:t>&gt; for AEs and &lt;subscription&gt; by CSEs.</a:t>
            </a:r>
          </a:p>
        </p:txBody>
      </p:sp>
      <p:sp>
        <p:nvSpPr>
          <p:cNvPr id="7" name="Rectangle 6"/>
          <p:cNvSpPr/>
          <p:nvPr/>
        </p:nvSpPr>
        <p:spPr>
          <a:xfrm>
            <a:off x="434830" y="3085348"/>
            <a:ext cx="5213863" cy="400110"/>
          </a:xfrm>
          <a:prstGeom prst="rect">
            <a:avLst/>
          </a:prstGeom>
        </p:spPr>
        <p:txBody>
          <a:bodyPr wrap="none">
            <a:spAutoFit/>
          </a:bodyPr>
          <a:lstStyle/>
          <a:p>
            <a:r>
              <a:rPr lang="en-US" sz="2000" b="1" dirty="0">
                <a:solidFill>
                  <a:srgbClr val="C00000"/>
                </a:solidFill>
                <a:sym typeface="Wingdings" panose="05000000000000000000" pitchFamily="2" charset="2"/>
              </a:rPr>
              <a:t> Proposal is to use Option 1 as defined below</a:t>
            </a:r>
            <a:endParaRPr lang="en-US" sz="2000" b="1" dirty="0">
              <a:solidFill>
                <a:srgbClr val="C00000"/>
              </a:solidFill>
            </a:endParaRPr>
          </a:p>
        </p:txBody>
      </p:sp>
      <p:sp>
        <p:nvSpPr>
          <p:cNvPr id="15" name="Rounded Rectangular Callout 14"/>
          <p:cNvSpPr/>
          <p:nvPr/>
        </p:nvSpPr>
        <p:spPr>
          <a:xfrm>
            <a:off x="6096000" y="3436148"/>
            <a:ext cx="2756769" cy="870141"/>
          </a:xfrm>
          <a:prstGeom prst="wedgeRoundRectCallout">
            <a:avLst>
              <a:gd name="adj1" fmla="val -23364"/>
              <a:gd name="adj2" fmla="val 4739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t>Notification content contains only the </a:t>
            </a:r>
            <a:r>
              <a:rPr lang="en-US" sz="1200" b="1" dirty="0"/>
              <a:t>modified</a:t>
            </a:r>
            <a:r>
              <a:rPr lang="en-US" sz="1200" dirty="0"/>
              <a:t> attributes of the subscribed-to-resource</a:t>
            </a:r>
          </a:p>
        </p:txBody>
      </p:sp>
      <p:sp>
        <p:nvSpPr>
          <p:cNvPr id="16" name="Rounded Rectangular Callout 15"/>
          <p:cNvSpPr/>
          <p:nvPr/>
        </p:nvSpPr>
        <p:spPr>
          <a:xfrm>
            <a:off x="609600" y="3491051"/>
            <a:ext cx="2266950" cy="1172217"/>
          </a:xfrm>
          <a:prstGeom prst="wedgeRoundRectCallout">
            <a:avLst>
              <a:gd name="adj1" fmla="val 6887"/>
              <a:gd name="adj2" fmla="val 6081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t>By default, </a:t>
            </a:r>
            <a:r>
              <a:rPr lang="en-US" sz="1200" dirty="0" err="1"/>
              <a:t>AESubscription</a:t>
            </a:r>
            <a:r>
              <a:rPr lang="en-US" sz="1200" dirty="0"/>
              <a:t> is a resource-level subscription and notification is triggered  when any attribute in subscribed-to-resource is updated.</a:t>
            </a:r>
          </a:p>
        </p:txBody>
      </p:sp>
      <p:pic>
        <p:nvPicPr>
          <p:cNvPr id="17" name="Picture 16"/>
          <p:cNvPicPr>
            <a:picLocks noChangeAspect="1"/>
          </p:cNvPicPr>
          <p:nvPr/>
        </p:nvPicPr>
        <p:blipFill>
          <a:blip r:embed="rId2"/>
          <a:stretch>
            <a:fillRect/>
          </a:stretch>
        </p:blipFill>
        <p:spPr>
          <a:xfrm>
            <a:off x="362413" y="4800600"/>
            <a:ext cx="3057619" cy="1806833"/>
          </a:xfrm>
          <a:prstGeom prst="rect">
            <a:avLst/>
          </a:prstGeom>
        </p:spPr>
      </p:pic>
    </p:spTree>
    <p:extLst>
      <p:ext uri="{BB962C8B-B14F-4D97-AF65-F5344CB8AC3E}">
        <p14:creationId xmlns:p14="http://schemas.microsoft.com/office/powerpoint/2010/main" val="2268906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239000" cy="715962"/>
          </a:xfrm>
        </p:spPr>
        <p:txBody>
          <a:bodyPr/>
          <a:lstStyle/>
          <a:p>
            <a:r>
              <a:rPr lang="en-US" dirty="0"/>
              <a:t>Access Controls</a:t>
            </a:r>
          </a:p>
        </p:txBody>
      </p:sp>
      <p:sp>
        <p:nvSpPr>
          <p:cNvPr id="3" name="TextBox 2"/>
          <p:cNvSpPr txBox="1"/>
          <p:nvPr/>
        </p:nvSpPr>
        <p:spPr>
          <a:xfrm>
            <a:off x="152400" y="838200"/>
            <a:ext cx="83820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lnSpc>
                <a:spcPct val="85000"/>
              </a:lnSpc>
              <a:defRPr sz="3600">
                <a:solidFill>
                  <a:srgbClr val="C00000"/>
                </a:solidFill>
                <a:latin typeface="+mj-lt"/>
                <a:ea typeface="+mj-ea"/>
                <a:cs typeface="+mj-cs"/>
              </a:defRPr>
            </a:lvl1pPr>
            <a:lvl2pPr algn="ctr" eaLnBrk="0" hangingPunct="0">
              <a:defRPr sz="4400">
                <a:solidFill>
                  <a:srgbClr val="C00000"/>
                </a:solidFill>
              </a:defRPr>
            </a:lvl2pPr>
            <a:lvl3pPr algn="ctr" eaLnBrk="0" hangingPunct="0">
              <a:defRPr sz="4400">
                <a:solidFill>
                  <a:srgbClr val="C00000"/>
                </a:solidFill>
              </a:defRPr>
            </a:lvl3pPr>
            <a:lvl4pPr algn="ctr" eaLnBrk="0" hangingPunct="0">
              <a:defRPr sz="4400">
                <a:solidFill>
                  <a:srgbClr val="C00000"/>
                </a:solidFill>
              </a:defRPr>
            </a:lvl4pPr>
            <a:lvl5pPr algn="ctr" eaLnBrk="0" hangingPunct="0">
              <a:defRPr sz="4400">
                <a:solidFill>
                  <a:srgbClr val="C00000"/>
                </a:solidFill>
              </a:defRPr>
            </a:lvl5pPr>
            <a:lvl6pPr marL="457200" algn="ctr" fontAlgn="base">
              <a:spcBef>
                <a:spcPct val="0"/>
              </a:spcBef>
              <a:spcAft>
                <a:spcPct val="0"/>
              </a:spcAft>
              <a:defRPr sz="4400">
                <a:solidFill>
                  <a:srgbClr val="C00000"/>
                </a:solidFill>
              </a:defRPr>
            </a:lvl6pPr>
            <a:lvl7pPr marL="914400" algn="ctr" fontAlgn="base">
              <a:spcBef>
                <a:spcPct val="0"/>
              </a:spcBef>
              <a:spcAft>
                <a:spcPct val="0"/>
              </a:spcAft>
              <a:defRPr sz="4400">
                <a:solidFill>
                  <a:srgbClr val="C00000"/>
                </a:solidFill>
              </a:defRPr>
            </a:lvl7pPr>
            <a:lvl8pPr marL="1371600" algn="ctr" fontAlgn="base">
              <a:spcBef>
                <a:spcPct val="0"/>
              </a:spcBef>
              <a:spcAft>
                <a:spcPct val="0"/>
              </a:spcAft>
              <a:defRPr sz="4400">
                <a:solidFill>
                  <a:srgbClr val="C00000"/>
                </a:solidFill>
              </a:defRPr>
            </a:lvl8pPr>
            <a:lvl9pPr marL="1828800" algn="ctr" fontAlgn="base">
              <a:spcBef>
                <a:spcPct val="0"/>
              </a:spcBef>
              <a:spcAft>
                <a:spcPct val="0"/>
              </a:spcAft>
              <a:defRPr sz="4400">
                <a:solidFill>
                  <a:srgbClr val="C00000"/>
                </a:solidFill>
              </a:defRPr>
            </a:lvl9pPr>
          </a:lstStyle>
          <a:p>
            <a:pPr marL="800100" lvl="1" indent="-342900" algn="l">
              <a:buFont typeface="Arial" panose="020B0604020202020204" pitchFamily="34" charset="0"/>
              <a:buChar char="•"/>
            </a:pPr>
            <a:r>
              <a:rPr lang="en-US" sz="1800" dirty="0">
                <a:sym typeface="Wingdings" panose="05000000000000000000" pitchFamily="2" charset="2"/>
              </a:rPr>
              <a:t>Leverage existing oneM2M security association between an AE and its Registrar CSE.  </a:t>
            </a:r>
          </a:p>
          <a:p>
            <a:pPr marL="1257300" lvl="2" indent="-342900" algn="l">
              <a:buFont typeface="Arial" panose="020B0604020202020204" pitchFamily="34" charset="0"/>
              <a:buChar char="•"/>
            </a:pPr>
            <a:r>
              <a:rPr lang="en-US" sz="1800" dirty="0">
                <a:sym typeface="Wingdings" panose="05000000000000000000" pitchFamily="2" charset="2"/>
              </a:rPr>
              <a:t>No changes proposed to security association procedure.</a:t>
            </a:r>
          </a:p>
          <a:p>
            <a:pPr lvl="1" algn="l"/>
            <a:endParaRPr lang="en-US" sz="1800" dirty="0">
              <a:sym typeface="Wingdings" panose="05000000000000000000" pitchFamily="2" charset="2"/>
            </a:endParaRPr>
          </a:p>
          <a:p>
            <a:pPr marL="800100" lvl="1" indent="-342900" algn="l">
              <a:buFont typeface="Arial" panose="020B0604020202020204" pitchFamily="34" charset="0"/>
              <a:buChar char="•"/>
            </a:pPr>
            <a:r>
              <a:rPr lang="en-US" sz="1800" dirty="0">
                <a:sym typeface="Wingdings" panose="05000000000000000000" pitchFamily="2" charset="2"/>
              </a:rPr>
              <a:t>Once oneM2M security association (e.g. D/TLS session) is established between an AE and Registrar CSE, AE will only allow its Registrar CSE to access its AE hosted resources.  All others will be denied access by the AE</a:t>
            </a:r>
          </a:p>
          <a:p>
            <a:pPr marL="1257300" lvl="2" indent="-342900" algn="l">
              <a:buFont typeface="Arial" panose="020B0604020202020204" pitchFamily="34" charset="0"/>
              <a:buChar char="•"/>
            </a:pPr>
            <a:r>
              <a:rPr lang="en-US" sz="1800" dirty="0">
                <a:sym typeface="Wingdings" panose="05000000000000000000" pitchFamily="2" charset="2"/>
              </a:rPr>
              <a:t>AE will perform “Registrar CSE impersonation check” </a:t>
            </a:r>
          </a:p>
          <a:p>
            <a:pPr marL="1257300" lvl="2" indent="-342900" algn="l">
              <a:buFont typeface="Arial" panose="020B0604020202020204" pitchFamily="34" charset="0"/>
              <a:buChar char="•"/>
            </a:pPr>
            <a:r>
              <a:rPr lang="en-US" sz="1800" dirty="0">
                <a:sym typeface="Wingdings" panose="05000000000000000000" pitchFamily="2" charset="2"/>
              </a:rPr>
              <a:t>To enable this, Registrar CSE will configure </a:t>
            </a:r>
            <a:r>
              <a:rPr lang="en-US" sz="1800" b="1" i="1" dirty="0">
                <a:sym typeface="Wingdings" panose="05000000000000000000" pitchFamily="2" charset="2"/>
              </a:rPr>
              <a:t>From</a:t>
            </a:r>
            <a:r>
              <a:rPr lang="en-US" sz="1800" dirty="0">
                <a:sym typeface="Wingdings" panose="05000000000000000000" pitchFamily="2" charset="2"/>
              </a:rPr>
              <a:t> parameter with its CSE-ID in all requests it re-targets to an AE</a:t>
            </a:r>
          </a:p>
          <a:p>
            <a:pPr marL="1257300" lvl="2" indent="-342900" algn="l">
              <a:buFont typeface="Arial" panose="020B0604020202020204" pitchFamily="34" charset="0"/>
              <a:buChar char="•"/>
            </a:pPr>
            <a:r>
              <a:rPr lang="en-US" sz="1800" dirty="0">
                <a:sym typeface="Wingdings" panose="05000000000000000000" pitchFamily="2" charset="2"/>
              </a:rPr>
              <a:t>AE will verify the value in the </a:t>
            </a:r>
            <a:r>
              <a:rPr lang="en-US" sz="1800" b="1" i="1" dirty="0">
                <a:sym typeface="Wingdings" panose="05000000000000000000" pitchFamily="2" charset="2"/>
              </a:rPr>
              <a:t>From</a:t>
            </a:r>
            <a:r>
              <a:rPr lang="en-US" sz="1800" dirty="0">
                <a:sym typeface="Wingdings" panose="05000000000000000000" pitchFamily="2" charset="2"/>
              </a:rPr>
              <a:t> parameter of all requests it receives is the same CSE-ID as the one established during security association with its Registrar CSE </a:t>
            </a:r>
          </a:p>
          <a:p>
            <a:pPr lvl="2" algn="l"/>
            <a:endParaRPr lang="en-US" sz="1800" dirty="0">
              <a:sym typeface="Wingdings" panose="05000000000000000000" pitchFamily="2" charset="2"/>
            </a:endParaRPr>
          </a:p>
          <a:p>
            <a:pPr marL="800100" lvl="1" indent="-342900" algn="l">
              <a:buFont typeface="Arial" panose="020B0604020202020204" pitchFamily="34" charset="0"/>
              <a:buChar char="•"/>
            </a:pPr>
            <a:r>
              <a:rPr lang="en-US" sz="1800" dirty="0">
                <a:sym typeface="Wingdings" panose="05000000000000000000" pitchFamily="2" charset="2"/>
              </a:rPr>
              <a:t>In addition, Registrar CSE can host oneM2M ACPs for AE.  Registrar CSE can use these ACPs to restrict access to AE hosted resources to only those Originators that have proper privileges assigned.</a:t>
            </a:r>
          </a:p>
          <a:p>
            <a:pPr marL="1257300" lvl="2" indent="-342900" algn="l">
              <a:buFont typeface="Arial" panose="020B0604020202020204" pitchFamily="34" charset="0"/>
              <a:buChar char="•"/>
            </a:pPr>
            <a:r>
              <a:rPr lang="en-US" sz="1800" dirty="0">
                <a:sym typeface="Wingdings" panose="05000000000000000000" pitchFamily="2" charset="2"/>
              </a:rPr>
              <a:t>AE does not need to be burdened with supporting &lt;</a:t>
            </a:r>
            <a:r>
              <a:rPr lang="en-US" sz="1800" dirty="0" err="1">
                <a:sym typeface="Wingdings" panose="05000000000000000000" pitchFamily="2" charset="2"/>
              </a:rPr>
              <a:t>accessControlPolicy</a:t>
            </a:r>
            <a:r>
              <a:rPr lang="en-US" sz="1800" dirty="0">
                <a:sym typeface="Wingdings" panose="05000000000000000000" pitchFamily="2" charset="2"/>
              </a:rPr>
              <a:t>&gt; resources and checks.  Registrar CSE well positioned to do this on AE’s behalf.</a:t>
            </a:r>
          </a:p>
          <a:p>
            <a:pPr lvl="2" algn="l"/>
            <a:endParaRPr lang="en-US" sz="1800" dirty="0">
              <a:sym typeface="Wingdings" panose="05000000000000000000" pitchFamily="2" charset="2"/>
            </a:endParaRPr>
          </a:p>
          <a:p>
            <a:pPr marL="1257300" lvl="2" indent="-342900" algn="l">
              <a:buFont typeface="Arial" panose="020B0604020202020204" pitchFamily="34" charset="0"/>
              <a:buChar char="•"/>
            </a:pPr>
            <a:endParaRPr lang="en-US" sz="1800" dirty="0">
              <a:sym typeface="Wingdings" panose="05000000000000000000" pitchFamily="2" charset="2"/>
            </a:endParaRPr>
          </a:p>
          <a:p>
            <a:pPr marL="800100" lvl="1" indent="-342900" algn="l">
              <a:buFont typeface="Arial" panose="020B0604020202020204" pitchFamily="34" charset="0"/>
              <a:buChar char="•"/>
            </a:pPr>
            <a:endParaRPr lang="en-US" sz="1800" dirty="0">
              <a:sym typeface="Wingdings" panose="05000000000000000000" pitchFamily="2" charset="2"/>
            </a:endParaRPr>
          </a:p>
          <a:p>
            <a:pPr marL="342900" indent="-342900" algn="l">
              <a:buFont typeface="Arial" panose="020B0604020202020204" pitchFamily="34" charset="0"/>
              <a:buChar char="•"/>
            </a:pPr>
            <a:endParaRPr lang="en-US" sz="1800" dirty="0">
              <a:sym typeface="Wingdings" panose="05000000000000000000" pitchFamily="2" charset="2"/>
            </a:endParaRPr>
          </a:p>
          <a:p>
            <a:pPr marL="342900" indent="-342900" algn="l">
              <a:buFont typeface="Arial" panose="020B0604020202020204" pitchFamily="34" charset="0"/>
              <a:buChar char="•"/>
            </a:pPr>
            <a:endParaRPr lang="en-US" sz="1800" dirty="0">
              <a:sym typeface="Wingdings" panose="05000000000000000000" pitchFamily="2" charset="2"/>
            </a:endParaRPr>
          </a:p>
          <a:p>
            <a:pPr marL="342900" indent="-342900" algn="l">
              <a:buFont typeface="Arial" panose="020B0604020202020204" pitchFamily="34" charset="0"/>
              <a:buChar char="•"/>
            </a:pPr>
            <a:endParaRPr lang="en-US" sz="1800" dirty="0">
              <a:sym typeface="Wingdings" panose="05000000000000000000" pitchFamily="2" charset="2"/>
            </a:endParaRPr>
          </a:p>
          <a:p>
            <a:pPr marL="342900" indent="-342900" algn="l">
              <a:buFont typeface="Arial" panose="020B0604020202020204" pitchFamily="34" charset="0"/>
              <a:buChar char="•"/>
            </a:pPr>
            <a:endParaRPr lang="en-US" sz="2000" dirty="0">
              <a:sym typeface="Wingdings" panose="05000000000000000000" pitchFamily="2" charset="2"/>
            </a:endParaRPr>
          </a:p>
          <a:p>
            <a:pPr algn="l"/>
            <a:endParaRPr lang="en-US" sz="2000" dirty="0">
              <a:sym typeface="Wingdings" panose="05000000000000000000" pitchFamily="2" charset="2"/>
            </a:endParaRPr>
          </a:p>
          <a:p>
            <a:pPr marL="457200" indent="-457200" algn="l">
              <a:buAutoNum type="arabicParenR"/>
            </a:pPr>
            <a:endParaRPr lang="en-US" sz="2000" dirty="0">
              <a:sym typeface="Wingdings" panose="05000000000000000000" pitchFamily="2" charset="2"/>
            </a:endParaRPr>
          </a:p>
        </p:txBody>
      </p:sp>
    </p:spTree>
    <p:extLst>
      <p:ext uri="{BB962C8B-B14F-4D97-AF65-F5344CB8AC3E}">
        <p14:creationId xmlns:p14="http://schemas.microsoft.com/office/powerpoint/2010/main" val="11868988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239000" cy="715962"/>
          </a:xfrm>
        </p:spPr>
        <p:txBody>
          <a:bodyPr/>
          <a:lstStyle/>
          <a:p>
            <a:r>
              <a:rPr lang="en-US" sz="4000" dirty="0"/>
              <a:t>Addressing</a:t>
            </a:r>
          </a:p>
        </p:txBody>
      </p:sp>
      <p:sp>
        <p:nvSpPr>
          <p:cNvPr id="3" name="TextBox 2"/>
          <p:cNvSpPr txBox="1"/>
          <p:nvPr/>
        </p:nvSpPr>
        <p:spPr>
          <a:xfrm>
            <a:off x="304800" y="914400"/>
            <a:ext cx="8458200" cy="4876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lnSpc>
                <a:spcPct val="85000"/>
              </a:lnSpc>
              <a:defRPr sz="3600">
                <a:solidFill>
                  <a:srgbClr val="C00000"/>
                </a:solidFill>
                <a:latin typeface="+mj-lt"/>
                <a:ea typeface="+mj-ea"/>
                <a:cs typeface="+mj-cs"/>
              </a:defRPr>
            </a:lvl1pPr>
            <a:lvl2pPr algn="ctr" eaLnBrk="0" hangingPunct="0">
              <a:defRPr sz="4400">
                <a:solidFill>
                  <a:srgbClr val="C00000"/>
                </a:solidFill>
              </a:defRPr>
            </a:lvl2pPr>
            <a:lvl3pPr algn="ctr" eaLnBrk="0" hangingPunct="0">
              <a:defRPr sz="4400">
                <a:solidFill>
                  <a:srgbClr val="C00000"/>
                </a:solidFill>
              </a:defRPr>
            </a:lvl3pPr>
            <a:lvl4pPr algn="ctr" eaLnBrk="0" hangingPunct="0">
              <a:defRPr sz="4400">
                <a:solidFill>
                  <a:srgbClr val="C00000"/>
                </a:solidFill>
              </a:defRPr>
            </a:lvl4pPr>
            <a:lvl5pPr algn="ctr" eaLnBrk="0" hangingPunct="0">
              <a:defRPr sz="4400">
                <a:solidFill>
                  <a:srgbClr val="C00000"/>
                </a:solidFill>
              </a:defRPr>
            </a:lvl5pPr>
            <a:lvl6pPr marL="457200" algn="ctr" fontAlgn="base">
              <a:spcBef>
                <a:spcPct val="0"/>
              </a:spcBef>
              <a:spcAft>
                <a:spcPct val="0"/>
              </a:spcAft>
              <a:defRPr sz="4400">
                <a:solidFill>
                  <a:srgbClr val="C00000"/>
                </a:solidFill>
              </a:defRPr>
            </a:lvl6pPr>
            <a:lvl7pPr marL="914400" algn="ctr" fontAlgn="base">
              <a:spcBef>
                <a:spcPct val="0"/>
              </a:spcBef>
              <a:spcAft>
                <a:spcPct val="0"/>
              </a:spcAft>
              <a:defRPr sz="4400">
                <a:solidFill>
                  <a:srgbClr val="C00000"/>
                </a:solidFill>
              </a:defRPr>
            </a:lvl7pPr>
            <a:lvl8pPr marL="1371600" algn="ctr" fontAlgn="base">
              <a:spcBef>
                <a:spcPct val="0"/>
              </a:spcBef>
              <a:spcAft>
                <a:spcPct val="0"/>
              </a:spcAft>
              <a:defRPr sz="4400">
                <a:solidFill>
                  <a:srgbClr val="C00000"/>
                </a:solidFill>
              </a:defRPr>
            </a:lvl8pPr>
            <a:lvl9pPr marL="1828800" algn="ctr" fontAlgn="base">
              <a:spcBef>
                <a:spcPct val="0"/>
              </a:spcBef>
              <a:spcAft>
                <a:spcPct val="0"/>
              </a:spcAft>
              <a:defRPr sz="4400">
                <a:solidFill>
                  <a:srgbClr val="C00000"/>
                </a:solidFill>
              </a:defRPr>
            </a:lvl9pPr>
          </a:lstStyle>
          <a:p>
            <a:pPr lvl="1" algn="l"/>
            <a:r>
              <a:rPr lang="en-US" sz="2000" dirty="0">
                <a:sym typeface="Wingdings" panose="05000000000000000000" pitchFamily="2" charset="2"/>
              </a:rPr>
              <a:t>Proposal - support only structured addressing scheme to keep things simple for AE hosted resources (i.e. structured AE-Relative addressing)</a:t>
            </a:r>
          </a:p>
          <a:p>
            <a:pPr marL="800100" lvl="1" indent="-342900" algn="l">
              <a:buFont typeface="Arial" panose="020B0604020202020204" pitchFamily="34" charset="0"/>
              <a:buChar char="•"/>
            </a:pPr>
            <a:endParaRPr lang="en-US" sz="2000" dirty="0">
              <a:sym typeface="Wingdings" panose="05000000000000000000" pitchFamily="2" charset="2"/>
            </a:endParaRPr>
          </a:p>
          <a:p>
            <a:pPr lvl="3" algn="l"/>
            <a:r>
              <a:rPr lang="en-US" sz="2000" dirty="0">
                <a:sym typeface="Wingdings" panose="05000000000000000000" pitchFamily="2" charset="2"/>
              </a:rPr>
              <a:t>E.g. lock/sub01</a:t>
            </a:r>
          </a:p>
          <a:p>
            <a:pPr lvl="3" algn="l"/>
            <a:endParaRPr lang="en-US" sz="2000" dirty="0">
              <a:sym typeface="Wingdings" panose="05000000000000000000" pitchFamily="2" charset="2"/>
            </a:endParaRPr>
          </a:p>
          <a:p>
            <a:pPr lvl="3" algn="l"/>
            <a:r>
              <a:rPr lang="en-US" sz="2000" dirty="0">
                <a:sym typeface="Wingdings" panose="05000000000000000000" pitchFamily="2" charset="2"/>
              </a:rPr>
              <a:t>   </a:t>
            </a:r>
          </a:p>
          <a:p>
            <a:pPr marL="800100" lvl="1" indent="-342900" algn="l">
              <a:buFont typeface="Arial" panose="020B0604020202020204" pitchFamily="34" charset="0"/>
              <a:buChar char="•"/>
            </a:pPr>
            <a:endParaRPr lang="en-US" sz="2000" dirty="0">
              <a:sym typeface="Wingdings" panose="05000000000000000000" pitchFamily="2" charset="2"/>
            </a:endParaRPr>
          </a:p>
          <a:p>
            <a:pPr marL="342900" indent="-342900" algn="l">
              <a:buFont typeface="Arial" panose="020B0604020202020204" pitchFamily="34" charset="0"/>
              <a:buChar char="•"/>
            </a:pPr>
            <a:endParaRPr lang="en-US" sz="2000" dirty="0">
              <a:sym typeface="Wingdings" panose="05000000000000000000" pitchFamily="2" charset="2"/>
            </a:endParaRPr>
          </a:p>
          <a:p>
            <a:pPr marL="342900" indent="-342900" algn="l">
              <a:buFont typeface="Arial" panose="020B0604020202020204" pitchFamily="34" charset="0"/>
              <a:buChar char="•"/>
            </a:pPr>
            <a:endParaRPr lang="en-US" sz="2000" dirty="0">
              <a:sym typeface="Wingdings" panose="05000000000000000000" pitchFamily="2" charset="2"/>
            </a:endParaRPr>
          </a:p>
          <a:p>
            <a:pPr marL="342900" indent="-342900" algn="l">
              <a:buFont typeface="Arial" panose="020B0604020202020204" pitchFamily="34" charset="0"/>
              <a:buChar char="•"/>
            </a:pPr>
            <a:endParaRPr lang="en-US" sz="2000" dirty="0">
              <a:sym typeface="Wingdings" panose="05000000000000000000" pitchFamily="2" charset="2"/>
            </a:endParaRPr>
          </a:p>
          <a:p>
            <a:pPr marL="342900" indent="-342900" algn="l">
              <a:buFont typeface="Arial" panose="020B0604020202020204" pitchFamily="34" charset="0"/>
              <a:buChar char="•"/>
            </a:pPr>
            <a:endParaRPr lang="en-US" sz="2400" dirty="0">
              <a:sym typeface="Wingdings" panose="05000000000000000000" pitchFamily="2" charset="2"/>
            </a:endParaRPr>
          </a:p>
          <a:p>
            <a:pPr algn="l"/>
            <a:endParaRPr lang="en-US" sz="2400" dirty="0">
              <a:sym typeface="Wingdings" panose="05000000000000000000" pitchFamily="2" charset="2"/>
            </a:endParaRPr>
          </a:p>
          <a:p>
            <a:pPr marL="457200" indent="-457200" algn="l">
              <a:buAutoNum type="arabicParenR"/>
            </a:pPr>
            <a:endParaRPr lang="en-US" sz="2400" dirty="0">
              <a:sym typeface="Wingdings" panose="05000000000000000000" pitchFamily="2" charset="2"/>
            </a:endParaRPr>
          </a:p>
        </p:txBody>
      </p:sp>
      <p:pic>
        <p:nvPicPr>
          <p:cNvPr id="5" name="Picture 4"/>
          <p:cNvPicPr>
            <a:picLocks noChangeAspect="1"/>
          </p:cNvPicPr>
          <p:nvPr/>
        </p:nvPicPr>
        <p:blipFill>
          <a:blip r:embed="rId2"/>
          <a:stretch>
            <a:fillRect/>
          </a:stretch>
        </p:blipFill>
        <p:spPr>
          <a:xfrm>
            <a:off x="2209800" y="2590800"/>
            <a:ext cx="4347094" cy="3730867"/>
          </a:xfrm>
          <a:prstGeom prst="rect">
            <a:avLst/>
          </a:prstGeom>
        </p:spPr>
      </p:pic>
    </p:spTree>
    <p:extLst>
      <p:ext uri="{BB962C8B-B14F-4D97-AF65-F5344CB8AC3E}">
        <p14:creationId xmlns:p14="http://schemas.microsoft.com/office/powerpoint/2010/main" val="1173727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239000" cy="715962"/>
          </a:xfrm>
        </p:spPr>
        <p:txBody>
          <a:bodyPr/>
          <a:lstStyle/>
          <a:p>
            <a:r>
              <a:rPr lang="en-US" dirty="0"/>
              <a:t>Registration</a:t>
            </a:r>
          </a:p>
        </p:txBody>
      </p:sp>
      <p:sp>
        <p:nvSpPr>
          <p:cNvPr id="3" name="TextBox 2"/>
          <p:cNvSpPr txBox="1"/>
          <p:nvPr/>
        </p:nvSpPr>
        <p:spPr>
          <a:xfrm>
            <a:off x="609600" y="1066800"/>
            <a:ext cx="8055308" cy="458812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lnSpc>
                <a:spcPct val="85000"/>
              </a:lnSpc>
              <a:defRPr sz="3600">
                <a:solidFill>
                  <a:srgbClr val="C00000"/>
                </a:solidFill>
                <a:latin typeface="+mj-lt"/>
                <a:ea typeface="+mj-ea"/>
                <a:cs typeface="+mj-cs"/>
              </a:defRPr>
            </a:lvl1pPr>
            <a:lvl2pPr algn="ctr" eaLnBrk="0" hangingPunct="0">
              <a:defRPr sz="4400">
                <a:solidFill>
                  <a:srgbClr val="C00000"/>
                </a:solidFill>
              </a:defRPr>
            </a:lvl2pPr>
            <a:lvl3pPr algn="ctr" eaLnBrk="0" hangingPunct="0">
              <a:defRPr sz="4400">
                <a:solidFill>
                  <a:srgbClr val="C00000"/>
                </a:solidFill>
              </a:defRPr>
            </a:lvl3pPr>
            <a:lvl4pPr algn="ctr" eaLnBrk="0" hangingPunct="0">
              <a:defRPr sz="4400">
                <a:solidFill>
                  <a:srgbClr val="C00000"/>
                </a:solidFill>
              </a:defRPr>
            </a:lvl4pPr>
            <a:lvl5pPr algn="ctr" eaLnBrk="0" hangingPunct="0">
              <a:defRPr sz="4400">
                <a:solidFill>
                  <a:srgbClr val="C00000"/>
                </a:solidFill>
              </a:defRPr>
            </a:lvl5pPr>
            <a:lvl6pPr marL="457200" algn="ctr" fontAlgn="base">
              <a:spcBef>
                <a:spcPct val="0"/>
              </a:spcBef>
              <a:spcAft>
                <a:spcPct val="0"/>
              </a:spcAft>
              <a:defRPr sz="4400">
                <a:solidFill>
                  <a:srgbClr val="C00000"/>
                </a:solidFill>
              </a:defRPr>
            </a:lvl6pPr>
            <a:lvl7pPr marL="914400" algn="ctr" fontAlgn="base">
              <a:spcBef>
                <a:spcPct val="0"/>
              </a:spcBef>
              <a:spcAft>
                <a:spcPct val="0"/>
              </a:spcAft>
              <a:defRPr sz="4400">
                <a:solidFill>
                  <a:srgbClr val="C00000"/>
                </a:solidFill>
              </a:defRPr>
            </a:lvl7pPr>
            <a:lvl8pPr marL="1371600" algn="ctr" fontAlgn="base">
              <a:spcBef>
                <a:spcPct val="0"/>
              </a:spcBef>
              <a:spcAft>
                <a:spcPct val="0"/>
              </a:spcAft>
              <a:defRPr sz="4400">
                <a:solidFill>
                  <a:srgbClr val="C00000"/>
                </a:solidFill>
              </a:defRPr>
            </a:lvl8pPr>
            <a:lvl9pPr marL="1828800" algn="ctr" fontAlgn="base">
              <a:spcBef>
                <a:spcPct val="0"/>
              </a:spcBef>
              <a:spcAft>
                <a:spcPct val="0"/>
              </a:spcAft>
              <a:defRPr sz="4400">
                <a:solidFill>
                  <a:srgbClr val="C00000"/>
                </a:solidFill>
              </a:defRPr>
            </a:lvl9pPr>
          </a:lstStyle>
          <a:p>
            <a:pPr marL="342900" indent="-342900" algn="l">
              <a:buFont typeface="Arial" panose="020B0604020202020204" pitchFamily="34" charset="0"/>
              <a:buChar char="•"/>
            </a:pPr>
            <a:r>
              <a:rPr lang="en-US" sz="2400" dirty="0">
                <a:sym typeface="Wingdings" panose="05000000000000000000" pitchFamily="2" charset="2"/>
              </a:rPr>
              <a:t>Enhance existing AE registration procedure to allow an AE to configure its Registrar CSE with a list (i.e. directory) of its AE hosted resources</a:t>
            </a:r>
          </a:p>
          <a:p>
            <a:pPr marL="1257300" lvl="2" indent="-342900" algn="l">
              <a:buFont typeface="Arial" panose="020B0604020202020204" pitchFamily="34" charset="0"/>
              <a:buChar char="•"/>
            </a:pPr>
            <a:r>
              <a:rPr lang="en-US" sz="2000" dirty="0">
                <a:sym typeface="Wingdings" panose="05000000000000000000" pitchFamily="2" charset="2"/>
              </a:rPr>
              <a:t>Each entry in directory can contain info such as a path to an AE hosted resource, the type of resource, link to an ACP for the resource, whether ACP is applicable to child resources (DEEP) of this AE hosted resource or not (SHALLOW), </a:t>
            </a:r>
            <a:r>
              <a:rPr lang="en-US" sz="2000" dirty="0" err="1">
                <a:sym typeface="Wingdings" panose="05000000000000000000" pitchFamily="2" charset="2"/>
              </a:rPr>
              <a:t>etc</a:t>
            </a:r>
            <a:endParaRPr lang="en-US" sz="2000" dirty="0">
              <a:sym typeface="Wingdings" panose="05000000000000000000" pitchFamily="2" charset="2"/>
            </a:endParaRPr>
          </a:p>
          <a:p>
            <a:pPr lvl="2" algn="l"/>
            <a:endParaRPr lang="en-US" sz="2000" dirty="0">
              <a:sym typeface="Wingdings" panose="05000000000000000000" pitchFamily="2" charset="2"/>
            </a:endParaRPr>
          </a:p>
          <a:p>
            <a:pPr marL="342900" indent="-342900" algn="l">
              <a:buFont typeface="Arial" panose="020B0604020202020204" pitchFamily="34" charset="0"/>
              <a:buChar char="•"/>
            </a:pPr>
            <a:r>
              <a:rPr lang="en-US" sz="2400" dirty="0">
                <a:sym typeface="Wingdings" panose="05000000000000000000" pitchFamily="2" charset="2"/>
              </a:rPr>
              <a:t>This will enable Registrar CSE to service requests to discover AE hosted resources and the capability to re-target requests to AE hosted resources </a:t>
            </a:r>
          </a:p>
          <a:p>
            <a:pPr marL="800100" lvl="1" indent="-342900" algn="l">
              <a:buFont typeface="Arial" panose="020B0604020202020204" pitchFamily="34" charset="0"/>
              <a:buChar char="•"/>
            </a:pPr>
            <a:r>
              <a:rPr lang="en-US" sz="2400" dirty="0">
                <a:sym typeface="Wingdings" panose="05000000000000000000" pitchFamily="2" charset="2"/>
              </a:rPr>
              <a:t>Registrar CSE can also assist with the authorization to access AE hosted resources </a:t>
            </a:r>
          </a:p>
          <a:p>
            <a:pPr marL="1257300" lvl="2" indent="-342900" algn="l">
              <a:buFont typeface="Arial" panose="020B0604020202020204" pitchFamily="34" charset="0"/>
              <a:buChar char="•"/>
            </a:pPr>
            <a:r>
              <a:rPr lang="en-US" sz="2400" dirty="0">
                <a:sym typeface="Wingdings" panose="05000000000000000000" pitchFamily="2" charset="2"/>
              </a:rPr>
              <a:t>default is only Registrar CSE has authorization to access AE hosted resources</a:t>
            </a:r>
          </a:p>
          <a:p>
            <a:pPr marL="800100" lvl="1" indent="-342900" algn="l">
              <a:buFont typeface="Arial" panose="020B0604020202020204" pitchFamily="34" charset="0"/>
              <a:buChar char="•"/>
            </a:pPr>
            <a:endParaRPr lang="en-US" sz="1800" dirty="0">
              <a:sym typeface="Wingdings" panose="05000000000000000000" pitchFamily="2" charset="2"/>
            </a:endParaRPr>
          </a:p>
          <a:p>
            <a:pPr marL="342900" indent="-342900" algn="l">
              <a:buFont typeface="Arial" panose="020B0604020202020204" pitchFamily="34" charset="0"/>
              <a:buChar char="•"/>
            </a:pPr>
            <a:endParaRPr lang="en-US" sz="2400" dirty="0">
              <a:sym typeface="Wingdings" panose="05000000000000000000" pitchFamily="2" charset="2"/>
            </a:endParaRPr>
          </a:p>
          <a:p>
            <a:pPr marL="342900" indent="-342900" algn="l">
              <a:buFont typeface="Arial" panose="020B0604020202020204" pitchFamily="34" charset="0"/>
              <a:buChar char="•"/>
            </a:pPr>
            <a:endParaRPr lang="en-US" sz="2800" dirty="0">
              <a:sym typeface="Wingdings" panose="05000000000000000000" pitchFamily="2" charset="2"/>
            </a:endParaRPr>
          </a:p>
          <a:p>
            <a:pPr algn="l"/>
            <a:endParaRPr lang="en-US" sz="2800" dirty="0">
              <a:sym typeface="Wingdings" panose="05000000000000000000" pitchFamily="2" charset="2"/>
            </a:endParaRPr>
          </a:p>
          <a:p>
            <a:pPr marL="457200" indent="-457200" algn="l">
              <a:buAutoNum type="arabicParenR"/>
            </a:pPr>
            <a:endParaRPr lang="en-US" sz="2800" dirty="0">
              <a:sym typeface="Wingdings" panose="05000000000000000000" pitchFamily="2" charset="2"/>
            </a:endParaRPr>
          </a:p>
        </p:txBody>
      </p:sp>
    </p:spTree>
    <p:extLst>
      <p:ext uri="{BB962C8B-B14F-4D97-AF65-F5344CB8AC3E}">
        <p14:creationId xmlns:p14="http://schemas.microsoft.com/office/powerpoint/2010/main" val="36362471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239000" cy="715962"/>
          </a:xfrm>
        </p:spPr>
        <p:txBody>
          <a:bodyPr/>
          <a:lstStyle/>
          <a:p>
            <a:r>
              <a:rPr lang="en-US" dirty="0"/>
              <a:t>Registration</a:t>
            </a:r>
          </a:p>
        </p:txBody>
      </p:sp>
      <p:sp>
        <p:nvSpPr>
          <p:cNvPr id="5" name="Rounded Rectangle 4"/>
          <p:cNvSpPr/>
          <p:nvPr/>
        </p:nvSpPr>
        <p:spPr>
          <a:xfrm>
            <a:off x="939017" y="3417773"/>
            <a:ext cx="7668274" cy="1685005"/>
          </a:xfrm>
          <a:prstGeom prst="roundRect">
            <a:avLst>
              <a:gd name="adj" fmla="val 4971"/>
            </a:avLst>
          </a:prstGeom>
          <a:solidFill>
            <a:schemeClr val="accent1">
              <a:alpha val="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p:nvPr/>
        </p:nvGrpSpPr>
        <p:grpSpPr>
          <a:xfrm>
            <a:off x="676489" y="3052191"/>
            <a:ext cx="7894984" cy="2202988"/>
            <a:chOff x="1991168" y="2424882"/>
            <a:chExt cx="7894984" cy="2202988"/>
          </a:xfrm>
        </p:grpSpPr>
        <p:sp>
          <p:nvSpPr>
            <p:cNvPr id="7" name="Rounded Rectangle 6"/>
            <p:cNvSpPr/>
            <p:nvPr/>
          </p:nvSpPr>
          <p:spPr bwMode="auto">
            <a:xfrm>
              <a:off x="1991168" y="2424882"/>
              <a:ext cx="740672"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a:ln>
                    <a:noFill/>
                  </a:ln>
                  <a:solidFill>
                    <a:prstClr val="white"/>
                  </a:solidFill>
                  <a:effectLst/>
                  <a:uLnTx/>
                  <a:uFillTx/>
                  <a:latin typeface="+mn-lt"/>
                  <a:ea typeface="+mn-ea"/>
                  <a:cs typeface="+mn-cs"/>
                </a:rPr>
                <a:t>ADN-AE</a:t>
              </a:r>
            </a:p>
          </p:txBody>
        </p:sp>
        <p:sp>
          <p:nvSpPr>
            <p:cNvPr id="8" name="Rounded Rectangle 7"/>
            <p:cNvSpPr/>
            <p:nvPr/>
          </p:nvSpPr>
          <p:spPr bwMode="auto">
            <a:xfrm>
              <a:off x="9145480" y="2424882"/>
              <a:ext cx="740672"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b="1" i="0" u="none" strike="noStrike" kern="0" cap="none" spc="0" normalizeH="0" baseline="0" noProof="0" dirty="0">
                  <a:ln>
                    <a:noFill/>
                  </a:ln>
                  <a:solidFill>
                    <a:prstClr val="white"/>
                  </a:solidFill>
                  <a:effectLst/>
                  <a:uLnTx/>
                  <a:uFillTx/>
                  <a:latin typeface="+mn-lt"/>
                  <a:ea typeface="+mn-ea"/>
                  <a:cs typeface="+mn-cs"/>
                </a:rPr>
                <a:t>MN-AE</a:t>
              </a:r>
            </a:p>
          </p:txBody>
        </p:sp>
        <p:cxnSp>
          <p:nvCxnSpPr>
            <p:cNvPr id="9" name="Straight Connector 8"/>
            <p:cNvCxnSpPr/>
            <p:nvPr/>
          </p:nvCxnSpPr>
          <p:spPr>
            <a:xfrm>
              <a:off x="2341986" y="2910929"/>
              <a:ext cx="29888" cy="171694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cxnSp>
        <p:nvCxnSpPr>
          <p:cNvPr id="10" name="Straight Connector 9"/>
          <p:cNvCxnSpPr/>
          <p:nvPr/>
        </p:nvCxnSpPr>
        <p:spPr>
          <a:xfrm>
            <a:off x="5669697" y="3424135"/>
            <a:ext cx="0" cy="1831044"/>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Rounded Rectangle 10"/>
          <p:cNvSpPr/>
          <p:nvPr/>
        </p:nvSpPr>
        <p:spPr bwMode="auto">
          <a:xfrm>
            <a:off x="5163743" y="3013909"/>
            <a:ext cx="1084657" cy="505443"/>
          </a:xfrm>
          <a:prstGeom prst="roundRect">
            <a:avLst/>
          </a:prstGeom>
          <a:solidFill>
            <a:schemeClr val="accent1"/>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b="1" kern="0" dirty="0">
                <a:solidFill>
                  <a:prstClr val="white"/>
                </a:solidFill>
              </a:rPr>
              <a:t>MN-CSE</a:t>
            </a:r>
          </a:p>
        </p:txBody>
      </p:sp>
      <p:cxnSp>
        <p:nvCxnSpPr>
          <p:cNvPr id="12" name="Straight Connector 11"/>
          <p:cNvCxnSpPr/>
          <p:nvPr/>
        </p:nvCxnSpPr>
        <p:spPr>
          <a:xfrm>
            <a:off x="8290818" y="3538238"/>
            <a:ext cx="28777" cy="171694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1093902" y="4303262"/>
            <a:ext cx="4575795" cy="14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179647" y="3682246"/>
            <a:ext cx="4572000" cy="561692"/>
          </a:xfrm>
          <a:prstGeom prst="rect">
            <a:avLst/>
          </a:prstGeom>
          <a:noFill/>
        </p:spPr>
        <p:txBody>
          <a:bodyPr wrap="square" rtlCol="0">
            <a:spAutoFit/>
          </a:bodyPr>
          <a:lstStyle/>
          <a:p>
            <a:pPr algn="ctr"/>
            <a:r>
              <a:rPr lang="en-US" sz="1050" dirty="0">
                <a:solidFill>
                  <a:srgbClr val="C00000"/>
                </a:solidFill>
              </a:rPr>
              <a:t>CREATE To: </a:t>
            </a:r>
            <a:r>
              <a:rPr lang="en-US" sz="1050" dirty="0" err="1">
                <a:solidFill>
                  <a:srgbClr val="C00000"/>
                </a:solidFill>
              </a:rPr>
              <a:t>MNCSEBase</a:t>
            </a:r>
            <a:r>
              <a:rPr lang="en-US" sz="1050" dirty="0">
                <a:solidFill>
                  <a:srgbClr val="C00000"/>
                </a:solidFill>
              </a:rPr>
              <a:t>, Content: &lt;AE&gt;</a:t>
            </a:r>
          </a:p>
          <a:p>
            <a:endParaRPr lang="en-US" sz="1000" i="1" dirty="0">
              <a:solidFill>
                <a:srgbClr val="C00000"/>
              </a:solidFill>
            </a:endParaRPr>
          </a:p>
          <a:p>
            <a:r>
              <a:rPr lang="en-US" sz="1000" i="1" dirty="0" err="1">
                <a:solidFill>
                  <a:srgbClr val="C00000"/>
                </a:solidFill>
              </a:rPr>
              <a:t>AEHostedResources</a:t>
            </a:r>
            <a:r>
              <a:rPr lang="en-US" sz="1000" dirty="0">
                <a:solidFill>
                  <a:srgbClr val="C00000"/>
                </a:solidFill>
              </a:rPr>
              <a:t> = {path=/lock, type=</a:t>
            </a:r>
            <a:r>
              <a:rPr lang="en-US" sz="1000" dirty="0" err="1">
                <a:solidFill>
                  <a:srgbClr val="C00000"/>
                </a:solidFill>
              </a:rPr>
              <a:t>doorLock</a:t>
            </a:r>
            <a:r>
              <a:rPr lang="en-US" sz="1000" dirty="0">
                <a:solidFill>
                  <a:srgbClr val="C00000"/>
                </a:solidFill>
              </a:rPr>
              <a:t>, </a:t>
            </a:r>
            <a:r>
              <a:rPr lang="en-US" sz="1000" dirty="0" err="1">
                <a:solidFill>
                  <a:srgbClr val="C00000"/>
                </a:solidFill>
              </a:rPr>
              <a:t>acp</a:t>
            </a:r>
            <a:r>
              <a:rPr lang="en-US" sz="1000" dirty="0">
                <a:solidFill>
                  <a:srgbClr val="C00000"/>
                </a:solidFill>
              </a:rPr>
              <a:t>=acp01, </a:t>
            </a:r>
            <a:r>
              <a:rPr lang="en-US" sz="1000" dirty="0" err="1">
                <a:solidFill>
                  <a:srgbClr val="C00000"/>
                </a:solidFill>
              </a:rPr>
              <a:t>acpMode</a:t>
            </a:r>
            <a:r>
              <a:rPr lang="en-US" sz="1000" dirty="0">
                <a:solidFill>
                  <a:srgbClr val="C00000"/>
                </a:solidFill>
              </a:rPr>
              <a:t>=DEEP} </a:t>
            </a:r>
          </a:p>
        </p:txBody>
      </p:sp>
      <p:sp>
        <p:nvSpPr>
          <p:cNvPr id="18" name="TextBox 17"/>
          <p:cNvSpPr txBox="1"/>
          <p:nvPr/>
        </p:nvSpPr>
        <p:spPr>
          <a:xfrm>
            <a:off x="3021004" y="4427132"/>
            <a:ext cx="1447800" cy="261610"/>
          </a:xfrm>
          <a:prstGeom prst="rect">
            <a:avLst/>
          </a:prstGeom>
          <a:noFill/>
        </p:spPr>
        <p:txBody>
          <a:bodyPr wrap="square" rtlCol="0">
            <a:spAutoFit/>
          </a:bodyPr>
          <a:lstStyle/>
          <a:p>
            <a:r>
              <a:rPr lang="en-US" sz="1050" dirty="0">
                <a:solidFill>
                  <a:schemeClr val="accent1"/>
                </a:solidFill>
              </a:rPr>
              <a:t>CREATED</a:t>
            </a:r>
          </a:p>
        </p:txBody>
      </p:sp>
      <p:pic>
        <p:nvPicPr>
          <p:cNvPr id="31" name="Picture 3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312817" y="2937736"/>
            <a:ext cx="305214" cy="657788"/>
          </a:xfrm>
          <a:prstGeom prst="rect">
            <a:avLst/>
          </a:prstGeom>
        </p:spPr>
      </p:pic>
      <p:pic>
        <p:nvPicPr>
          <p:cNvPr id="32" name="Picture 3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0980" y="2874206"/>
            <a:ext cx="314003" cy="492095"/>
          </a:xfrm>
          <a:prstGeom prst="rect">
            <a:avLst/>
          </a:prstGeom>
        </p:spPr>
      </p:pic>
      <p:pic>
        <p:nvPicPr>
          <p:cNvPr id="33"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4442827" y="2772912"/>
            <a:ext cx="671906" cy="619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39" name="Straight Arrow Connector 38"/>
          <p:cNvCxnSpPr/>
          <p:nvPr/>
        </p:nvCxnSpPr>
        <p:spPr>
          <a:xfrm flipH="1">
            <a:off x="1093902" y="4674542"/>
            <a:ext cx="4575796" cy="63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4" name="Picture 3"/>
          <p:cNvPicPr>
            <a:picLocks noChangeAspect="1"/>
          </p:cNvPicPr>
          <p:nvPr/>
        </p:nvPicPr>
        <p:blipFill>
          <a:blip r:embed="rId5"/>
          <a:stretch>
            <a:fillRect/>
          </a:stretch>
        </p:blipFill>
        <p:spPr>
          <a:xfrm>
            <a:off x="3537590" y="1322680"/>
            <a:ext cx="5421619" cy="1498548"/>
          </a:xfrm>
          <a:prstGeom prst="rect">
            <a:avLst/>
          </a:prstGeom>
        </p:spPr>
      </p:pic>
      <p:pic>
        <p:nvPicPr>
          <p:cNvPr id="15" name="Picture 14"/>
          <p:cNvPicPr>
            <a:picLocks noChangeAspect="1"/>
          </p:cNvPicPr>
          <p:nvPr/>
        </p:nvPicPr>
        <p:blipFill>
          <a:blip r:embed="rId6"/>
          <a:stretch>
            <a:fillRect/>
          </a:stretch>
        </p:blipFill>
        <p:spPr>
          <a:xfrm>
            <a:off x="309540" y="1328480"/>
            <a:ext cx="2950163" cy="1552900"/>
          </a:xfrm>
          <a:prstGeom prst="rect">
            <a:avLst/>
          </a:prstGeom>
        </p:spPr>
      </p:pic>
    </p:spTree>
    <p:extLst>
      <p:ext uri="{BB962C8B-B14F-4D97-AF65-F5344CB8AC3E}">
        <p14:creationId xmlns:p14="http://schemas.microsoft.com/office/powerpoint/2010/main" val="1420588053"/>
      </p:ext>
    </p:extLst>
  </p:cSld>
  <p:clrMapOvr>
    <a:masterClrMapping/>
  </p:clrMapOvr>
</p:sld>
</file>

<file path=ppt/theme/theme1.xml><?xml version="1.0" encoding="utf-8"?>
<a:theme xmlns:a="http://schemas.openxmlformats.org/drawingml/2006/main" name="oneM2M Content Theme">
  <a:themeElements>
    <a:clrScheme name="oneM2M">
      <a:dk1>
        <a:srgbClr val="000000"/>
      </a:dk1>
      <a:lt1>
        <a:sysClr val="window" lastClr="FFFFFF"/>
      </a:lt1>
      <a:dk2>
        <a:srgbClr val="505450"/>
      </a:dk2>
      <a:lt2>
        <a:srgbClr val="A0A0A3"/>
      </a:lt2>
      <a:accent1>
        <a:srgbClr val="B42025"/>
      </a:accent1>
      <a:accent2>
        <a:srgbClr val="F6921E"/>
      </a:accent2>
      <a:accent3>
        <a:srgbClr val="005480"/>
      </a:accent3>
      <a:accent4>
        <a:srgbClr val="668C97"/>
      </a:accent4>
      <a:accent5>
        <a:srgbClr val="716896"/>
      </a:accent5>
      <a:accent6>
        <a:srgbClr val="0080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60285</TotalTime>
  <Words>1096</Words>
  <Application>Microsoft Office PowerPoint</Application>
  <PresentationFormat>On-screen Show (4:3)</PresentationFormat>
  <Paragraphs>186</Paragraphs>
  <Slides>14</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 Unicode MS</vt:lpstr>
      <vt:lpstr>Arial</vt:lpstr>
      <vt:lpstr>Calibri</vt:lpstr>
      <vt:lpstr>굴림</vt:lpstr>
      <vt:lpstr>Times New Roman</vt:lpstr>
      <vt:lpstr>Wingdings</vt:lpstr>
      <vt:lpstr>oneM2M Content Theme</vt:lpstr>
      <vt:lpstr>Service Enabled AE (SAE)</vt:lpstr>
      <vt:lpstr>Background</vt:lpstr>
      <vt:lpstr>Proposal</vt:lpstr>
      <vt:lpstr>Allowed AE/IPE Hosted Resource Types</vt:lpstr>
      <vt:lpstr>Subscription / Notification</vt:lpstr>
      <vt:lpstr>Access Controls</vt:lpstr>
      <vt:lpstr>Addressing</vt:lpstr>
      <vt:lpstr>Registration</vt:lpstr>
      <vt:lpstr>Registration</vt:lpstr>
      <vt:lpstr>Retargeting to an ADN-AE</vt:lpstr>
      <vt:lpstr>Retargeting to an ADN-AE</vt:lpstr>
      <vt:lpstr>Retargeting to an ADN-AE</vt:lpstr>
      <vt:lpstr>Communication Modes</vt:lpstr>
      <vt:lpstr>Next Steps?</vt:lpstr>
    </vt:vector>
  </TitlesOfParts>
  <Company>oneM2M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oneM2M - Taking a Look Inside</dc:title>
  <dc:creator>Nicolas Damour</dc:creator>
  <cp:keywords>oneM2M, M2M, IoT</cp:keywords>
  <cp:lastModifiedBy>Seed, Dale</cp:lastModifiedBy>
  <cp:revision>2528</cp:revision>
  <cp:lastPrinted>2014-10-30T16:01:28Z</cp:lastPrinted>
  <dcterms:created xsi:type="dcterms:W3CDTF">2012-09-11T22:52:11Z</dcterms:created>
  <dcterms:modified xsi:type="dcterms:W3CDTF">2017-05-11T20:46:33Z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_AdHocReviewCycleID">
    <vt:i4>1672106458</vt:i4>
  </property>
  <property fmtid="{D5CDD505-2E9C-101B-9397-08002B2CF9AE}" pid="4" name="_EmailSubject">
    <vt:lpwstr>TIA oneM2M panel discussion </vt:lpwstr>
  </property>
  <property fmtid="{D5CDD505-2E9C-101B-9397-08002B2CF9AE}" pid="5" name="_AuthorEmail">
    <vt:lpwstr>omar.elloumi@nokia.com</vt:lpwstr>
  </property>
  <property fmtid="{D5CDD505-2E9C-101B-9397-08002B2CF9AE}" pid="6" name="_AuthorEmailDisplayName">
    <vt:lpwstr>Elloumi, Omar (Nokia - FR)</vt:lpwstr>
  </property>
  <property fmtid="{D5CDD505-2E9C-101B-9397-08002B2CF9AE}" pid="7" name="_PreviousAdHocReviewCycleID">
    <vt:i4>473736659</vt:i4>
  </property>
</Properties>
</file>