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12"/>
  </p:notesMasterIdLst>
  <p:handoutMasterIdLst>
    <p:handoutMasterId r:id="rId13"/>
  </p:handoutMasterIdLst>
  <p:sldIdLst>
    <p:sldId id="305" r:id="rId2"/>
    <p:sldId id="814" r:id="rId3"/>
    <p:sldId id="834" r:id="rId4"/>
    <p:sldId id="835" r:id="rId5"/>
    <p:sldId id="838" r:id="rId6"/>
    <p:sldId id="836" r:id="rId7"/>
    <p:sldId id="833" r:id="rId8"/>
    <p:sldId id="826" r:id="rId9"/>
    <p:sldId id="839" r:id="rId10"/>
    <p:sldId id="837" r:id="rId11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Qualcomm_JB1" initials="QC_J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5054"/>
    <a:srgbClr val="376092"/>
    <a:srgbClr val="34B233"/>
    <a:srgbClr val="B42025"/>
    <a:srgbClr val="F723CA"/>
    <a:srgbClr val="77933C"/>
    <a:srgbClr val="A88000"/>
    <a:srgbClr val="FF9933"/>
    <a:srgbClr val="4F81BD"/>
    <a:srgbClr val="FAC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576" autoAdjust="0"/>
    <p:restoredTop sz="83086" autoAdjust="0"/>
  </p:normalViewPr>
  <p:slideViewPr>
    <p:cSldViewPr>
      <p:cViewPr varScale="1">
        <p:scale>
          <a:sx n="117" d="100"/>
          <a:sy n="117" d="100"/>
        </p:scale>
        <p:origin x="1376" y="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3006" y="-114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C401609-F54A-4009-91CF-0BEF828445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09522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68" tIns="47384" rIns="94768" bIns="47384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6"/>
            <a:ext cx="3076363" cy="511731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3AF17833-FF17-4930-ACA3-4A68716B5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24782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Other suggested titles:</a:t>
            </a:r>
          </a:p>
          <a:p>
            <a:endParaRPr lang="en-US" dirty="0"/>
          </a:p>
          <a:p>
            <a:r>
              <a:rPr lang="en-US" dirty="0"/>
              <a:t>“Benefits of oneM2M Standardization”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554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>
            <a:lvl1pPr>
              <a:lnSpc>
                <a:spcPct val="85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>
          <a:xfrm>
            <a:off x="457200" y="5075238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 t="7465"/>
          <a:stretch>
            <a:fillRect/>
          </a:stretch>
        </p:blipFill>
        <p:spPr bwMode="auto">
          <a:xfrm>
            <a:off x="1581150" y="152400"/>
            <a:ext cx="5981700" cy="377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85800" y="5076826"/>
            <a:ext cx="7772400" cy="12192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800" y="3629025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lnSpc>
                <a:spcPct val="90000"/>
              </a:lnSpc>
              <a:defRPr sz="4800" b="1" cap="all">
                <a:solidFill>
                  <a:srgbClr val="A0A0A3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055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 userDrawn="1"/>
        </p:nvSpPr>
        <p:spPr>
          <a:xfrm>
            <a:off x="3903686" y="6400800"/>
            <a:ext cx="12779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/>
              <a:t>© 2017 oneM2M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5" r:id="rId1"/>
    <p:sldLayoutId id="2147484266" r:id="rId2"/>
    <p:sldLayoutId id="2147484267" r:id="rId3"/>
    <p:sldLayoutId id="2147484268" r:id="rId4"/>
    <p:sldLayoutId id="2147484273" r:id="rId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eed.Dale@ConvidaWireless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hyperlink" Target="mailto:Mladin.Catalina@ConvidaWireless.com" TargetMode="External"/><Relationship Id="rId4" Type="http://schemas.openxmlformats.org/officeDocument/2006/relationships/hyperlink" Target="mailto:Starsinic.Michael@ConvidaWireless.co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685800" y="5069775"/>
            <a:ext cx="7772400" cy="1219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Group Name: ARC WG</a:t>
            </a:r>
          </a:p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Source:     </a:t>
            </a:r>
            <a:r>
              <a:rPr lang="fr-FR" sz="2000" dirty="0"/>
              <a:t>Dale Seed, Convida Wireless </a:t>
            </a:r>
            <a:r>
              <a:rPr lang="fr-FR" sz="2000" dirty="0">
                <a:hlinkClick r:id="rId3"/>
              </a:rPr>
              <a:t>Seed.Dale@ConvidaWireless.com</a:t>
            </a:r>
            <a:endParaRPr lang="fr-FR" sz="2000" dirty="0"/>
          </a:p>
          <a:p>
            <a:pPr eaLnBrk="1" hangingPunct="1"/>
            <a:r>
              <a:rPr lang="fr-FR" sz="2000" dirty="0"/>
              <a:t>	</a:t>
            </a:r>
            <a:r>
              <a:rPr lang="en-US" sz="2000" dirty="0"/>
              <a:t>Mike Starsinic, </a:t>
            </a:r>
            <a:r>
              <a:rPr lang="en-US" sz="2000" dirty="0" err="1"/>
              <a:t>Convida</a:t>
            </a:r>
            <a:r>
              <a:rPr lang="en-US" sz="2000" dirty="0"/>
              <a:t> Wireless, </a:t>
            </a:r>
            <a:r>
              <a:rPr lang="en-US" sz="2000" dirty="0">
                <a:hlinkClick r:id="rId4"/>
              </a:rPr>
              <a:t>Starsinic.Michael@ConvidaWireless.com</a:t>
            </a:r>
            <a:endParaRPr lang="en-US" sz="2000" dirty="0"/>
          </a:p>
          <a:p>
            <a:pPr eaLnBrk="1" hangingPunct="1"/>
            <a:r>
              <a:rPr lang="en-US" sz="2000" dirty="0"/>
              <a:t>	Catalina Mladin, </a:t>
            </a:r>
            <a:r>
              <a:rPr lang="en-US" sz="2000" dirty="0" err="1"/>
              <a:t>Convida</a:t>
            </a:r>
            <a:r>
              <a:rPr lang="en-US" sz="2000" dirty="0"/>
              <a:t> Wireless, </a:t>
            </a:r>
            <a:r>
              <a:rPr lang="en-US" sz="2000" dirty="0">
                <a:hlinkClick r:id="rId5"/>
              </a:rPr>
              <a:t>Mladin.Catalina@ConvidaWireless.com</a:t>
            </a:r>
            <a:r>
              <a:rPr lang="en-US" sz="2000" dirty="0"/>
              <a:t>  </a:t>
            </a:r>
            <a:endParaRPr lang="fr-FR" sz="2000" dirty="0"/>
          </a:p>
          <a:p>
            <a:pPr eaLnBrk="1" hangingPunct="1"/>
            <a:r>
              <a:rPr lang="en-US" altLang="ko-KR" sz="2000" dirty="0">
                <a:solidFill>
                  <a:srgbClr val="B42025"/>
                </a:solidFill>
                <a:ea typeface="굴림" panose="020B0600000101010101" pitchFamily="34" charset="-127"/>
              </a:rPr>
              <a:t>Meeting Date: 2017-09-18 (ARC31)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4000" cap="non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NIDD Discussion Points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679" y="76018"/>
            <a:ext cx="7239000" cy="679298"/>
          </a:xfrm>
        </p:spPr>
        <p:txBody>
          <a:bodyPr/>
          <a:lstStyle/>
          <a:p>
            <a:r>
              <a:rPr lang="en-US" dirty="0"/>
              <a:t>Rel-4 Proposed Way Forward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28600" y="962085"/>
            <a:ext cx="85344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  <a:highlight>
                  <a:srgbClr val="FFFF00"/>
                </a:highlight>
              </a:rPr>
              <a:t>Explore ways to streamline oneM2M primitives </a:t>
            </a:r>
            <a:r>
              <a:rPr lang="en-US" dirty="0">
                <a:solidFill>
                  <a:srgbClr val="C00000"/>
                </a:solidFill>
              </a:rPr>
              <a:t>to make them lighter weight and better suited for transports like NIDD and lighter weight devices.</a:t>
            </a:r>
          </a:p>
          <a:p>
            <a:pPr marL="742950" lvl="1" indent="-285750">
              <a:buFont typeface="Wingdings" panose="05000000000000000000" pitchFamily="2" charset="2"/>
              <a:buChar char="à"/>
            </a:pPr>
            <a:r>
              <a:rPr lang="en-US" b="1" dirty="0">
                <a:solidFill>
                  <a:srgbClr val="C00000"/>
                </a:solidFill>
              </a:rPr>
              <a:t>Enable more oneM2M primitives to fit within NIDD Max Packet Size constraints</a:t>
            </a:r>
            <a:endParaRPr lang="en-US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  <a:highlight>
                  <a:srgbClr val="FFFF00"/>
                </a:highlight>
              </a:rPr>
              <a:t>Ask 3GPP to add support for RDS segmentation and reassembly </a:t>
            </a:r>
            <a:r>
              <a:rPr lang="en-US" dirty="0">
                <a:solidFill>
                  <a:srgbClr val="C00000"/>
                </a:solidFill>
              </a:rPr>
              <a:t>so that more applications can use NIDD (I.e. applications that want to send oneM2M primitives larger than NIDD Max Packet Size)</a:t>
            </a:r>
          </a:p>
          <a:p>
            <a:pPr lvl="2"/>
            <a:endParaRPr lang="en-US" sz="700" dirty="0">
              <a:solidFill>
                <a:srgbClr val="C00000"/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à"/>
            </a:pPr>
            <a:r>
              <a:rPr lang="en-US" b="1" dirty="0">
                <a:solidFill>
                  <a:srgbClr val="C00000"/>
                </a:solidFill>
              </a:rPr>
              <a:t>Adding this support will make NIDD a more useable transport and the operators will be able to charge more if they are charging per message.</a:t>
            </a:r>
          </a:p>
          <a:p>
            <a:pPr marL="800100" lvl="1" indent="-342900">
              <a:buFont typeface="Wingdings" panose="05000000000000000000" pitchFamily="2" charset="2"/>
              <a:buChar char="à"/>
            </a:pPr>
            <a:endParaRPr lang="en-US" sz="900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  <a:highlight>
                  <a:srgbClr val="FFFF00"/>
                </a:highlight>
              </a:rPr>
              <a:t>Assess if NIDD over P-GW path offers any additional value-add vs. NIDD SCEF path </a:t>
            </a:r>
            <a:r>
              <a:rPr lang="en-US" dirty="0">
                <a:solidFill>
                  <a:srgbClr val="C00000"/>
                </a:solidFill>
              </a:rPr>
              <a:t>and how to support this in oneM2M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C00000"/>
                </a:solidFill>
              </a:rPr>
              <a:t>E.g. Whether oneM2M should ask 3GPP (or not) to add RDS support to NIDD P-GW path such that it is symmetric to NIDD SCEF path and supports reliable delivery and fragmentation and re-assembly</a:t>
            </a:r>
          </a:p>
          <a:p>
            <a:pPr lvl="1"/>
            <a:endParaRPr lang="en-US" sz="1600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  <a:highlight>
                  <a:srgbClr val="FFFF00"/>
                </a:highlight>
              </a:rPr>
              <a:t>Investigate interworking of non-oneM2M NIDD devices to oneM2M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C00000"/>
                </a:solidFill>
              </a:rPr>
              <a:t>E.g. definition of NIDD-based IPEs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44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peech Bubble: Rectangle 24"/>
          <p:cNvSpPr/>
          <p:nvPr/>
        </p:nvSpPr>
        <p:spPr>
          <a:xfrm>
            <a:off x="381000" y="3880701"/>
            <a:ext cx="1813874" cy="1219200"/>
          </a:xfrm>
          <a:prstGeom prst="wedgeRectCallout">
            <a:avLst>
              <a:gd name="adj1" fmla="val 166261"/>
              <a:gd name="adj2" fmla="val -902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Focus of this discussion is on these two NIDD paths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530" y="228600"/>
            <a:ext cx="7239000" cy="1143000"/>
          </a:xfrm>
        </p:spPr>
        <p:txBody>
          <a:bodyPr/>
          <a:lstStyle/>
          <a:p>
            <a:r>
              <a:rPr lang="en-US" sz="4000" dirty="0"/>
              <a:t>3GPP Defined NIDD Paths</a:t>
            </a:r>
          </a:p>
        </p:txBody>
      </p:sp>
      <p:sp>
        <p:nvSpPr>
          <p:cNvPr id="17" name="Speech Bubble: Rectangle 16"/>
          <p:cNvSpPr/>
          <p:nvPr/>
        </p:nvSpPr>
        <p:spPr>
          <a:xfrm>
            <a:off x="381000" y="3886200"/>
            <a:ext cx="1813874" cy="1219200"/>
          </a:xfrm>
          <a:prstGeom prst="wedgeRectCallout">
            <a:avLst>
              <a:gd name="adj1" fmla="val 121047"/>
              <a:gd name="adj2" fmla="val 26933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NIDD can be performed via SCEF or P-GW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800100"/>
            <a:ext cx="5041171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989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239000" cy="1143000"/>
          </a:xfrm>
        </p:spPr>
        <p:txBody>
          <a:bodyPr/>
          <a:lstStyle/>
          <a:p>
            <a:r>
              <a:rPr lang="en-US" dirty="0"/>
              <a:t>Some Challenges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914400"/>
            <a:ext cx="81534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lnSpc>
                <a:spcPct val="85000"/>
              </a:lnSpc>
              <a:defRPr sz="36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rgbClr val="C00000"/>
                </a:solidFill>
              </a:defRPr>
            </a:lvl2pPr>
            <a:lvl3pPr algn="ctr" eaLnBrk="0" hangingPunct="0">
              <a:defRPr sz="4400">
                <a:solidFill>
                  <a:srgbClr val="C00000"/>
                </a:solidFill>
              </a:defRPr>
            </a:lvl3pPr>
            <a:lvl4pPr algn="ctr" eaLnBrk="0" hangingPunct="0">
              <a:defRPr sz="4400">
                <a:solidFill>
                  <a:srgbClr val="C00000"/>
                </a:solidFill>
              </a:defRPr>
            </a:lvl4pPr>
            <a:lvl5pPr algn="ctr" eaLnBrk="0" hangingPunct="0">
              <a:defRPr sz="4400">
                <a:solidFill>
                  <a:srgbClr val="C00000"/>
                </a:solidFill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>
                <a:sym typeface="Wingdings" panose="05000000000000000000" pitchFamily="2" charset="2"/>
              </a:rPr>
              <a:t>oneM2M: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oneM2M currently relies on underlying transports such as TCP and </a:t>
            </a:r>
            <a:r>
              <a:rPr lang="en-US" sz="2000" dirty="0" err="1">
                <a:sym typeface="Wingdings" panose="05000000000000000000" pitchFamily="2" charset="2"/>
              </a:rPr>
              <a:t>CoAP</a:t>
            </a:r>
            <a:r>
              <a:rPr lang="en-US" sz="2000" dirty="0">
                <a:sym typeface="Wingdings" panose="05000000000000000000" pitchFamily="2" charset="2"/>
              </a:rPr>
              <a:t> for the following capabilities:</a:t>
            </a:r>
          </a:p>
          <a:p>
            <a:pPr marL="1257300" lvl="2" indent="-342900" algn="l">
              <a:buSzPct val="80000"/>
              <a:buFont typeface="Courier New" panose="02070309020205020404" pitchFamily="49" charset="0"/>
              <a:buChar char="o"/>
            </a:pPr>
            <a:r>
              <a:rPr lang="en-US" sz="1800" dirty="0">
                <a:sym typeface="Wingdings" panose="05000000000000000000" pitchFamily="2" charset="2"/>
              </a:rPr>
              <a:t>Reliable delivery of oneM2M primitives – Retries, acknowledgements, detection and elimination of duplicates </a:t>
            </a:r>
          </a:p>
          <a:p>
            <a:pPr marL="1257300" lvl="2" indent="-342900" algn="l">
              <a:buSzPct val="80000"/>
              <a:buFont typeface="Courier New" panose="02070309020205020404" pitchFamily="49" charset="0"/>
              <a:buChar char="o"/>
            </a:pPr>
            <a:r>
              <a:rPr lang="en-US" sz="1800" dirty="0">
                <a:sym typeface="Wingdings" panose="05000000000000000000" pitchFamily="2" charset="2"/>
              </a:rPr>
              <a:t>Ordered segmentation and re-assembly of larger oneM2M primitives exceeding the MTU of underlying transports</a:t>
            </a:r>
          </a:p>
          <a:p>
            <a:pPr lvl="1" algn="l"/>
            <a:endParaRPr lang="it-IT" sz="1200" dirty="0">
              <a:sym typeface="Wingdings" panose="05000000000000000000" pitchFamily="2" charset="2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>
                <a:sym typeface="Wingdings" panose="05000000000000000000" pitchFamily="2" charset="2"/>
              </a:rPr>
              <a:t>3GPP: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3GPP supports NIDD Reliable Delivery Service (RDS)</a:t>
            </a:r>
          </a:p>
          <a:p>
            <a:pPr marL="1257300" lvl="2" indent="-342900" algn="l">
              <a:buSzPct val="80000"/>
              <a:buFont typeface="Courier New" panose="02070309020205020404" pitchFamily="49" charset="0"/>
              <a:buChar char="o"/>
            </a:pPr>
            <a:r>
              <a:rPr lang="en-US" sz="1800" dirty="0">
                <a:sym typeface="Wingdings" panose="05000000000000000000" pitchFamily="2" charset="2"/>
              </a:rPr>
              <a:t>NIDD RDS supports retries, acknowledgements, detection and elimination of duplicate packets </a:t>
            </a:r>
          </a:p>
          <a:p>
            <a:pPr marL="1257300" lvl="2" indent="-342900" algn="l">
              <a:buSzPct val="80000"/>
              <a:buFont typeface="Courier New" panose="02070309020205020404" pitchFamily="49" charset="0"/>
              <a:buChar char="o"/>
            </a:pPr>
            <a:r>
              <a:rPr lang="en-US" sz="1800" dirty="0">
                <a:sym typeface="Wingdings" panose="05000000000000000000" pitchFamily="2" charset="2"/>
              </a:rPr>
              <a:t>NIDD RDS does net yet support segmentation and re-assembly</a:t>
            </a:r>
          </a:p>
          <a:p>
            <a:pPr marL="1257300" lvl="2" indent="-342900" algn="l">
              <a:buSzPct val="80000"/>
              <a:buFont typeface="Courier New" panose="02070309020205020404" pitchFamily="49" charset="0"/>
              <a:buChar char="o"/>
            </a:pPr>
            <a:r>
              <a:rPr lang="en-US" sz="1800" dirty="0">
                <a:sym typeface="Wingdings" panose="05000000000000000000" pitchFamily="2" charset="2"/>
              </a:rPr>
              <a:t>NIDD RDS supported on SCEF NIDD path but not yet on P-GW NIDD path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Max </a:t>
            </a:r>
            <a:r>
              <a:rPr lang="en-US" sz="2000" dirty="0">
                <a:sym typeface="Wingdings" panose="05000000000000000000" pitchFamily="2" charset="2"/>
              </a:rPr>
              <a:t>NIDD </a:t>
            </a:r>
            <a:r>
              <a:rPr lang="en-US" sz="2000" dirty="0">
                <a:sym typeface="Wingdings" panose="05000000000000000000" pitchFamily="2" charset="2"/>
              </a:rPr>
              <a:t>packet size is configured when connection is established (e.g. Can be 1300 bytes or as low as 128 bytes)</a:t>
            </a:r>
          </a:p>
          <a:p>
            <a:pPr marL="1257300" lvl="2" indent="-342900" algn="l">
              <a:buSzPct val="80000"/>
              <a:buFont typeface="Courier New" panose="02070309020205020404" pitchFamily="49" charset="0"/>
              <a:buChar char="o"/>
            </a:pPr>
            <a:r>
              <a:rPr lang="en-US" sz="1800" dirty="0">
                <a:sym typeface="Wingdings" panose="05000000000000000000" pitchFamily="2" charset="2"/>
              </a:rPr>
              <a:t>oneM2M primitives can exceed Max NIDD packet size</a:t>
            </a:r>
          </a:p>
        </p:txBody>
      </p:sp>
    </p:spTree>
    <p:extLst>
      <p:ext uri="{BB962C8B-B14F-4D97-AF65-F5344CB8AC3E}">
        <p14:creationId xmlns:p14="http://schemas.microsoft.com/office/powerpoint/2010/main" val="3376526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7848600" cy="1143000"/>
          </a:xfrm>
        </p:spPr>
        <p:txBody>
          <a:bodyPr/>
          <a:lstStyle/>
          <a:p>
            <a:r>
              <a:rPr lang="en-US" sz="3200" dirty="0"/>
              <a:t>Study of some typical oneM2M primitive sizes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948744"/>
              </p:ext>
            </p:extLst>
          </p:nvPr>
        </p:nvGraphicFramePr>
        <p:xfrm>
          <a:off x="533400" y="1117600"/>
          <a:ext cx="6324600" cy="215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61640122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69735052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374840977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39898509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4142266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Type</a:t>
                      </a:r>
                      <a:r>
                        <a:rPr lang="en-US" sz="1400" baseline="30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Create REQ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Create RESP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Retrieve REQ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Retrieve RESP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9975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AE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06958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Container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5977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contentInstance</a:t>
                      </a:r>
                      <a:r>
                        <a:rPr lang="en-US" sz="1400" baseline="300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487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Subscription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06234686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r>
                        <a:rPr lang="en-US" sz="1400" dirty="0"/>
                        <a:t>Notification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3632221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903167"/>
              </p:ext>
            </p:extLst>
          </p:nvPr>
        </p:nvGraphicFramePr>
        <p:xfrm>
          <a:off x="538113" y="3632200"/>
          <a:ext cx="6324600" cy="215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3087">
                  <a:extLst>
                    <a:ext uri="{9D8B030D-6E8A-4147-A177-3AD203B41FA5}">
                      <a16:colId xmlns:a16="http://schemas.microsoft.com/office/drawing/2014/main" val="2616401220"/>
                    </a:ext>
                  </a:extLst>
                </a:gridCol>
                <a:gridCol w="1147713">
                  <a:extLst>
                    <a:ext uri="{9D8B030D-6E8A-4147-A177-3AD203B41FA5}">
                      <a16:colId xmlns:a16="http://schemas.microsoft.com/office/drawing/2014/main" val="69735052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374840977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139898509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4142266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Type</a:t>
                      </a:r>
                      <a:r>
                        <a:rPr lang="en-US" sz="1400" baseline="30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Create REQ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Create RESP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Retrieve REQ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Retrieve RESP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9975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AE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272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442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06958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Container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435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5977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contentInstance</a:t>
                      </a:r>
                      <a:r>
                        <a:rPr lang="en-US" sz="1400" baseline="30000" dirty="0"/>
                        <a:t>2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421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469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487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Subscription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894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06234686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r>
                        <a:rPr lang="en-US" sz="1400" dirty="0"/>
                        <a:t>Notification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3632221"/>
                  </a:ext>
                </a:extLst>
              </a:tr>
            </a:tbl>
          </a:graphicData>
        </a:graphic>
      </p:graphicFrame>
      <p:sp>
        <p:nvSpPr>
          <p:cNvPr id="6" name="Star: 10 Points 5"/>
          <p:cNvSpPr/>
          <p:nvPr/>
        </p:nvSpPr>
        <p:spPr>
          <a:xfrm>
            <a:off x="6781800" y="1116814"/>
            <a:ext cx="914400" cy="838986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XML</a:t>
            </a:r>
          </a:p>
        </p:txBody>
      </p:sp>
      <p:sp>
        <p:nvSpPr>
          <p:cNvPr id="7" name="Star: 10 Points 6"/>
          <p:cNvSpPr/>
          <p:nvPr/>
        </p:nvSpPr>
        <p:spPr>
          <a:xfrm>
            <a:off x="6781800" y="3632200"/>
            <a:ext cx="914400" cy="838200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JSON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877580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aseline="30000" dirty="0"/>
              <a:t>1</a:t>
            </a:r>
            <a:r>
              <a:rPr lang="en-US" sz="1400" dirty="0"/>
              <a:t>Measurements made on IDCC’s </a:t>
            </a:r>
            <a:r>
              <a:rPr lang="en-US" sz="1400" dirty="0" err="1"/>
              <a:t>oneMPOWER</a:t>
            </a:r>
            <a:r>
              <a:rPr lang="en-US" sz="1400" dirty="0"/>
              <a:t> and include mandatory attributes and typical optional attributes</a:t>
            </a:r>
          </a:p>
          <a:p>
            <a:r>
              <a:rPr lang="en-US" sz="1400" baseline="30000" dirty="0"/>
              <a:t>2</a:t>
            </a:r>
            <a:r>
              <a:rPr lang="en-US" sz="1400" dirty="0"/>
              <a:t>contentInstance CREATE REQ and RESP can be made smaller (see next slide)</a:t>
            </a:r>
          </a:p>
        </p:txBody>
      </p:sp>
    </p:spTree>
    <p:extLst>
      <p:ext uri="{BB962C8B-B14F-4D97-AF65-F5344CB8AC3E}">
        <p14:creationId xmlns:p14="http://schemas.microsoft.com/office/powerpoint/2010/main" val="3308637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7239000" cy="563562"/>
          </a:xfrm>
        </p:spPr>
        <p:txBody>
          <a:bodyPr/>
          <a:lstStyle/>
          <a:p>
            <a:r>
              <a:rPr lang="en-US" sz="3600" dirty="0"/>
              <a:t>Example: &lt;</a:t>
            </a:r>
            <a:r>
              <a:rPr lang="en-US" sz="3600" i="1" dirty="0" err="1"/>
              <a:t>contentInstance</a:t>
            </a:r>
            <a:r>
              <a:rPr lang="en-US" sz="3600" dirty="0"/>
              <a:t>&gt; CREATE</a:t>
            </a:r>
          </a:p>
        </p:txBody>
      </p:sp>
      <p:sp>
        <p:nvSpPr>
          <p:cNvPr id="4" name="Rectangle: Rounded Corners 3"/>
          <p:cNvSpPr/>
          <p:nvPr/>
        </p:nvSpPr>
        <p:spPr>
          <a:xfrm>
            <a:off x="310243" y="3044496"/>
            <a:ext cx="4267200" cy="1295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{"op":"1","fr":"CAE01","to":“CSE01/C1/","rqi":“R001","pc":{"m2m:ci":{“con":“23”}},"ty":4,"rcn":"0"}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2313801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JSON &lt;</a:t>
            </a:r>
            <a:r>
              <a:rPr lang="en-US" i="1" dirty="0" err="1">
                <a:solidFill>
                  <a:srgbClr val="C00000"/>
                </a:solidFill>
              </a:rPr>
              <a:t>contentInstance</a:t>
            </a:r>
            <a:r>
              <a:rPr lang="en-US" dirty="0">
                <a:solidFill>
                  <a:srgbClr val="C00000"/>
                </a:solidFill>
              </a:rPr>
              <a:t>&gt; CREATE request = </a:t>
            </a:r>
            <a:r>
              <a:rPr lang="en-US" dirty="0">
                <a:solidFill>
                  <a:srgbClr val="C00000"/>
                </a:solidFill>
                <a:highlight>
                  <a:srgbClr val="FFFF00"/>
                </a:highlight>
              </a:rPr>
              <a:t>109 bytes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Rectangle: Rounded Corners 5"/>
          <p:cNvSpPr/>
          <p:nvPr/>
        </p:nvSpPr>
        <p:spPr>
          <a:xfrm>
            <a:off x="756556" y="5334000"/>
            <a:ext cx="2748643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{“rsc":“2001",“rqi":“R001”}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61257" y="4611469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JSON &lt;</a:t>
            </a:r>
            <a:r>
              <a:rPr lang="en-US" i="1" dirty="0" err="1">
                <a:solidFill>
                  <a:srgbClr val="C00000"/>
                </a:solidFill>
              </a:rPr>
              <a:t>contentInstance</a:t>
            </a:r>
            <a:r>
              <a:rPr lang="en-US" dirty="0">
                <a:solidFill>
                  <a:srgbClr val="C00000"/>
                </a:solidFill>
              </a:rPr>
              <a:t>&gt; CREATE response : </a:t>
            </a:r>
            <a:r>
              <a:rPr lang="en-US" dirty="0">
                <a:solidFill>
                  <a:srgbClr val="C00000"/>
                </a:solidFill>
                <a:highlight>
                  <a:srgbClr val="FFFF00"/>
                </a:highlight>
              </a:rPr>
              <a:t>34 bytes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914400"/>
            <a:ext cx="79248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lnSpc>
                <a:spcPct val="85000"/>
              </a:lnSpc>
              <a:defRPr sz="36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rgbClr val="C00000"/>
                </a:solidFill>
              </a:defRPr>
            </a:lvl2pPr>
            <a:lvl3pPr algn="ctr" eaLnBrk="0" hangingPunct="0">
              <a:defRPr sz="4400">
                <a:solidFill>
                  <a:srgbClr val="C00000"/>
                </a:solidFill>
              </a:defRPr>
            </a:lvl3pPr>
            <a:lvl4pPr algn="ctr" eaLnBrk="0" hangingPunct="0">
              <a:defRPr sz="4400">
                <a:solidFill>
                  <a:srgbClr val="C00000"/>
                </a:solidFill>
              </a:defRPr>
            </a:lvl4pPr>
            <a:lvl5pPr algn="ctr" eaLnBrk="0" hangingPunct="0">
              <a:defRPr sz="4400">
                <a:solidFill>
                  <a:srgbClr val="C00000"/>
                </a:solidFill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000" dirty="0">
                <a:sym typeface="Wingdings" panose="05000000000000000000" pitchFamily="2" charset="2"/>
              </a:rPr>
              <a:t>A &lt;</a:t>
            </a:r>
            <a:r>
              <a:rPr lang="en-US" sz="2000" dirty="0" err="1">
                <a:sym typeface="Wingdings" panose="05000000000000000000" pitchFamily="2" charset="2"/>
              </a:rPr>
              <a:t>contentInstance</a:t>
            </a:r>
            <a:r>
              <a:rPr lang="en-US" sz="2000" dirty="0">
                <a:sym typeface="Wingdings" panose="05000000000000000000" pitchFamily="2" charset="2"/>
              </a:rPr>
              <a:t>&gt; CREATE request and response can be reduced down to  ~100 bytes by including only the minimal number of required request &amp; response </a:t>
            </a:r>
            <a:r>
              <a:rPr lang="en-US" sz="2000" dirty="0" err="1">
                <a:sym typeface="Wingdings" panose="05000000000000000000" pitchFamily="2" charset="2"/>
              </a:rPr>
              <a:t>params</a:t>
            </a:r>
            <a:r>
              <a:rPr lang="en-US" sz="2000" dirty="0">
                <a:sym typeface="Wingdings" panose="05000000000000000000" pitchFamily="2" charset="2"/>
              </a:rPr>
              <a:t> and small content (e.g. sensor reading)</a:t>
            </a:r>
          </a:p>
          <a:p>
            <a:pPr lvl="1" algn="l">
              <a:spcBef>
                <a:spcPts val="1200"/>
              </a:spcBef>
            </a:pPr>
            <a:r>
              <a:rPr lang="en-US" sz="1800" dirty="0">
                <a:sym typeface="Wingdings" panose="05000000000000000000" pitchFamily="2" charset="2"/>
              </a:rPr>
              <a:t> </a:t>
            </a:r>
            <a:r>
              <a:rPr lang="en-US" sz="1800" dirty="0">
                <a:highlight>
                  <a:srgbClr val="FFFF00"/>
                </a:highlight>
                <a:sym typeface="Wingdings" panose="05000000000000000000" pitchFamily="2" charset="2"/>
              </a:rPr>
              <a:t>oneM2M primitives of this size start to look like a good fit for NIDD </a:t>
            </a:r>
          </a:p>
        </p:txBody>
      </p:sp>
      <p:sp>
        <p:nvSpPr>
          <p:cNvPr id="9" name="Rectangle: Rounded Corners 8"/>
          <p:cNvSpPr/>
          <p:nvPr/>
        </p:nvSpPr>
        <p:spPr>
          <a:xfrm>
            <a:off x="4936671" y="3048000"/>
            <a:ext cx="3826329" cy="1295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/>
              <a:t>78637B226F70223A2231222C226672223A224341453031222C22746F223A2243534530312F43312F222C22727169223A2252303031222C227063223A7B226D326D3A6369223A7B22636F6E223A223233227D7D2C22747922 A342C2272636E223A2230227D</a:t>
            </a:r>
            <a:r>
              <a:rPr lang="en-GB" dirty="0"/>
              <a:t>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2313801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CBOR &lt;</a:t>
            </a:r>
            <a:r>
              <a:rPr lang="en-US" i="1" dirty="0" err="1">
                <a:solidFill>
                  <a:srgbClr val="C00000"/>
                </a:solidFill>
              </a:rPr>
              <a:t>contentInstance</a:t>
            </a:r>
            <a:r>
              <a:rPr lang="en-US" dirty="0">
                <a:solidFill>
                  <a:srgbClr val="C00000"/>
                </a:solidFill>
              </a:rPr>
              <a:t>&gt; CREATE request = </a:t>
            </a:r>
            <a:r>
              <a:rPr lang="en-US" dirty="0">
                <a:solidFill>
                  <a:srgbClr val="C00000"/>
                </a:solidFill>
                <a:highlight>
                  <a:srgbClr val="FFFF00"/>
                </a:highlight>
              </a:rPr>
              <a:t>101 bytes </a:t>
            </a:r>
          </a:p>
        </p:txBody>
      </p:sp>
      <p:sp>
        <p:nvSpPr>
          <p:cNvPr id="11" name="Rectangle: Rounded Corners 10"/>
          <p:cNvSpPr/>
          <p:nvPr/>
        </p:nvSpPr>
        <p:spPr>
          <a:xfrm>
            <a:off x="5377543" y="5334000"/>
            <a:ext cx="26670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/>
              <a:t>781B7B22727363223A2232303031222C22727169223A2252303031227D</a:t>
            </a:r>
            <a:endParaRPr lang="en-US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4882243" y="4611469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CBOR &lt;</a:t>
            </a:r>
            <a:r>
              <a:rPr lang="en-US" i="1" dirty="0" err="1">
                <a:solidFill>
                  <a:srgbClr val="C00000"/>
                </a:solidFill>
              </a:rPr>
              <a:t>contentInstance</a:t>
            </a:r>
            <a:r>
              <a:rPr lang="en-US" dirty="0">
                <a:solidFill>
                  <a:srgbClr val="C00000"/>
                </a:solidFill>
              </a:rPr>
              <a:t>&gt; CREATE response : </a:t>
            </a:r>
            <a:r>
              <a:rPr lang="en-US" dirty="0">
                <a:solidFill>
                  <a:srgbClr val="C00000"/>
                </a:solidFill>
                <a:highlight>
                  <a:srgbClr val="FFFF00"/>
                </a:highlight>
              </a:rPr>
              <a:t>29 bytes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3" name="Speech Bubble: Rectangle 12"/>
          <p:cNvSpPr/>
          <p:nvPr/>
        </p:nvSpPr>
        <p:spPr>
          <a:xfrm>
            <a:off x="2590800" y="5943600"/>
            <a:ext cx="3657600" cy="457200"/>
          </a:xfrm>
          <a:prstGeom prst="wedgeRectCallout">
            <a:avLst>
              <a:gd name="adj1" fmla="val -23958"/>
              <a:gd name="adj2" fmla="val -72024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C00000"/>
                </a:solidFill>
              </a:rPr>
              <a:t>oneM2M should consider adding support to make responses optional</a:t>
            </a:r>
          </a:p>
        </p:txBody>
      </p:sp>
      <p:sp>
        <p:nvSpPr>
          <p:cNvPr id="14" name="Speech Bubble: Rectangle 13"/>
          <p:cNvSpPr/>
          <p:nvPr/>
        </p:nvSpPr>
        <p:spPr>
          <a:xfrm>
            <a:off x="2590800" y="5943600"/>
            <a:ext cx="3657600" cy="457200"/>
          </a:xfrm>
          <a:prstGeom prst="wedgeRectCallout">
            <a:avLst>
              <a:gd name="adj1" fmla="val 25596"/>
              <a:gd name="adj2" fmla="val -73215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C00000"/>
                </a:solidFill>
              </a:rPr>
              <a:t>oneM2M could also consider adding support to make responses optional altogether</a:t>
            </a:r>
          </a:p>
        </p:txBody>
      </p:sp>
    </p:spTree>
    <p:extLst>
      <p:ext uri="{BB962C8B-B14F-4D97-AF65-F5344CB8AC3E}">
        <p14:creationId xmlns:p14="http://schemas.microsoft.com/office/powerpoint/2010/main" val="3353381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7848600" cy="1143000"/>
          </a:xfrm>
        </p:spPr>
        <p:txBody>
          <a:bodyPr/>
          <a:lstStyle/>
          <a:p>
            <a:r>
              <a:rPr lang="en-US" sz="3600" dirty="0"/>
              <a:t>Some possible way forwards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2400" y="914400"/>
            <a:ext cx="8763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lnSpc>
                <a:spcPct val="85000"/>
              </a:lnSpc>
              <a:defRPr sz="3600">
                <a:solidFill>
                  <a:srgbClr val="C00000"/>
                </a:solidFill>
                <a:latin typeface="+mj-lt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rgbClr val="C00000"/>
                </a:solidFill>
              </a:defRPr>
            </a:lvl2pPr>
            <a:lvl3pPr algn="ctr" eaLnBrk="0" hangingPunct="0">
              <a:defRPr sz="4400">
                <a:solidFill>
                  <a:srgbClr val="C00000"/>
                </a:solidFill>
              </a:defRPr>
            </a:lvl3pPr>
            <a:lvl4pPr algn="ctr" eaLnBrk="0" hangingPunct="0">
              <a:defRPr sz="4400">
                <a:solidFill>
                  <a:srgbClr val="C00000"/>
                </a:solidFill>
              </a:defRPr>
            </a:lvl4pPr>
            <a:lvl5pPr algn="ctr" eaLnBrk="0" hangingPunct="0">
              <a:defRPr sz="4400">
                <a:solidFill>
                  <a:srgbClr val="C00000"/>
                </a:solidFill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C00000"/>
                </a:solidFill>
              </a:defRPr>
            </a:lvl9pPr>
          </a:lstStyle>
          <a:p>
            <a:pPr marL="914400" lvl="1" indent="-457200" algn="l">
              <a:buAutoNum type="arabicParenR"/>
            </a:pPr>
            <a:r>
              <a:rPr lang="en-US" sz="2000" dirty="0">
                <a:sym typeface="Wingdings" panose="05000000000000000000" pitchFamily="2" charset="2"/>
              </a:rPr>
              <a:t>Use </a:t>
            </a:r>
            <a:r>
              <a:rPr lang="en-US" sz="2000" dirty="0">
                <a:sym typeface="Wingdings" panose="05000000000000000000" pitchFamily="2" charset="2"/>
              </a:rPr>
              <a:t>underlying </a:t>
            </a:r>
            <a:r>
              <a:rPr lang="en-US" sz="2000" dirty="0">
                <a:sym typeface="Wingdings" panose="05000000000000000000" pitchFamily="2" charset="2"/>
              </a:rPr>
              <a:t>3GPP network for NIDD </a:t>
            </a:r>
            <a:r>
              <a:rPr lang="en-US" sz="2000" dirty="0">
                <a:sym typeface="Wingdings" panose="05000000000000000000" pitchFamily="2" charset="2"/>
              </a:rPr>
              <a:t>reliable delivery and segmentation and re-assembly support </a:t>
            </a:r>
            <a:endParaRPr lang="en-US" sz="2000" dirty="0">
              <a:sym typeface="Wingdings" panose="05000000000000000000" pitchFamily="2" charset="2"/>
            </a:endParaRPr>
          </a:p>
          <a:p>
            <a:pPr marL="1371600" lvl="2" indent="-457200" algn="l">
              <a:buFont typeface="Wingdings" panose="05000000000000000000" pitchFamily="2" charset="2"/>
              <a:buChar char="Ø"/>
            </a:pPr>
            <a:r>
              <a:rPr lang="en-US" sz="2000" dirty="0">
                <a:sym typeface="Wingdings" panose="05000000000000000000" pitchFamily="2" charset="2"/>
              </a:rPr>
              <a:t>Pro – Keeps oneM2M architecture simple and symmetric with its other underlying transport bindings (</a:t>
            </a:r>
            <a:r>
              <a:rPr lang="en-US" sz="2000" dirty="0" err="1">
                <a:sym typeface="Wingdings" panose="05000000000000000000" pitchFamily="2" charset="2"/>
              </a:rPr>
              <a:t>CoAP</a:t>
            </a:r>
            <a:r>
              <a:rPr lang="en-US" sz="2000" dirty="0">
                <a:sym typeface="Wingdings" panose="05000000000000000000" pitchFamily="2" charset="2"/>
              </a:rPr>
              <a:t>, HTTP, MQTT, </a:t>
            </a:r>
            <a:r>
              <a:rPr lang="en-US" sz="2000" dirty="0" err="1">
                <a:sym typeface="Wingdings" panose="05000000000000000000" pitchFamily="2" charset="2"/>
              </a:rPr>
              <a:t>WebSockets</a:t>
            </a:r>
            <a:r>
              <a:rPr lang="en-US" sz="2000" dirty="0">
                <a:sym typeface="Wingdings" panose="05000000000000000000" pitchFamily="2" charset="2"/>
              </a:rPr>
              <a:t>)</a:t>
            </a:r>
          </a:p>
          <a:p>
            <a:pPr marL="1371600" lvl="2" indent="-457200" algn="l">
              <a:buFont typeface="Wingdings" panose="05000000000000000000" pitchFamily="2" charset="2"/>
              <a:buChar char="Ø"/>
            </a:pPr>
            <a:r>
              <a:rPr lang="en-US" sz="2000" dirty="0">
                <a:sym typeface="Wingdings" panose="05000000000000000000" pitchFamily="2" charset="2"/>
              </a:rPr>
              <a:t>Con – Creates a contingency on 3GPP agreeing to enhance NIDD RDS</a:t>
            </a:r>
          </a:p>
          <a:p>
            <a:pPr lvl="2" algn="l"/>
            <a:endParaRPr lang="en-US" sz="1200" dirty="0">
              <a:sym typeface="Wingdings" panose="05000000000000000000" pitchFamily="2" charset="2"/>
            </a:endParaRPr>
          </a:p>
          <a:p>
            <a:pPr marL="914400" lvl="1" indent="-457200" algn="l">
              <a:buAutoNum type="arabicParenR"/>
            </a:pPr>
            <a:r>
              <a:rPr lang="en-US" sz="2000" dirty="0">
                <a:sym typeface="Wingdings" panose="05000000000000000000" pitchFamily="2" charset="2"/>
              </a:rPr>
              <a:t>Propose a new NIDD </a:t>
            </a:r>
            <a:r>
              <a:rPr lang="en-US" sz="2000" dirty="0" err="1">
                <a:sym typeface="Wingdings" panose="05000000000000000000" pitchFamily="2" charset="2"/>
              </a:rPr>
              <a:t>CoAP</a:t>
            </a:r>
            <a:r>
              <a:rPr lang="en-US" sz="2000" dirty="0">
                <a:sym typeface="Wingdings" panose="05000000000000000000" pitchFamily="2" charset="2"/>
              </a:rPr>
              <a:t> binding to the IETF </a:t>
            </a:r>
            <a:r>
              <a:rPr lang="en-US" sz="2000" dirty="0">
                <a:sym typeface="Wingdings" panose="05000000000000000000" pitchFamily="2" charset="2"/>
              </a:rPr>
              <a:t>for reliable delivery and segmentation and re-assembly support (similar to </a:t>
            </a:r>
            <a:r>
              <a:rPr lang="en-US" sz="2000" dirty="0" err="1">
                <a:sym typeface="Wingdings" panose="05000000000000000000" pitchFamily="2" charset="2"/>
              </a:rPr>
              <a:t>CoAP</a:t>
            </a:r>
            <a:r>
              <a:rPr lang="en-US" sz="2000" dirty="0">
                <a:sym typeface="Wingdings" panose="05000000000000000000" pitchFamily="2" charset="2"/>
              </a:rPr>
              <a:t> over SMS) </a:t>
            </a:r>
            <a:endParaRPr lang="en-US" sz="2000" dirty="0">
              <a:sym typeface="Wingdings" panose="05000000000000000000" pitchFamily="2" charset="2"/>
            </a:endParaRPr>
          </a:p>
          <a:p>
            <a:pPr marL="1371600" lvl="2" indent="-457200" algn="l">
              <a:buFont typeface="Wingdings" panose="05000000000000000000" pitchFamily="2" charset="2"/>
              <a:buChar char="Ø"/>
            </a:pPr>
            <a:r>
              <a:rPr lang="en-US" sz="2000" dirty="0">
                <a:sym typeface="Wingdings" panose="05000000000000000000" pitchFamily="2" charset="2"/>
              </a:rPr>
              <a:t>Pro - Keeps oneM2M architecture simple and symmetric</a:t>
            </a:r>
          </a:p>
          <a:p>
            <a:pPr marL="1371600" lvl="2" indent="-457200" algn="l">
              <a:buFont typeface="Wingdings" panose="05000000000000000000" pitchFamily="2" charset="2"/>
              <a:buChar char="Ø"/>
            </a:pPr>
            <a:r>
              <a:rPr lang="en-US" sz="2000" dirty="0">
                <a:sym typeface="Wingdings" panose="05000000000000000000" pitchFamily="2" charset="2"/>
              </a:rPr>
              <a:t>Con – Adds a layer of encapsulation &amp; overhead between oneM2M and NIDD</a:t>
            </a:r>
          </a:p>
          <a:p>
            <a:pPr marL="1371600" lvl="2" indent="-457200" algn="l">
              <a:buFont typeface="Wingdings" panose="05000000000000000000" pitchFamily="2" charset="2"/>
              <a:buChar char="Ø"/>
            </a:pPr>
            <a:r>
              <a:rPr lang="en-US" sz="2000" dirty="0">
                <a:sym typeface="Wingdings" panose="05000000000000000000" pitchFamily="2" charset="2"/>
              </a:rPr>
              <a:t>Con – Creates a contingency on IETF agreeing to this</a:t>
            </a:r>
          </a:p>
          <a:p>
            <a:pPr marL="1371600" lvl="2" indent="-457200" algn="l">
              <a:buFont typeface="Wingdings" panose="05000000000000000000" pitchFamily="2" charset="2"/>
              <a:buChar char="Ø"/>
            </a:pPr>
            <a:endParaRPr lang="en-US" sz="1200" dirty="0">
              <a:sym typeface="Wingdings" panose="05000000000000000000" pitchFamily="2" charset="2"/>
            </a:endParaRPr>
          </a:p>
          <a:p>
            <a:pPr marL="914400" lvl="1" indent="-457200" algn="l">
              <a:buAutoNum type="arabicParenR"/>
            </a:pPr>
            <a:r>
              <a:rPr lang="en-US" sz="2000" dirty="0">
                <a:sym typeface="Wingdings" panose="05000000000000000000" pitchFamily="2" charset="2"/>
              </a:rPr>
              <a:t>Propose a new oneM2M adaptation layer for NIDD reliable delivery and segmentation and re-assembly support </a:t>
            </a:r>
          </a:p>
          <a:p>
            <a:pPr marL="1371600" lvl="2" indent="-457200" algn="l">
              <a:buFont typeface="Wingdings" panose="05000000000000000000" pitchFamily="2" charset="2"/>
              <a:buChar char="Ø"/>
            </a:pPr>
            <a:r>
              <a:rPr lang="en-US" sz="2000" dirty="0">
                <a:sym typeface="Wingdings" panose="05000000000000000000" pitchFamily="2" charset="2"/>
              </a:rPr>
              <a:t>Pro – No dependencies on 3GPP or IETF</a:t>
            </a:r>
          </a:p>
          <a:p>
            <a:pPr marL="1371600" lvl="2" indent="-457200" algn="l">
              <a:buFont typeface="Wingdings" panose="05000000000000000000" pitchFamily="2" charset="2"/>
              <a:buChar char="Ø"/>
            </a:pPr>
            <a:r>
              <a:rPr lang="en-US" sz="2000" dirty="0">
                <a:sym typeface="Wingdings" panose="05000000000000000000" pitchFamily="2" charset="2"/>
              </a:rPr>
              <a:t>Con – Adds complexity to oneM2M and makes NIDD binding non-symmetric to other underlying transport bindings</a:t>
            </a:r>
          </a:p>
          <a:p>
            <a:pPr marL="457200" indent="-457200" algn="l">
              <a:buAutoNum type="arabicParenR"/>
            </a:pPr>
            <a:endParaRPr lang="en-US" sz="24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69076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1143000"/>
          </a:xfrm>
        </p:spPr>
        <p:txBody>
          <a:bodyPr/>
          <a:lstStyle/>
          <a:p>
            <a:r>
              <a:rPr lang="en-US" dirty="0"/>
              <a:t>SCEF NIDD Path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6200" y="2286000"/>
            <a:ext cx="9144000" cy="4315766"/>
          </a:xfrm>
          <a:prstGeom prst="rect">
            <a:avLst/>
          </a:prstGeom>
        </p:spPr>
      </p:pic>
      <p:sp>
        <p:nvSpPr>
          <p:cNvPr id="5" name="Speech Bubble: Rectangle 4"/>
          <p:cNvSpPr/>
          <p:nvPr/>
        </p:nvSpPr>
        <p:spPr>
          <a:xfrm>
            <a:off x="304800" y="808038"/>
            <a:ext cx="3352800" cy="1325562"/>
          </a:xfrm>
          <a:prstGeom prst="wedgeRectCallout">
            <a:avLst>
              <a:gd name="adj1" fmla="val 43036"/>
              <a:gd name="adj2" fmla="val 16881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As long as oneM2M primitives do not exceed NIDD Max Packet Size, current SCEF + RDS is a viable NIDD option for Rel-3 timeframe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peech Bubble: Rectangle 5"/>
          <p:cNvSpPr/>
          <p:nvPr/>
        </p:nvSpPr>
        <p:spPr>
          <a:xfrm>
            <a:off x="3886200" y="808038"/>
            <a:ext cx="3824926" cy="1325562"/>
          </a:xfrm>
          <a:prstGeom prst="wedgeRectCallout">
            <a:avLst>
              <a:gd name="adj1" fmla="val 43036"/>
              <a:gd name="adj2" fmla="val 16881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If 3GPP adds segmentation and re-assembly to RDS this enables more applications to use NIDD (i.e. oneM2M primitives &gt; NIDD Max Packet Size)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82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679" y="235102"/>
            <a:ext cx="7239000" cy="679298"/>
          </a:xfrm>
        </p:spPr>
        <p:txBody>
          <a:bodyPr/>
          <a:lstStyle/>
          <a:p>
            <a:r>
              <a:rPr lang="en-US" dirty="0"/>
              <a:t>Rel-3 Proposed Way Forward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81000" y="1143000"/>
            <a:ext cx="8534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C00000"/>
                </a:solidFill>
              </a:rPr>
              <a:t>Proposal to finalize NIDD for Rel-3 at TP31 Meeting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C00000"/>
                </a:solidFill>
              </a:rPr>
              <a:t>Develop a </a:t>
            </a:r>
            <a:r>
              <a:rPr lang="en-US" sz="2000" b="1" dirty="0">
                <a:solidFill>
                  <a:srgbClr val="C00000"/>
                </a:solidFill>
                <a:highlight>
                  <a:srgbClr val="FFFF00"/>
                </a:highlight>
              </a:rPr>
              <a:t>SCEF NIDD binding for oneM2M that uses RDS </a:t>
            </a:r>
            <a:r>
              <a:rPr lang="en-US" sz="2000" dirty="0">
                <a:solidFill>
                  <a:srgbClr val="C00000"/>
                </a:solidFill>
              </a:rPr>
              <a:t>and assumes that the operator and SP have a pre-establish SLA that defines a maximum packet size that is compatible with at least oneM2M &lt;</a:t>
            </a:r>
            <a:r>
              <a:rPr lang="en-US" sz="2000" i="1" dirty="0" err="1">
                <a:solidFill>
                  <a:srgbClr val="C00000"/>
                </a:solidFill>
              </a:rPr>
              <a:t>contentInstance</a:t>
            </a:r>
            <a:r>
              <a:rPr lang="en-US" sz="2000" dirty="0">
                <a:solidFill>
                  <a:srgbClr val="C00000"/>
                </a:solidFill>
              </a:rPr>
              <a:t>&gt; primitive sizes (e.g. a 100-200 hundred bytes).</a:t>
            </a:r>
          </a:p>
          <a:p>
            <a:pPr lvl="1"/>
            <a:r>
              <a:rPr lang="en-US" sz="2000" dirty="0">
                <a:solidFill>
                  <a:srgbClr val="C00000"/>
                </a:solidFill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C00000"/>
                </a:solidFill>
              </a:rPr>
              <a:t>Specify a guideline that applications sending </a:t>
            </a:r>
            <a:r>
              <a:rPr lang="en-US" sz="2000" dirty="0">
                <a:solidFill>
                  <a:srgbClr val="C00000"/>
                </a:solidFill>
                <a:highlight>
                  <a:srgbClr val="FFFF00"/>
                </a:highlight>
              </a:rPr>
              <a:t>oneM2M primitives larger than NIDD maximum packet size shall not use NIDD</a:t>
            </a:r>
            <a:r>
              <a:rPr lang="en-US" sz="2000" dirty="0">
                <a:solidFill>
                  <a:srgbClr val="C00000"/>
                </a:solidFill>
              </a:rPr>
              <a:t>. 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E.g. NIDD used only for smaller oneM2M primitives such as &lt;</a:t>
            </a:r>
            <a:r>
              <a:rPr lang="en-US" dirty="0" err="1">
                <a:solidFill>
                  <a:srgbClr val="C00000"/>
                </a:solidFill>
              </a:rPr>
              <a:t>contentInstance</a:t>
            </a:r>
            <a:r>
              <a:rPr lang="en-US" dirty="0">
                <a:solidFill>
                  <a:srgbClr val="C00000"/>
                </a:solidFill>
              </a:rPr>
              <a:t>&gt; CREATE</a:t>
            </a:r>
          </a:p>
          <a:p>
            <a:pPr lvl="1"/>
            <a:endParaRPr lang="en-US" sz="2000" dirty="0">
              <a:solidFill>
                <a:srgbClr val="C00000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C00000"/>
                </a:solidFill>
              </a:rPr>
              <a:t>To reduce overhead, add support to oneM2M to </a:t>
            </a:r>
            <a:r>
              <a:rPr lang="en-US" sz="2000" dirty="0">
                <a:solidFill>
                  <a:srgbClr val="C00000"/>
                </a:solidFill>
                <a:highlight>
                  <a:srgbClr val="FFFF00"/>
                </a:highlight>
              </a:rPr>
              <a:t>make responses optional </a:t>
            </a:r>
            <a:r>
              <a:rPr lang="en-US" sz="2000" dirty="0">
                <a:solidFill>
                  <a:srgbClr val="C00000"/>
                </a:solidFill>
              </a:rPr>
              <a:t>for cases where Originator doesn’t require a response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C00000"/>
                </a:solidFill>
              </a:rPr>
              <a:t>E.g. &lt;</a:t>
            </a:r>
            <a:r>
              <a:rPr lang="en-US" sz="2000" dirty="0" err="1">
                <a:solidFill>
                  <a:srgbClr val="C00000"/>
                </a:solidFill>
              </a:rPr>
              <a:t>contentInstance</a:t>
            </a:r>
            <a:r>
              <a:rPr lang="en-US" sz="2000" dirty="0">
                <a:solidFill>
                  <a:srgbClr val="C00000"/>
                </a:solidFill>
              </a:rPr>
              <a:t>&gt; CREATE</a:t>
            </a:r>
          </a:p>
          <a:p>
            <a:pPr lvl="1"/>
            <a:endParaRPr lang="en-US" sz="2000" b="1" dirty="0">
              <a:solidFill>
                <a:srgbClr val="C00000"/>
              </a:solidFill>
            </a:endParaRPr>
          </a:p>
          <a:p>
            <a:pPr lvl="1"/>
            <a:r>
              <a:rPr lang="en-US" sz="2000" b="1" dirty="0">
                <a:solidFill>
                  <a:srgbClr val="C00000"/>
                </a:solidFill>
                <a:sym typeface="Wingdings" panose="05000000000000000000" pitchFamily="2" charset="2"/>
              </a:rPr>
              <a:t> NIDD </a:t>
            </a:r>
            <a:r>
              <a:rPr lang="en-US" sz="2000" b="1" dirty="0">
                <a:solidFill>
                  <a:srgbClr val="C00000"/>
                </a:solidFill>
              </a:rPr>
              <a:t>binding becomes straight forward for Rel-3.</a:t>
            </a:r>
          </a:p>
          <a:p>
            <a:pPr lvl="1"/>
            <a:endParaRPr lang="en-US" sz="2000" b="1" dirty="0">
              <a:solidFill>
                <a:srgbClr val="C00000"/>
              </a:solidFill>
            </a:endParaRPr>
          </a:p>
          <a:p>
            <a:endParaRPr 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305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: Rounded Corners 67"/>
          <p:cNvSpPr/>
          <p:nvPr/>
        </p:nvSpPr>
        <p:spPr>
          <a:xfrm>
            <a:off x="685800" y="4715708"/>
            <a:ext cx="6477000" cy="1608892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9007"/>
            <a:ext cx="7239000" cy="679298"/>
          </a:xfrm>
        </p:spPr>
        <p:txBody>
          <a:bodyPr/>
          <a:lstStyle/>
          <a:p>
            <a:r>
              <a:rPr lang="en-US" dirty="0"/>
              <a:t>Rel-3 Proposed Way Forward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0600" y="1752600"/>
            <a:ext cx="2133600" cy="685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990600"/>
            <a:ext cx="990600" cy="577081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3GPP UE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</a:rPr>
              <a:t>(ASN/MN-CSE or ADN-AE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90800" y="990599"/>
            <a:ext cx="990600" cy="577081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3GPP Network Entities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91000" y="990598"/>
            <a:ext cx="609600" cy="415498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3GPP 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</a:rPr>
              <a:t>SCEF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24600" y="996041"/>
            <a:ext cx="685800" cy="415498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SCS</a:t>
            </a:r>
          </a:p>
          <a:p>
            <a:pPr algn="ctr"/>
            <a:r>
              <a:rPr lang="en-US" sz="1050" b="1" dirty="0">
                <a:solidFill>
                  <a:schemeClr val="bg1"/>
                </a:solidFill>
              </a:rPr>
              <a:t>(IN-CSE)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58100" y="1012444"/>
            <a:ext cx="685800" cy="253916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IN-AE</a:t>
            </a:r>
          </a:p>
        </p:txBody>
      </p:sp>
      <p:cxnSp>
        <p:nvCxnSpPr>
          <p:cNvPr id="10" name="Straight Connector 9"/>
          <p:cNvCxnSpPr>
            <a:stCxn id="4" idx="2"/>
          </p:cNvCxnSpPr>
          <p:nvPr/>
        </p:nvCxnSpPr>
        <p:spPr>
          <a:xfrm flipH="1">
            <a:off x="1447800" y="1567681"/>
            <a:ext cx="38100" cy="48331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3026229" y="1567680"/>
            <a:ext cx="38100" cy="48331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4495800" y="1406096"/>
            <a:ext cx="19050" cy="49947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6705600" y="1411539"/>
            <a:ext cx="2722" cy="49892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7979229" y="1198347"/>
            <a:ext cx="21771" cy="52786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219200" y="1674416"/>
            <a:ext cx="6096000" cy="38298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Non-NIDD based initialization steps performed over </a:t>
            </a:r>
            <a:r>
              <a:rPr lang="en-US" sz="1200" dirty="0" err="1">
                <a:solidFill>
                  <a:schemeClr val="tx1"/>
                </a:solidFill>
              </a:rPr>
              <a:t>Mca</a:t>
            </a:r>
            <a:r>
              <a:rPr lang="en-US" sz="1200" dirty="0">
                <a:solidFill>
                  <a:schemeClr val="tx1"/>
                </a:solidFill>
              </a:rPr>
              <a:t> / </a:t>
            </a:r>
            <a:r>
              <a:rPr lang="en-US" sz="1200" dirty="0" err="1">
                <a:solidFill>
                  <a:schemeClr val="tx1"/>
                </a:solidFill>
              </a:rPr>
              <a:t>Mcc</a:t>
            </a:r>
            <a:endParaRPr lang="en-US" sz="1200" dirty="0">
              <a:solidFill>
                <a:schemeClr val="tx1"/>
              </a:solidFill>
            </a:endParaRP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(E.g. oneM2M Registration, ACP and container creation, </a:t>
            </a:r>
            <a:r>
              <a:rPr lang="en-US" sz="1200" dirty="0" err="1">
                <a:solidFill>
                  <a:schemeClr val="tx1"/>
                </a:solidFill>
              </a:rPr>
              <a:t>etc</a:t>
            </a:r>
            <a:r>
              <a:rPr lang="en-US" sz="1200" dirty="0">
                <a:solidFill>
                  <a:schemeClr val="tx1"/>
                </a:solidFill>
              </a:rPr>
              <a:t>) 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4495800" y="2362200"/>
            <a:ext cx="222884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611458" y="2133600"/>
            <a:ext cx="20369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NIDD Config Request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4519610" y="2757801"/>
            <a:ext cx="2216606" cy="143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680175" y="2514600"/>
            <a:ext cx="18954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NIDD Config Response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1485900" y="3352800"/>
            <a:ext cx="157842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295400" y="2743200"/>
            <a:ext cx="187778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MO non-IP Request</a:t>
            </a:r>
          </a:p>
          <a:p>
            <a:pPr algn="ctr"/>
            <a:r>
              <a:rPr lang="en-US" sz="1100" dirty="0"/>
              <a:t>[</a:t>
            </a:r>
            <a:r>
              <a:rPr lang="en-US" sz="1100" dirty="0" err="1"/>
              <a:t>contentInstance</a:t>
            </a:r>
            <a:r>
              <a:rPr lang="en-US" sz="1100" dirty="0"/>
              <a:t> CREATE Request]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13483" y="3429000"/>
            <a:ext cx="22220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MO NIDD Indication</a:t>
            </a:r>
          </a:p>
          <a:p>
            <a:pPr algn="ctr"/>
            <a:r>
              <a:rPr lang="en-US" sz="1100" dirty="0"/>
              <a:t>[</a:t>
            </a:r>
            <a:r>
              <a:rPr lang="en-US" sz="1100" dirty="0" err="1"/>
              <a:t>contentInstance</a:t>
            </a:r>
            <a:r>
              <a:rPr lang="en-US" sz="1100" dirty="0"/>
              <a:t> CREATE Request]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3063650" y="5562600"/>
            <a:ext cx="1432150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048001" y="4953000"/>
            <a:ext cx="141990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NIDD Submit Request</a:t>
            </a:r>
          </a:p>
          <a:p>
            <a:pPr algn="ctr"/>
            <a:r>
              <a:rPr lang="en-US" sz="1100" dirty="0"/>
              <a:t>[</a:t>
            </a:r>
            <a:r>
              <a:rPr lang="en-US" sz="1100" dirty="0" err="1"/>
              <a:t>contentInstance</a:t>
            </a:r>
            <a:r>
              <a:rPr lang="en-US" sz="1100" dirty="0"/>
              <a:t> CREATE Response]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019800" y="4370556"/>
            <a:ext cx="1361347" cy="29769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Process </a:t>
            </a:r>
            <a:r>
              <a:rPr lang="en-US" sz="900" dirty="0" err="1">
                <a:solidFill>
                  <a:schemeClr val="tx1"/>
                </a:solidFill>
              </a:rPr>
              <a:t>contentInstance</a:t>
            </a:r>
            <a:r>
              <a:rPr lang="en-US" sz="900" dirty="0">
                <a:solidFill>
                  <a:schemeClr val="tx1"/>
                </a:solidFill>
              </a:rPr>
              <a:t> CREATE Request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2253" y="5874501"/>
            <a:ext cx="1361347" cy="29769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Process </a:t>
            </a:r>
            <a:r>
              <a:rPr lang="en-US" sz="900" dirty="0" err="1">
                <a:solidFill>
                  <a:schemeClr val="tx1"/>
                </a:solidFill>
              </a:rPr>
              <a:t>contentInstance</a:t>
            </a:r>
            <a:r>
              <a:rPr lang="en-US" sz="900" dirty="0">
                <a:solidFill>
                  <a:schemeClr val="tx1"/>
                </a:solidFill>
              </a:rPr>
              <a:t> CREATE Response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419600" y="4038600"/>
            <a:ext cx="2438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MO NIDD Acknowledgement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063650" y="2895600"/>
            <a:ext cx="146072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NIDD Submit Request</a:t>
            </a:r>
          </a:p>
          <a:p>
            <a:pPr algn="ctr"/>
            <a:r>
              <a:rPr lang="en-US" sz="1100" dirty="0"/>
              <a:t>[</a:t>
            </a:r>
            <a:r>
              <a:rPr lang="en-US" sz="1100" dirty="0" err="1"/>
              <a:t>contentInstance</a:t>
            </a:r>
            <a:r>
              <a:rPr lang="en-US" sz="1100" dirty="0"/>
              <a:t> CREATE Request]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3045279" y="3505200"/>
            <a:ext cx="1469571" cy="250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4518930" y="3871859"/>
            <a:ext cx="2216606" cy="143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4667249" y="2743200"/>
            <a:ext cx="189547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/>
              <a:t>.</a:t>
            </a:r>
          </a:p>
          <a:p>
            <a:pPr algn="ctr"/>
            <a:r>
              <a:rPr lang="en-US" sz="1050" dirty="0"/>
              <a:t>.</a:t>
            </a:r>
          </a:p>
          <a:p>
            <a:pPr algn="ctr"/>
            <a:r>
              <a:rPr lang="en-US" sz="1050" dirty="0"/>
              <a:t>.</a:t>
            </a:r>
          </a:p>
        </p:txBody>
      </p:sp>
      <p:cxnSp>
        <p:nvCxnSpPr>
          <p:cNvPr id="56" name="Straight Arrow Connector 55"/>
          <p:cNvCxnSpPr/>
          <p:nvPr/>
        </p:nvCxnSpPr>
        <p:spPr>
          <a:xfrm flipH="1">
            <a:off x="4484916" y="4267200"/>
            <a:ext cx="222884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4430486" y="4663102"/>
            <a:ext cx="2438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MT NIDD Submit Request</a:t>
            </a:r>
          </a:p>
          <a:p>
            <a:pPr algn="ctr"/>
            <a:r>
              <a:rPr lang="en-US" sz="1100" dirty="0"/>
              <a:t>[</a:t>
            </a:r>
            <a:r>
              <a:rPr lang="en-US" sz="1100" dirty="0" err="1"/>
              <a:t>contentInstance</a:t>
            </a:r>
            <a:r>
              <a:rPr lang="en-US" sz="1100" dirty="0"/>
              <a:t> CREATE Response]</a:t>
            </a:r>
            <a:endParaRPr lang="en-US" sz="1100" dirty="0"/>
          </a:p>
        </p:txBody>
      </p:sp>
      <p:cxnSp>
        <p:nvCxnSpPr>
          <p:cNvPr id="59" name="Straight Arrow Connector 58"/>
          <p:cNvCxnSpPr/>
          <p:nvPr/>
        </p:nvCxnSpPr>
        <p:spPr>
          <a:xfrm flipH="1">
            <a:off x="4513483" y="5075914"/>
            <a:ext cx="2228849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4525736" y="5467991"/>
            <a:ext cx="2216606" cy="14341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4686301" y="5224790"/>
            <a:ext cx="18954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MT NIDD Submit Response</a:t>
            </a:r>
          </a:p>
        </p:txBody>
      </p:sp>
      <p:cxnSp>
        <p:nvCxnSpPr>
          <p:cNvPr id="62" name="Straight Arrow Connector 61"/>
          <p:cNvCxnSpPr/>
          <p:nvPr/>
        </p:nvCxnSpPr>
        <p:spPr>
          <a:xfrm>
            <a:off x="1447800" y="5638800"/>
            <a:ext cx="1578429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1246414" y="4953000"/>
            <a:ext cx="187778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MT non-IP Request</a:t>
            </a:r>
          </a:p>
          <a:p>
            <a:pPr algn="ctr"/>
            <a:r>
              <a:rPr lang="en-US" sz="1100" dirty="0"/>
              <a:t>[</a:t>
            </a:r>
            <a:r>
              <a:rPr lang="en-US" sz="1100" dirty="0" err="1"/>
              <a:t>contentInstance</a:t>
            </a:r>
            <a:r>
              <a:rPr lang="en-US" sz="1100" dirty="0"/>
              <a:t> CREATE Response]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3073855" y="6096000"/>
            <a:ext cx="1439628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2975885" y="5700560"/>
            <a:ext cx="14546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NIDD Submit Response</a:t>
            </a:r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4518930" y="6153791"/>
            <a:ext cx="2216606" cy="14341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4679495" y="5910590"/>
            <a:ext cx="189547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MT NIDD Submit Response</a:t>
            </a:r>
          </a:p>
        </p:txBody>
      </p:sp>
      <p:sp>
        <p:nvSpPr>
          <p:cNvPr id="69" name="Speech Bubble: Rectangle 68"/>
          <p:cNvSpPr/>
          <p:nvPr/>
        </p:nvSpPr>
        <p:spPr>
          <a:xfrm>
            <a:off x="76200" y="2362200"/>
            <a:ext cx="1352550" cy="2150968"/>
          </a:xfrm>
          <a:prstGeom prst="wedgeRectCallout">
            <a:avLst>
              <a:gd name="adj1" fmla="val 16743"/>
              <a:gd name="adj2" fmla="val 60891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rgbClr val="C00000"/>
                </a:solidFill>
              </a:rPr>
              <a:t>oneM2M should consider adding support to make </a:t>
            </a:r>
            <a:r>
              <a:rPr lang="en-US" sz="1200" b="1" u="sng" dirty="0">
                <a:solidFill>
                  <a:srgbClr val="C00000"/>
                </a:solidFill>
              </a:rPr>
              <a:t>oneM2M</a:t>
            </a:r>
            <a:r>
              <a:rPr lang="en-US" sz="1200" dirty="0">
                <a:solidFill>
                  <a:srgbClr val="C00000"/>
                </a:solidFill>
              </a:rPr>
              <a:t> responses optional altogether.  </a:t>
            </a:r>
          </a:p>
          <a:p>
            <a:endParaRPr lang="en-US" sz="1200" dirty="0">
              <a:solidFill>
                <a:srgbClr val="C00000"/>
              </a:solidFill>
            </a:endParaRPr>
          </a:p>
          <a:p>
            <a:r>
              <a:rPr lang="en-US" sz="1200" dirty="0">
                <a:solidFill>
                  <a:srgbClr val="C00000"/>
                </a:solidFill>
              </a:rPr>
              <a:t>Note - RDS acks can still be used in this case.</a:t>
            </a:r>
          </a:p>
        </p:txBody>
      </p:sp>
    </p:spTree>
    <p:extLst>
      <p:ext uri="{BB962C8B-B14F-4D97-AF65-F5344CB8AC3E}">
        <p14:creationId xmlns:p14="http://schemas.microsoft.com/office/powerpoint/2010/main" val="617071761"/>
      </p:ext>
    </p:extLst>
  </p:cSld>
  <p:clrMapOvr>
    <a:masterClrMapping/>
  </p:clrMapOvr>
</p:sld>
</file>

<file path=ppt/theme/theme1.xml><?xml version="1.0" encoding="utf-8"?>
<a:theme xmlns:a="http://schemas.openxmlformats.org/drawingml/2006/main" name="oneM2M Content Theme">
  <a:themeElements>
    <a:clrScheme name="oneM2M">
      <a:dk1>
        <a:srgbClr val="000000"/>
      </a:dk1>
      <a:lt1>
        <a:sysClr val="window" lastClr="FFFFFF"/>
      </a:lt1>
      <a:dk2>
        <a:srgbClr val="505450"/>
      </a:dk2>
      <a:lt2>
        <a:srgbClr val="A0A0A3"/>
      </a:lt2>
      <a:accent1>
        <a:srgbClr val="B42025"/>
      </a:accent1>
      <a:accent2>
        <a:srgbClr val="F6921E"/>
      </a:accent2>
      <a:accent3>
        <a:srgbClr val="005480"/>
      </a:accent3>
      <a:accent4>
        <a:srgbClr val="668C97"/>
      </a:accent4>
      <a:accent5>
        <a:srgbClr val="716896"/>
      </a:accent5>
      <a:accent6>
        <a:srgbClr val="0080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63639</TotalTime>
  <Words>1115</Words>
  <Application>Microsoft Office PowerPoint</Application>
  <PresentationFormat>On-screen Show (4:3)</PresentationFormat>
  <Paragraphs>176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Courier New</vt:lpstr>
      <vt:lpstr>굴림</vt:lpstr>
      <vt:lpstr>Wingdings</vt:lpstr>
      <vt:lpstr>oneM2M Content Theme</vt:lpstr>
      <vt:lpstr>NIDD Discussion Points</vt:lpstr>
      <vt:lpstr>3GPP Defined NIDD Paths</vt:lpstr>
      <vt:lpstr>Some Challenges</vt:lpstr>
      <vt:lpstr>Study of some typical oneM2M primitive sizes</vt:lpstr>
      <vt:lpstr>Example: &lt;contentInstance&gt; CREATE</vt:lpstr>
      <vt:lpstr>Some possible way forwards</vt:lpstr>
      <vt:lpstr>SCEF NIDD Path</vt:lpstr>
      <vt:lpstr>Rel-3 Proposed Way Forward</vt:lpstr>
      <vt:lpstr>Rel-3 Proposed Way Forward</vt:lpstr>
      <vt:lpstr>Rel-4 Proposed Way Forward</vt:lpstr>
    </vt:vector>
  </TitlesOfParts>
  <Company>oneM2M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oneM2M - Taking a Look Inside</dc:title>
  <dc:creator>Nicolas Damour</dc:creator>
  <cp:keywords>oneM2M, M2M, IoT</cp:keywords>
  <cp:lastModifiedBy>Dale</cp:lastModifiedBy>
  <cp:revision>2519</cp:revision>
  <cp:lastPrinted>2014-10-30T16:01:28Z</cp:lastPrinted>
  <dcterms:created xsi:type="dcterms:W3CDTF">2012-09-11T22:52:11Z</dcterms:created>
  <dcterms:modified xsi:type="dcterms:W3CDTF">2017-09-05T19:57:06Z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AdHocReviewCycleID">
    <vt:i4>1672106458</vt:i4>
  </property>
  <property fmtid="{D5CDD505-2E9C-101B-9397-08002B2CF9AE}" pid="4" name="_EmailSubject">
    <vt:lpwstr>TIA oneM2M panel discussion </vt:lpwstr>
  </property>
  <property fmtid="{D5CDD505-2E9C-101B-9397-08002B2CF9AE}" pid="5" name="_AuthorEmail">
    <vt:lpwstr>omar.elloumi@nokia.com</vt:lpwstr>
  </property>
  <property fmtid="{D5CDD505-2E9C-101B-9397-08002B2CF9AE}" pid="6" name="_AuthorEmailDisplayName">
    <vt:lpwstr>Elloumi, Omar (Nokia - FR)</vt:lpwstr>
  </property>
  <property fmtid="{D5CDD505-2E9C-101B-9397-08002B2CF9AE}" pid="7" name="_PreviousAdHocReviewCycleID">
    <vt:i4>473736659</vt:i4>
  </property>
</Properties>
</file>