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1"/>
  </p:sldMasterIdLst>
  <p:notesMasterIdLst>
    <p:notesMasterId r:id="rId6"/>
  </p:notesMasterIdLst>
  <p:handoutMasterIdLst>
    <p:handoutMasterId r:id="rId7"/>
  </p:handoutMasterIdLst>
  <p:sldIdLst>
    <p:sldId id="305" r:id="rId2"/>
    <p:sldId id="863" r:id="rId3"/>
    <p:sldId id="954" r:id="rId4"/>
    <p:sldId id="871" r:id="rId5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Qualcomm_JB1" initials="QC_J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092"/>
    <a:srgbClr val="34B233"/>
    <a:srgbClr val="545054"/>
    <a:srgbClr val="B42025"/>
    <a:srgbClr val="F723CA"/>
    <a:srgbClr val="77933C"/>
    <a:srgbClr val="A88000"/>
    <a:srgbClr val="FF9933"/>
    <a:srgbClr val="4F81BD"/>
    <a:srgbClr val="FAC0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83086" autoAdjust="0"/>
  </p:normalViewPr>
  <p:slideViewPr>
    <p:cSldViewPr>
      <p:cViewPr varScale="1">
        <p:scale>
          <a:sx n="68" d="100"/>
          <a:sy n="68" d="100"/>
        </p:scale>
        <p:origin x="85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notesViewPr>
    <p:cSldViewPr>
      <p:cViewPr varScale="1">
        <p:scale>
          <a:sx n="49" d="100"/>
          <a:sy n="49" d="100"/>
        </p:scale>
        <p:origin x="-3006" y="-114"/>
      </p:cViewPr>
      <p:guideLst>
        <p:guide orient="horz" pos="3224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295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295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C401609-F54A-4009-91CF-0BEF828445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095224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5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68" tIns="47384" rIns="94768" bIns="47384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1" y="4861442"/>
            <a:ext cx="5679440" cy="4605576"/>
          </a:xfrm>
          <a:prstGeom prst="rect">
            <a:avLst/>
          </a:prstGeom>
        </p:spPr>
        <p:txBody>
          <a:bodyPr vert="horz" lIns="94768" tIns="47384" rIns="94768" bIns="47384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5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3AF17833-FF17-4930-ACA3-4A68716B52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24782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Other suggested titles:</a:t>
            </a:r>
          </a:p>
          <a:p>
            <a:endParaRPr lang="en-US" dirty="0" smtClean="0"/>
          </a:p>
          <a:p>
            <a:r>
              <a:rPr lang="en-US" dirty="0" smtClean="0"/>
              <a:t>“Benefits of oneM2M Standardization”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5549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8305800" y="6400800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200" smtClean="0"/>
              <a:pPr algn="r">
                <a:defRPr/>
              </a:pPr>
              <a:t>‹#›</a:t>
            </a:fld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8305800" y="6400800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200" smtClean="0"/>
              <a:pPr algn="r">
                <a:defRPr/>
              </a:pPr>
              <a:t>‹#›</a:t>
            </a:fld>
            <a:endParaRPr lang="en-US" sz="1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 anchorCtr="0"/>
          <a:lstStyle>
            <a:lvl1pPr>
              <a:lnSpc>
                <a:spcPct val="850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3"/>
          <p:cNvSpPr/>
          <p:nvPr userDrawn="1"/>
        </p:nvSpPr>
        <p:spPr>
          <a:xfrm>
            <a:off x="8305800" y="6400800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200" smtClean="0"/>
              <a:pPr algn="r">
                <a:defRPr/>
              </a:pPr>
              <a:t>‹#›</a:t>
            </a:fld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8305800" y="6400800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200" smtClean="0"/>
              <a:pPr algn="r">
                <a:defRPr/>
              </a:pPr>
              <a:t>‹#›</a:t>
            </a:fld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 userDrawn="1"/>
        </p:nvSpPr>
        <p:spPr>
          <a:xfrm>
            <a:off x="457200" y="5075238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5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1581150" y="152400"/>
            <a:ext cx="5981700" cy="377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 Placeholder 2"/>
          <p:cNvSpPr>
            <a:spLocks noGrp="1"/>
          </p:cNvSpPr>
          <p:nvPr>
            <p:ph type="body" idx="1"/>
          </p:nvPr>
        </p:nvSpPr>
        <p:spPr>
          <a:xfrm>
            <a:off x="685800" y="5076826"/>
            <a:ext cx="7772400" cy="12192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rgbClr val="C0000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800" y="3629025"/>
            <a:ext cx="7772400" cy="1362075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>
              <a:lnSpc>
                <a:spcPct val="90000"/>
              </a:lnSpc>
              <a:defRPr sz="4800" b="1" cap="all">
                <a:solidFill>
                  <a:srgbClr val="A0A0A3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239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pic>
        <p:nvPicPr>
          <p:cNvPr id="2055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65" r:id="rId1"/>
    <p:sldLayoutId id="2147484266" r:id="rId2"/>
    <p:sldLayoutId id="2147484267" r:id="rId3"/>
    <p:sldLayoutId id="2147484268" r:id="rId4"/>
    <p:sldLayoutId id="2147484273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kim.sangeon@kt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Placeholder 3"/>
          <p:cNvSpPr>
            <a:spLocks noGrp="1"/>
          </p:cNvSpPr>
          <p:nvPr>
            <p:ph type="body" idx="1"/>
          </p:nvPr>
        </p:nvSpPr>
        <p:spPr bwMode="auto">
          <a:xfrm>
            <a:off x="685800" y="5069775"/>
            <a:ext cx="7772400" cy="1219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en-US" altLang="ko-KR" sz="2000" dirty="0">
                <a:solidFill>
                  <a:srgbClr val="B42025"/>
                </a:solidFill>
                <a:ea typeface="굴림" panose="020B0600000101010101" pitchFamily="34" charset="-127"/>
              </a:rPr>
              <a:t>Group Name: </a:t>
            </a:r>
            <a:r>
              <a:rPr lang="en-US" altLang="ko-KR" sz="2000" dirty="0" smtClean="0">
                <a:solidFill>
                  <a:srgbClr val="B42025"/>
                </a:solidFill>
                <a:ea typeface="굴림" panose="020B0600000101010101" pitchFamily="34" charset="-127"/>
              </a:rPr>
              <a:t>ARC WG, </a:t>
            </a:r>
            <a:r>
              <a:rPr lang="en-US" altLang="ko-KR" sz="2000" dirty="0" smtClean="0">
                <a:solidFill>
                  <a:srgbClr val="B42025"/>
                </a:solidFill>
                <a:ea typeface="굴림" panose="020B0600000101010101" pitchFamily="34" charset="-127"/>
              </a:rPr>
              <a:t>ARC-2018-0123</a:t>
            </a:r>
            <a:endParaRPr lang="en-US" altLang="ko-KR" sz="2000" dirty="0">
              <a:solidFill>
                <a:srgbClr val="B42025"/>
              </a:solidFill>
              <a:ea typeface="굴림" panose="020B0600000101010101" pitchFamily="34" charset="-127"/>
            </a:endParaRPr>
          </a:p>
          <a:p>
            <a:pPr eaLnBrk="1" hangingPunct="1"/>
            <a:r>
              <a:rPr lang="en-US" altLang="ko-KR" sz="2000" dirty="0">
                <a:solidFill>
                  <a:srgbClr val="B42025"/>
                </a:solidFill>
                <a:ea typeface="굴림" panose="020B0600000101010101" pitchFamily="34" charset="-127"/>
              </a:rPr>
              <a:t>Source: </a:t>
            </a:r>
            <a:r>
              <a:rPr lang="en-US" altLang="ko-KR" sz="2000" dirty="0" smtClean="0">
                <a:solidFill>
                  <a:srgbClr val="B42025"/>
                </a:solidFill>
                <a:ea typeface="굴림" panose="020B0600000101010101" pitchFamily="34" charset="-127"/>
              </a:rPr>
              <a:t>F. Sang-Eon Kim</a:t>
            </a:r>
            <a:r>
              <a:rPr lang="fr-FR" sz="2000" dirty="0" smtClean="0"/>
              <a:t>, KT (TTA), </a:t>
            </a:r>
            <a:r>
              <a:rPr lang="fr-FR" sz="2000" dirty="0" smtClean="0">
                <a:hlinkClick r:id="rId3"/>
              </a:rPr>
              <a:t>kim.sangeon@kt.com</a:t>
            </a:r>
            <a:endParaRPr lang="fr-FR" sz="2000" dirty="0" smtClean="0"/>
          </a:p>
          <a:p>
            <a:pPr eaLnBrk="1" hangingPunct="1"/>
            <a:r>
              <a:rPr lang="en-US" altLang="ko-KR" sz="2000" dirty="0" smtClean="0">
                <a:solidFill>
                  <a:srgbClr val="B42025"/>
                </a:solidFill>
                <a:ea typeface="굴림" panose="020B0600000101010101" pitchFamily="34" charset="-127"/>
              </a:rPr>
              <a:t>Meeting </a:t>
            </a:r>
            <a:r>
              <a:rPr lang="en-US" altLang="ko-KR" sz="2000" dirty="0">
                <a:solidFill>
                  <a:srgbClr val="B42025"/>
                </a:solidFill>
                <a:ea typeface="굴림" panose="020B0600000101010101" pitchFamily="34" charset="-127"/>
              </a:rPr>
              <a:t>Date: </a:t>
            </a:r>
            <a:r>
              <a:rPr lang="en-US" altLang="ko-KR" sz="2000" dirty="0" smtClean="0">
                <a:solidFill>
                  <a:srgbClr val="B42025"/>
                </a:solidFill>
                <a:ea typeface="굴림" panose="020B0600000101010101" pitchFamily="34" charset="-127"/>
              </a:rPr>
              <a:t>2018-05-14 </a:t>
            </a:r>
            <a:r>
              <a:rPr lang="en-US" altLang="ko-KR" sz="2000" dirty="0" smtClean="0">
                <a:solidFill>
                  <a:srgbClr val="B42025"/>
                </a:solidFill>
                <a:ea typeface="굴림" panose="020B0600000101010101" pitchFamily="34" charset="-127"/>
              </a:rPr>
              <a:t>(</a:t>
            </a:r>
            <a:r>
              <a:rPr lang="en-US" altLang="ko-KR" sz="2000" dirty="0" smtClean="0">
                <a:solidFill>
                  <a:srgbClr val="B42025"/>
                </a:solidFill>
                <a:ea typeface="굴림" panose="020B0600000101010101" pitchFamily="34" charset="-127"/>
              </a:rPr>
              <a:t>ARC35)</a:t>
            </a:r>
            <a:endParaRPr lang="en-US" altLang="ko-KR" sz="2000" dirty="0">
              <a:solidFill>
                <a:srgbClr val="B42025"/>
              </a:solidFill>
              <a:ea typeface="굴림" panose="020B0600000101010101" pitchFamily="34" charset="-127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n-US" altLang="ko-KR" sz="4000" cap="none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Content sharing resource forwarding</a:t>
            </a:r>
            <a:endParaRPr lang="en-US" sz="4000" cap="none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Motivation &amp; Background</a:t>
            </a:r>
            <a:endParaRPr lang="ko-KR" altLang="en-US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57200" y="1295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4" name="Rectangle 3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685800" y="1295400"/>
            <a:ext cx="80010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400" b="1" dirty="0"/>
              <a:t>OSR-091 is not implemented</a:t>
            </a:r>
            <a:endParaRPr lang="ko-KR" altLang="en-US" sz="2400" b="1" dirty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altLang="ko-KR" sz="2400" b="1" dirty="0" smtClean="0"/>
              <a:t>Requirement: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ko-KR" altLang="en-US" sz="2000" b="1" dirty="0" smtClean="0"/>
              <a:t>The </a:t>
            </a:r>
            <a:r>
              <a:rPr lang="ko-KR" altLang="en-US" sz="2000" b="1" dirty="0"/>
              <a:t>oneM2M System </a:t>
            </a:r>
            <a:r>
              <a:rPr lang="ko-KR" altLang="en-US" sz="2000" b="1" dirty="0" err="1"/>
              <a:t>shall</a:t>
            </a:r>
            <a:r>
              <a:rPr lang="ko-KR" altLang="en-US" sz="2000" b="1" dirty="0"/>
              <a:t> </a:t>
            </a:r>
            <a:r>
              <a:rPr lang="ko-KR" altLang="en-US" sz="2000" b="1" dirty="0" err="1"/>
              <a:t>be</a:t>
            </a:r>
            <a:r>
              <a:rPr lang="ko-KR" altLang="en-US" sz="2000" b="1" dirty="0"/>
              <a:t> </a:t>
            </a:r>
            <a:r>
              <a:rPr lang="ko-KR" altLang="en-US" sz="2000" b="1" dirty="0" err="1"/>
              <a:t>able</a:t>
            </a:r>
            <a:r>
              <a:rPr lang="ko-KR" altLang="en-US" sz="2000" b="1" dirty="0"/>
              <a:t> </a:t>
            </a:r>
            <a:r>
              <a:rPr lang="ko-KR" altLang="en-US" sz="2000" b="1" dirty="0" err="1"/>
              <a:t>to</a:t>
            </a:r>
            <a:r>
              <a:rPr lang="ko-KR" altLang="en-US" sz="2000" b="1" dirty="0"/>
              <a:t> </a:t>
            </a:r>
            <a:r>
              <a:rPr lang="ko-KR" altLang="en-US" sz="2000" b="1" dirty="0" err="1"/>
              <a:t>notify</a:t>
            </a:r>
            <a:r>
              <a:rPr lang="ko-KR" altLang="en-US" sz="2000" b="1" dirty="0"/>
              <a:t> </a:t>
            </a:r>
            <a:r>
              <a:rPr lang="ko-KR" altLang="en-US" sz="2000" b="1" dirty="0" err="1"/>
              <a:t>interested</a:t>
            </a:r>
            <a:r>
              <a:rPr lang="ko-KR" altLang="en-US" sz="2000" b="1" dirty="0"/>
              <a:t> oneM2M </a:t>
            </a:r>
            <a:r>
              <a:rPr lang="ko-KR" altLang="en-US" sz="2000" b="1" dirty="0" err="1"/>
              <a:t>entities</a:t>
            </a:r>
            <a:r>
              <a:rPr lang="ko-KR" altLang="en-US" sz="2000" b="1" dirty="0"/>
              <a:t> </a:t>
            </a:r>
            <a:r>
              <a:rPr lang="ko-KR" altLang="en-US" sz="2000" b="1" dirty="0" err="1"/>
              <a:t>when</a:t>
            </a:r>
            <a:r>
              <a:rPr lang="ko-KR" altLang="en-US" sz="2000" b="1" dirty="0"/>
              <a:t> </a:t>
            </a:r>
            <a:r>
              <a:rPr lang="ko-KR" altLang="en-US" sz="2000" b="1" dirty="0" err="1"/>
              <a:t>it</a:t>
            </a:r>
            <a:r>
              <a:rPr lang="ko-KR" altLang="en-US" sz="2000" b="1" dirty="0"/>
              <a:t> </a:t>
            </a:r>
            <a:r>
              <a:rPr lang="ko-KR" altLang="en-US" sz="2000" b="1" dirty="0" err="1"/>
              <a:t>detects</a:t>
            </a:r>
            <a:r>
              <a:rPr lang="ko-KR" altLang="en-US" sz="2000" b="1" dirty="0"/>
              <a:t> </a:t>
            </a:r>
            <a:r>
              <a:rPr lang="ko-KR" altLang="en-US" sz="2000" b="1" dirty="0" err="1"/>
              <a:t>forwarded</a:t>
            </a:r>
            <a:r>
              <a:rPr lang="ko-KR" altLang="en-US" sz="2000" b="1" dirty="0"/>
              <a:t> M2M </a:t>
            </a:r>
            <a:r>
              <a:rPr lang="ko-KR" altLang="en-US" sz="2000" b="1" dirty="0" err="1"/>
              <a:t>Application</a:t>
            </a:r>
            <a:r>
              <a:rPr lang="ko-KR" altLang="en-US" sz="2000" b="1" dirty="0"/>
              <a:t> Data </a:t>
            </a:r>
            <a:r>
              <a:rPr lang="ko-KR" altLang="en-US" sz="2000" b="1" dirty="0" err="1"/>
              <a:t>was</a:t>
            </a:r>
            <a:r>
              <a:rPr lang="ko-KR" altLang="en-US" sz="2000" b="1" dirty="0"/>
              <a:t> </a:t>
            </a:r>
            <a:r>
              <a:rPr lang="ko-KR" altLang="en-US" sz="2000" b="1" dirty="0" err="1"/>
              <a:t>not</a:t>
            </a:r>
            <a:r>
              <a:rPr lang="ko-KR" altLang="en-US" sz="2000" b="1" dirty="0"/>
              <a:t> </a:t>
            </a:r>
            <a:r>
              <a:rPr lang="ko-KR" altLang="en-US" sz="2000" b="1" dirty="0" err="1"/>
              <a:t>delivered</a:t>
            </a:r>
            <a:r>
              <a:rPr lang="ko-KR" altLang="en-US" sz="2000" b="1" dirty="0"/>
              <a:t> </a:t>
            </a:r>
            <a:r>
              <a:rPr lang="ko-KR" altLang="en-US" sz="2000" b="1" dirty="0" err="1"/>
              <a:t>within</a:t>
            </a:r>
            <a:r>
              <a:rPr lang="ko-KR" altLang="en-US" sz="2000" b="1" dirty="0"/>
              <a:t> </a:t>
            </a:r>
            <a:r>
              <a:rPr lang="ko-KR" altLang="en-US" sz="2000" b="1" dirty="0" err="1"/>
              <a:t>expected</a:t>
            </a:r>
            <a:r>
              <a:rPr lang="ko-KR" altLang="en-US" sz="2000" b="1" dirty="0"/>
              <a:t> </a:t>
            </a:r>
            <a:r>
              <a:rPr lang="ko-KR" altLang="en-US" sz="2000" b="1" dirty="0" err="1"/>
              <a:t>time</a:t>
            </a:r>
            <a:r>
              <a:rPr lang="ko-KR" altLang="en-US" sz="2000" b="1" dirty="0"/>
              <a:t> </a:t>
            </a:r>
            <a:r>
              <a:rPr lang="ko-KR" altLang="en-US" sz="2000" b="1" dirty="0" err="1"/>
              <a:t>duration</a:t>
            </a:r>
            <a:r>
              <a:rPr lang="ko-KR" altLang="en-US" sz="2000" b="1" dirty="0" smtClean="0"/>
              <a:t>.</a:t>
            </a:r>
            <a:endParaRPr lang="en-US" altLang="ko-KR" sz="2000" b="1" dirty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altLang="ko-KR" sz="2400" b="1" dirty="0" smtClean="0"/>
              <a:t>Related Contributions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ko-KR" altLang="en-US" sz="2000" dirty="0" smtClean="0"/>
              <a:t>REQ-2015-0622R02</a:t>
            </a:r>
            <a:endParaRPr lang="en-US" altLang="ko-KR" sz="2000" dirty="0" smtClean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altLang="ko-KR" sz="2000" dirty="0" smtClean="0"/>
              <a:t>ARC-2015-1956</a:t>
            </a:r>
          </a:p>
          <a:p>
            <a:pPr>
              <a:spcBef>
                <a:spcPts val="1200"/>
              </a:spcBef>
            </a:pPr>
            <a:r>
              <a:rPr lang="en-US" altLang="ko-KR" sz="2400" b="1" dirty="0" smtClean="0"/>
              <a:t>OSR-090 </a:t>
            </a:r>
            <a:r>
              <a:rPr lang="en-US" altLang="ko-KR" sz="2400" b="1" dirty="0"/>
              <a:t>is </a:t>
            </a:r>
            <a:r>
              <a:rPr lang="en-US" altLang="ko-KR" sz="2400" b="1" dirty="0" smtClean="0"/>
              <a:t>partially implemented</a:t>
            </a:r>
            <a:endParaRPr lang="ko-KR" altLang="en-US" sz="2400" b="1" dirty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GB" altLang="ko-KR" sz="2400" b="1" dirty="0" smtClean="0"/>
              <a:t>Requirement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altLang="ko-KR" sz="2000" b="1" dirty="0" smtClean="0"/>
              <a:t>The </a:t>
            </a:r>
            <a:r>
              <a:rPr lang="en-GB" altLang="ko-KR" sz="2000" b="1" dirty="0"/>
              <a:t>oneM2M System shall be able to forward the M2M Application Data to M2M Application without storing the Data. </a:t>
            </a:r>
            <a:endParaRPr lang="en-GB" altLang="ko-KR" sz="2000" b="1" dirty="0" smtClean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altLang="ko-KR" dirty="0"/>
              <a:t>In Rel-2 data are stored in the CSE but never get retrieved by other entities except by subscribe/notify </a:t>
            </a:r>
            <a:r>
              <a:rPr lang="en-GB" altLang="ko-KR" dirty="0" smtClean="0"/>
              <a:t>mechanism: all resources</a:t>
            </a:r>
            <a:endParaRPr lang="en-US" altLang="ko-KR" sz="2000" dirty="0" smtClean="0"/>
          </a:p>
        </p:txBody>
      </p:sp>
    </p:spTree>
    <p:extLst>
      <p:ext uri="{BB962C8B-B14F-4D97-AF65-F5344CB8AC3E}">
        <p14:creationId xmlns:p14="http://schemas.microsoft.com/office/powerpoint/2010/main" val="252397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タイトル 1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ko-KR" dirty="0" smtClean="0">
                <a:ea typeface="굴림" panose="020B0600000101010101" pitchFamily="50" charset="-127"/>
              </a:rPr>
              <a:t>Review for Forwarding Data</a:t>
            </a:r>
          </a:p>
        </p:txBody>
      </p:sp>
      <p:sp>
        <p:nvSpPr>
          <p:cNvPr id="6147" name="スライド番号プレースホルダー 3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873184ED-3DC1-431D-80BA-82E37D466B78}" type="slidenum">
              <a:rPr lang="en-US" altLang="ja-JP">
                <a:solidFill>
                  <a:srgbClr val="898989"/>
                </a:solidFill>
              </a:rPr>
              <a:pPr/>
              <a:t>3</a:t>
            </a:fld>
            <a:endParaRPr lang="en-US" altLang="ja-JP">
              <a:solidFill>
                <a:srgbClr val="898989"/>
              </a:solidFill>
            </a:endParaRPr>
          </a:p>
        </p:txBody>
      </p:sp>
      <p:cxnSp>
        <p:nvCxnSpPr>
          <p:cNvPr id="6148" name="直線矢印コネクタ 4"/>
          <p:cNvCxnSpPr>
            <a:cxnSpLocks noChangeShapeType="1"/>
          </p:cNvCxnSpPr>
          <p:nvPr/>
        </p:nvCxnSpPr>
        <p:spPr bwMode="auto">
          <a:xfrm flipH="1" flipV="1">
            <a:off x="5953125" y="3840163"/>
            <a:ext cx="0" cy="1635125"/>
          </a:xfrm>
          <a:prstGeom prst="straightConnector1">
            <a:avLst/>
          </a:prstGeom>
          <a:noFill/>
          <a:ln w="9525" algn="ctr">
            <a:solidFill>
              <a:srgbClr val="57564F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53882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</p:cxnSp>
      <p:pic>
        <p:nvPicPr>
          <p:cNvPr id="6149" name="図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900" y="3033713"/>
            <a:ext cx="55245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図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7125" y="2027238"/>
            <a:ext cx="557213" cy="81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図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3313" y="4041775"/>
            <a:ext cx="557212" cy="81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図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4675" y="5475288"/>
            <a:ext cx="941388" cy="62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テキスト ボックス 14"/>
          <p:cNvSpPr txBox="1"/>
          <p:nvPr/>
        </p:nvSpPr>
        <p:spPr>
          <a:xfrm rot="5400000">
            <a:off x="5869781" y="4493419"/>
            <a:ext cx="365125" cy="369888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ja-JP"/>
            </a:defPPr>
            <a:lvl1pPr algn="ctr" rtl="0" fontAlgn="ctr">
              <a:spcBef>
                <a:spcPct val="0"/>
              </a:spcBef>
              <a:spcAft>
                <a:spcPct val="0"/>
              </a:spcAft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1pPr>
            <a:lvl2pPr marL="457200" algn="ctr" rtl="0" fontAlgn="ctr">
              <a:spcBef>
                <a:spcPct val="0"/>
              </a:spcBef>
              <a:spcAft>
                <a:spcPct val="0"/>
              </a:spcAft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2pPr>
            <a:lvl3pPr marL="914400" algn="ctr" rtl="0" fontAlgn="ctr">
              <a:spcBef>
                <a:spcPct val="0"/>
              </a:spcBef>
              <a:spcAft>
                <a:spcPct val="0"/>
              </a:spcAft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3pPr>
            <a:lvl4pPr marL="1371600" algn="ctr" rtl="0" fontAlgn="ctr">
              <a:spcBef>
                <a:spcPct val="0"/>
              </a:spcBef>
              <a:spcAft>
                <a:spcPct val="0"/>
              </a:spcAft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4pPr>
            <a:lvl5pPr marL="1828800" algn="ctr" rtl="0" fontAlgn="ctr">
              <a:spcBef>
                <a:spcPct val="0"/>
              </a:spcBef>
              <a:spcAft>
                <a:spcPct val="0"/>
              </a:spcAft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9pPr>
          </a:lstStyle>
          <a:p>
            <a:pPr>
              <a:defRPr/>
            </a:pPr>
            <a:r>
              <a:rPr lang="en-US" altLang="ja-JP" dirty="0">
                <a:latin typeface="+mn-lt"/>
              </a:rPr>
              <a:t>…</a:t>
            </a:r>
            <a:endParaRPr lang="ja-JP" altLang="en-US" dirty="0" smtClean="0">
              <a:latin typeface="+mn-lt"/>
            </a:endParaRPr>
          </a:p>
        </p:txBody>
      </p:sp>
      <p:sp>
        <p:nvSpPr>
          <p:cNvPr id="14" name="フローチャート: 磁気ディスク 17"/>
          <p:cNvSpPr/>
          <p:nvPr/>
        </p:nvSpPr>
        <p:spPr bwMode="gray">
          <a:xfrm>
            <a:off x="7920038" y="4395788"/>
            <a:ext cx="842962" cy="458787"/>
          </a:xfrm>
          <a:prstGeom prst="flowChartMagneticDisk">
            <a:avLst/>
          </a:prstGeom>
          <a:solidFill>
            <a:srgbClr val="DAD9D6"/>
          </a:solidFill>
          <a:ln w="9525" cap="flat" cmpd="sng" algn="ctr">
            <a:solidFill>
              <a:srgbClr val="B1B1AC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53882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ja-JP"/>
            </a:defPPr>
            <a:lvl1pPr algn="ctr" rtl="0" fontAlgn="ctr">
              <a:spcBef>
                <a:spcPct val="0"/>
              </a:spcBef>
              <a:spcAft>
                <a:spcPct val="0"/>
              </a:spcAft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1pPr>
            <a:lvl2pPr marL="457200" algn="ctr" rtl="0" fontAlgn="ctr">
              <a:spcBef>
                <a:spcPct val="0"/>
              </a:spcBef>
              <a:spcAft>
                <a:spcPct val="0"/>
              </a:spcAft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2pPr>
            <a:lvl3pPr marL="914400" algn="ctr" rtl="0" fontAlgn="ctr">
              <a:spcBef>
                <a:spcPct val="0"/>
              </a:spcBef>
              <a:spcAft>
                <a:spcPct val="0"/>
              </a:spcAft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3pPr>
            <a:lvl4pPr marL="1371600" algn="ctr" rtl="0" fontAlgn="ctr">
              <a:spcBef>
                <a:spcPct val="0"/>
              </a:spcBef>
              <a:spcAft>
                <a:spcPct val="0"/>
              </a:spcAft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4pPr>
            <a:lvl5pPr marL="1828800" algn="ctr" rtl="0" fontAlgn="ctr">
              <a:spcBef>
                <a:spcPct val="0"/>
              </a:spcBef>
              <a:spcAft>
                <a:spcPct val="0"/>
              </a:spcAft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9pPr>
          </a:lstStyle>
          <a:p>
            <a:pPr eaLnBrk="1" hangingPunct="1">
              <a:defRPr/>
            </a:pPr>
            <a:r>
              <a:rPr lang="en-US" altLang="ja-JP" sz="1200" dirty="0" smtClean="0">
                <a:latin typeface="+mj-lt"/>
                <a:ea typeface="+mn-ea"/>
              </a:rPr>
              <a:t>Data Archive</a:t>
            </a:r>
            <a:endParaRPr lang="ja-JP" altLang="en-US" sz="1200" dirty="0" smtClean="0">
              <a:latin typeface="+mj-lt"/>
              <a:ea typeface="+mn-ea"/>
            </a:endParaRPr>
          </a:p>
        </p:txBody>
      </p:sp>
      <p:cxnSp>
        <p:nvCxnSpPr>
          <p:cNvPr id="6155" name="直線矢印コネクタ 14"/>
          <p:cNvCxnSpPr>
            <a:cxnSpLocks noChangeShapeType="1"/>
            <a:stCxn id="6149" idx="3"/>
          </p:cNvCxnSpPr>
          <p:nvPr/>
        </p:nvCxnSpPr>
        <p:spPr bwMode="auto">
          <a:xfrm>
            <a:off x="6229350" y="3416300"/>
            <a:ext cx="1223963" cy="979488"/>
          </a:xfrm>
          <a:prstGeom prst="straightConnector1">
            <a:avLst/>
          </a:prstGeom>
          <a:noFill/>
          <a:ln w="9525" algn="ctr">
            <a:solidFill>
              <a:srgbClr val="57564F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53882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</p:cxnSp>
      <p:cxnSp>
        <p:nvCxnSpPr>
          <p:cNvPr id="6156" name="直線矢印コネクタ 15"/>
          <p:cNvCxnSpPr>
            <a:cxnSpLocks noChangeShapeType="1"/>
          </p:cNvCxnSpPr>
          <p:nvPr/>
        </p:nvCxnSpPr>
        <p:spPr bwMode="auto">
          <a:xfrm flipV="1">
            <a:off x="6229350" y="2489200"/>
            <a:ext cx="1155700" cy="668338"/>
          </a:xfrm>
          <a:prstGeom prst="straightConnector1">
            <a:avLst/>
          </a:prstGeom>
          <a:noFill/>
          <a:ln w="9525" algn="ctr">
            <a:solidFill>
              <a:srgbClr val="57564F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53882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17" name="直方体 16"/>
          <p:cNvSpPr/>
          <p:nvPr/>
        </p:nvSpPr>
        <p:spPr bwMode="gray">
          <a:xfrm>
            <a:off x="6477000" y="2362200"/>
            <a:ext cx="593725" cy="168275"/>
          </a:xfrm>
          <a:prstGeom prst="cube">
            <a:avLst>
              <a:gd name="adj" fmla="val 11496"/>
            </a:avLst>
          </a:prstGeom>
          <a:solidFill>
            <a:srgbClr val="DAD9D6"/>
          </a:solidFill>
          <a:ln w="9525" cap="flat" cmpd="sng" algn="ctr">
            <a:solidFill>
              <a:srgbClr val="B1B1AC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53882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ja-JP"/>
            </a:defPPr>
            <a:lvl1pPr algn="ctr" rtl="0" fontAlgn="ctr">
              <a:spcBef>
                <a:spcPct val="0"/>
              </a:spcBef>
              <a:spcAft>
                <a:spcPct val="0"/>
              </a:spcAft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1pPr>
            <a:lvl2pPr marL="457200" algn="ctr" rtl="0" fontAlgn="ctr">
              <a:spcBef>
                <a:spcPct val="0"/>
              </a:spcBef>
              <a:spcAft>
                <a:spcPct val="0"/>
              </a:spcAft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2pPr>
            <a:lvl3pPr marL="914400" algn="ctr" rtl="0" fontAlgn="ctr">
              <a:spcBef>
                <a:spcPct val="0"/>
              </a:spcBef>
              <a:spcAft>
                <a:spcPct val="0"/>
              </a:spcAft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3pPr>
            <a:lvl4pPr marL="1371600" algn="ctr" rtl="0" fontAlgn="ctr">
              <a:spcBef>
                <a:spcPct val="0"/>
              </a:spcBef>
              <a:spcAft>
                <a:spcPct val="0"/>
              </a:spcAft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4pPr>
            <a:lvl5pPr marL="1828800" algn="ctr" rtl="0" fontAlgn="ctr">
              <a:spcBef>
                <a:spcPct val="0"/>
              </a:spcBef>
              <a:spcAft>
                <a:spcPct val="0"/>
              </a:spcAft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9pPr>
          </a:lstStyle>
          <a:p>
            <a:pPr eaLnBrk="1" hangingPunct="1">
              <a:defRPr/>
            </a:pPr>
            <a:r>
              <a:rPr lang="en-US" altLang="ja-JP" sz="800" dirty="0" smtClean="0">
                <a:latin typeface="+mj-lt"/>
                <a:ea typeface="+mn-ea"/>
              </a:rPr>
              <a:t>Data-001</a:t>
            </a:r>
            <a:endParaRPr lang="ja-JP" altLang="en-US" sz="800" dirty="0" err="1" smtClean="0">
              <a:latin typeface="+mj-lt"/>
              <a:ea typeface="+mn-ea"/>
            </a:endParaRPr>
          </a:p>
        </p:txBody>
      </p:sp>
      <p:sp>
        <p:nvSpPr>
          <p:cNvPr id="18" name="直方体 17"/>
          <p:cNvSpPr/>
          <p:nvPr/>
        </p:nvSpPr>
        <p:spPr bwMode="gray">
          <a:xfrm>
            <a:off x="6477000" y="2541588"/>
            <a:ext cx="593725" cy="169862"/>
          </a:xfrm>
          <a:prstGeom prst="cube">
            <a:avLst>
              <a:gd name="adj" fmla="val 11496"/>
            </a:avLst>
          </a:prstGeom>
          <a:solidFill>
            <a:srgbClr val="DAD9D6"/>
          </a:solidFill>
          <a:ln w="9525" cap="flat" cmpd="sng" algn="ctr">
            <a:solidFill>
              <a:srgbClr val="B1B1AC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53882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ja-JP"/>
            </a:defPPr>
            <a:lvl1pPr algn="ctr" rtl="0" fontAlgn="ctr">
              <a:spcBef>
                <a:spcPct val="0"/>
              </a:spcBef>
              <a:spcAft>
                <a:spcPct val="0"/>
              </a:spcAft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1pPr>
            <a:lvl2pPr marL="457200" algn="ctr" rtl="0" fontAlgn="ctr">
              <a:spcBef>
                <a:spcPct val="0"/>
              </a:spcBef>
              <a:spcAft>
                <a:spcPct val="0"/>
              </a:spcAft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2pPr>
            <a:lvl3pPr marL="914400" algn="ctr" rtl="0" fontAlgn="ctr">
              <a:spcBef>
                <a:spcPct val="0"/>
              </a:spcBef>
              <a:spcAft>
                <a:spcPct val="0"/>
              </a:spcAft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3pPr>
            <a:lvl4pPr marL="1371600" algn="ctr" rtl="0" fontAlgn="ctr">
              <a:spcBef>
                <a:spcPct val="0"/>
              </a:spcBef>
              <a:spcAft>
                <a:spcPct val="0"/>
              </a:spcAft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4pPr>
            <a:lvl5pPr marL="1828800" algn="ctr" rtl="0" fontAlgn="ctr">
              <a:spcBef>
                <a:spcPct val="0"/>
              </a:spcBef>
              <a:spcAft>
                <a:spcPct val="0"/>
              </a:spcAft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9pPr>
          </a:lstStyle>
          <a:p>
            <a:pPr eaLnBrk="1" hangingPunct="1">
              <a:defRPr/>
            </a:pPr>
            <a:r>
              <a:rPr lang="en-US" altLang="ja-JP" sz="800" dirty="0" smtClean="0">
                <a:latin typeface="+mj-lt"/>
                <a:ea typeface="+mn-ea"/>
              </a:rPr>
              <a:t>Data-002</a:t>
            </a:r>
            <a:endParaRPr lang="ja-JP" altLang="en-US" sz="800" dirty="0" err="1" smtClean="0">
              <a:latin typeface="+mj-lt"/>
              <a:ea typeface="+mn-ea"/>
            </a:endParaRPr>
          </a:p>
        </p:txBody>
      </p:sp>
      <p:sp>
        <p:nvSpPr>
          <p:cNvPr id="19" name="直方体 18"/>
          <p:cNvSpPr/>
          <p:nvPr/>
        </p:nvSpPr>
        <p:spPr bwMode="gray">
          <a:xfrm>
            <a:off x="6477000" y="2722563"/>
            <a:ext cx="593725" cy="168275"/>
          </a:xfrm>
          <a:prstGeom prst="cube">
            <a:avLst>
              <a:gd name="adj" fmla="val 11496"/>
            </a:avLst>
          </a:prstGeom>
          <a:solidFill>
            <a:srgbClr val="DAD9D6"/>
          </a:solidFill>
          <a:ln w="9525" cap="flat" cmpd="sng" algn="ctr">
            <a:solidFill>
              <a:srgbClr val="B1B1AC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53882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ja-JP"/>
            </a:defPPr>
            <a:lvl1pPr algn="ctr" rtl="0" fontAlgn="ctr">
              <a:spcBef>
                <a:spcPct val="0"/>
              </a:spcBef>
              <a:spcAft>
                <a:spcPct val="0"/>
              </a:spcAft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1pPr>
            <a:lvl2pPr marL="457200" algn="ctr" rtl="0" fontAlgn="ctr">
              <a:spcBef>
                <a:spcPct val="0"/>
              </a:spcBef>
              <a:spcAft>
                <a:spcPct val="0"/>
              </a:spcAft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2pPr>
            <a:lvl3pPr marL="914400" algn="ctr" rtl="0" fontAlgn="ctr">
              <a:spcBef>
                <a:spcPct val="0"/>
              </a:spcBef>
              <a:spcAft>
                <a:spcPct val="0"/>
              </a:spcAft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3pPr>
            <a:lvl4pPr marL="1371600" algn="ctr" rtl="0" fontAlgn="ctr">
              <a:spcBef>
                <a:spcPct val="0"/>
              </a:spcBef>
              <a:spcAft>
                <a:spcPct val="0"/>
              </a:spcAft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4pPr>
            <a:lvl5pPr marL="1828800" algn="ctr" rtl="0" fontAlgn="ctr">
              <a:spcBef>
                <a:spcPct val="0"/>
              </a:spcBef>
              <a:spcAft>
                <a:spcPct val="0"/>
              </a:spcAft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9pPr>
          </a:lstStyle>
          <a:p>
            <a:pPr eaLnBrk="1" hangingPunct="1">
              <a:defRPr/>
            </a:pPr>
            <a:r>
              <a:rPr lang="en-US" altLang="ja-JP" sz="800" dirty="0" smtClean="0">
                <a:latin typeface="+mj-lt"/>
                <a:ea typeface="+mn-ea"/>
              </a:rPr>
              <a:t>Data-003</a:t>
            </a:r>
            <a:endParaRPr lang="ja-JP" altLang="en-US" sz="800" dirty="0" err="1" smtClean="0">
              <a:latin typeface="+mj-lt"/>
              <a:ea typeface="+mn-ea"/>
            </a:endParaRPr>
          </a:p>
        </p:txBody>
      </p:sp>
      <p:sp>
        <p:nvSpPr>
          <p:cNvPr id="20" name="直方体 19"/>
          <p:cNvSpPr/>
          <p:nvPr/>
        </p:nvSpPr>
        <p:spPr bwMode="gray">
          <a:xfrm>
            <a:off x="6653213" y="3614738"/>
            <a:ext cx="593725" cy="168275"/>
          </a:xfrm>
          <a:prstGeom prst="cube">
            <a:avLst>
              <a:gd name="adj" fmla="val 11496"/>
            </a:avLst>
          </a:prstGeom>
          <a:solidFill>
            <a:srgbClr val="DAD9D6"/>
          </a:solidFill>
          <a:ln w="9525" cap="flat" cmpd="sng" algn="ctr">
            <a:solidFill>
              <a:srgbClr val="B1B1AC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53882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ja-JP"/>
            </a:defPPr>
            <a:lvl1pPr algn="ctr" rtl="0" fontAlgn="ctr">
              <a:spcBef>
                <a:spcPct val="0"/>
              </a:spcBef>
              <a:spcAft>
                <a:spcPct val="0"/>
              </a:spcAft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1pPr>
            <a:lvl2pPr marL="457200" algn="ctr" rtl="0" fontAlgn="ctr">
              <a:spcBef>
                <a:spcPct val="0"/>
              </a:spcBef>
              <a:spcAft>
                <a:spcPct val="0"/>
              </a:spcAft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2pPr>
            <a:lvl3pPr marL="914400" algn="ctr" rtl="0" fontAlgn="ctr">
              <a:spcBef>
                <a:spcPct val="0"/>
              </a:spcBef>
              <a:spcAft>
                <a:spcPct val="0"/>
              </a:spcAft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3pPr>
            <a:lvl4pPr marL="1371600" algn="ctr" rtl="0" fontAlgn="ctr">
              <a:spcBef>
                <a:spcPct val="0"/>
              </a:spcBef>
              <a:spcAft>
                <a:spcPct val="0"/>
              </a:spcAft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4pPr>
            <a:lvl5pPr marL="1828800" algn="ctr" rtl="0" fontAlgn="ctr">
              <a:spcBef>
                <a:spcPct val="0"/>
              </a:spcBef>
              <a:spcAft>
                <a:spcPct val="0"/>
              </a:spcAft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9pPr>
          </a:lstStyle>
          <a:p>
            <a:pPr eaLnBrk="1" hangingPunct="1">
              <a:defRPr/>
            </a:pPr>
            <a:r>
              <a:rPr lang="en-US" altLang="ja-JP" sz="800" dirty="0" smtClean="0">
                <a:latin typeface="+mj-lt"/>
                <a:ea typeface="+mn-ea"/>
              </a:rPr>
              <a:t>Data-001</a:t>
            </a:r>
            <a:endParaRPr lang="ja-JP" altLang="en-US" sz="800" dirty="0" err="1" smtClean="0">
              <a:latin typeface="+mj-lt"/>
              <a:ea typeface="+mn-ea"/>
            </a:endParaRPr>
          </a:p>
        </p:txBody>
      </p:sp>
      <p:sp>
        <p:nvSpPr>
          <p:cNvPr id="21" name="直方体 20"/>
          <p:cNvSpPr/>
          <p:nvPr/>
        </p:nvSpPr>
        <p:spPr bwMode="gray">
          <a:xfrm>
            <a:off x="6653213" y="3794125"/>
            <a:ext cx="593725" cy="169863"/>
          </a:xfrm>
          <a:prstGeom prst="cube">
            <a:avLst>
              <a:gd name="adj" fmla="val 11496"/>
            </a:avLst>
          </a:prstGeom>
          <a:solidFill>
            <a:srgbClr val="DAD9D6"/>
          </a:solidFill>
          <a:ln w="9525" cap="flat" cmpd="sng" algn="ctr">
            <a:solidFill>
              <a:srgbClr val="B1B1AC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53882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ja-JP"/>
            </a:defPPr>
            <a:lvl1pPr algn="ctr" rtl="0" fontAlgn="ctr">
              <a:spcBef>
                <a:spcPct val="0"/>
              </a:spcBef>
              <a:spcAft>
                <a:spcPct val="0"/>
              </a:spcAft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1pPr>
            <a:lvl2pPr marL="457200" algn="ctr" rtl="0" fontAlgn="ctr">
              <a:spcBef>
                <a:spcPct val="0"/>
              </a:spcBef>
              <a:spcAft>
                <a:spcPct val="0"/>
              </a:spcAft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2pPr>
            <a:lvl3pPr marL="914400" algn="ctr" rtl="0" fontAlgn="ctr">
              <a:spcBef>
                <a:spcPct val="0"/>
              </a:spcBef>
              <a:spcAft>
                <a:spcPct val="0"/>
              </a:spcAft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3pPr>
            <a:lvl4pPr marL="1371600" algn="ctr" rtl="0" fontAlgn="ctr">
              <a:spcBef>
                <a:spcPct val="0"/>
              </a:spcBef>
              <a:spcAft>
                <a:spcPct val="0"/>
              </a:spcAft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4pPr>
            <a:lvl5pPr marL="1828800" algn="ctr" rtl="0" fontAlgn="ctr">
              <a:spcBef>
                <a:spcPct val="0"/>
              </a:spcBef>
              <a:spcAft>
                <a:spcPct val="0"/>
              </a:spcAft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9pPr>
          </a:lstStyle>
          <a:p>
            <a:pPr eaLnBrk="1" hangingPunct="1">
              <a:defRPr/>
            </a:pPr>
            <a:r>
              <a:rPr lang="en-US" altLang="ja-JP" sz="800" dirty="0" smtClean="0">
                <a:latin typeface="+mj-lt"/>
                <a:ea typeface="+mn-ea"/>
              </a:rPr>
              <a:t>Data-002</a:t>
            </a:r>
            <a:endParaRPr lang="ja-JP" altLang="en-US" sz="800" dirty="0" err="1" smtClean="0">
              <a:latin typeface="+mj-lt"/>
              <a:ea typeface="+mn-ea"/>
            </a:endParaRPr>
          </a:p>
        </p:txBody>
      </p:sp>
      <p:sp>
        <p:nvSpPr>
          <p:cNvPr id="22" name="直方体 21"/>
          <p:cNvSpPr/>
          <p:nvPr/>
        </p:nvSpPr>
        <p:spPr bwMode="gray">
          <a:xfrm>
            <a:off x="6653213" y="3975100"/>
            <a:ext cx="593725" cy="168275"/>
          </a:xfrm>
          <a:prstGeom prst="cube">
            <a:avLst>
              <a:gd name="adj" fmla="val 11496"/>
            </a:avLst>
          </a:prstGeom>
          <a:solidFill>
            <a:srgbClr val="DAD9D6"/>
          </a:solidFill>
          <a:ln w="9525" cap="flat" cmpd="sng" algn="ctr">
            <a:solidFill>
              <a:srgbClr val="B1B1AC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53882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ja-JP"/>
            </a:defPPr>
            <a:lvl1pPr algn="ctr" rtl="0" fontAlgn="ctr">
              <a:spcBef>
                <a:spcPct val="0"/>
              </a:spcBef>
              <a:spcAft>
                <a:spcPct val="0"/>
              </a:spcAft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1pPr>
            <a:lvl2pPr marL="457200" algn="ctr" rtl="0" fontAlgn="ctr">
              <a:spcBef>
                <a:spcPct val="0"/>
              </a:spcBef>
              <a:spcAft>
                <a:spcPct val="0"/>
              </a:spcAft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2pPr>
            <a:lvl3pPr marL="914400" algn="ctr" rtl="0" fontAlgn="ctr">
              <a:spcBef>
                <a:spcPct val="0"/>
              </a:spcBef>
              <a:spcAft>
                <a:spcPct val="0"/>
              </a:spcAft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3pPr>
            <a:lvl4pPr marL="1371600" algn="ctr" rtl="0" fontAlgn="ctr">
              <a:spcBef>
                <a:spcPct val="0"/>
              </a:spcBef>
              <a:spcAft>
                <a:spcPct val="0"/>
              </a:spcAft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4pPr>
            <a:lvl5pPr marL="1828800" algn="ctr" rtl="0" fontAlgn="ctr">
              <a:spcBef>
                <a:spcPct val="0"/>
              </a:spcBef>
              <a:spcAft>
                <a:spcPct val="0"/>
              </a:spcAft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9pPr>
          </a:lstStyle>
          <a:p>
            <a:pPr eaLnBrk="1" hangingPunct="1">
              <a:defRPr/>
            </a:pPr>
            <a:r>
              <a:rPr lang="en-US" altLang="ja-JP" sz="800" dirty="0" smtClean="0">
                <a:latin typeface="+mj-lt"/>
                <a:ea typeface="+mn-ea"/>
              </a:rPr>
              <a:t>Data-003</a:t>
            </a:r>
            <a:endParaRPr lang="ja-JP" altLang="en-US" sz="800" dirty="0" err="1" smtClean="0">
              <a:latin typeface="+mj-lt"/>
              <a:ea typeface="+mn-ea"/>
            </a:endParaRPr>
          </a:p>
        </p:txBody>
      </p:sp>
      <p:pic>
        <p:nvPicPr>
          <p:cNvPr id="6163" name="図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1413" y="1903413"/>
            <a:ext cx="555625" cy="81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164" name="直線矢印コネクタ 23"/>
          <p:cNvCxnSpPr>
            <a:cxnSpLocks noChangeShapeType="1"/>
          </p:cNvCxnSpPr>
          <p:nvPr/>
        </p:nvCxnSpPr>
        <p:spPr bwMode="auto">
          <a:xfrm flipH="1" flipV="1">
            <a:off x="5365750" y="2641600"/>
            <a:ext cx="396875" cy="492125"/>
          </a:xfrm>
          <a:prstGeom prst="straightConnector1">
            <a:avLst/>
          </a:prstGeom>
          <a:noFill/>
          <a:ln w="19050" algn="ctr">
            <a:solidFill>
              <a:srgbClr val="FF0000"/>
            </a:solidFill>
            <a:prstDash val="sysDash"/>
            <a:round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53882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6165" name="テキスト ボックス 34"/>
          <p:cNvSpPr txBox="1">
            <a:spLocks noChangeArrowheads="1"/>
          </p:cNvSpPr>
          <p:nvPr/>
        </p:nvSpPr>
        <p:spPr bwMode="auto">
          <a:xfrm>
            <a:off x="4705350" y="3633788"/>
            <a:ext cx="12731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fontAlgn="ctr"/>
            <a:r>
              <a:rPr kumimoji="1" lang="en-US" altLang="ja-JP">
                <a:solidFill>
                  <a:srgbClr val="000000"/>
                </a:solidFill>
                <a:latin typeface="Meiryo UI" pitchFamily="50" charset="-128"/>
                <a:ea typeface="Meiryo UI" pitchFamily="50" charset="-128"/>
              </a:rPr>
              <a:t>Platform</a:t>
            </a:r>
            <a:endParaRPr kumimoji="1" lang="ja-JP" altLang="en-US">
              <a:solidFill>
                <a:srgbClr val="000000"/>
              </a:solidFill>
              <a:latin typeface="Meiryo UI" pitchFamily="50" charset="-128"/>
              <a:ea typeface="Meiryo UI" pitchFamily="50" charset="-128"/>
            </a:endParaRPr>
          </a:p>
        </p:txBody>
      </p:sp>
      <p:sp>
        <p:nvSpPr>
          <p:cNvPr id="6166" name="テキスト ボックス 35"/>
          <p:cNvSpPr txBox="1">
            <a:spLocks noChangeArrowheads="1"/>
          </p:cNvSpPr>
          <p:nvPr/>
        </p:nvSpPr>
        <p:spPr bwMode="auto">
          <a:xfrm>
            <a:off x="4616450" y="2759075"/>
            <a:ext cx="12731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fontAlgn="ctr"/>
            <a:r>
              <a:rPr kumimoji="1" lang="en-US" altLang="ja-JP">
                <a:solidFill>
                  <a:srgbClr val="C00000"/>
                </a:solidFill>
                <a:latin typeface="Meiryo UI" pitchFamily="50" charset="-128"/>
                <a:ea typeface="Meiryo UI" pitchFamily="50" charset="-128"/>
              </a:rPr>
              <a:t>Alert</a:t>
            </a:r>
            <a:endParaRPr kumimoji="1" lang="ja-JP" altLang="en-US">
              <a:solidFill>
                <a:srgbClr val="C00000"/>
              </a:solidFill>
              <a:latin typeface="Meiryo UI" pitchFamily="50" charset="-128"/>
              <a:ea typeface="Meiryo UI" pitchFamily="50" charset="-128"/>
            </a:endParaRPr>
          </a:p>
        </p:txBody>
      </p:sp>
      <p:sp>
        <p:nvSpPr>
          <p:cNvPr id="27" name="直方体 26"/>
          <p:cNvSpPr/>
          <p:nvPr/>
        </p:nvSpPr>
        <p:spPr bwMode="gray">
          <a:xfrm>
            <a:off x="5654675" y="4043363"/>
            <a:ext cx="593725" cy="168275"/>
          </a:xfrm>
          <a:prstGeom prst="cube">
            <a:avLst>
              <a:gd name="adj" fmla="val 11496"/>
            </a:avLst>
          </a:prstGeom>
          <a:solidFill>
            <a:srgbClr val="DAD9D6"/>
          </a:solidFill>
          <a:ln w="9525" cap="flat" cmpd="sng" algn="ctr">
            <a:solidFill>
              <a:srgbClr val="B1B1AC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53882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ja-JP"/>
            </a:defPPr>
            <a:lvl1pPr algn="ctr" rtl="0" fontAlgn="ctr">
              <a:spcBef>
                <a:spcPct val="0"/>
              </a:spcBef>
              <a:spcAft>
                <a:spcPct val="0"/>
              </a:spcAft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1pPr>
            <a:lvl2pPr marL="457200" algn="ctr" rtl="0" fontAlgn="ctr">
              <a:spcBef>
                <a:spcPct val="0"/>
              </a:spcBef>
              <a:spcAft>
                <a:spcPct val="0"/>
              </a:spcAft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2pPr>
            <a:lvl3pPr marL="914400" algn="ctr" rtl="0" fontAlgn="ctr">
              <a:spcBef>
                <a:spcPct val="0"/>
              </a:spcBef>
              <a:spcAft>
                <a:spcPct val="0"/>
              </a:spcAft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3pPr>
            <a:lvl4pPr marL="1371600" algn="ctr" rtl="0" fontAlgn="ctr">
              <a:spcBef>
                <a:spcPct val="0"/>
              </a:spcBef>
              <a:spcAft>
                <a:spcPct val="0"/>
              </a:spcAft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4pPr>
            <a:lvl5pPr marL="1828800" algn="ctr" rtl="0" fontAlgn="ctr">
              <a:spcBef>
                <a:spcPct val="0"/>
              </a:spcBef>
              <a:spcAft>
                <a:spcPct val="0"/>
              </a:spcAft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9pPr>
          </a:lstStyle>
          <a:p>
            <a:pPr eaLnBrk="1" hangingPunct="1">
              <a:defRPr/>
            </a:pPr>
            <a:r>
              <a:rPr lang="en-US" altLang="ja-JP" sz="800" dirty="0" smtClean="0">
                <a:latin typeface="+mj-lt"/>
                <a:ea typeface="+mn-ea"/>
              </a:rPr>
              <a:t>Data-001</a:t>
            </a:r>
            <a:endParaRPr lang="ja-JP" altLang="en-US" sz="800" dirty="0" err="1" smtClean="0">
              <a:latin typeface="+mj-lt"/>
              <a:ea typeface="+mn-ea"/>
            </a:endParaRPr>
          </a:p>
        </p:txBody>
      </p:sp>
      <p:sp>
        <p:nvSpPr>
          <p:cNvPr id="28" name="直方体 27"/>
          <p:cNvSpPr/>
          <p:nvPr/>
        </p:nvSpPr>
        <p:spPr bwMode="gray">
          <a:xfrm>
            <a:off x="5654675" y="4222750"/>
            <a:ext cx="593725" cy="169863"/>
          </a:xfrm>
          <a:prstGeom prst="cube">
            <a:avLst>
              <a:gd name="adj" fmla="val 11496"/>
            </a:avLst>
          </a:prstGeom>
          <a:solidFill>
            <a:srgbClr val="DAD9D6"/>
          </a:solidFill>
          <a:ln w="9525" cap="flat" cmpd="sng" algn="ctr">
            <a:solidFill>
              <a:srgbClr val="B1B1AC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53882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ja-JP"/>
            </a:defPPr>
            <a:lvl1pPr algn="ctr" rtl="0" fontAlgn="ctr">
              <a:spcBef>
                <a:spcPct val="0"/>
              </a:spcBef>
              <a:spcAft>
                <a:spcPct val="0"/>
              </a:spcAft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1pPr>
            <a:lvl2pPr marL="457200" algn="ctr" rtl="0" fontAlgn="ctr">
              <a:spcBef>
                <a:spcPct val="0"/>
              </a:spcBef>
              <a:spcAft>
                <a:spcPct val="0"/>
              </a:spcAft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2pPr>
            <a:lvl3pPr marL="914400" algn="ctr" rtl="0" fontAlgn="ctr">
              <a:spcBef>
                <a:spcPct val="0"/>
              </a:spcBef>
              <a:spcAft>
                <a:spcPct val="0"/>
              </a:spcAft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3pPr>
            <a:lvl4pPr marL="1371600" algn="ctr" rtl="0" fontAlgn="ctr">
              <a:spcBef>
                <a:spcPct val="0"/>
              </a:spcBef>
              <a:spcAft>
                <a:spcPct val="0"/>
              </a:spcAft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4pPr>
            <a:lvl5pPr marL="1828800" algn="ctr" rtl="0" fontAlgn="ctr">
              <a:spcBef>
                <a:spcPct val="0"/>
              </a:spcBef>
              <a:spcAft>
                <a:spcPct val="0"/>
              </a:spcAft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9pPr>
          </a:lstStyle>
          <a:p>
            <a:pPr eaLnBrk="1" hangingPunct="1">
              <a:defRPr/>
            </a:pPr>
            <a:r>
              <a:rPr lang="en-US" altLang="ja-JP" sz="800" dirty="0" smtClean="0">
                <a:latin typeface="+mj-lt"/>
                <a:ea typeface="+mn-ea"/>
              </a:rPr>
              <a:t>Data-002</a:t>
            </a:r>
            <a:endParaRPr lang="ja-JP" altLang="en-US" sz="800" dirty="0" err="1" smtClean="0">
              <a:latin typeface="+mj-lt"/>
              <a:ea typeface="+mn-ea"/>
            </a:endParaRPr>
          </a:p>
        </p:txBody>
      </p:sp>
      <p:sp>
        <p:nvSpPr>
          <p:cNvPr id="29" name="直方体 28"/>
          <p:cNvSpPr/>
          <p:nvPr/>
        </p:nvSpPr>
        <p:spPr bwMode="gray">
          <a:xfrm>
            <a:off x="5654675" y="4403725"/>
            <a:ext cx="593725" cy="168275"/>
          </a:xfrm>
          <a:prstGeom prst="cube">
            <a:avLst>
              <a:gd name="adj" fmla="val 11496"/>
            </a:avLst>
          </a:prstGeom>
          <a:solidFill>
            <a:srgbClr val="DAD9D6"/>
          </a:solidFill>
          <a:ln w="9525" cap="flat" cmpd="sng" algn="ctr">
            <a:solidFill>
              <a:srgbClr val="B1B1AC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53882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ja-JP"/>
            </a:defPPr>
            <a:lvl1pPr algn="ctr" rtl="0" fontAlgn="ctr">
              <a:spcBef>
                <a:spcPct val="0"/>
              </a:spcBef>
              <a:spcAft>
                <a:spcPct val="0"/>
              </a:spcAft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1pPr>
            <a:lvl2pPr marL="457200" algn="ctr" rtl="0" fontAlgn="ctr">
              <a:spcBef>
                <a:spcPct val="0"/>
              </a:spcBef>
              <a:spcAft>
                <a:spcPct val="0"/>
              </a:spcAft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2pPr>
            <a:lvl3pPr marL="914400" algn="ctr" rtl="0" fontAlgn="ctr">
              <a:spcBef>
                <a:spcPct val="0"/>
              </a:spcBef>
              <a:spcAft>
                <a:spcPct val="0"/>
              </a:spcAft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3pPr>
            <a:lvl4pPr marL="1371600" algn="ctr" rtl="0" fontAlgn="ctr">
              <a:spcBef>
                <a:spcPct val="0"/>
              </a:spcBef>
              <a:spcAft>
                <a:spcPct val="0"/>
              </a:spcAft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4pPr>
            <a:lvl5pPr marL="1828800" algn="ctr" rtl="0" fontAlgn="ctr">
              <a:spcBef>
                <a:spcPct val="0"/>
              </a:spcBef>
              <a:spcAft>
                <a:spcPct val="0"/>
              </a:spcAft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rgbClr val="000000"/>
                </a:solidFill>
                <a:latin typeface="ＭＳ Ｐゴシック" pitchFamily="50" charset="-128"/>
                <a:ea typeface="ＭＳ Ｐゴシック" pitchFamily="50" charset="-128"/>
                <a:cs typeface="+mn-cs"/>
              </a:defRPr>
            </a:lvl9pPr>
          </a:lstStyle>
          <a:p>
            <a:pPr eaLnBrk="1" hangingPunct="1">
              <a:defRPr/>
            </a:pPr>
            <a:r>
              <a:rPr lang="en-US" altLang="ja-JP" sz="800" dirty="0" smtClean="0">
                <a:latin typeface="+mj-lt"/>
                <a:ea typeface="+mn-ea"/>
              </a:rPr>
              <a:t>Data-003</a:t>
            </a:r>
            <a:endParaRPr lang="ja-JP" altLang="en-US" sz="800" dirty="0" err="1" smtClean="0">
              <a:latin typeface="+mj-lt"/>
              <a:ea typeface="+mn-ea"/>
            </a:endParaRPr>
          </a:p>
        </p:txBody>
      </p:sp>
      <p:sp>
        <p:nvSpPr>
          <p:cNvPr id="32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4144963" cy="4525963"/>
          </a:xfrm>
        </p:spPr>
        <p:txBody>
          <a:bodyPr>
            <a:normAutofit fontScale="77500" lnSpcReduction="20000"/>
          </a:bodyPr>
          <a:lstStyle/>
          <a:p>
            <a:pPr>
              <a:buFont typeface="Arial" charset="0"/>
              <a:buChar char="•"/>
              <a:defRPr/>
            </a:pPr>
            <a:r>
              <a:rPr lang="en-US" dirty="0" smtClean="0"/>
              <a:t>Instead of storing data on the platform, collected data will be redirected to destined M2M App.</a:t>
            </a:r>
          </a:p>
          <a:p>
            <a:pPr>
              <a:buFont typeface="Arial" charset="0"/>
              <a:buChar char="•"/>
              <a:defRPr/>
            </a:pPr>
            <a:r>
              <a:rPr lang="en-US" dirty="0" smtClean="0"/>
              <a:t>Optionally, alert message to be notified when the expected data is not delivered.</a:t>
            </a:r>
          </a:p>
          <a:p>
            <a:pPr>
              <a:buFont typeface="Arial" charset="0"/>
              <a:buChar char="•"/>
              <a:defRPr/>
            </a:pPr>
            <a:r>
              <a:rPr lang="en-US" dirty="0" smtClean="0"/>
              <a:t>Focus on ‘Content Sharing Resources’ i.e. container, </a:t>
            </a:r>
            <a:r>
              <a:rPr lang="en-US" dirty="0" err="1" smtClean="0"/>
              <a:t>contentInstance</a:t>
            </a:r>
            <a:r>
              <a:rPr lang="en-US" dirty="0" smtClean="0"/>
              <a:t>, </a:t>
            </a:r>
            <a:r>
              <a:rPr lang="en-US" dirty="0" err="1" smtClean="0"/>
              <a:t>flexcontainer</a:t>
            </a:r>
            <a:r>
              <a:rPr lang="en-US" dirty="0" smtClean="0"/>
              <a:t>, </a:t>
            </a:r>
            <a:r>
              <a:rPr lang="en-US" dirty="0" err="1" smtClean="0"/>
              <a:t>timeSeries</a:t>
            </a:r>
            <a:r>
              <a:rPr lang="en-US" dirty="0" smtClean="0"/>
              <a:t>, </a:t>
            </a:r>
            <a:r>
              <a:rPr lang="en-US" dirty="0" err="1" smtClean="0"/>
              <a:t>timeSeriesInstance</a:t>
            </a:r>
            <a:r>
              <a:rPr lang="en-US" dirty="0" smtClean="0"/>
              <a:t> (</a:t>
            </a:r>
            <a:r>
              <a:rPr lang="en-US" smtClean="0"/>
              <a:t>TS-0001 9.6.1.1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6171" name="テキスト ボックス 34"/>
          <p:cNvSpPr txBox="1">
            <a:spLocks noChangeArrowheads="1"/>
          </p:cNvSpPr>
          <p:nvPr/>
        </p:nvSpPr>
        <p:spPr bwMode="auto">
          <a:xfrm>
            <a:off x="4648200" y="5345113"/>
            <a:ext cx="12731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fontAlgn="ctr"/>
            <a:r>
              <a:rPr kumimoji="1" lang="en-US" altLang="ja-JP">
                <a:solidFill>
                  <a:srgbClr val="000000"/>
                </a:solidFill>
                <a:latin typeface="Meiryo UI" pitchFamily="50" charset="-128"/>
                <a:ea typeface="Meiryo UI" pitchFamily="50" charset="-128"/>
              </a:rPr>
              <a:t>Device</a:t>
            </a:r>
            <a:endParaRPr kumimoji="1" lang="ja-JP" altLang="en-US">
              <a:solidFill>
                <a:srgbClr val="000000"/>
              </a:solidFill>
              <a:latin typeface="Meiryo UI" pitchFamily="50" charset="-128"/>
              <a:ea typeface="Meiryo UI" pitchFamily="50" charset="-128"/>
            </a:endParaRPr>
          </a:p>
        </p:txBody>
      </p:sp>
      <p:sp>
        <p:nvSpPr>
          <p:cNvPr id="6172" name="テキスト ボックス 34"/>
          <p:cNvSpPr txBox="1">
            <a:spLocks noChangeArrowheads="1"/>
          </p:cNvSpPr>
          <p:nvPr/>
        </p:nvSpPr>
        <p:spPr bwMode="auto">
          <a:xfrm>
            <a:off x="5181600" y="1752600"/>
            <a:ext cx="14144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fontAlgn="ctr"/>
            <a:r>
              <a:rPr kumimoji="1" lang="en-US" altLang="ja-JP">
                <a:solidFill>
                  <a:srgbClr val="000000"/>
                </a:solidFill>
                <a:latin typeface="Meiryo UI" pitchFamily="50" charset="-128"/>
                <a:ea typeface="Meiryo UI" pitchFamily="50" charset="-128"/>
              </a:rPr>
              <a:t>Monitoring App.</a:t>
            </a:r>
            <a:endParaRPr kumimoji="1" lang="ja-JP" altLang="en-US">
              <a:solidFill>
                <a:srgbClr val="000000"/>
              </a:solidFill>
              <a:latin typeface="Meiryo UI" pitchFamily="50" charset="-128"/>
              <a:ea typeface="Meiryo UI" pitchFamily="50" charset="-128"/>
            </a:endParaRPr>
          </a:p>
        </p:txBody>
      </p:sp>
      <p:sp>
        <p:nvSpPr>
          <p:cNvPr id="6173" name="テキスト ボックス 34"/>
          <p:cNvSpPr txBox="1">
            <a:spLocks noChangeArrowheads="1"/>
          </p:cNvSpPr>
          <p:nvPr/>
        </p:nvSpPr>
        <p:spPr bwMode="auto">
          <a:xfrm>
            <a:off x="6978650" y="4724400"/>
            <a:ext cx="17081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fontAlgn="ctr"/>
            <a:r>
              <a:rPr kumimoji="1" lang="en-US" altLang="ja-JP">
                <a:solidFill>
                  <a:srgbClr val="000000"/>
                </a:solidFill>
                <a:latin typeface="Meiryo UI" pitchFamily="50" charset="-128"/>
                <a:ea typeface="Meiryo UI" pitchFamily="50" charset="-128"/>
              </a:rPr>
              <a:t>External </a:t>
            </a:r>
          </a:p>
          <a:p>
            <a:pPr algn="ctr" fontAlgn="ctr"/>
            <a:r>
              <a:rPr kumimoji="1" lang="en-US" altLang="ja-JP">
                <a:solidFill>
                  <a:srgbClr val="000000"/>
                </a:solidFill>
                <a:latin typeface="Meiryo UI" pitchFamily="50" charset="-128"/>
                <a:ea typeface="Meiryo UI" pitchFamily="50" charset="-128"/>
              </a:rPr>
              <a:t>Data Archive</a:t>
            </a:r>
            <a:endParaRPr kumimoji="1" lang="ja-JP" altLang="en-US">
              <a:solidFill>
                <a:srgbClr val="000000"/>
              </a:solidFill>
              <a:latin typeface="Meiryo UI" pitchFamily="50" charset="-128"/>
              <a:ea typeface="Meiryo UI" pitchFamily="50" charset="-128"/>
            </a:endParaRPr>
          </a:p>
        </p:txBody>
      </p:sp>
      <p:cxnSp>
        <p:nvCxnSpPr>
          <p:cNvPr id="6174" name="直線矢印コネクタ 35"/>
          <p:cNvCxnSpPr>
            <a:cxnSpLocks noChangeShapeType="1"/>
          </p:cNvCxnSpPr>
          <p:nvPr/>
        </p:nvCxnSpPr>
        <p:spPr bwMode="auto">
          <a:xfrm flipV="1">
            <a:off x="6311900" y="2667000"/>
            <a:ext cx="1155700" cy="668338"/>
          </a:xfrm>
          <a:prstGeom prst="straightConnector1">
            <a:avLst/>
          </a:prstGeom>
          <a:noFill/>
          <a:ln w="25400" algn="ctr">
            <a:solidFill>
              <a:srgbClr val="00B050"/>
            </a:solidFill>
            <a:prstDash val="sysDot"/>
            <a:round/>
            <a:headEnd type="arrow" w="med" len="med"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53882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</p:cxnSp>
      <p:sp>
        <p:nvSpPr>
          <p:cNvPr id="6175" name="テキスト ボックス 36"/>
          <p:cNvSpPr txBox="1">
            <a:spLocks noChangeArrowheads="1"/>
          </p:cNvSpPr>
          <p:nvPr/>
        </p:nvSpPr>
        <p:spPr bwMode="auto">
          <a:xfrm>
            <a:off x="7207250" y="2667000"/>
            <a:ext cx="17081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fontAlgn="ctr"/>
            <a:r>
              <a:rPr kumimoji="1" lang="en-US" altLang="ja-JP">
                <a:solidFill>
                  <a:srgbClr val="000000"/>
                </a:solidFill>
                <a:latin typeface="Meiryo UI" pitchFamily="50" charset="-128"/>
                <a:ea typeface="Meiryo UI" pitchFamily="50" charset="-128"/>
              </a:rPr>
              <a:t>Triggering</a:t>
            </a:r>
          </a:p>
          <a:p>
            <a:pPr algn="ctr" fontAlgn="ctr"/>
            <a:r>
              <a:rPr kumimoji="1" lang="en-US" altLang="ja-JP">
                <a:solidFill>
                  <a:srgbClr val="000000"/>
                </a:solidFill>
                <a:latin typeface="Meiryo UI" pitchFamily="50" charset="-128"/>
                <a:ea typeface="Meiryo UI" pitchFamily="50" charset="-128"/>
              </a:rPr>
              <a:t>Event App.</a:t>
            </a:r>
            <a:endParaRPr kumimoji="1" lang="ja-JP" altLang="en-US">
              <a:solidFill>
                <a:srgbClr val="000000"/>
              </a:solidFill>
              <a:latin typeface="Meiryo UI" pitchFamily="50" charset="-128"/>
              <a:ea typeface="Meiryo UI" pitchFamily="50" charset="-128"/>
            </a:endParaRPr>
          </a:p>
        </p:txBody>
      </p:sp>
      <p:sp>
        <p:nvSpPr>
          <p:cNvPr id="6176" name="テキスト ボックス 35"/>
          <p:cNvSpPr txBox="1">
            <a:spLocks noChangeArrowheads="1"/>
          </p:cNvSpPr>
          <p:nvPr/>
        </p:nvSpPr>
        <p:spPr bwMode="auto">
          <a:xfrm>
            <a:off x="6346825" y="2982913"/>
            <a:ext cx="12731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fontAlgn="ctr"/>
            <a:r>
              <a:rPr kumimoji="1" lang="en-US" altLang="ja-JP">
                <a:solidFill>
                  <a:srgbClr val="00B050"/>
                </a:solidFill>
                <a:latin typeface="Meiryo UI" pitchFamily="50" charset="-128"/>
                <a:ea typeface="Meiryo UI" pitchFamily="50" charset="-128"/>
              </a:rPr>
              <a:t>Event</a:t>
            </a:r>
            <a:endParaRPr kumimoji="1" lang="ja-JP" altLang="en-US">
              <a:solidFill>
                <a:srgbClr val="00B050"/>
              </a:solidFill>
              <a:latin typeface="Meiryo UI" pitchFamily="50" charset="-128"/>
              <a:ea typeface="Meiryo UI" pitchFamily="50" charset="-128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5762625" y="1133237"/>
            <a:ext cx="28046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 smtClean="0">
                <a:solidFill>
                  <a:srgbClr val="FF0000"/>
                </a:solidFill>
              </a:rPr>
              <a:t>Reference: ARC-2015-1956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71276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Proposals</a:t>
            </a:r>
            <a:endParaRPr lang="ko-KR" altLang="en-US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57200" y="1295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4" name="직사각형 13"/>
          <p:cNvSpPr/>
          <p:nvPr/>
        </p:nvSpPr>
        <p:spPr>
          <a:xfrm>
            <a:off x="437591" y="1143000"/>
            <a:ext cx="8153400" cy="55553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900"/>
              </a:spcAft>
            </a:pPr>
            <a:r>
              <a:rPr lang="en-US" altLang="ko-KR" sz="2400" b="1" dirty="0" smtClean="0"/>
              <a:t>Introduce to new attribute to forward ‘content sharing resources (CSR)’  </a:t>
            </a:r>
          </a:p>
          <a:p>
            <a:pPr marL="914400" lvl="1" indent="-457200">
              <a:spcAft>
                <a:spcPts val="900"/>
              </a:spcAft>
              <a:buFont typeface="Wingdings" panose="05000000000000000000" pitchFamily="2" charset="2"/>
              <a:buChar char="§"/>
            </a:pPr>
            <a:r>
              <a:rPr lang="en-US" altLang="ko-KR" sz="2400" b="1" dirty="0" smtClean="0"/>
              <a:t>Function (scheme)</a:t>
            </a:r>
          </a:p>
          <a:p>
            <a:pPr marL="1371600" lvl="2" indent="-457200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GB" altLang="ko-KR" sz="2000" dirty="0" smtClean="0"/>
              <a:t>Default: a CSR is saved at IN-CSE only, not forwarding</a:t>
            </a:r>
          </a:p>
          <a:p>
            <a:pPr marL="1371600" lvl="2" indent="-457200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GB" altLang="ko-KR" sz="2000" dirty="0" smtClean="0"/>
              <a:t>Forwarding only: a CSR is forwarding to targets and it is not saved at IN-CSE</a:t>
            </a:r>
          </a:p>
          <a:p>
            <a:pPr marL="1371600" lvl="2" indent="-457200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GB" altLang="ko-KR" sz="2000" dirty="0" smtClean="0"/>
              <a:t>Forwarding and save: a CSR is saved and forwarding to target</a:t>
            </a:r>
          </a:p>
          <a:p>
            <a:pPr marL="914400" lvl="1" indent="-457200">
              <a:spcAft>
                <a:spcPts val="900"/>
              </a:spcAft>
              <a:buFont typeface="Wingdings" panose="05000000000000000000" pitchFamily="2" charset="2"/>
              <a:buChar char="§"/>
            </a:pPr>
            <a:r>
              <a:rPr lang="en-GB" altLang="ko-KR" sz="2400" b="1" dirty="0"/>
              <a:t>Forwarding Target</a:t>
            </a:r>
          </a:p>
          <a:p>
            <a:pPr marL="1371600" lvl="2" indent="-457200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GB" altLang="ko-KR" sz="2000" dirty="0" smtClean="0"/>
              <a:t>List of AE identifiers</a:t>
            </a:r>
          </a:p>
          <a:p>
            <a:pPr marL="1371600" lvl="2" indent="-457200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GB" altLang="ko-KR" sz="2000" dirty="0" smtClean="0"/>
              <a:t>Group identifiers or </a:t>
            </a:r>
            <a:r>
              <a:rPr lang="en-GB" altLang="ko-KR" sz="2000" i="1" dirty="0" err="1" smtClean="0"/>
              <a:t>groupName</a:t>
            </a:r>
            <a:r>
              <a:rPr lang="en-GB" altLang="ko-KR" sz="2000" i="1" dirty="0" smtClean="0"/>
              <a:t> </a:t>
            </a:r>
            <a:r>
              <a:rPr lang="en-GB" altLang="ko-KR" sz="2000" dirty="0" smtClean="0"/>
              <a:t>for only AE </a:t>
            </a:r>
            <a:r>
              <a:rPr lang="en-GB" altLang="ko-KR" sz="2000" dirty="0" err="1" smtClean="0"/>
              <a:t>memberIDs</a:t>
            </a:r>
            <a:endParaRPr lang="en-GB" altLang="ko-KR" sz="2000" dirty="0" smtClean="0"/>
          </a:p>
          <a:p>
            <a:pPr marL="914400" lvl="1" indent="-457200">
              <a:spcAft>
                <a:spcPts val="900"/>
              </a:spcAft>
              <a:buFont typeface="Wingdings" panose="05000000000000000000" pitchFamily="2" charset="2"/>
              <a:buChar char="§"/>
            </a:pPr>
            <a:r>
              <a:rPr lang="en-GB" altLang="ko-KR" sz="2400" b="1" dirty="0" smtClean="0"/>
              <a:t>Forwarding </a:t>
            </a:r>
            <a:r>
              <a:rPr lang="en-GB" altLang="ko-KR" sz="2400" b="1" dirty="0"/>
              <a:t>expectation</a:t>
            </a:r>
          </a:p>
          <a:p>
            <a:pPr marL="1371600" lvl="2" indent="-457200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GB" altLang="ko-KR" sz="2000" dirty="0" smtClean="0"/>
              <a:t>True: forwarding is possible</a:t>
            </a:r>
          </a:p>
          <a:p>
            <a:pPr marL="1371600" lvl="2" indent="-457200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GB" altLang="ko-KR" sz="2000" dirty="0" smtClean="0"/>
              <a:t>False: forwarding is not possible</a:t>
            </a:r>
          </a:p>
        </p:txBody>
      </p:sp>
    </p:spTree>
    <p:extLst>
      <p:ext uri="{BB962C8B-B14F-4D97-AF65-F5344CB8AC3E}">
        <p14:creationId xmlns:p14="http://schemas.microsoft.com/office/powerpoint/2010/main" val="2648596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neM2M Content Theme">
  <a:themeElements>
    <a:clrScheme name="oneM2M">
      <a:dk1>
        <a:srgbClr val="000000"/>
      </a:dk1>
      <a:lt1>
        <a:sysClr val="window" lastClr="FFFFFF"/>
      </a:lt1>
      <a:dk2>
        <a:srgbClr val="505450"/>
      </a:dk2>
      <a:lt2>
        <a:srgbClr val="A0A0A3"/>
      </a:lt2>
      <a:accent1>
        <a:srgbClr val="B42025"/>
      </a:accent1>
      <a:accent2>
        <a:srgbClr val="F6921E"/>
      </a:accent2>
      <a:accent3>
        <a:srgbClr val="005480"/>
      </a:accent3>
      <a:accent4>
        <a:srgbClr val="668C97"/>
      </a:accent4>
      <a:accent5>
        <a:srgbClr val="716896"/>
      </a:accent5>
      <a:accent6>
        <a:srgbClr val="008000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75344</TotalTime>
  <Words>300</Words>
  <Application>Microsoft Office PowerPoint</Application>
  <PresentationFormat>화면 슬라이드 쇼(4:3)</PresentationFormat>
  <Paragraphs>56</Paragraphs>
  <Slides>4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12" baseType="lpstr">
      <vt:lpstr>Meiryo UI</vt:lpstr>
      <vt:lpstr>ＭＳ Ｐゴシック</vt:lpstr>
      <vt:lpstr>굴림</vt:lpstr>
      <vt:lpstr>맑은 고딕</vt:lpstr>
      <vt:lpstr>Arial</vt:lpstr>
      <vt:lpstr>Calibri</vt:lpstr>
      <vt:lpstr>Wingdings</vt:lpstr>
      <vt:lpstr>oneM2M Content Theme</vt:lpstr>
      <vt:lpstr>Content sharing resource forwarding</vt:lpstr>
      <vt:lpstr>Motivation &amp; Background</vt:lpstr>
      <vt:lpstr>Review for Forwarding Data</vt:lpstr>
      <vt:lpstr>Proposals</vt:lpstr>
    </vt:vector>
  </TitlesOfParts>
  <Company>oneM2M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oneM2M - Taking a Look Inside</dc:title>
  <dc:creator/>
  <cp:keywords>oneM2M, M2M, IoT</cp:keywords>
  <cp:lastModifiedBy>Sang-Eon Kim R2</cp:lastModifiedBy>
  <cp:revision>2875</cp:revision>
  <cp:lastPrinted>2014-10-30T16:01:28Z</cp:lastPrinted>
  <dcterms:created xsi:type="dcterms:W3CDTF">2012-09-11T22:52:11Z</dcterms:created>
  <dcterms:modified xsi:type="dcterms:W3CDTF">2018-05-14T05:56:34Z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_AdHocReviewCycleID">
    <vt:i4>1672106458</vt:i4>
  </property>
  <property fmtid="{D5CDD505-2E9C-101B-9397-08002B2CF9AE}" pid="4" name="_EmailSubject">
    <vt:lpwstr>TIA oneM2M panel discussion </vt:lpwstr>
  </property>
  <property fmtid="{D5CDD505-2E9C-101B-9397-08002B2CF9AE}" pid="5" name="_AuthorEmail">
    <vt:lpwstr>omar.elloumi@nokia.com</vt:lpwstr>
  </property>
  <property fmtid="{D5CDD505-2E9C-101B-9397-08002B2CF9AE}" pid="6" name="_AuthorEmailDisplayName">
    <vt:lpwstr>Elloumi, Omar (Nokia - FR)</vt:lpwstr>
  </property>
  <property fmtid="{D5CDD505-2E9C-101B-9397-08002B2CF9AE}" pid="7" name="_PreviousAdHocReviewCycleID">
    <vt:i4>473736659</vt:i4>
  </property>
</Properties>
</file>