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8"/>
  </p:notesMasterIdLst>
  <p:handoutMasterIdLst>
    <p:handoutMasterId r:id="rId9"/>
  </p:handoutMasterIdLst>
  <p:sldIdLst>
    <p:sldId id="305" r:id="rId2"/>
    <p:sldId id="863" r:id="rId3"/>
    <p:sldId id="865" r:id="rId4"/>
    <p:sldId id="866" r:id="rId5"/>
    <p:sldId id="864" r:id="rId6"/>
    <p:sldId id="867" r:id="rId7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092"/>
    <a:srgbClr val="34B233"/>
    <a:srgbClr val="545054"/>
    <a:srgbClr val="B42025"/>
    <a:srgbClr val="F723CA"/>
    <a:srgbClr val="77933C"/>
    <a:srgbClr val="A88000"/>
    <a:srgbClr val="FF9933"/>
    <a:srgbClr val="4F81B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1" autoAdjust="0"/>
    <p:restoredTop sz="83086" autoAdjust="0"/>
  </p:normalViewPr>
  <p:slideViewPr>
    <p:cSldViewPr>
      <p:cViewPr varScale="1">
        <p:scale>
          <a:sx n="68" d="100"/>
          <a:sy n="68" d="100"/>
        </p:scale>
        <p:origin x="9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Other suggested titles:</a:t>
            </a:r>
          </a:p>
          <a:p>
            <a:endParaRPr lang="en-US" dirty="0" smtClean="0"/>
          </a:p>
          <a:p>
            <a:r>
              <a:rPr lang="en-US" dirty="0" smtClean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im.sangeon@k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ARC/PRO,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ARC-2018-0125</a:t>
            </a:r>
            <a:endParaRPr lang="en-US" altLang="ko-KR" sz="2000" dirty="0">
              <a:solidFill>
                <a:srgbClr val="B42025"/>
              </a:solidFill>
              <a:ea typeface="굴림" panose="020B0600000101010101" pitchFamily="34" charset="-127"/>
            </a:endParaRP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F. Sang-Eon Kim</a:t>
            </a:r>
            <a:r>
              <a:rPr lang="fr-FR" sz="2000" dirty="0" smtClean="0"/>
              <a:t>, KT (TTA), </a:t>
            </a:r>
            <a:r>
              <a:rPr lang="fr-FR" sz="2000" dirty="0" smtClean="0">
                <a:hlinkClick r:id="rId3"/>
              </a:rPr>
              <a:t>kim.sangeon@kt.com</a:t>
            </a:r>
            <a:endParaRPr lang="fr-FR" sz="2000" dirty="0" smtClean="0"/>
          </a:p>
          <a:p>
            <a:pPr eaLnBrk="1" hangingPunct="1"/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Meeting 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Date: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2018-05-14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(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ARC35)</a:t>
            </a:r>
            <a:endParaRPr lang="en-US" altLang="ko-KR" sz="2000" dirty="0">
              <a:solidFill>
                <a:srgbClr val="B42025"/>
              </a:solidFill>
              <a:ea typeface="굴림" panose="020B0600000101010101" pitchFamily="34" charset="-127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altLang="ko-KR" sz="40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Partial Update </a:t>
            </a:r>
            <a:endParaRPr lang="en-US" sz="400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4" name="Rectangle 3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419100" y="1143000"/>
            <a:ext cx="8305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latin typeface="+mn-lt"/>
                <a:cs typeface="+mn-cs"/>
              </a:rPr>
              <a:t>HTTP </a:t>
            </a:r>
            <a:r>
              <a:rPr lang="en-US" altLang="ko-KR" sz="3200" b="1" dirty="0">
                <a:latin typeface="+mn-lt"/>
                <a:cs typeface="+mn-cs"/>
              </a:rPr>
              <a:t>PATCH </a:t>
            </a:r>
            <a:r>
              <a:rPr lang="en-US" altLang="ko-KR" sz="3200" b="1" dirty="0" smtClean="0">
                <a:latin typeface="+mn-lt"/>
                <a:cs typeface="+mn-cs"/>
              </a:rPr>
              <a:t>method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ko-KR" sz="3200" b="1" dirty="0" smtClean="0">
                <a:latin typeface="+mn-lt"/>
                <a:cs typeface="+mn-cs"/>
              </a:rPr>
              <a:t>defined </a:t>
            </a:r>
            <a:r>
              <a:rPr lang="en-US" altLang="ko-KR" sz="3200" b="1" dirty="0">
                <a:latin typeface="+mn-lt"/>
                <a:cs typeface="+mn-cs"/>
              </a:rPr>
              <a:t>in </a:t>
            </a:r>
            <a:r>
              <a:rPr lang="en-GB" altLang="ko-KR" sz="3200" b="1" dirty="0">
                <a:latin typeface="+mn-lt"/>
                <a:cs typeface="+mn-cs"/>
              </a:rPr>
              <a:t>IETF RFC </a:t>
            </a:r>
            <a:r>
              <a:rPr lang="en-GB" altLang="ko-KR" sz="3200" b="1" dirty="0" smtClean="0">
                <a:latin typeface="+mn-lt"/>
                <a:cs typeface="+mn-cs"/>
              </a:rPr>
              <a:t>5789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GB" altLang="ko-KR" sz="3200" b="1" dirty="0" smtClean="0">
                <a:latin typeface="+mn-lt"/>
                <a:cs typeface="+mn-cs"/>
              </a:rPr>
              <a:t>allows </a:t>
            </a:r>
            <a:r>
              <a:rPr lang="en-GB" altLang="ko-KR" sz="3200" b="1" dirty="0">
                <a:latin typeface="+mn-lt"/>
                <a:cs typeface="+mn-cs"/>
              </a:rPr>
              <a:t>for a partial update of previously sent data, e.g. </a:t>
            </a:r>
            <a:r>
              <a:rPr lang="en-GB" altLang="ko-KR" sz="3200" b="1" dirty="0" smtClean="0">
                <a:latin typeface="+mn-lt"/>
                <a:cs typeface="+mn-cs"/>
              </a:rPr>
              <a:t>resources.</a:t>
            </a:r>
          </a:p>
          <a:p>
            <a:r>
              <a:rPr lang="en-GB" altLang="ko-KR" sz="3200" b="1" dirty="0" smtClean="0">
                <a:latin typeface="+mn-lt"/>
                <a:cs typeface="+mn-cs"/>
              </a:rPr>
              <a:t>HTTP PUT method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GB" altLang="ko-KR" sz="3200" b="1" dirty="0" smtClean="0">
                <a:latin typeface="+mn-lt"/>
                <a:cs typeface="+mn-cs"/>
              </a:rPr>
              <a:t>complete </a:t>
            </a:r>
            <a:r>
              <a:rPr lang="en-GB" altLang="ko-KR" sz="3200" b="1" dirty="0">
                <a:latin typeface="+mn-lt"/>
                <a:cs typeface="+mn-cs"/>
              </a:rPr>
              <a:t>replacement of previously sent </a:t>
            </a:r>
            <a:r>
              <a:rPr lang="en-GB" altLang="ko-KR" sz="3200" b="1" dirty="0" smtClean="0">
                <a:latin typeface="+mn-lt"/>
                <a:cs typeface="+mn-cs"/>
              </a:rPr>
              <a:t>data</a:t>
            </a:r>
          </a:p>
          <a:p>
            <a:r>
              <a:rPr lang="en-US" altLang="ko-KR" sz="3200" b="1" dirty="0" smtClean="0">
                <a:latin typeface="+mn-lt"/>
                <a:cs typeface="+mn-cs"/>
              </a:rPr>
              <a:t>Inconsistency</a:t>
            </a:r>
            <a:endParaRPr lang="en-GB" altLang="ko-KR" sz="3200" b="1" dirty="0" smtClean="0">
              <a:latin typeface="+mn-lt"/>
              <a:cs typeface="+mn-cs"/>
            </a:endParaRPr>
          </a:p>
          <a:p>
            <a:pPr lvl="2" indent="-457200">
              <a:buFont typeface="Wingdings" panose="05000000000000000000" pitchFamily="2" charset="2"/>
              <a:buChar char="§"/>
            </a:pPr>
            <a:r>
              <a:rPr lang="en-GB" altLang="ko-KR" sz="3200" b="1" dirty="0" smtClean="0"/>
              <a:t>WG2 introduces partial update at TS-0026</a:t>
            </a:r>
          </a:p>
          <a:p>
            <a:pPr lvl="2" indent="-457200">
              <a:buFont typeface="Wingdings" panose="05000000000000000000" pitchFamily="2" charset="2"/>
              <a:buChar char="§"/>
            </a:pPr>
            <a:r>
              <a:rPr lang="en-GB" altLang="ko-KR" sz="3200" b="1" dirty="0" smtClean="0"/>
              <a:t>WG3 has not specified for partial update at TS-0009</a:t>
            </a:r>
            <a:endParaRPr lang="en-GB" altLang="ko-KR" sz="3200" b="1" dirty="0" smtClean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97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Background Data Transfer</a:t>
            </a:r>
            <a:endParaRPr lang="ko-KR" altLang="en-US" dirty="0"/>
          </a:p>
        </p:txBody>
      </p:sp>
      <p:sp>
        <p:nvSpPr>
          <p:cNvPr id="4" name="Rectangle 3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419100" y="1308001"/>
            <a:ext cx="8305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latin typeface="+mn-lt"/>
                <a:cs typeface="+mn-cs"/>
              </a:rPr>
              <a:t>A PATCH method for partial update is introduced at clause 7.10.3.1 in </a:t>
            </a:r>
            <a:r>
              <a:rPr lang="en-US" altLang="ko-KR" sz="3200" b="1" dirty="0" smtClean="0"/>
              <a:t>TS-0026 </a:t>
            </a:r>
            <a:r>
              <a:rPr lang="en-US" altLang="ko-KR" sz="2400" b="1" dirty="0" smtClean="0"/>
              <a:t>V0.8.1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57200" y="2590800"/>
            <a:ext cx="8229600" cy="3762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Aft>
                <a:spcPts val="900"/>
              </a:spcAft>
            </a:pPr>
            <a:r>
              <a:rPr lang="en-US" altLang="ko-KR" b="1" dirty="0">
                <a:latin typeface="Times New Roman" panose="02020603050405020304" pitchFamily="18" charset="0"/>
                <a:ea typeface="SimSun" panose="02010600030101010101" pitchFamily="2" charset="-122"/>
              </a:rPr>
              <a:t>Step 8: Confirm the transfer policy</a:t>
            </a:r>
            <a:endParaRPr lang="ko-KR" altLang="ko-KR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hangingPunct="0">
              <a:spcAft>
                <a:spcPts val="900"/>
              </a:spcAft>
            </a:pPr>
            <a:r>
              <a:rPr lang="en-US" altLang="ko-KR" dirty="0">
                <a:latin typeface="Times New Roman" panose="02020603050405020304" pitchFamily="18" charset="0"/>
                <a:ea typeface="SimSun" panose="02010600030101010101" pitchFamily="2" charset="-122"/>
              </a:rPr>
              <a:t>If more than one transfer policy was offered in step-4, for the transfer policy selected Step 6, the IN-CSE informs the SCEF of the selected transfer policy identifier and the Reference-ID mappings to the Background-Data-Transfer-Request (BTR) on the </a:t>
            </a:r>
            <a:r>
              <a:rPr lang="en-US" altLang="ko-KR" dirty="0" err="1">
                <a:latin typeface="Times New Roman" panose="02020603050405020304" pitchFamily="18" charset="0"/>
                <a:ea typeface="SimSun" panose="02010600030101010101" pitchFamily="2" charset="-122"/>
              </a:rPr>
              <a:t>Nt</a:t>
            </a:r>
            <a:r>
              <a:rPr lang="en-US" altLang="ko-KR" dirty="0">
                <a:latin typeface="Times New Roman" panose="02020603050405020304" pitchFamily="18" charset="0"/>
                <a:ea typeface="SimSun" panose="02010600030101010101" pitchFamily="2" charset="-122"/>
              </a:rPr>
              <a:t> reference point as defined in 3GPP TS 29.154 [i.16].  </a:t>
            </a:r>
            <a:r>
              <a:rPr lang="en-GB" altLang="ko-KR" dirty="0">
                <a:latin typeface="Times New Roman" panose="02020603050405020304" pitchFamily="18" charset="0"/>
                <a:ea typeface="SimSun" panose="02010600030101010101" pitchFamily="2" charset="-122"/>
              </a:rPr>
              <a:t>For this purpose, </a:t>
            </a:r>
            <a:r>
              <a:rPr lang="en-GB" altLang="ko-KR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SCS/AS shall use the PATCH request to modify the existing resource at the SCEF. </a:t>
            </a:r>
            <a:endParaRPr lang="en-GB" altLang="ko-KR" dirty="0" smtClean="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hangingPunct="0">
              <a:spcAft>
                <a:spcPts val="900"/>
              </a:spcAft>
            </a:pPr>
            <a:endParaRPr lang="en-GB" altLang="ko-KR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hangingPunct="0"/>
            <a:r>
              <a:rPr lang="en-US" altLang="ko-KR" b="1" dirty="0">
                <a:latin typeface="Times New Roman" panose="02020603050405020304" pitchFamily="18" charset="0"/>
                <a:ea typeface="SimSun" panose="02010600030101010101" pitchFamily="2" charset="-122"/>
              </a:rPr>
              <a:t>Step 10: Response to IN-CSE</a:t>
            </a:r>
            <a:endParaRPr lang="ko-KR" altLang="ko-KR" b="1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hangingPunct="0"/>
            <a:r>
              <a:rPr lang="en-US" altLang="ko-KR" dirty="0">
                <a:latin typeface="Times New Roman" panose="02020603050405020304" pitchFamily="18" charset="0"/>
                <a:ea typeface="SimSun" panose="02010600030101010101" pitchFamily="2" charset="-122"/>
              </a:rPr>
              <a:t>Once the underlying network has recorded the confirmed transfer policy, the SCEF returns a response to the IN-CSE.  </a:t>
            </a:r>
            <a:endParaRPr lang="ko-KR" altLang="ko-KR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altLang="ko-KR" dirty="0">
                <a:latin typeface="Times New Roman" panose="02020603050405020304" pitchFamily="18" charset="0"/>
                <a:ea typeface="SimSun" panose="02010600030101010101" pitchFamily="2" charset="-122"/>
              </a:rPr>
              <a:t>For this purpose, </a:t>
            </a:r>
            <a:r>
              <a:rPr lang="en-GB" altLang="ko-KR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SCEF provides a PATCH response message with the appropriate response code</a:t>
            </a:r>
            <a:endParaRPr lang="ko-KR" altLang="ko-KR" dirty="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82135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PATCH method at 29.122 </a:t>
            </a:r>
            <a:r>
              <a:rPr lang="en-US" altLang="ko-KR" sz="3200" dirty="0" smtClean="0"/>
              <a:t>V1.1.0</a:t>
            </a:r>
            <a:endParaRPr lang="ko-KR" altLang="en-US" sz="3200" dirty="0"/>
          </a:p>
        </p:txBody>
      </p:sp>
      <p:sp>
        <p:nvSpPr>
          <p:cNvPr id="4" name="Rectangle 3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428134" y="2783780"/>
            <a:ext cx="87249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latin typeface="+mn-lt"/>
                <a:cs typeface="+mn-cs"/>
              </a:rPr>
              <a:t>4.4.2.2 Monitoring Events Configuration</a:t>
            </a:r>
          </a:p>
          <a:p>
            <a:r>
              <a:rPr lang="en-US" altLang="ko-KR" sz="3200" b="1" dirty="0" smtClean="0">
                <a:latin typeface="+mn-lt"/>
                <a:cs typeface="+mn-cs"/>
              </a:rPr>
              <a:t>4.4.3 Background Data Transfer</a:t>
            </a:r>
          </a:p>
          <a:p>
            <a:r>
              <a:rPr lang="en-US" altLang="ko-KR" sz="3200" b="1" dirty="0" smtClean="0">
                <a:latin typeface="+mn-lt"/>
                <a:cs typeface="+mn-cs"/>
              </a:rPr>
              <a:t>4.4.4 Changing the chargeable party</a:t>
            </a:r>
          </a:p>
          <a:p>
            <a:r>
              <a:rPr lang="en-US" altLang="ko-KR" sz="3200" b="1" dirty="0" smtClean="0">
                <a:latin typeface="+mn-lt"/>
                <a:cs typeface="+mn-cs"/>
              </a:rPr>
              <a:t>4.4.5.2 NIDD Configuration</a:t>
            </a:r>
          </a:p>
          <a:p>
            <a:r>
              <a:rPr lang="en-US" altLang="ko-KR" sz="3200" b="1" dirty="0" smtClean="0">
                <a:latin typeface="+mn-lt"/>
                <a:cs typeface="+mn-cs"/>
              </a:rPr>
              <a:t>4.4.7.2 Group Message Delivery via MBMS</a:t>
            </a:r>
          </a:p>
          <a:p>
            <a:r>
              <a:rPr lang="en-US" altLang="ko-KR" sz="3200" b="1" dirty="0" smtClean="0">
                <a:latin typeface="+mn-lt"/>
                <a:cs typeface="+mn-cs"/>
              </a:rPr>
              <a:t>4.4.12.1 Network Parameter Configuration</a:t>
            </a:r>
          </a:p>
          <a:p>
            <a:r>
              <a:rPr lang="en-US" altLang="ko-KR" sz="3200" b="1" dirty="0" smtClean="0">
                <a:latin typeface="+mn-lt"/>
                <a:cs typeface="+mn-cs"/>
              </a:rPr>
              <a:t>4.4.13 Setting up an AS session with required </a:t>
            </a:r>
            <a:r>
              <a:rPr lang="en-US" altLang="ko-KR" sz="3200" b="1" dirty="0" err="1" smtClean="0">
                <a:latin typeface="+mn-lt"/>
                <a:cs typeface="+mn-cs"/>
              </a:rPr>
              <a:t>QoS</a:t>
            </a:r>
            <a:endParaRPr lang="en-US" altLang="ko-KR" sz="2400" b="1" dirty="0" smtClean="0"/>
          </a:p>
        </p:txBody>
      </p:sp>
      <p:sp>
        <p:nvSpPr>
          <p:cNvPr id="5" name="직사각형 4"/>
          <p:cNvSpPr/>
          <p:nvPr/>
        </p:nvSpPr>
        <p:spPr>
          <a:xfrm>
            <a:off x="342900" y="1340219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/>
              <a:t>The TS-0026 needs to consider following features that uses PATCH method in 3GPP. </a:t>
            </a:r>
            <a:endParaRPr lang="en-GB" altLang="ko-KR" sz="3200" b="1" dirty="0"/>
          </a:p>
        </p:txBody>
      </p:sp>
    </p:spTree>
    <p:extLst>
      <p:ext uri="{BB962C8B-B14F-4D97-AF65-F5344CB8AC3E}">
        <p14:creationId xmlns:p14="http://schemas.microsoft.com/office/powerpoint/2010/main" val="287201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HTTP Method mapping</a:t>
            </a:r>
            <a:endParaRPr lang="ko-KR" altLang="en-US" dirty="0"/>
          </a:p>
        </p:txBody>
      </p:sp>
      <p:sp>
        <p:nvSpPr>
          <p:cNvPr id="4" name="Rectangle 3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765560"/>
              </p:ext>
            </p:extLst>
          </p:nvPr>
        </p:nvGraphicFramePr>
        <p:xfrm>
          <a:off x="838200" y="3810000"/>
          <a:ext cx="7467599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88687">
                  <a:extLst>
                    <a:ext uri="{9D8B030D-6E8A-4147-A177-3AD203B41FA5}">
                      <a16:colId xmlns:a16="http://schemas.microsoft.com/office/drawing/2014/main" val="144408749"/>
                    </a:ext>
                  </a:extLst>
                </a:gridCol>
                <a:gridCol w="3078912">
                  <a:extLst>
                    <a:ext uri="{9D8B030D-6E8A-4147-A177-3AD203B41FA5}">
                      <a16:colId xmlns:a16="http://schemas.microsoft.com/office/drawing/2014/main" val="569634379"/>
                    </a:ext>
                  </a:extLst>
                </a:gridCol>
              </a:tblGrid>
              <a:tr h="370429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oneM2M Operation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 Method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1919781"/>
                  </a:ext>
                </a:extLst>
              </a:tr>
              <a:tr h="370429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417933"/>
                  </a:ext>
                </a:extLst>
              </a:tr>
              <a:tr h="370429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Retrieve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GET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7282015"/>
                  </a:ext>
                </a:extLst>
              </a:tr>
              <a:tr h="370429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</a:t>
                      </a:r>
                      <a:endParaRPr lang="ko-KR" sz="2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PUT 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333862"/>
                  </a:ext>
                </a:extLst>
              </a:tr>
              <a:tr h="370429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Delete</a:t>
                      </a:r>
                      <a:endParaRPr lang="ko-KR" sz="2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DELETE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3123361"/>
                  </a:ext>
                </a:extLst>
              </a:tr>
              <a:tr h="370429"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Notify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Aft>
                          <a:spcPts val="0"/>
                        </a:spcAft>
                      </a:pPr>
                      <a:r>
                        <a:rPr lang="en-GB" sz="2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</a:t>
                      </a:r>
                      <a:endParaRPr lang="ko-KR" sz="2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3229995"/>
                  </a:ext>
                </a:extLst>
              </a:tr>
            </a:tbl>
          </a:graphicData>
        </a:graphic>
      </p:graphicFrame>
      <p:sp>
        <p:nvSpPr>
          <p:cNvPr id="10" name="직사각형 9"/>
          <p:cNvSpPr/>
          <p:nvPr/>
        </p:nvSpPr>
        <p:spPr>
          <a:xfrm>
            <a:off x="419100" y="1308001"/>
            <a:ext cx="83058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latin typeface="+mn-lt"/>
                <a:cs typeface="+mn-cs"/>
              </a:rPr>
              <a:t>There is no PATCH method in oneM2M protocol at clause 6.2.1 in </a:t>
            </a:r>
            <a:r>
              <a:rPr lang="en-US" altLang="ko-KR" sz="3200" b="1" dirty="0" smtClean="0"/>
              <a:t>TS-0009.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/>
              <a:t>V1.10.0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>
                <a:latin typeface="+mn-lt"/>
                <a:cs typeface="+mn-cs"/>
              </a:rPr>
              <a:t>V2.13.0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>
                <a:latin typeface="+mn-lt"/>
                <a:cs typeface="+mn-cs"/>
              </a:rPr>
              <a:t>V3.0.0</a:t>
            </a:r>
            <a:endParaRPr lang="ko-KR" altLang="en-US" sz="2400" b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6851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Discussion</a:t>
            </a:r>
            <a:endParaRPr lang="ko-KR" altLang="en-US" dirty="0"/>
          </a:p>
        </p:txBody>
      </p:sp>
      <p:sp>
        <p:nvSpPr>
          <p:cNvPr id="4" name="Rectangle 3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419100" y="1308001"/>
            <a:ext cx="83058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latin typeface="+mn-lt"/>
                <a:cs typeface="+mn-cs"/>
              </a:rPr>
              <a:t>Option A</a:t>
            </a:r>
            <a:r>
              <a:rPr lang="en-US" altLang="ko-KR" sz="3200" b="1" dirty="0" smtClean="0"/>
              <a:t>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/>
              <a:t>Architecture TS support only full update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>
                <a:latin typeface="+mn-lt"/>
                <a:cs typeface="+mn-cs"/>
              </a:rPr>
              <a:t>Protocol TS keeping i.e. no need to be revised</a:t>
            </a:r>
          </a:p>
          <a:p>
            <a:r>
              <a:rPr lang="en-US" altLang="ko-KR" sz="3200" b="1" dirty="0">
                <a:latin typeface="+mn-lt"/>
                <a:cs typeface="+mn-cs"/>
              </a:rPr>
              <a:t>Option B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>
                <a:latin typeface="+mn-lt"/>
                <a:cs typeface="+mn-cs"/>
              </a:rPr>
              <a:t>Architecture TS keeping i.e. no need to be revised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>
                <a:latin typeface="+mn-lt"/>
                <a:cs typeface="+mn-cs"/>
              </a:rPr>
              <a:t>Protocol TS introduces partial update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>
                <a:latin typeface="+mn-lt"/>
                <a:cs typeface="+mn-cs"/>
              </a:rPr>
              <a:t>It needs to re-open PRO-2015-0833</a:t>
            </a:r>
            <a:endParaRPr lang="ko-KR" altLang="en-US" sz="2400" b="1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040406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75287</TotalTime>
  <Words>313</Words>
  <Application>Microsoft Office PowerPoint</Application>
  <PresentationFormat>화면 슬라이드 쇼(4:3)</PresentationFormat>
  <Paragraphs>58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SimSun</vt:lpstr>
      <vt:lpstr>굴림</vt:lpstr>
      <vt:lpstr>맑은 고딕</vt:lpstr>
      <vt:lpstr>Arial</vt:lpstr>
      <vt:lpstr>Calibri</vt:lpstr>
      <vt:lpstr>Times New Roman</vt:lpstr>
      <vt:lpstr>Wingdings</vt:lpstr>
      <vt:lpstr>oneM2M Content Theme</vt:lpstr>
      <vt:lpstr>Partial Update </vt:lpstr>
      <vt:lpstr>Introduction</vt:lpstr>
      <vt:lpstr>Background Data Transfer</vt:lpstr>
      <vt:lpstr>PATCH method at 29.122 V1.1.0</vt:lpstr>
      <vt:lpstr>HTTP Method mapping</vt:lpstr>
      <vt:lpstr>Discussion</vt:lpstr>
    </vt:vector>
  </TitlesOfParts>
  <Company>oneM2M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/>
  <cp:keywords>oneM2M, M2M, IoT</cp:keywords>
  <cp:lastModifiedBy>Sang-Eon Kim R2</cp:lastModifiedBy>
  <cp:revision>2868</cp:revision>
  <cp:lastPrinted>2014-10-30T16:01:28Z</cp:lastPrinted>
  <dcterms:created xsi:type="dcterms:W3CDTF">2012-09-11T22:52:11Z</dcterms:created>
  <dcterms:modified xsi:type="dcterms:W3CDTF">2018-05-14T06:02:39Z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