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79" r:id="rId5"/>
    <p:sldId id="274" r:id="rId6"/>
    <p:sldId id="280" r:id="rId7"/>
    <p:sldId id="281" r:id="rId8"/>
    <p:sldId id="275" r:id="rId9"/>
    <p:sldId id="282" r:id="rId10"/>
    <p:sldId id="276" r:id="rId11"/>
    <p:sldId id="277"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7F5"/>
    <a:srgbClr val="FBF243"/>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861" autoAdjust="0"/>
    <p:restoredTop sz="94660"/>
  </p:normalViewPr>
  <p:slideViewPr>
    <p:cSldViewPr snapToGrid="0">
      <p:cViewPr varScale="1">
        <p:scale>
          <a:sx n="87" d="100"/>
          <a:sy n="87" d="100"/>
        </p:scale>
        <p:origin x="350" y="53"/>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5/17/2018</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5/17/2018</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5/17/2018</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5/17/2018</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5/17/2018</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1007007"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2017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eeta@cdot.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MN De-Registration</a:t>
            </a:r>
          </a:p>
        </p:txBody>
      </p:sp>
      <p:sp>
        <p:nvSpPr>
          <p:cNvPr id="4" name="TextBox 3">
            <a:extLst>
              <a:ext uri="{FF2B5EF4-FFF2-40B4-BE49-F238E27FC236}">
                <a16:creationId xmlns:a16="http://schemas.microsoft.com/office/drawing/2014/main" id="{A0512004-1CD3-4F7D-8317-AE94ED256AC2}"/>
              </a:ext>
            </a:extLst>
          </p:cNvPr>
          <p:cNvSpPr txBox="1"/>
          <p:nvPr/>
        </p:nvSpPr>
        <p:spPr>
          <a:xfrm>
            <a:off x="3868615" y="5366305"/>
            <a:ext cx="5363308" cy="369332"/>
          </a:xfrm>
          <a:prstGeom prst="rect">
            <a:avLst/>
          </a:prstGeom>
          <a:noFill/>
        </p:spPr>
        <p:txBody>
          <a:bodyPr wrap="square" rtlCol="0">
            <a:spAutoFit/>
          </a:bodyPr>
          <a:lstStyle/>
          <a:p>
            <a:pPr algn="ctr"/>
            <a:r>
              <a:rPr lang="en-IN" dirty="0"/>
              <a:t>Presented by: </a:t>
            </a:r>
            <a:r>
              <a:rPr lang="en-IN" b="1" dirty="0"/>
              <a:t>Neeta </a:t>
            </a:r>
            <a:r>
              <a:rPr lang="en-IN" b="1" dirty="0" err="1"/>
              <a:t>Meshram</a:t>
            </a:r>
            <a:r>
              <a:rPr lang="en-IN" b="1" dirty="0"/>
              <a:t> </a:t>
            </a:r>
            <a:r>
              <a:rPr lang="en-IN" dirty="0"/>
              <a:t>(</a:t>
            </a:r>
            <a:r>
              <a:rPr lang="en-IN" dirty="0">
                <a:hlinkClick r:id="rId2"/>
              </a:rPr>
              <a:t>neeta@cdot.in</a:t>
            </a:r>
            <a:r>
              <a:rPr lang="en-IN" dirty="0"/>
              <a:t>) C-DOT</a:t>
            </a:r>
          </a:p>
        </p:txBody>
      </p:sp>
    </p:spTree>
    <p:extLst>
      <p:ext uri="{BB962C8B-B14F-4D97-AF65-F5344CB8AC3E}">
        <p14:creationId xmlns:p14="http://schemas.microsoft.com/office/powerpoint/2010/main" val="1765449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330EA-318E-4F40-9CFA-D8C8679CBE60}"/>
              </a:ext>
            </a:extLst>
          </p:cNvPr>
          <p:cNvSpPr>
            <a:spLocks noGrp="1"/>
          </p:cNvSpPr>
          <p:nvPr>
            <p:ph type="title"/>
          </p:nvPr>
        </p:nvSpPr>
        <p:spPr/>
        <p:txBody>
          <a:bodyPr/>
          <a:lstStyle/>
          <a:p>
            <a:r>
              <a:rPr lang="en-IN" dirty="0"/>
              <a:t>Cont..</a:t>
            </a:r>
          </a:p>
        </p:txBody>
      </p:sp>
      <p:graphicFrame>
        <p:nvGraphicFramePr>
          <p:cNvPr id="5" name="Content Placeholder 4">
            <a:extLst>
              <a:ext uri="{FF2B5EF4-FFF2-40B4-BE49-F238E27FC236}">
                <a16:creationId xmlns:a16="http://schemas.microsoft.com/office/drawing/2014/main" id="{6449FF07-5C03-419E-8A5D-9D5437E3B017}"/>
              </a:ext>
            </a:extLst>
          </p:cNvPr>
          <p:cNvGraphicFramePr>
            <a:graphicFrameLocks noGrp="1"/>
          </p:cNvGraphicFramePr>
          <p:nvPr>
            <p:ph sz="half" idx="1"/>
            <p:extLst>
              <p:ext uri="{D42A27DB-BD31-4B8C-83A1-F6EECF244321}">
                <p14:modId xmlns:p14="http://schemas.microsoft.com/office/powerpoint/2010/main" val="3631114717"/>
              </p:ext>
            </p:extLst>
          </p:nvPr>
        </p:nvGraphicFramePr>
        <p:xfrm>
          <a:off x="4983480" y="1682496"/>
          <a:ext cx="6958584" cy="4621639"/>
        </p:xfrm>
        <a:graphic>
          <a:graphicData uri="http://schemas.openxmlformats.org/drawingml/2006/table">
            <a:tbl>
              <a:tblPr firstRow="1" firstCol="1" bandRow="1">
                <a:tableStyleId>{5C22544A-7EE6-4342-B048-85BDC9FD1C3A}</a:tableStyleId>
              </a:tblPr>
              <a:tblGrid>
                <a:gridCol w="1588776">
                  <a:extLst>
                    <a:ext uri="{9D8B030D-6E8A-4147-A177-3AD203B41FA5}">
                      <a16:colId xmlns:a16="http://schemas.microsoft.com/office/drawing/2014/main" val="3406146323"/>
                    </a:ext>
                  </a:extLst>
                </a:gridCol>
                <a:gridCol w="5369808">
                  <a:extLst>
                    <a:ext uri="{9D8B030D-6E8A-4147-A177-3AD203B41FA5}">
                      <a16:colId xmlns:a16="http://schemas.microsoft.com/office/drawing/2014/main" val="3213236580"/>
                    </a:ext>
                  </a:extLst>
                </a:gridCol>
              </a:tblGrid>
              <a:tr h="227294">
                <a:tc gridSpan="2">
                  <a:txBody>
                    <a:bodyPr/>
                    <a:lstStyle/>
                    <a:p>
                      <a:pPr algn="ctr" hangingPunct="0">
                        <a:spcAft>
                          <a:spcPts val="0"/>
                        </a:spcAft>
                      </a:pPr>
                      <a:r>
                        <a:rPr lang="en-GB" sz="800" dirty="0">
                          <a:effectLst/>
                        </a:rPr>
                        <a:t>Attribute Update: UPDATE</a:t>
                      </a:r>
                      <a:endParaRPr lang="en-IN" sz="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827" marR="61046" marT="0" marB="0"/>
                </a:tc>
                <a:tc hMerge="1">
                  <a:txBody>
                    <a:bodyPr/>
                    <a:lstStyle/>
                    <a:p>
                      <a:endParaRPr lang="en-IN"/>
                    </a:p>
                  </a:txBody>
                  <a:tcPr/>
                </a:tc>
                <a:extLst>
                  <a:ext uri="{0D108BD9-81ED-4DB2-BD59-A6C34878D82A}">
                    <a16:rowId xmlns:a16="http://schemas.microsoft.com/office/drawing/2014/main" val="2969937580"/>
                  </a:ext>
                </a:extLst>
              </a:tr>
              <a:tr h="454587">
                <a:tc>
                  <a:txBody>
                    <a:bodyPr/>
                    <a:lstStyle/>
                    <a:p>
                      <a:pPr hangingPunct="0">
                        <a:spcAft>
                          <a:spcPts val="0"/>
                        </a:spcAft>
                      </a:pPr>
                      <a:r>
                        <a:rPr lang="en-GB" sz="800">
                          <a:effectLst/>
                        </a:rPr>
                        <a:t>Associated Reference Point</a:t>
                      </a:r>
                      <a:endParaRPr lang="en-IN" sz="800">
                        <a:effectLst/>
                        <a:latin typeface="Arial" panose="020B0604020202020204" pitchFamily="34" charset="0"/>
                        <a:ea typeface="Times New Roman" panose="02020603050405020304" pitchFamily="18" charset="0"/>
                        <a:cs typeface="Times New Roman" panose="02020603050405020304" pitchFamily="18" charset="0"/>
                      </a:endParaRPr>
                    </a:p>
                  </a:txBody>
                  <a:tcPr marL="15827" marR="61046" marT="0" marB="0"/>
                </a:tc>
                <a:tc>
                  <a:txBody>
                    <a:bodyPr/>
                    <a:lstStyle/>
                    <a:p>
                      <a:pPr hangingPunct="0">
                        <a:spcAft>
                          <a:spcPts val="0"/>
                        </a:spcAft>
                      </a:pPr>
                      <a:r>
                        <a:rPr lang="en-GB" sz="800">
                          <a:effectLst/>
                        </a:rPr>
                        <a:t>Mcc.</a:t>
                      </a:r>
                      <a:endParaRPr lang="en-IN" sz="800">
                        <a:effectLst/>
                        <a:latin typeface="Arial" panose="020B0604020202020204" pitchFamily="34" charset="0"/>
                        <a:ea typeface="Times New Roman" panose="02020603050405020304" pitchFamily="18" charset="0"/>
                        <a:cs typeface="Times New Roman" panose="02020603050405020304" pitchFamily="18" charset="0"/>
                      </a:endParaRPr>
                    </a:p>
                  </a:txBody>
                  <a:tcPr marL="15827" marR="61046" marT="0" marB="0"/>
                </a:tc>
                <a:extLst>
                  <a:ext uri="{0D108BD9-81ED-4DB2-BD59-A6C34878D82A}">
                    <a16:rowId xmlns:a16="http://schemas.microsoft.com/office/drawing/2014/main" val="2138641382"/>
                  </a:ext>
                </a:extLst>
              </a:tr>
              <a:tr h="681881">
                <a:tc>
                  <a:txBody>
                    <a:bodyPr/>
                    <a:lstStyle/>
                    <a:p>
                      <a:pPr hangingPunct="0">
                        <a:spcAft>
                          <a:spcPts val="0"/>
                        </a:spcAft>
                      </a:pPr>
                      <a:r>
                        <a:rPr lang="en-GB" sz="800" dirty="0">
                          <a:effectLst/>
                        </a:rPr>
                        <a:t>Information in Request message</a:t>
                      </a:r>
                      <a:endParaRPr lang="en-IN" sz="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827" marR="61046" marT="0" marB="0"/>
                </a:tc>
                <a:tc>
                  <a:txBody>
                    <a:bodyPr/>
                    <a:lstStyle/>
                    <a:p>
                      <a:pPr hangingPunct="0">
                        <a:spcAft>
                          <a:spcPts val="0"/>
                        </a:spcAft>
                      </a:pPr>
                      <a:r>
                        <a:rPr lang="en-GB" sz="800" dirty="0">
                          <a:effectLst/>
                        </a:rPr>
                        <a:t>Information described for the Originator of the UPDATE Request as in clause 10.1.4.</a:t>
                      </a:r>
                      <a:endParaRPr lang="en-IN" sz="800" dirty="0">
                        <a:effectLst/>
                      </a:endParaRPr>
                    </a:p>
                    <a:p>
                      <a:pPr hangingPunct="0">
                        <a:spcAft>
                          <a:spcPts val="0"/>
                        </a:spcAft>
                      </a:pPr>
                      <a:r>
                        <a:rPr lang="en-GB" sz="800" dirty="0">
                          <a:effectLst/>
                        </a:rPr>
                        <a:t>Content: Parameter includes the names of the attributes to be updated with their target values.</a:t>
                      </a:r>
                      <a:endParaRPr lang="en-IN" sz="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827" marR="61046" marT="0" marB="0"/>
                </a:tc>
                <a:extLst>
                  <a:ext uri="{0D108BD9-81ED-4DB2-BD59-A6C34878D82A}">
                    <a16:rowId xmlns:a16="http://schemas.microsoft.com/office/drawing/2014/main" val="2130698708"/>
                  </a:ext>
                </a:extLst>
              </a:tr>
              <a:tr h="757646">
                <a:tc>
                  <a:txBody>
                    <a:bodyPr/>
                    <a:lstStyle/>
                    <a:p>
                      <a:pPr hangingPunct="0">
                        <a:spcAft>
                          <a:spcPts val="0"/>
                        </a:spcAft>
                      </a:pPr>
                      <a:r>
                        <a:rPr lang="en-GB" sz="800">
                          <a:effectLst/>
                        </a:rPr>
                        <a:t>Processing at the Originator before sending Request</a:t>
                      </a:r>
                      <a:endParaRPr lang="en-IN" sz="800">
                        <a:effectLst/>
                        <a:latin typeface="Arial" panose="020B0604020202020204" pitchFamily="34" charset="0"/>
                        <a:ea typeface="Times New Roman" panose="02020603050405020304" pitchFamily="18" charset="0"/>
                        <a:cs typeface="Times New Roman" panose="02020603050405020304" pitchFamily="18" charset="0"/>
                      </a:endParaRPr>
                    </a:p>
                  </a:txBody>
                  <a:tcPr marL="15827" marR="61046" marT="0" marB="0"/>
                </a:tc>
                <a:tc>
                  <a:txBody>
                    <a:bodyPr/>
                    <a:lstStyle/>
                    <a:p>
                      <a:pPr hangingPunct="0">
                        <a:spcAft>
                          <a:spcPts val="0"/>
                        </a:spcAft>
                      </a:pPr>
                      <a:r>
                        <a:rPr lang="en-GB" sz="800" dirty="0">
                          <a:effectLst/>
                        </a:rPr>
                        <a:t>The Originator shall request to update the announced attributes by using the UPDATE Request as specified in clause 10.1.4. Attributes marked as MA or OA can be updated:</a:t>
                      </a:r>
                      <a:endParaRPr lang="en-IN" sz="800" dirty="0">
                        <a:effectLst/>
                      </a:endParaRPr>
                    </a:p>
                    <a:p>
                      <a:pPr hangingPunct="0">
                        <a:spcAft>
                          <a:spcPts val="0"/>
                        </a:spcAft>
                      </a:pPr>
                      <a:r>
                        <a:rPr lang="en-GB" sz="800" dirty="0">
                          <a:effectLst/>
                        </a:rPr>
                        <a:t>Content: Parameter in the UPDATE Request shall provide the names of the attributes to be updated by setting their target values.</a:t>
                      </a:r>
                      <a:endParaRPr lang="en-IN" sz="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827" marR="61046" marT="0" marB="0"/>
                </a:tc>
                <a:extLst>
                  <a:ext uri="{0D108BD9-81ED-4DB2-BD59-A6C34878D82A}">
                    <a16:rowId xmlns:a16="http://schemas.microsoft.com/office/drawing/2014/main" val="2270085942"/>
                  </a:ext>
                </a:extLst>
              </a:tr>
              <a:tr h="1818350">
                <a:tc>
                  <a:txBody>
                    <a:bodyPr/>
                    <a:lstStyle/>
                    <a:p>
                      <a:pPr hangingPunct="0">
                        <a:spcAft>
                          <a:spcPts val="0"/>
                        </a:spcAft>
                      </a:pPr>
                      <a:r>
                        <a:rPr lang="en-GB" sz="800">
                          <a:effectLst/>
                        </a:rPr>
                        <a:t>Processing at the Receiver</a:t>
                      </a:r>
                      <a:endParaRPr lang="en-IN" sz="800">
                        <a:effectLst/>
                        <a:latin typeface="Arial" panose="020B0604020202020204" pitchFamily="34" charset="0"/>
                        <a:ea typeface="Times New Roman" panose="02020603050405020304" pitchFamily="18" charset="0"/>
                        <a:cs typeface="Times New Roman" panose="02020603050405020304" pitchFamily="18" charset="0"/>
                      </a:endParaRPr>
                    </a:p>
                  </a:txBody>
                  <a:tcPr marL="15827" marR="61046" marT="0" marB="0"/>
                </a:tc>
                <a:tc>
                  <a:txBody>
                    <a:bodyPr/>
                    <a:lstStyle/>
                    <a:p>
                      <a:pPr hangingPunct="0">
                        <a:spcAft>
                          <a:spcPts val="0"/>
                        </a:spcAft>
                      </a:pPr>
                      <a:r>
                        <a:rPr lang="en-GB" sz="1200" b="1" dirty="0">
                          <a:solidFill>
                            <a:srgbClr val="FF0000"/>
                          </a:solidFill>
                          <a:effectLst/>
                        </a:rPr>
                        <a:t>If the value of the From parameter in Request message is identical with the CSE-ID included in the link attribute in the announced resource, the Receiver (CSE hosting announced resource) shall grant the Request after successful validation of the Request.</a:t>
                      </a:r>
                      <a:r>
                        <a:rPr lang="en-GB" sz="1200" dirty="0">
                          <a:effectLst/>
                        </a:rPr>
                        <a:t> The Receiver shall perform as follows:</a:t>
                      </a:r>
                      <a:endParaRPr lang="en-IN" sz="1200" dirty="0">
                        <a:effectLst/>
                      </a:endParaRPr>
                    </a:p>
                    <a:p>
                      <a:pPr marL="342900" lvl="0" indent="-342900" hangingPunct="0">
                        <a:spcAft>
                          <a:spcPts val="0"/>
                        </a:spcAft>
                        <a:buFont typeface="Symbol" panose="05050102010706020507" pitchFamily="18" charset="2"/>
                        <a:buChar char=""/>
                        <a:tabLst>
                          <a:tab pos="457200" algn="l"/>
                        </a:tabLst>
                      </a:pPr>
                      <a:r>
                        <a:rPr lang="en-GB" sz="1200" dirty="0">
                          <a:effectLst/>
                        </a:rPr>
                        <a:t>Update the target attributes identified by the Content parameter in the UPDATE Request as per procedures in clause 10.1.4.</a:t>
                      </a:r>
                      <a:endParaRPr lang="en-IN" sz="1200" dirty="0">
                        <a:effectLst/>
                      </a:endParaRPr>
                    </a:p>
                    <a:p>
                      <a:pPr marL="342900" lvl="0" indent="-342900" hangingPunct="0">
                        <a:spcAft>
                          <a:spcPts val="0"/>
                        </a:spcAft>
                        <a:buFont typeface="Symbol" panose="05050102010706020507" pitchFamily="18" charset="2"/>
                        <a:buChar char=""/>
                        <a:tabLst>
                          <a:tab pos="457200" algn="l"/>
                        </a:tabLst>
                      </a:pPr>
                      <a:r>
                        <a:rPr lang="en-GB" sz="1200" dirty="0">
                          <a:effectLst/>
                        </a:rPr>
                        <a:t>Respond to the Originator with the appropriate UPDATE Response as in clause 10.1.4.</a:t>
                      </a:r>
                      <a:endParaRPr lang="en-IN"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827" marR="61046" marT="0" marB="0"/>
                </a:tc>
                <a:extLst>
                  <a:ext uri="{0D108BD9-81ED-4DB2-BD59-A6C34878D82A}">
                    <a16:rowId xmlns:a16="http://schemas.microsoft.com/office/drawing/2014/main" val="1095148327"/>
                  </a:ext>
                </a:extLst>
              </a:tr>
              <a:tr h="454587">
                <a:tc>
                  <a:txBody>
                    <a:bodyPr/>
                    <a:lstStyle/>
                    <a:p>
                      <a:pPr hangingPunct="0">
                        <a:spcAft>
                          <a:spcPts val="0"/>
                        </a:spcAft>
                      </a:pPr>
                      <a:r>
                        <a:rPr lang="en-GB" sz="800">
                          <a:effectLst/>
                        </a:rPr>
                        <a:t>Information in Response message</a:t>
                      </a:r>
                      <a:endParaRPr lang="en-IN" sz="800">
                        <a:effectLst/>
                        <a:latin typeface="Arial" panose="020B0604020202020204" pitchFamily="34" charset="0"/>
                        <a:ea typeface="Times New Roman" panose="02020603050405020304" pitchFamily="18" charset="0"/>
                        <a:cs typeface="Times New Roman" panose="02020603050405020304" pitchFamily="18" charset="0"/>
                      </a:endParaRPr>
                    </a:p>
                  </a:txBody>
                  <a:tcPr marL="15827" marR="61046" marT="0" marB="0"/>
                </a:tc>
                <a:tc>
                  <a:txBody>
                    <a:bodyPr/>
                    <a:lstStyle/>
                    <a:p>
                      <a:pPr hangingPunct="0">
                        <a:spcAft>
                          <a:spcPts val="0"/>
                        </a:spcAft>
                      </a:pPr>
                      <a:r>
                        <a:rPr lang="en-GB" sz="800">
                          <a:effectLst/>
                        </a:rPr>
                        <a:t>Parameters defined in table 8.1.3-1 that are applicable.</a:t>
                      </a:r>
                      <a:endParaRPr lang="en-IN" sz="800">
                        <a:effectLst/>
                        <a:latin typeface="Arial" panose="020B0604020202020204" pitchFamily="34" charset="0"/>
                        <a:ea typeface="Times New Roman" panose="02020603050405020304" pitchFamily="18" charset="0"/>
                        <a:cs typeface="Times New Roman" panose="02020603050405020304" pitchFamily="18" charset="0"/>
                      </a:endParaRPr>
                    </a:p>
                  </a:txBody>
                  <a:tcPr marL="15827" marR="61046" marT="0" marB="0"/>
                </a:tc>
                <a:extLst>
                  <a:ext uri="{0D108BD9-81ED-4DB2-BD59-A6C34878D82A}">
                    <a16:rowId xmlns:a16="http://schemas.microsoft.com/office/drawing/2014/main" val="1457257161"/>
                  </a:ext>
                </a:extLst>
              </a:tr>
              <a:tr h="227294">
                <a:tc>
                  <a:txBody>
                    <a:bodyPr/>
                    <a:lstStyle/>
                    <a:p>
                      <a:pPr hangingPunct="0">
                        <a:spcAft>
                          <a:spcPts val="0"/>
                        </a:spcAft>
                      </a:pPr>
                      <a:r>
                        <a:rPr lang="en-GB" sz="800">
                          <a:effectLst/>
                        </a:rPr>
                        <a:t>Exceptions</a:t>
                      </a:r>
                      <a:endParaRPr lang="en-IN" sz="800">
                        <a:effectLst/>
                        <a:latin typeface="Arial" panose="020B0604020202020204" pitchFamily="34" charset="0"/>
                        <a:ea typeface="Times New Roman" panose="02020603050405020304" pitchFamily="18" charset="0"/>
                        <a:cs typeface="Times New Roman" panose="02020603050405020304" pitchFamily="18" charset="0"/>
                      </a:endParaRPr>
                    </a:p>
                  </a:txBody>
                  <a:tcPr marL="15827" marR="61046" marT="0" marB="0"/>
                </a:tc>
                <a:tc>
                  <a:txBody>
                    <a:bodyPr/>
                    <a:lstStyle/>
                    <a:p>
                      <a:pPr hangingPunct="0">
                        <a:spcAft>
                          <a:spcPts val="0"/>
                        </a:spcAft>
                      </a:pPr>
                      <a:r>
                        <a:rPr lang="en-GB" sz="800" dirty="0">
                          <a:effectLst/>
                        </a:rPr>
                        <a:t>All exceptions described in the basic procedures (clause 10.1.4) are applicable.</a:t>
                      </a:r>
                      <a:endParaRPr lang="en-IN" sz="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5827" marR="61046" marT="0" marB="0"/>
                </a:tc>
                <a:extLst>
                  <a:ext uri="{0D108BD9-81ED-4DB2-BD59-A6C34878D82A}">
                    <a16:rowId xmlns:a16="http://schemas.microsoft.com/office/drawing/2014/main" val="2635176750"/>
                  </a:ext>
                </a:extLst>
              </a:tr>
            </a:tbl>
          </a:graphicData>
        </a:graphic>
      </p:graphicFrame>
      <p:sp>
        <p:nvSpPr>
          <p:cNvPr id="4" name="Content Placeholder 3">
            <a:extLst>
              <a:ext uri="{FF2B5EF4-FFF2-40B4-BE49-F238E27FC236}">
                <a16:creationId xmlns:a16="http://schemas.microsoft.com/office/drawing/2014/main" id="{3F8D9103-63A7-4CB7-9327-68D36BEECB4D}"/>
              </a:ext>
            </a:extLst>
          </p:cNvPr>
          <p:cNvSpPr>
            <a:spLocks noGrp="1"/>
          </p:cNvSpPr>
          <p:nvPr>
            <p:ph sz="half" idx="2"/>
          </p:nvPr>
        </p:nvSpPr>
        <p:spPr>
          <a:xfrm>
            <a:off x="334696" y="1682496"/>
            <a:ext cx="4294632" cy="4351338"/>
          </a:xfrm>
        </p:spPr>
        <p:txBody>
          <a:bodyPr>
            <a:normAutofit fontScale="92500" lnSpcReduction="10000"/>
          </a:bodyPr>
          <a:lstStyle/>
          <a:p>
            <a:r>
              <a:rPr lang="en-GB" dirty="0"/>
              <a:t>10.2.13.11	Procedure for original resource Hosting CSE for Updating Attributes</a:t>
            </a:r>
          </a:p>
          <a:p>
            <a:pPr marL="0" indent="0">
              <a:buNone/>
            </a:pPr>
            <a:r>
              <a:rPr lang="en-GB" dirty="0"/>
              <a:t>This clause describes procedure that shall be used by the original resource Hosting CSE to update announced attributes at the remote announced resources. The Originator of this Request shall be the original resource Hosting CSE.</a:t>
            </a:r>
            <a:endParaRPr lang="en-IN" dirty="0"/>
          </a:p>
          <a:p>
            <a:endParaRPr lang="en-IN" dirty="0"/>
          </a:p>
        </p:txBody>
      </p:sp>
    </p:spTree>
    <p:extLst>
      <p:ext uri="{BB962C8B-B14F-4D97-AF65-F5344CB8AC3E}">
        <p14:creationId xmlns:p14="http://schemas.microsoft.com/office/powerpoint/2010/main" val="3921201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991F3-A761-4619-B40D-5A6DA556D41D}"/>
              </a:ext>
            </a:extLst>
          </p:cNvPr>
          <p:cNvSpPr>
            <a:spLocks noGrp="1"/>
          </p:cNvSpPr>
          <p:nvPr>
            <p:ph type="title"/>
          </p:nvPr>
        </p:nvSpPr>
        <p:spPr/>
        <p:txBody>
          <a:bodyPr/>
          <a:lstStyle/>
          <a:p>
            <a:r>
              <a:rPr lang="en-IN" dirty="0"/>
              <a:t>Problem</a:t>
            </a:r>
          </a:p>
        </p:txBody>
      </p:sp>
      <p:sp>
        <p:nvSpPr>
          <p:cNvPr id="3" name="Content Placeholder 2">
            <a:extLst>
              <a:ext uri="{FF2B5EF4-FFF2-40B4-BE49-F238E27FC236}">
                <a16:creationId xmlns:a16="http://schemas.microsoft.com/office/drawing/2014/main" id="{834FC4F8-9B2B-4101-B764-0A657B6845A3}"/>
              </a:ext>
            </a:extLst>
          </p:cNvPr>
          <p:cNvSpPr>
            <a:spLocks noGrp="1"/>
          </p:cNvSpPr>
          <p:nvPr>
            <p:ph sz="half" idx="1"/>
          </p:nvPr>
        </p:nvSpPr>
        <p:spPr>
          <a:xfrm>
            <a:off x="914399" y="1253331"/>
            <a:ext cx="10383715" cy="4351338"/>
          </a:xfrm>
        </p:spPr>
        <p:txBody>
          <a:bodyPr>
            <a:normAutofit/>
          </a:bodyPr>
          <a:lstStyle/>
          <a:p>
            <a:pPr marL="0" indent="0">
              <a:buNone/>
            </a:pPr>
            <a:r>
              <a:rPr lang="en-IN" sz="3200" dirty="0"/>
              <a:t>When </a:t>
            </a:r>
            <a:r>
              <a:rPr lang="en-IN" sz="3200" i="1" dirty="0"/>
              <a:t>link </a:t>
            </a:r>
            <a:r>
              <a:rPr lang="en-IN" sz="3200" dirty="0"/>
              <a:t>attribute is ‘INACTIVE’, how to decide who all can update this &lt;</a:t>
            </a:r>
            <a:r>
              <a:rPr lang="en-IN" sz="3200" dirty="0" err="1"/>
              <a:t>AEAnnc</a:t>
            </a:r>
            <a:r>
              <a:rPr lang="en-IN" sz="3200" dirty="0"/>
              <a:t>&gt; resource? </a:t>
            </a:r>
          </a:p>
        </p:txBody>
      </p:sp>
    </p:spTree>
    <p:extLst>
      <p:ext uri="{BB962C8B-B14F-4D97-AF65-F5344CB8AC3E}">
        <p14:creationId xmlns:p14="http://schemas.microsoft.com/office/powerpoint/2010/main" val="3214891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F4FB90-73EA-47D9-96F0-11021F5956F3}"/>
              </a:ext>
            </a:extLst>
          </p:cNvPr>
          <p:cNvSpPr>
            <a:spLocks noGrp="1"/>
          </p:cNvSpPr>
          <p:nvPr>
            <p:ph sz="half" idx="1"/>
          </p:nvPr>
        </p:nvSpPr>
        <p:spPr>
          <a:xfrm>
            <a:off x="838199" y="1450731"/>
            <a:ext cx="10679723" cy="4726232"/>
          </a:xfrm>
        </p:spPr>
        <p:txBody>
          <a:bodyPr>
            <a:normAutofit/>
          </a:bodyPr>
          <a:lstStyle/>
          <a:p>
            <a:pPr marL="0" indent="0" algn="ctr">
              <a:buNone/>
            </a:pPr>
            <a:endParaRPr lang="en-IN" sz="9600" dirty="0"/>
          </a:p>
          <a:p>
            <a:pPr marL="0" indent="0" algn="ctr">
              <a:buNone/>
            </a:pPr>
            <a:r>
              <a:rPr lang="en-IN" sz="9600" b="1" dirty="0">
                <a:solidFill>
                  <a:schemeClr val="accent1"/>
                </a:solidFill>
                <a:latin typeface="+mj-lt"/>
              </a:rPr>
              <a:t>THANK-YOU</a:t>
            </a:r>
          </a:p>
        </p:txBody>
      </p:sp>
    </p:spTree>
    <p:extLst>
      <p:ext uri="{BB962C8B-B14F-4D97-AF65-F5344CB8AC3E}">
        <p14:creationId xmlns:p14="http://schemas.microsoft.com/office/powerpoint/2010/main" val="3900596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De-Registration of MN </a:t>
            </a:r>
          </a:p>
        </p:txBody>
      </p:sp>
      <p:sp>
        <p:nvSpPr>
          <p:cNvPr id="3" name="Content Placeholder 2"/>
          <p:cNvSpPr>
            <a:spLocks noGrp="1"/>
          </p:cNvSpPr>
          <p:nvPr>
            <p:ph idx="1"/>
          </p:nvPr>
        </p:nvSpPr>
        <p:spPr>
          <a:xfrm>
            <a:off x="334696" y="1432372"/>
            <a:ext cx="11141024" cy="4547803"/>
          </a:xfrm>
        </p:spPr>
        <p:txBody>
          <a:bodyPr>
            <a:normAutofit/>
          </a:bodyPr>
          <a:lstStyle/>
          <a:p>
            <a:pPr marL="0" indent="0">
              <a:buNone/>
            </a:pPr>
            <a:r>
              <a:rPr lang="fr-FR" dirty="0" err="1"/>
              <a:t>Consider</a:t>
            </a:r>
            <a:r>
              <a:rPr lang="fr-FR" dirty="0"/>
              <a:t> the scenario</a:t>
            </a:r>
          </a:p>
          <a:p>
            <a:pPr marL="0" indent="0" algn="ctr">
              <a:buNone/>
            </a:pPr>
            <a:endParaRPr lang="fr-FR" dirty="0"/>
          </a:p>
          <a:p>
            <a:pPr marL="0" indent="0" algn="ctr">
              <a:buNone/>
            </a:pPr>
            <a:endParaRPr lang="fr-FR" dirty="0"/>
          </a:p>
        </p:txBody>
      </p:sp>
      <p:sp>
        <p:nvSpPr>
          <p:cNvPr id="7" name="Slide Number Placeholder 6"/>
          <p:cNvSpPr>
            <a:spLocks noGrp="1"/>
          </p:cNvSpPr>
          <p:nvPr>
            <p:ph type="sldNum" sz="quarter" idx="12"/>
          </p:nvPr>
        </p:nvSpPr>
        <p:spPr/>
        <p:txBody>
          <a:bodyPr/>
          <a:lstStyle/>
          <a:p>
            <a:fld id="{CF81B550-7CF2-4283-9092-C0AEF1549117}" type="slidenum">
              <a:rPr lang="en-US" smtClean="0"/>
              <a:t>2</a:t>
            </a:fld>
            <a:endParaRPr lang="en-US"/>
          </a:p>
        </p:txBody>
      </p:sp>
      <p:sp>
        <p:nvSpPr>
          <p:cNvPr id="35" name="Rectangle 39">
            <a:extLst>
              <a:ext uri="{FF2B5EF4-FFF2-40B4-BE49-F238E27FC236}">
                <a16:creationId xmlns:a16="http://schemas.microsoft.com/office/drawing/2014/main" id="{3CACEF8E-7E93-444A-8CE4-AE498B93A4D0}"/>
              </a:ext>
            </a:extLst>
          </p:cNvPr>
          <p:cNvSpPr>
            <a:spLocks noChangeArrowheads="1"/>
          </p:cNvSpPr>
          <p:nvPr/>
        </p:nvSpPr>
        <p:spPr bwMode="auto">
          <a:xfrm>
            <a:off x="0" y="-6154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36" name="Rectangle 48">
            <a:extLst>
              <a:ext uri="{FF2B5EF4-FFF2-40B4-BE49-F238E27FC236}">
                <a16:creationId xmlns:a16="http://schemas.microsoft.com/office/drawing/2014/main" id="{B21D1C37-3420-4D0F-BB9E-63719A6CAD5B}"/>
              </a:ext>
            </a:extLst>
          </p:cNvPr>
          <p:cNvSpPr>
            <a:spLocks noChangeArrowheads="1"/>
          </p:cNvSpPr>
          <p:nvPr/>
        </p:nvSpPr>
        <p:spPr bwMode="auto">
          <a:xfrm>
            <a:off x="0" y="39565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43" name="Rectangle 62">
            <a:extLst>
              <a:ext uri="{FF2B5EF4-FFF2-40B4-BE49-F238E27FC236}">
                <a16:creationId xmlns:a16="http://schemas.microsoft.com/office/drawing/2014/main" id="{B184AA42-929A-403D-A824-DBB2CC0ACFF0}"/>
              </a:ext>
            </a:extLst>
          </p:cNvPr>
          <p:cNvSpPr>
            <a:spLocks noChangeArrowheads="1"/>
          </p:cNvSpPr>
          <p:nvPr/>
        </p:nvSpPr>
        <p:spPr bwMode="auto">
          <a:xfrm>
            <a:off x="3734969" y="2256373"/>
            <a:ext cx="1725877" cy="784178"/>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MN1</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44" name="Rectangle 61">
            <a:extLst>
              <a:ext uri="{FF2B5EF4-FFF2-40B4-BE49-F238E27FC236}">
                <a16:creationId xmlns:a16="http://schemas.microsoft.com/office/drawing/2014/main" id="{2D161F1E-00CC-42F9-852F-77D37673FC60}"/>
              </a:ext>
            </a:extLst>
          </p:cNvPr>
          <p:cNvSpPr>
            <a:spLocks noChangeArrowheads="1"/>
          </p:cNvSpPr>
          <p:nvPr/>
        </p:nvSpPr>
        <p:spPr bwMode="auto">
          <a:xfrm>
            <a:off x="7508133" y="2257284"/>
            <a:ext cx="1724271" cy="780720"/>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MN2</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46" name="Line 59">
            <a:extLst>
              <a:ext uri="{FF2B5EF4-FFF2-40B4-BE49-F238E27FC236}">
                <a16:creationId xmlns:a16="http://schemas.microsoft.com/office/drawing/2014/main" id="{49B1B767-524D-4392-A727-9661D73A1E53}"/>
              </a:ext>
            </a:extLst>
          </p:cNvPr>
          <p:cNvSpPr>
            <a:spLocks noChangeShapeType="1"/>
          </p:cNvSpPr>
          <p:nvPr/>
        </p:nvSpPr>
        <p:spPr bwMode="auto">
          <a:xfrm>
            <a:off x="3913186" y="3045314"/>
            <a:ext cx="16457" cy="1600748"/>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47" name="Line 58">
            <a:extLst>
              <a:ext uri="{FF2B5EF4-FFF2-40B4-BE49-F238E27FC236}">
                <a16:creationId xmlns:a16="http://schemas.microsoft.com/office/drawing/2014/main" id="{BDAFAB66-A3FF-4AFD-8E87-5B658EF7B419}"/>
              </a:ext>
            </a:extLst>
          </p:cNvPr>
          <p:cNvSpPr>
            <a:spLocks noChangeShapeType="1"/>
          </p:cNvSpPr>
          <p:nvPr/>
        </p:nvSpPr>
        <p:spPr bwMode="auto">
          <a:xfrm>
            <a:off x="7976514" y="3029440"/>
            <a:ext cx="16457" cy="842921"/>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48" name="Rectangle 57">
            <a:extLst>
              <a:ext uri="{FF2B5EF4-FFF2-40B4-BE49-F238E27FC236}">
                <a16:creationId xmlns:a16="http://schemas.microsoft.com/office/drawing/2014/main" id="{30C52971-F0CD-4B1F-B0D9-6598A8BD4591}"/>
              </a:ext>
            </a:extLst>
          </p:cNvPr>
          <p:cNvSpPr>
            <a:spLocks noChangeArrowheads="1"/>
          </p:cNvSpPr>
          <p:nvPr/>
        </p:nvSpPr>
        <p:spPr bwMode="auto">
          <a:xfrm>
            <a:off x="4652961" y="3429000"/>
            <a:ext cx="1858635" cy="606854"/>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R="0" lvl="0" algn="ctr" defTabSz="914400" rtl="0" eaLnBrk="0" fontAlgn="base" latinLnBrk="0" hangingPunct="0">
              <a:lnSpc>
                <a:spcPct val="100000"/>
              </a:lnSpc>
              <a:spcBef>
                <a:spcPct val="0"/>
              </a:spcBef>
              <a:spcAft>
                <a:spcPct val="0"/>
              </a:spcAft>
              <a:buClrTx/>
              <a:buSzTx/>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&lt;RMN2&gt;(</a:t>
            </a:r>
            <a:r>
              <a:rPr kumimoji="0" lang="en-US" altLang="zh-CN" sz="1200" b="0" i="0" u="none" strike="noStrike" cap="none" normalizeH="0" baseline="0" dirty="0" err="1">
                <a:ln>
                  <a:noFill/>
                </a:ln>
                <a:solidFill>
                  <a:srgbClr val="00000A"/>
                </a:solidFill>
                <a:effectLst/>
                <a:latin typeface="Liberation Serif"/>
                <a:ea typeface="Droid Sans Fallback"/>
                <a:cs typeface="FreeSans"/>
              </a:rPr>
              <a:t>RemoteCSE</a:t>
            </a:r>
            <a:r>
              <a:rPr kumimoji="0" lang="en-US" altLang="zh-CN" sz="1200" b="0" i="0" u="none" strike="noStrike" cap="none" normalizeH="0" baseline="0" dirty="0">
                <a:ln>
                  <a:noFill/>
                </a:ln>
                <a:solidFill>
                  <a:srgbClr val="00000A"/>
                </a:solidFill>
                <a:effectLst/>
                <a:latin typeface="Liberation Serif"/>
                <a:ea typeface="Droid Sans Fallback"/>
                <a:cs typeface="FreeSans"/>
              </a:rPr>
              <a:t> of MN2)</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49" name="Line 56">
            <a:extLst>
              <a:ext uri="{FF2B5EF4-FFF2-40B4-BE49-F238E27FC236}">
                <a16:creationId xmlns:a16="http://schemas.microsoft.com/office/drawing/2014/main" id="{E0D12355-8572-4D54-B9FC-83945F94BD3C}"/>
              </a:ext>
            </a:extLst>
          </p:cNvPr>
          <p:cNvSpPr>
            <a:spLocks noChangeShapeType="1"/>
          </p:cNvSpPr>
          <p:nvPr/>
        </p:nvSpPr>
        <p:spPr bwMode="auto">
          <a:xfrm>
            <a:off x="3913187" y="3748196"/>
            <a:ext cx="739775" cy="0"/>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50" name="Rectangle 55">
            <a:extLst>
              <a:ext uri="{FF2B5EF4-FFF2-40B4-BE49-F238E27FC236}">
                <a16:creationId xmlns:a16="http://schemas.microsoft.com/office/drawing/2014/main" id="{2552D876-DD25-49A5-A416-E2D9E80E2786}"/>
              </a:ext>
            </a:extLst>
          </p:cNvPr>
          <p:cNvSpPr>
            <a:spLocks noChangeArrowheads="1"/>
          </p:cNvSpPr>
          <p:nvPr/>
        </p:nvSpPr>
        <p:spPr bwMode="auto">
          <a:xfrm>
            <a:off x="8507794" y="3450665"/>
            <a:ext cx="1724271" cy="603759"/>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&lt;RMN1&gt;(</a:t>
            </a:r>
            <a:r>
              <a:rPr kumimoji="0" lang="en-US" altLang="zh-CN" sz="1200" b="0" i="0" u="none" strike="noStrike" cap="none" normalizeH="0" baseline="0" dirty="0" err="1">
                <a:ln>
                  <a:noFill/>
                </a:ln>
                <a:solidFill>
                  <a:srgbClr val="00000A"/>
                </a:solidFill>
                <a:effectLst/>
                <a:latin typeface="Liberation Serif"/>
                <a:ea typeface="Droid Sans Fallback"/>
                <a:cs typeface="FreeSans"/>
              </a:rPr>
              <a:t>RemoteCSE</a:t>
            </a:r>
            <a:r>
              <a:rPr kumimoji="0" lang="en-US" altLang="zh-CN" sz="1200" b="0" i="0" u="none" strike="noStrike" cap="none" normalizeH="0" baseline="0" dirty="0">
                <a:ln>
                  <a:noFill/>
                </a:ln>
                <a:solidFill>
                  <a:srgbClr val="00000A"/>
                </a:solidFill>
                <a:effectLst/>
                <a:latin typeface="Liberation Serif"/>
                <a:ea typeface="Droid Sans Fallback"/>
                <a:cs typeface="FreeSans"/>
              </a:rPr>
              <a:t> of MN1)</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51" name="Line 54">
            <a:extLst>
              <a:ext uri="{FF2B5EF4-FFF2-40B4-BE49-F238E27FC236}">
                <a16:creationId xmlns:a16="http://schemas.microsoft.com/office/drawing/2014/main" id="{006CB124-3639-4265-BFDE-65BFAC33FDA0}"/>
              </a:ext>
            </a:extLst>
          </p:cNvPr>
          <p:cNvSpPr>
            <a:spLocks noChangeShapeType="1"/>
          </p:cNvSpPr>
          <p:nvPr/>
        </p:nvSpPr>
        <p:spPr bwMode="auto">
          <a:xfrm>
            <a:off x="3929645" y="4646062"/>
            <a:ext cx="660400" cy="4763"/>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52" name="Line 53">
            <a:extLst>
              <a:ext uri="{FF2B5EF4-FFF2-40B4-BE49-F238E27FC236}">
                <a16:creationId xmlns:a16="http://schemas.microsoft.com/office/drawing/2014/main" id="{D9CC85E5-3853-4CCF-8E96-BE6B0838B4F3}"/>
              </a:ext>
            </a:extLst>
          </p:cNvPr>
          <p:cNvSpPr>
            <a:spLocks noChangeShapeType="1"/>
          </p:cNvSpPr>
          <p:nvPr/>
        </p:nvSpPr>
        <p:spPr bwMode="auto">
          <a:xfrm>
            <a:off x="7976515" y="3859824"/>
            <a:ext cx="522287" cy="4763"/>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53" name="Line 52">
            <a:extLst>
              <a:ext uri="{FF2B5EF4-FFF2-40B4-BE49-F238E27FC236}">
                <a16:creationId xmlns:a16="http://schemas.microsoft.com/office/drawing/2014/main" id="{4A1053F9-FB7C-411A-B2B5-18CAB7491A64}"/>
              </a:ext>
            </a:extLst>
          </p:cNvPr>
          <p:cNvSpPr>
            <a:spLocks noChangeShapeType="1"/>
          </p:cNvSpPr>
          <p:nvPr/>
        </p:nvSpPr>
        <p:spPr bwMode="auto">
          <a:xfrm>
            <a:off x="8680948" y="4054424"/>
            <a:ext cx="0" cy="591638"/>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54" name="Line 51">
            <a:extLst>
              <a:ext uri="{FF2B5EF4-FFF2-40B4-BE49-F238E27FC236}">
                <a16:creationId xmlns:a16="http://schemas.microsoft.com/office/drawing/2014/main" id="{67D7EA68-994E-4E7F-83EC-26E9EF82D440}"/>
              </a:ext>
            </a:extLst>
          </p:cNvPr>
          <p:cNvSpPr>
            <a:spLocks noChangeShapeType="1"/>
          </p:cNvSpPr>
          <p:nvPr/>
        </p:nvSpPr>
        <p:spPr bwMode="auto">
          <a:xfrm>
            <a:off x="8680948" y="4646062"/>
            <a:ext cx="326527" cy="10014"/>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55" name="Rectangle 50">
            <a:extLst>
              <a:ext uri="{FF2B5EF4-FFF2-40B4-BE49-F238E27FC236}">
                <a16:creationId xmlns:a16="http://schemas.microsoft.com/office/drawing/2014/main" id="{86B28FFA-A3D5-4952-ADEB-35B873AA8468}"/>
              </a:ext>
            </a:extLst>
          </p:cNvPr>
          <p:cNvSpPr>
            <a:spLocks noChangeArrowheads="1"/>
          </p:cNvSpPr>
          <p:nvPr/>
        </p:nvSpPr>
        <p:spPr bwMode="auto">
          <a:xfrm>
            <a:off x="4586287" y="4255052"/>
            <a:ext cx="1925310" cy="883859"/>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&lt;</a:t>
            </a:r>
            <a:r>
              <a:rPr lang="en-US" altLang="zh-CN" sz="1200" dirty="0" err="1">
                <a:solidFill>
                  <a:srgbClr val="00000A"/>
                </a:solidFill>
                <a:latin typeface="Liberation Serif"/>
                <a:ea typeface="Droid Sans Fallback"/>
                <a:cs typeface="FreeSans"/>
              </a:rPr>
              <a:t>c</a:t>
            </a:r>
            <a:r>
              <a:rPr kumimoji="0" lang="en-US" altLang="zh-CN" sz="1200" b="0" i="0" u="none" strike="noStrike" cap="none" normalizeH="0" baseline="0" dirty="0" err="1">
                <a:ln>
                  <a:noFill/>
                </a:ln>
                <a:solidFill>
                  <a:srgbClr val="00000A"/>
                </a:solidFill>
                <a:effectLst/>
                <a:latin typeface="Liberation Serif"/>
                <a:ea typeface="Droid Sans Fallback"/>
                <a:cs typeface="FreeSans"/>
              </a:rPr>
              <a:t>ont</a:t>
            </a:r>
            <a:r>
              <a:rPr kumimoji="0" lang="en-US" altLang="zh-CN" sz="1200" b="0" i="0" u="none" strike="noStrike" cap="none" normalizeH="0" baseline="0" dirty="0">
                <a:ln>
                  <a:noFill/>
                </a:ln>
                <a:solidFill>
                  <a:srgbClr val="00000A"/>
                </a:solidFill>
                <a:effectLst/>
                <a:latin typeface="Liberation Serif"/>
                <a:ea typeface="Droid Sans Fallback"/>
                <a:cs typeface="FreeSans"/>
              </a:rPr>
              <a:t>&gt;</a:t>
            </a:r>
            <a:endParaRPr lang="en-US" altLang="zh-CN" sz="1200" dirty="0">
              <a:solidFill>
                <a:srgbClr val="00000A"/>
              </a:solidFill>
              <a:latin typeface="Liberation Serif"/>
              <a:ea typeface="Droid Sans Fallback"/>
              <a:cs typeface="FreeSans"/>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altLang="zh-CN" sz="1200" i="1" dirty="0" err="1">
                <a:solidFill>
                  <a:srgbClr val="00000A"/>
                </a:solidFill>
                <a:latin typeface="Liberation Serif"/>
                <a:ea typeface="Droid Sans Fallback"/>
                <a:cs typeface="FreeSans"/>
              </a:rPr>
              <a:t>announceTo</a:t>
            </a:r>
            <a:r>
              <a:rPr lang="en-US" altLang="zh-CN" sz="1200" i="1" dirty="0">
                <a:solidFill>
                  <a:srgbClr val="00000A"/>
                </a:solidFill>
                <a:latin typeface="Liberation Serif"/>
                <a:ea typeface="Droid Sans Fallback"/>
                <a:cs typeface="FreeSans"/>
              </a:rPr>
              <a:t> </a:t>
            </a:r>
            <a:r>
              <a:rPr lang="en-US" altLang="zh-CN" sz="1200" dirty="0">
                <a:solidFill>
                  <a:srgbClr val="00000A"/>
                </a:solidFill>
                <a:latin typeface="Liberation Serif"/>
                <a:ea typeface="Droid Sans Fallback"/>
                <a:cs typeface="FreeSans"/>
              </a:rPr>
              <a:t>attribute contains RID of &lt;</a:t>
            </a:r>
            <a:r>
              <a:rPr lang="en-US" altLang="zh-CN" sz="1200" dirty="0" err="1">
                <a:solidFill>
                  <a:srgbClr val="00000A"/>
                </a:solidFill>
                <a:latin typeface="Liberation Serif"/>
                <a:ea typeface="Droid Sans Fallback"/>
                <a:cs typeface="FreeSans"/>
              </a:rPr>
              <a:t>contA</a:t>
            </a:r>
            <a:r>
              <a:rPr lang="en-US" altLang="zh-CN" sz="1200" dirty="0">
                <a:solidFill>
                  <a:srgbClr val="00000A"/>
                </a:solidFill>
                <a:latin typeface="Liberation Serif"/>
                <a:ea typeface="Droid Sans Fallback"/>
                <a:cs typeface="FreeSans"/>
              </a:rPr>
              <a:t>&gt; resource hosted on MN2</a:t>
            </a:r>
            <a:endParaRPr kumimoji="0" lang="en-US" altLang="zh-CN" sz="1200" b="0" i="1" u="none" strike="noStrike" cap="none" normalizeH="0" baseline="0" dirty="0">
              <a:ln>
                <a:noFill/>
              </a:ln>
              <a:solidFill>
                <a:srgbClr val="00000A"/>
              </a:solidFill>
              <a:effectLst/>
              <a:latin typeface="Liberation Serif"/>
              <a:ea typeface="Droid Sans Fallback"/>
              <a:cs typeface="FreeSans"/>
            </a:endParaRPr>
          </a:p>
        </p:txBody>
      </p:sp>
      <p:sp>
        <p:nvSpPr>
          <p:cNvPr id="56" name="Rectangle 49">
            <a:extLst>
              <a:ext uri="{FF2B5EF4-FFF2-40B4-BE49-F238E27FC236}">
                <a16:creationId xmlns:a16="http://schemas.microsoft.com/office/drawing/2014/main" id="{7584160B-1B0B-4B52-B441-0375DADD4394}"/>
              </a:ext>
            </a:extLst>
          </p:cNvPr>
          <p:cNvSpPr>
            <a:spLocks noChangeArrowheads="1"/>
          </p:cNvSpPr>
          <p:nvPr/>
        </p:nvSpPr>
        <p:spPr bwMode="auto">
          <a:xfrm>
            <a:off x="9007475" y="4397946"/>
            <a:ext cx="1340116" cy="523856"/>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&lt;</a:t>
            </a:r>
            <a:r>
              <a:rPr kumimoji="0" lang="en-US" altLang="zh-CN" sz="1200" b="0" i="0" u="none" strike="noStrike" cap="none" normalizeH="0" baseline="0" dirty="0" err="1">
                <a:ln>
                  <a:noFill/>
                </a:ln>
                <a:solidFill>
                  <a:srgbClr val="00000A"/>
                </a:solidFill>
                <a:effectLst/>
                <a:latin typeface="Liberation Serif"/>
                <a:ea typeface="Droid Sans Fallback"/>
                <a:cs typeface="FreeSans"/>
              </a:rPr>
              <a:t>contA</a:t>
            </a:r>
            <a:r>
              <a:rPr kumimoji="0" lang="en-US" altLang="zh-CN" sz="1200" b="0" i="0" u="none" strike="noStrike" cap="none" normalizeH="0" baseline="0" dirty="0">
                <a:ln>
                  <a:noFill/>
                </a:ln>
                <a:solidFill>
                  <a:srgbClr val="00000A"/>
                </a:solidFill>
                <a:effectLst/>
                <a:latin typeface="Liberation Serif"/>
                <a:ea typeface="Droid Sans Fallback"/>
                <a:cs typeface="FreeSans"/>
              </a:rPr>
              <a:t>&gt;</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57" name="Rectangle 63">
            <a:extLst>
              <a:ext uri="{FF2B5EF4-FFF2-40B4-BE49-F238E27FC236}">
                <a16:creationId xmlns:a16="http://schemas.microsoft.com/office/drawing/2014/main" id="{9E784329-6C74-45AC-910A-B372039A0645}"/>
              </a:ext>
            </a:extLst>
          </p:cNvPr>
          <p:cNvSpPr>
            <a:spLocks noChangeArrowheads="1"/>
          </p:cNvSpPr>
          <p:nvPr/>
        </p:nvSpPr>
        <p:spPr bwMode="auto">
          <a:xfrm>
            <a:off x="2703512" y="18991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58" name="Rectangle 70">
            <a:extLst>
              <a:ext uri="{FF2B5EF4-FFF2-40B4-BE49-F238E27FC236}">
                <a16:creationId xmlns:a16="http://schemas.microsoft.com/office/drawing/2014/main" id="{C5FE6015-A321-401D-B295-3269AC82CEBD}"/>
              </a:ext>
            </a:extLst>
          </p:cNvPr>
          <p:cNvSpPr>
            <a:spLocks noChangeArrowheads="1"/>
          </p:cNvSpPr>
          <p:nvPr/>
        </p:nvSpPr>
        <p:spPr bwMode="auto">
          <a:xfrm>
            <a:off x="2703512" y="23563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59" name="TextBox 58">
            <a:extLst>
              <a:ext uri="{FF2B5EF4-FFF2-40B4-BE49-F238E27FC236}">
                <a16:creationId xmlns:a16="http://schemas.microsoft.com/office/drawing/2014/main" id="{FE6E44D0-4EDF-416A-9490-02BC9954AB2E}"/>
              </a:ext>
            </a:extLst>
          </p:cNvPr>
          <p:cNvSpPr txBox="1"/>
          <p:nvPr/>
        </p:nvSpPr>
        <p:spPr>
          <a:xfrm>
            <a:off x="5486523" y="2387070"/>
            <a:ext cx="1995931" cy="276999"/>
          </a:xfrm>
          <a:prstGeom prst="rect">
            <a:avLst/>
          </a:prstGeom>
          <a:noFill/>
        </p:spPr>
        <p:txBody>
          <a:bodyPr wrap="none" rtlCol="0">
            <a:spAutoFit/>
          </a:bodyPr>
          <a:lstStyle/>
          <a:p>
            <a:pPr marL="228600" indent="-228600">
              <a:buFont typeface="+mj-lt"/>
              <a:buAutoNum type="arabicPeriod"/>
            </a:pPr>
            <a:r>
              <a:rPr lang="en-IN" sz="1200" dirty="0"/>
              <a:t>MN1 Registered on MN2 </a:t>
            </a:r>
          </a:p>
        </p:txBody>
      </p:sp>
      <p:sp>
        <p:nvSpPr>
          <p:cNvPr id="62" name="Rectangle 62">
            <a:extLst>
              <a:ext uri="{FF2B5EF4-FFF2-40B4-BE49-F238E27FC236}">
                <a16:creationId xmlns:a16="http://schemas.microsoft.com/office/drawing/2014/main" id="{0904DA8E-497B-452E-874E-96BF4A80D9DE}"/>
              </a:ext>
            </a:extLst>
          </p:cNvPr>
          <p:cNvSpPr>
            <a:spLocks noChangeArrowheads="1"/>
          </p:cNvSpPr>
          <p:nvPr/>
        </p:nvSpPr>
        <p:spPr bwMode="auto">
          <a:xfrm>
            <a:off x="21685" y="3534664"/>
            <a:ext cx="1725877" cy="784178"/>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zh-CN" sz="1200" dirty="0">
                <a:solidFill>
                  <a:srgbClr val="00000A"/>
                </a:solidFill>
                <a:latin typeface="Liberation Serif"/>
              </a:rPr>
              <a:t>AE</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cxnSp>
        <p:nvCxnSpPr>
          <p:cNvPr id="66" name="Straight Arrow Connector 65">
            <a:extLst>
              <a:ext uri="{FF2B5EF4-FFF2-40B4-BE49-F238E27FC236}">
                <a16:creationId xmlns:a16="http://schemas.microsoft.com/office/drawing/2014/main" id="{A895DDCA-51B0-4D51-9139-C461A20E9066}"/>
              </a:ext>
            </a:extLst>
          </p:cNvPr>
          <p:cNvCxnSpPr>
            <a:cxnSpLocks/>
            <a:stCxn id="62" idx="3"/>
          </p:cNvCxnSpPr>
          <p:nvPr/>
        </p:nvCxnSpPr>
        <p:spPr>
          <a:xfrm flipV="1">
            <a:off x="1747562" y="2515676"/>
            <a:ext cx="2006006" cy="14110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id="{F19EC361-A115-4584-B291-3C3159045357}"/>
              </a:ext>
            </a:extLst>
          </p:cNvPr>
          <p:cNvSpPr txBox="1"/>
          <p:nvPr/>
        </p:nvSpPr>
        <p:spPr>
          <a:xfrm rot="19443564">
            <a:off x="1404511" y="2982886"/>
            <a:ext cx="2703369" cy="738664"/>
          </a:xfrm>
          <a:prstGeom prst="rect">
            <a:avLst/>
          </a:prstGeom>
          <a:noFill/>
        </p:spPr>
        <p:txBody>
          <a:bodyPr wrap="none" rtlCol="0">
            <a:spAutoFit/>
          </a:bodyPr>
          <a:lstStyle/>
          <a:p>
            <a:pPr marL="228600" indent="-228600">
              <a:buFont typeface="+mj-lt"/>
              <a:buAutoNum type="arabicPeriod" startAt="2"/>
            </a:pPr>
            <a:r>
              <a:rPr lang="en-IN" sz="1200" dirty="0"/>
              <a:t>Create &lt;container&gt; with </a:t>
            </a:r>
            <a:r>
              <a:rPr lang="en-IN" sz="1200" i="1" dirty="0" err="1"/>
              <a:t>announceTo</a:t>
            </a:r>
            <a:endParaRPr lang="en-IN" sz="1200" i="1" dirty="0"/>
          </a:p>
          <a:p>
            <a:r>
              <a:rPr lang="en-IN" sz="1200" dirty="0"/>
              <a:t>           attribute set as MN2</a:t>
            </a:r>
          </a:p>
          <a:p>
            <a:endParaRPr lang="en-IN" dirty="0"/>
          </a:p>
        </p:txBody>
      </p:sp>
      <p:cxnSp>
        <p:nvCxnSpPr>
          <p:cNvPr id="5" name="Straight Arrow Connector 4">
            <a:extLst>
              <a:ext uri="{FF2B5EF4-FFF2-40B4-BE49-F238E27FC236}">
                <a16:creationId xmlns:a16="http://schemas.microsoft.com/office/drawing/2014/main" id="{B4D5FB7A-DE8B-4CD2-A3D2-E187663CF2BF}"/>
              </a:ext>
            </a:extLst>
          </p:cNvPr>
          <p:cNvCxnSpPr>
            <a:cxnSpLocks/>
            <a:stCxn id="43" idx="3"/>
            <a:endCxn id="44" idx="1"/>
          </p:cNvCxnSpPr>
          <p:nvPr/>
        </p:nvCxnSpPr>
        <p:spPr>
          <a:xfrm flipV="1">
            <a:off x="5460846" y="2647644"/>
            <a:ext cx="2047287" cy="8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4291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De-Registration of MN </a:t>
            </a:r>
            <a:r>
              <a:rPr lang="fr-FR" dirty="0" err="1"/>
              <a:t>cont</a:t>
            </a:r>
            <a:r>
              <a:rPr lang="fr-FR" dirty="0"/>
              <a:t>..</a:t>
            </a:r>
          </a:p>
        </p:txBody>
      </p:sp>
      <p:sp>
        <p:nvSpPr>
          <p:cNvPr id="7" name="Slide Number Placeholder 6"/>
          <p:cNvSpPr>
            <a:spLocks noGrp="1"/>
          </p:cNvSpPr>
          <p:nvPr>
            <p:ph type="sldNum" sz="quarter" idx="12"/>
          </p:nvPr>
        </p:nvSpPr>
        <p:spPr/>
        <p:txBody>
          <a:bodyPr/>
          <a:lstStyle/>
          <a:p>
            <a:fld id="{CF81B550-7CF2-4283-9092-C0AEF1549117}" type="slidenum">
              <a:rPr lang="en-US" smtClean="0"/>
              <a:t>3</a:t>
            </a:fld>
            <a:endParaRPr lang="en-US"/>
          </a:p>
        </p:txBody>
      </p:sp>
      <p:sp>
        <p:nvSpPr>
          <p:cNvPr id="11" name="Content Placeholder 10">
            <a:extLst>
              <a:ext uri="{FF2B5EF4-FFF2-40B4-BE49-F238E27FC236}">
                <a16:creationId xmlns:a16="http://schemas.microsoft.com/office/drawing/2014/main" id="{47DAA663-BFDC-4EBC-B344-3DCB3399D43F}"/>
              </a:ext>
            </a:extLst>
          </p:cNvPr>
          <p:cNvSpPr>
            <a:spLocks noGrp="1"/>
          </p:cNvSpPr>
          <p:nvPr>
            <p:ph sz="half" idx="2"/>
          </p:nvPr>
        </p:nvSpPr>
        <p:spPr>
          <a:xfrm>
            <a:off x="589085" y="1652954"/>
            <a:ext cx="10764715" cy="4524009"/>
          </a:xfrm>
        </p:spPr>
        <p:txBody>
          <a:bodyPr>
            <a:normAutofit fontScale="92500" lnSpcReduction="20000"/>
          </a:bodyPr>
          <a:lstStyle/>
          <a:p>
            <a:pPr marL="514350" indent="-514350">
              <a:buFont typeface="+mj-lt"/>
              <a:buAutoNum type="arabicPeriod"/>
            </a:pPr>
            <a:r>
              <a:rPr lang="en-IN" dirty="0"/>
              <a:t>MN1 is registered on MN2 and has created its &lt;</a:t>
            </a:r>
            <a:r>
              <a:rPr lang="en-IN" dirty="0" err="1"/>
              <a:t>remoteCSE</a:t>
            </a:r>
            <a:r>
              <a:rPr lang="en-IN" dirty="0"/>
              <a:t>&gt; resource RMN1 as a child of &lt;</a:t>
            </a:r>
            <a:r>
              <a:rPr lang="en-IN" dirty="0" err="1"/>
              <a:t>CSEBase</a:t>
            </a:r>
            <a:r>
              <a:rPr lang="en-IN" dirty="0"/>
              <a:t>&gt; resource of MN2.</a:t>
            </a:r>
          </a:p>
          <a:p>
            <a:pPr marL="514350" indent="-514350">
              <a:buFont typeface="+mj-lt"/>
              <a:buAutoNum type="arabicPeriod"/>
            </a:pPr>
            <a:r>
              <a:rPr lang="en-IN" dirty="0"/>
              <a:t>AE sends a request to create &lt;container&gt; resource to MN1 with </a:t>
            </a:r>
            <a:r>
              <a:rPr lang="en-IN" i="1" dirty="0" err="1"/>
              <a:t>announceTo</a:t>
            </a:r>
            <a:r>
              <a:rPr lang="en-IN" i="1" dirty="0"/>
              <a:t> </a:t>
            </a:r>
            <a:r>
              <a:rPr lang="en-IN" dirty="0"/>
              <a:t>attribute set as MN2. </a:t>
            </a:r>
          </a:p>
          <a:p>
            <a:pPr marL="514350" indent="-514350">
              <a:buFont typeface="+mj-lt"/>
              <a:buAutoNum type="arabicPeriod"/>
            </a:pPr>
            <a:r>
              <a:rPr lang="en-IN" dirty="0"/>
              <a:t>According to Announcement procedures, MN1 will send create request for &lt;</a:t>
            </a:r>
            <a:r>
              <a:rPr lang="en-IN" dirty="0" err="1"/>
              <a:t>containerAnnc</a:t>
            </a:r>
            <a:r>
              <a:rPr lang="en-IN" dirty="0"/>
              <a:t>&gt; resource to MN2 with </a:t>
            </a:r>
            <a:r>
              <a:rPr lang="en-IN" i="1" dirty="0"/>
              <a:t>To </a:t>
            </a:r>
            <a:r>
              <a:rPr lang="en-IN" dirty="0"/>
              <a:t>parameter set as RMN1(</a:t>
            </a:r>
            <a:r>
              <a:rPr lang="en-IN" dirty="0" err="1"/>
              <a:t>RemoteCSE</a:t>
            </a:r>
            <a:r>
              <a:rPr lang="en-IN" dirty="0"/>
              <a:t> of MN1).</a:t>
            </a:r>
          </a:p>
          <a:p>
            <a:pPr marL="514350" indent="-514350">
              <a:buFont typeface="+mj-lt"/>
              <a:buAutoNum type="arabicPeriod"/>
            </a:pPr>
            <a:r>
              <a:rPr lang="en-IN" dirty="0"/>
              <a:t>MN2 will create &lt;</a:t>
            </a:r>
            <a:r>
              <a:rPr lang="en-IN" dirty="0" err="1"/>
              <a:t>containerAnnc</a:t>
            </a:r>
            <a:r>
              <a:rPr lang="en-IN" dirty="0"/>
              <a:t>&gt; resource as a child of RMN1.</a:t>
            </a:r>
          </a:p>
          <a:p>
            <a:pPr marL="514350" indent="-514350">
              <a:buFont typeface="+mj-lt"/>
              <a:buAutoNum type="arabicPeriod"/>
            </a:pPr>
            <a:r>
              <a:rPr lang="en-IN" dirty="0"/>
              <a:t>If MN1 Deregisters from MN2.</a:t>
            </a:r>
          </a:p>
          <a:p>
            <a:pPr marL="514350" indent="-514350">
              <a:buFont typeface="+mj-lt"/>
              <a:buAutoNum type="arabicPeriod"/>
            </a:pPr>
            <a:r>
              <a:rPr lang="en-IN" dirty="0"/>
              <a:t>&lt;</a:t>
            </a:r>
            <a:r>
              <a:rPr lang="en-IN" dirty="0" err="1"/>
              <a:t>remoteCSE</a:t>
            </a:r>
            <a:r>
              <a:rPr lang="en-IN" dirty="0"/>
              <a:t>&gt; of MN1(RMN1) gets deleted from MN2 and subsequently all the child resources of RMN1 including &lt;</a:t>
            </a:r>
            <a:r>
              <a:rPr lang="en-IN" dirty="0" err="1"/>
              <a:t>containerAnnc</a:t>
            </a:r>
            <a:r>
              <a:rPr lang="en-IN" dirty="0"/>
              <a:t>&gt; resource gets deleted.</a:t>
            </a:r>
          </a:p>
          <a:p>
            <a:pPr marL="514350" indent="-514350">
              <a:buFont typeface="+mj-lt"/>
              <a:buAutoNum type="arabicPeriod"/>
            </a:pPr>
            <a:endParaRPr lang="en-IN" dirty="0"/>
          </a:p>
          <a:p>
            <a:endParaRPr lang="en-IN" dirty="0"/>
          </a:p>
        </p:txBody>
      </p:sp>
    </p:spTree>
    <p:extLst>
      <p:ext uri="{BB962C8B-B14F-4D97-AF65-F5344CB8AC3E}">
        <p14:creationId xmlns:p14="http://schemas.microsoft.com/office/powerpoint/2010/main" val="2655825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peech Bubble: Rectangle 42">
            <a:extLst>
              <a:ext uri="{FF2B5EF4-FFF2-40B4-BE49-F238E27FC236}">
                <a16:creationId xmlns:a16="http://schemas.microsoft.com/office/drawing/2014/main" id="{69C5BABF-1B86-48A1-83D3-CDC21002964F}"/>
              </a:ext>
            </a:extLst>
          </p:cNvPr>
          <p:cNvSpPr/>
          <p:nvPr/>
        </p:nvSpPr>
        <p:spPr>
          <a:xfrm rot="9018449">
            <a:off x="6557328" y="4940950"/>
            <a:ext cx="1554088" cy="839023"/>
          </a:xfrm>
          <a:prstGeom prst="wedgeRectCallout">
            <a:avLst>
              <a:gd name="adj1" fmla="val 20321"/>
              <a:gd name="adj2" fmla="val 127680"/>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 name="Title 1">
            <a:extLst>
              <a:ext uri="{FF2B5EF4-FFF2-40B4-BE49-F238E27FC236}">
                <a16:creationId xmlns:a16="http://schemas.microsoft.com/office/drawing/2014/main" id="{61CCC669-90F3-4EF1-9414-B8A27BABEB07}"/>
              </a:ext>
            </a:extLst>
          </p:cNvPr>
          <p:cNvSpPr>
            <a:spLocks noGrp="1"/>
          </p:cNvSpPr>
          <p:nvPr>
            <p:ph type="title"/>
          </p:nvPr>
        </p:nvSpPr>
        <p:spPr>
          <a:xfrm>
            <a:off x="334696" y="0"/>
            <a:ext cx="10233658" cy="1048770"/>
          </a:xfrm>
        </p:spPr>
        <p:txBody>
          <a:bodyPr/>
          <a:lstStyle/>
          <a:p>
            <a:r>
              <a:rPr lang="en-IN" dirty="0"/>
              <a:t>Problem</a:t>
            </a:r>
          </a:p>
        </p:txBody>
      </p:sp>
      <p:sp>
        <p:nvSpPr>
          <p:cNvPr id="3" name="Content Placeholder 2">
            <a:extLst>
              <a:ext uri="{FF2B5EF4-FFF2-40B4-BE49-F238E27FC236}">
                <a16:creationId xmlns:a16="http://schemas.microsoft.com/office/drawing/2014/main" id="{F095994E-5581-4582-AC32-0B804D36E569}"/>
              </a:ext>
            </a:extLst>
          </p:cNvPr>
          <p:cNvSpPr>
            <a:spLocks noGrp="1"/>
          </p:cNvSpPr>
          <p:nvPr>
            <p:ph idx="1"/>
          </p:nvPr>
        </p:nvSpPr>
        <p:spPr/>
        <p:txBody>
          <a:bodyPr/>
          <a:lstStyle/>
          <a:p>
            <a:endParaRPr lang="en-IN" dirty="0"/>
          </a:p>
        </p:txBody>
      </p:sp>
      <p:sp>
        <p:nvSpPr>
          <p:cNvPr id="4" name="Rectangle 62">
            <a:extLst>
              <a:ext uri="{FF2B5EF4-FFF2-40B4-BE49-F238E27FC236}">
                <a16:creationId xmlns:a16="http://schemas.microsoft.com/office/drawing/2014/main" id="{28AEE3B6-3AD6-4C6C-AE98-8A5C7B28E69A}"/>
              </a:ext>
            </a:extLst>
          </p:cNvPr>
          <p:cNvSpPr>
            <a:spLocks noChangeArrowheads="1"/>
          </p:cNvSpPr>
          <p:nvPr/>
        </p:nvSpPr>
        <p:spPr bwMode="auto">
          <a:xfrm>
            <a:off x="3734969" y="2256373"/>
            <a:ext cx="1725877" cy="784178"/>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MN1</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5" name="Rectangle 61">
            <a:extLst>
              <a:ext uri="{FF2B5EF4-FFF2-40B4-BE49-F238E27FC236}">
                <a16:creationId xmlns:a16="http://schemas.microsoft.com/office/drawing/2014/main" id="{8163E39B-E3C8-4085-974A-B0AB20AA6042}"/>
              </a:ext>
            </a:extLst>
          </p:cNvPr>
          <p:cNvSpPr>
            <a:spLocks noChangeArrowheads="1"/>
          </p:cNvSpPr>
          <p:nvPr/>
        </p:nvSpPr>
        <p:spPr bwMode="auto">
          <a:xfrm>
            <a:off x="7508133" y="2257284"/>
            <a:ext cx="1724271" cy="780720"/>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MN2</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6" name="Line 59">
            <a:extLst>
              <a:ext uri="{FF2B5EF4-FFF2-40B4-BE49-F238E27FC236}">
                <a16:creationId xmlns:a16="http://schemas.microsoft.com/office/drawing/2014/main" id="{7955C5F9-9B9C-41B7-83ED-8293FCB4F347}"/>
              </a:ext>
            </a:extLst>
          </p:cNvPr>
          <p:cNvSpPr>
            <a:spLocks noChangeShapeType="1"/>
          </p:cNvSpPr>
          <p:nvPr/>
        </p:nvSpPr>
        <p:spPr bwMode="auto">
          <a:xfrm>
            <a:off x="3913186" y="3045314"/>
            <a:ext cx="16457" cy="1600748"/>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7" name="Line 58">
            <a:extLst>
              <a:ext uri="{FF2B5EF4-FFF2-40B4-BE49-F238E27FC236}">
                <a16:creationId xmlns:a16="http://schemas.microsoft.com/office/drawing/2014/main" id="{32F7ACB3-2DC7-4266-8D0C-4B2828F49689}"/>
              </a:ext>
            </a:extLst>
          </p:cNvPr>
          <p:cNvSpPr>
            <a:spLocks noChangeShapeType="1"/>
          </p:cNvSpPr>
          <p:nvPr/>
        </p:nvSpPr>
        <p:spPr bwMode="auto">
          <a:xfrm>
            <a:off x="7976514" y="3029440"/>
            <a:ext cx="16457" cy="842921"/>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Rectangle 57">
            <a:extLst>
              <a:ext uri="{FF2B5EF4-FFF2-40B4-BE49-F238E27FC236}">
                <a16:creationId xmlns:a16="http://schemas.microsoft.com/office/drawing/2014/main" id="{2DB7DF60-6089-4798-BBFC-75C670C1C8DD}"/>
              </a:ext>
            </a:extLst>
          </p:cNvPr>
          <p:cNvSpPr>
            <a:spLocks noChangeArrowheads="1"/>
          </p:cNvSpPr>
          <p:nvPr/>
        </p:nvSpPr>
        <p:spPr bwMode="auto">
          <a:xfrm>
            <a:off x="4652961" y="3429000"/>
            <a:ext cx="1858635" cy="606854"/>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R="0" lvl="0" algn="ctr" defTabSz="914400" rtl="0" eaLnBrk="0" fontAlgn="base" latinLnBrk="0" hangingPunct="0">
              <a:lnSpc>
                <a:spcPct val="100000"/>
              </a:lnSpc>
              <a:spcBef>
                <a:spcPct val="0"/>
              </a:spcBef>
              <a:spcAft>
                <a:spcPct val="0"/>
              </a:spcAft>
              <a:buClrTx/>
              <a:buSzTx/>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&lt;RMN2&gt;(</a:t>
            </a:r>
            <a:r>
              <a:rPr kumimoji="0" lang="en-US" altLang="zh-CN" sz="1200" b="0" i="0" u="none" strike="noStrike" cap="none" normalizeH="0" baseline="0" dirty="0" err="1">
                <a:ln>
                  <a:noFill/>
                </a:ln>
                <a:solidFill>
                  <a:srgbClr val="00000A"/>
                </a:solidFill>
                <a:effectLst/>
                <a:latin typeface="Liberation Serif"/>
                <a:ea typeface="Droid Sans Fallback"/>
                <a:cs typeface="FreeSans"/>
              </a:rPr>
              <a:t>RemoteCSE</a:t>
            </a:r>
            <a:r>
              <a:rPr kumimoji="0" lang="en-US" altLang="zh-CN" sz="1200" b="0" i="0" u="none" strike="noStrike" cap="none" normalizeH="0" baseline="0" dirty="0">
                <a:ln>
                  <a:noFill/>
                </a:ln>
                <a:solidFill>
                  <a:srgbClr val="00000A"/>
                </a:solidFill>
                <a:effectLst/>
                <a:latin typeface="Liberation Serif"/>
                <a:ea typeface="Droid Sans Fallback"/>
                <a:cs typeface="FreeSans"/>
              </a:rPr>
              <a:t> of MN2)</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9" name="Line 56">
            <a:extLst>
              <a:ext uri="{FF2B5EF4-FFF2-40B4-BE49-F238E27FC236}">
                <a16:creationId xmlns:a16="http://schemas.microsoft.com/office/drawing/2014/main" id="{B65F2618-A7C4-4728-BE8D-1CF6B8EF6AD0}"/>
              </a:ext>
            </a:extLst>
          </p:cNvPr>
          <p:cNvSpPr>
            <a:spLocks noChangeShapeType="1"/>
          </p:cNvSpPr>
          <p:nvPr/>
        </p:nvSpPr>
        <p:spPr bwMode="auto">
          <a:xfrm>
            <a:off x="3913187" y="3748196"/>
            <a:ext cx="739775" cy="0"/>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55">
            <a:extLst>
              <a:ext uri="{FF2B5EF4-FFF2-40B4-BE49-F238E27FC236}">
                <a16:creationId xmlns:a16="http://schemas.microsoft.com/office/drawing/2014/main" id="{7B6765F5-E853-4C9E-ACB4-BE519A08A4B8}"/>
              </a:ext>
            </a:extLst>
          </p:cNvPr>
          <p:cNvSpPr>
            <a:spLocks noChangeArrowheads="1"/>
          </p:cNvSpPr>
          <p:nvPr/>
        </p:nvSpPr>
        <p:spPr bwMode="auto">
          <a:xfrm>
            <a:off x="8507794" y="3450665"/>
            <a:ext cx="1724271" cy="603759"/>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&lt;RMN1&gt;(</a:t>
            </a:r>
            <a:r>
              <a:rPr kumimoji="0" lang="en-US" altLang="zh-CN" sz="1200" b="0" i="0" u="none" strike="noStrike" cap="none" normalizeH="0" baseline="0" dirty="0" err="1">
                <a:ln>
                  <a:noFill/>
                </a:ln>
                <a:solidFill>
                  <a:srgbClr val="00000A"/>
                </a:solidFill>
                <a:effectLst/>
                <a:latin typeface="Liberation Serif"/>
                <a:ea typeface="Droid Sans Fallback"/>
                <a:cs typeface="FreeSans"/>
              </a:rPr>
              <a:t>RemoteCSE</a:t>
            </a:r>
            <a:r>
              <a:rPr kumimoji="0" lang="en-US" altLang="zh-CN" sz="1200" b="0" i="0" u="none" strike="noStrike" cap="none" normalizeH="0" baseline="0" dirty="0">
                <a:ln>
                  <a:noFill/>
                </a:ln>
                <a:solidFill>
                  <a:srgbClr val="00000A"/>
                </a:solidFill>
                <a:effectLst/>
                <a:latin typeface="Liberation Serif"/>
                <a:ea typeface="Droid Sans Fallback"/>
                <a:cs typeface="FreeSans"/>
              </a:rPr>
              <a:t> of MN1)</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11" name="Line 54">
            <a:extLst>
              <a:ext uri="{FF2B5EF4-FFF2-40B4-BE49-F238E27FC236}">
                <a16:creationId xmlns:a16="http://schemas.microsoft.com/office/drawing/2014/main" id="{B86CDAC5-E1AF-4C1D-862C-F177614C6A46}"/>
              </a:ext>
            </a:extLst>
          </p:cNvPr>
          <p:cNvSpPr>
            <a:spLocks noChangeShapeType="1"/>
          </p:cNvSpPr>
          <p:nvPr/>
        </p:nvSpPr>
        <p:spPr bwMode="auto">
          <a:xfrm>
            <a:off x="3929645" y="4646062"/>
            <a:ext cx="660400" cy="4763"/>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2" name="Line 53">
            <a:extLst>
              <a:ext uri="{FF2B5EF4-FFF2-40B4-BE49-F238E27FC236}">
                <a16:creationId xmlns:a16="http://schemas.microsoft.com/office/drawing/2014/main" id="{FE90B539-FF21-4A7E-BF45-380BE7F14043}"/>
              </a:ext>
            </a:extLst>
          </p:cNvPr>
          <p:cNvSpPr>
            <a:spLocks noChangeShapeType="1"/>
          </p:cNvSpPr>
          <p:nvPr/>
        </p:nvSpPr>
        <p:spPr bwMode="auto">
          <a:xfrm>
            <a:off x="7976515" y="3859824"/>
            <a:ext cx="522287" cy="4763"/>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3" name="Line 52">
            <a:extLst>
              <a:ext uri="{FF2B5EF4-FFF2-40B4-BE49-F238E27FC236}">
                <a16:creationId xmlns:a16="http://schemas.microsoft.com/office/drawing/2014/main" id="{E06D5FDA-791C-4082-917F-56AD8706819E}"/>
              </a:ext>
            </a:extLst>
          </p:cNvPr>
          <p:cNvSpPr>
            <a:spLocks noChangeShapeType="1"/>
          </p:cNvSpPr>
          <p:nvPr/>
        </p:nvSpPr>
        <p:spPr bwMode="auto">
          <a:xfrm>
            <a:off x="8680948" y="4054424"/>
            <a:ext cx="0" cy="591638"/>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4" name="Line 51">
            <a:extLst>
              <a:ext uri="{FF2B5EF4-FFF2-40B4-BE49-F238E27FC236}">
                <a16:creationId xmlns:a16="http://schemas.microsoft.com/office/drawing/2014/main" id="{7E04284D-73B3-4593-876F-03F8E5EFBE0F}"/>
              </a:ext>
            </a:extLst>
          </p:cNvPr>
          <p:cNvSpPr>
            <a:spLocks noChangeShapeType="1"/>
          </p:cNvSpPr>
          <p:nvPr/>
        </p:nvSpPr>
        <p:spPr bwMode="auto">
          <a:xfrm>
            <a:off x="8680948" y="4646062"/>
            <a:ext cx="326527" cy="10014"/>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5" name="Rectangle 50">
            <a:extLst>
              <a:ext uri="{FF2B5EF4-FFF2-40B4-BE49-F238E27FC236}">
                <a16:creationId xmlns:a16="http://schemas.microsoft.com/office/drawing/2014/main" id="{EAF4CCAA-DE35-4C3A-8976-C4A4FF0615AA}"/>
              </a:ext>
            </a:extLst>
          </p:cNvPr>
          <p:cNvSpPr>
            <a:spLocks noChangeArrowheads="1"/>
          </p:cNvSpPr>
          <p:nvPr/>
        </p:nvSpPr>
        <p:spPr bwMode="auto">
          <a:xfrm>
            <a:off x="4586287" y="4255052"/>
            <a:ext cx="1925310" cy="883859"/>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&lt;</a:t>
            </a:r>
            <a:r>
              <a:rPr lang="en-US" altLang="zh-CN" sz="1200" dirty="0" err="1">
                <a:solidFill>
                  <a:srgbClr val="00000A"/>
                </a:solidFill>
                <a:latin typeface="Liberation Serif"/>
                <a:ea typeface="Droid Sans Fallback"/>
                <a:cs typeface="FreeSans"/>
              </a:rPr>
              <a:t>c</a:t>
            </a:r>
            <a:r>
              <a:rPr kumimoji="0" lang="en-US" altLang="zh-CN" sz="1200" b="0" i="0" u="none" strike="noStrike" cap="none" normalizeH="0" baseline="0" dirty="0" err="1">
                <a:ln>
                  <a:noFill/>
                </a:ln>
                <a:solidFill>
                  <a:srgbClr val="00000A"/>
                </a:solidFill>
                <a:effectLst/>
                <a:latin typeface="Liberation Serif"/>
                <a:ea typeface="Droid Sans Fallback"/>
                <a:cs typeface="FreeSans"/>
              </a:rPr>
              <a:t>ont</a:t>
            </a:r>
            <a:r>
              <a:rPr kumimoji="0" lang="en-US" altLang="zh-CN" sz="1200" b="0" i="0" u="none" strike="noStrike" cap="none" normalizeH="0" baseline="0" dirty="0">
                <a:ln>
                  <a:noFill/>
                </a:ln>
                <a:solidFill>
                  <a:srgbClr val="00000A"/>
                </a:solidFill>
                <a:effectLst/>
                <a:latin typeface="Liberation Serif"/>
                <a:ea typeface="Droid Sans Fallback"/>
                <a:cs typeface="FreeSans"/>
              </a:rPr>
              <a:t>&gt;</a:t>
            </a:r>
            <a:endParaRPr lang="en-US" altLang="zh-CN" sz="1200" dirty="0">
              <a:solidFill>
                <a:srgbClr val="00000A"/>
              </a:solidFill>
              <a:latin typeface="Liberation Serif"/>
              <a:ea typeface="Droid Sans Fallback"/>
              <a:cs typeface="FreeSans"/>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altLang="zh-CN" sz="1200" i="1" dirty="0" err="1">
                <a:solidFill>
                  <a:srgbClr val="00000A"/>
                </a:solidFill>
                <a:latin typeface="Liberation Serif"/>
                <a:ea typeface="Droid Sans Fallback"/>
                <a:cs typeface="FreeSans"/>
              </a:rPr>
              <a:t>announceTo</a:t>
            </a:r>
            <a:r>
              <a:rPr lang="en-US" altLang="zh-CN" sz="1200" i="1" dirty="0">
                <a:solidFill>
                  <a:srgbClr val="00000A"/>
                </a:solidFill>
                <a:latin typeface="Liberation Serif"/>
                <a:ea typeface="Droid Sans Fallback"/>
                <a:cs typeface="FreeSans"/>
              </a:rPr>
              <a:t> </a:t>
            </a:r>
            <a:r>
              <a:rPr lang="en-US" altLang="zh-CN" sz="1200" dirty="0">
                <a:solidFill>
                  <a:srgbClr val="00000A"/>
                </a:solidFill>
                <a:latin typeface="Liberation Serif"/>
                <a:ea typeface="Droid Sans Fallback"/>
                <a:cs typeface="FreeSans"/>
              </a:rPr>
              <a:t>attribute contains RID of &lt;</a:t>
            </a:r>
            <a:r>
              <a:rPr lang="en-US" altLang="zh-CN" sz="1200" dirty="0" err="1">
                <a:solidFill>
                  <a:srgbClr val="00000A"/>
                </a:solidFill>
                <a:latin typeface="Liberation Serif"/>
                <a:ea typeface="Droid Sans Fallback"/>
                <a:cs typeface="FreeSans"/>
              </a:rPr>
              <a:t>contA</a:t>
            </a:r>
            <a:r>
              <a:rPr lang="en-US" altLang="zh-CN" sz="1200" dirty="0">
                <a:solidFill>
                  <a:srgbClr val="00000A"/>
                </a:solidFill>
                <a:latin typeface="Liberation Serif"/>
                <a:ea typeface="Droid Sans Fallback"/>
                <a:cs typeface="FreeSans"/>
              </a:rPr>
              <a:t>&gt; resource hosted on MN2</a:t>
            </a:r>
            <a:endParaRPr kumimoji="0" lang="en-US" altLang="zh-CN" sz="1200" b="0" i="1" u="none" strike="noStrike" cap="none" normalizeH="0" baseline="0" dirty="0">
              <a:ln>
                <a:noFill/>
              </a:ln>
              <a:solidFill>
                <a:srgbClr val="00000A"/>
              </a:solidFill>
              <a:effectLst/>
              <a:latin typeface="Liberation Serif"/>
              <a:ea typeface="Droid Sans Fallback"/>
              <a:cs typeface="FreeSans"/>
            </a:endParaRPr>
          </a:p>
        </p:txBody>
      </p:sp>
      <p:sp>
        <p:nvSpPr>
          <p:cNvPr id="16" name="Rectangle 49">
            <a:extLst>
              <a:ext uri="{FF2B5EF4-FFF2-40B4-BE49-F238E27FC236}">
                <a16:creationId xmlns:a16="http://schemas.microsoft.com/office/drawing/2014/main" id="{E2A7B9D0-1B14-45F8-B071-E450D4EF8952}"/>
              </a:ext>
            </a:extLst>
          </p:cNvPr>
          <p:cNvSpPr>
            <a:spLocks noChangeArrowheads="1"/>
          </p:cNvSpPr>
          <p:nvPr/>
        </p:nvSpPr>
        <p:spPr bwMode="auto">
          <a:xfrm>
            <a:off x="9007475" y="4397946"/>
            <a:ext cx="1340116" cy="523856"/>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&lt;</a:t>
            </a:r>
            <a:r>
              <a:rPr kumimoji="0" lang="en-US" altLang="zh-CN" sz="1200" b="0" i="0" u="none" strike="noStrike" cap="none" normalizeH="0" baseline="0" dirty="0" err="1">
                <a:ln>
                  <a:noFill/>
                </a:ln>
                <a:solidFill>
                  <a:srgbClr val="00000A"/>
                </a:solidFill>
                <a:effectLst/>
                <a:latin typeface="Liberation Serif"/>
                <a:ea typeface="Droid Sans Fallback"/>
                <a:cs typeface="FreeSans"/>
              </a:rPr>
              <a:t>contA</a:t>
            </a:r>
            <a:r>
              <a:rPr kumimoji="0" lang="en-US" altLang="zh-CN" sz="1200" b="0" i="0" u="none" strike="noStrike" cap="none" normalizeH="0" baseline="0" dirty="0">
                <a:ln>
                  <a:noFill/>
                </a:ln>
                <a:solidFill>
                  <a:srgbClr val="00000A"/>
                </a:solidFill>
                <a:effectLst/>
                <a:latin typeface="Liberation Serif"/>
                <a:ea typeface="Droid Sans Fallback"/>
                <a:cs typeface="FreeSans"/>
              </a:rPr>
              <a:t>&gt;</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17" name="TextBox 16">
            <a:extLst>
              <a:ext uri="{FF2B5EF4-FFF2-40B4-BE49-F238E27FC236}">
                <a16:creationId xmlns:a16="http://schemas.microsoft.com/office/drawing/2014/main" id="{EBDA4DB5-B9E1-4277-A43C-5E7AC6A6BFA3}"/>
              </a:ext>
            </a:extLst>
          </p:cNvPr>
          <p:cNvSpPr txBox="1"/>
          <p:nvPr/>
        </p:nvSpPr>
        <p:spPr>
          <a:xfrm>
            <a:off x="5486523" y="2387070"/>
            <a:ext cx="2072940" cy="276999"/>
          </a:xfrm>
          <a:prstGeom prst="rect">
            <a:avLst/>
          </a:prstGeom>
          <a:noFill/>
        </p:spPr>
        <p:txBody>
          <a:bodyPr wrap="none" rtlCol="0">
            <a:spAutoFit/>
          </a:bodyPr>
          <a:lstStyle/>
          <a:p>
            <a:pPr marL="228600" indent="-228600">
              <a:buFont typeface="+mj-lt"/>
              <a:buAutoNum type="arabicPeriod"/>
            </a:pPr>
            <a:r>
              <a:rPr lang="en-IN" sz="1200" dirty="0"/>
              <a:t>MN1 de-registers on MN2 </a:t>
            </a:r>
          </a:p>
        </p:txBody>
      </p:sp>
      <p:sp>
        <p:nvSpPr>
          <p:cNvPr id="18" name="Rectangle 62">
            <a:extLst>
              <a:ext uri="{FF2B5EF4-FFF2-40B4-BE49-F238E27FC236}">
                <a16:creationId xmlns:a16="http://schemas.microsoft.com/office/drawing/2014/main" id="{DE48640E-416C-4A6D-A268-24539911DB02}"/>
              </a:ext>
            </a:extLst>
          </p:cNvPr>
          <p:cNvSpPr>
            <a:spLocks noChangeArrowheads="1"/>
          </p:cNvSpPr>
          <p:nvPr/>
        </p:nvSpPr>
        <p:spPr bwMode="auto">
          <a:xfrm>
            <a:off x="21685" y="3534664"/>
            <a:ext cx="1725877" cy="784178"/>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zh-CN" sz="1200" dirty="0">
                <a:solidFill>
                  <a:srgbClr val="00000A"/>
                </a:solidFill>
                <a:latin typeface="Liberation Serif"/>
              </a:rPr>
              <a:t>AE</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cxnSp>
        <p:nvCxnSpPr>
          <p:cNvPr id="19" name="Straight Arrow Connector 18">
            <a:extLst>
              <a:ext uri="{FF2B5EF4-FFF2-40B4-BE49-F238E27FC236}">
                <a16:creationId xmlns:a16="http://schemas.microsoft.com/office/drawing/2014/main" id="{FEA53294-2CF3-41CC-8526-D8035C34A72D}"/>
              </a:ext>
            </a:extLst>
          </p:cNvPr>
          <p:cNvCxnSpPr>
            <a:cxnSpLocks/>
            <a:stCxn id="18" idx="3"/>
          </p:cNvCxnSpPr>
          <p:nvPr/>
        </p:nvCxnSpPr>
        <p:spPr>
          <a:xfrm flipV="1">
            <a:off x="1747562" y="2515676"/>
            <a:ext cx="2006006" cy="14110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6D968E5C-164F-458A-BBC2-AC3996C21DD1}"/>
              </a:ext>
            </a:extLst>
          </p:cNvPr>
          <p:cNvCxnSpPr>
            <a:cxnSpLocks/>
            <a:stCxn id="4" idx="3"/>
            <a:endCxn id="5" idx="1"/>
          </p:cNvCxnSpPr>
          <p:nvPr/>
        </p:nvCxnSpPr>
        <p:spPr>
          <a:xfrm flipV="1">
            <a:off x="5460846" y="2647644"/>
            <a:ext cx="2047287" cy="8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1CA08E6-7692-4DC6-B99E-2F1BAADE3A58}"/>
              </a:ext>
            </a:extLst>
          </p:cNvPr>
          <p:cNvCxnSpPr>
            <a:cxnSpLocks/>
          </p:cNvCxnSpPr>
          <p:nvPr/>
        </p:nvCxnSpPr>
        <p:spPr>
          <a:xfrm>
            <a:off x="9093423" y="3381526"/>
            <a:ext cx="584110" cy="750694"/>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D887754-1CDE-4D8D-82F1-1687E83197D7}"/>
              </a:ext>
            </a:extLst>
          </p:cNvPr>
          <p:cNvCxnSpPr>
            <a:cxnSpLocks/>
          </p:cNvCxnSpPr>
          <p:nvPr/>
        </p:nvCxnSpPr>
        <p:spPr>
          <a:xfrm flipV="1">
            <a:off x="9027264" y="3352218"/>
            <a:ext cx="650269" cy="780002"/>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847C9D93-761D-423A-814B-F90532DF1FC1}"/>
              </a:ext>
            </a:extLst>
          </p:cNvPr>
          <p:cNvCxnSpPr>
            <a:cxnSpLocks/>
          </p:cNvCxnSpPr>
          <p:nvPr/>
        </p:nvCxnSpPr>
        <p:spPr>
          <a:xfrm flipV="1">
            <a:off x="9313782" y="4318842"/>
            <a:ext cx="650269" cy="780002"/>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160FEAA5-A82E-421A-82BB-34D5A3F0EEB2}"/>
              </a:ext>
            </a:extLst>
          </p:cNvPr>
          <p:cNvCxnSpPr>
            <a:cxnSpLocks/>
          </p:cNvCxnSpPr>
          <p:nvPr/>
        </p:nvCxnSpPr>
        <p:spPr>
          <a:xfrm>
            <a:off x="9352398" y="4318842"/>
            <a:ext cx="584110" cy="750694"/>
          </a:xfrm>
          <a:prstGeom prst="line">
            <a:avLst/>
          </a:prstGeom>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A76B93B5-9C00-48DC-96E3-DA7A1EBCBA40}"/>
              </a:ext>
            </a:extLst>
          </p:cNvPr>
          <p:cNvSpPr txBox="1"/>
          <p:nvPr/>
        </p:nvSpPr>
        <p:spPr>
          <a:xfrm rot="19899677" flipH="1">
            <a:off x="6681272" y="4891649"/>
            <a:ext cx="1281268" cy="830997"/>
          </a:xfrm>
          <a:prstGeom prst="rect">
            <a:avLst/>
          </a:prstGeom>
          <a:noFill/>
        </p:spPr>
        <p:txBody>
          <a:bodyPr wrap="square" rtlCol="0">
            <a:spAutoFit/>
          </a:bodyPr>
          <a:lstStyle/>
          <a:p>
            <a:r>
              <a:rPr lang="en-IN" sz="1200" dirty="0"/>
              <a:t>Resource Id of &lt;</a:t>
            </a:r>
            <a:r>
              <a:rPr lang="en-IN" sz="1200" dirty="0" err="1"/>
              <a:t>contA</a:t>
            </a:r>
            <a:r>
              <a:rPr lang="en-IN" sz="1200" dirty="0"/>
              <a:t>&gt; is present which is non-existing </a:t>
            </a:r>
          </a:p>
        </p:txBody>
      </p:sp>
    </p:spTree>
    <p:extLst>
      <p:ext uri="{BB962C8B-B14F-4D97-AF65-F5344CB8AC3E}">
        <p14:creationId xmlns:p14="http://schemas.microsoft.com/office/powerpoint/2010/main" val="2226593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err="1"/>
              <a:t>Problem</a:t>
            </a:r>
            <a:endParaRPr lang="fr-FR" dirty="0"/>
          </a:p>
        </p:txBody>
      </p:sp>
      <p:sp>
        <p:nvSpPr>
          <p:cNvPr id="7" name="Slide Number Placeholder 6"/>
          <p:cNvSpPr>
            <a:spLocks noGrp="1"/>
          </p:cNvSpPr>
          <p:nvPr>
            <p:ph type="sldNum" sz="quarter" idx="12"/>
          </p:nvPr>
        </p:nvSpPr>
        <p:spPr/>
        <p:txBody>
          <a:bodyPr/>
          <a:lstStyle/>
          <a:p>
            <a:fld id="{CF81B550-7CF2-4283-9092-C0AEF1549117}" type="slidenum">
              <a:rPr lang="en-US" smtClean="0"/>
              <a:t>5</a:t>
            </a:fld>
            <a:endParaRPr lang="en-US"/>
          </a:p>
        </p:txBody>
      </p:sp>
      <p:sp>
        <p:nvSpPr>
          <p:cNvPr id="11" name="Content Placeholder 10">
            <a:extLst>
              <a:ext uri="{FF2B5EF4-FFF2-40B4-BE49-F238E27FC236}">
                <a16:creationId xmlns:a16="http://schemas.microsoft.com/office/drawing/2014/main" id="{47DAA663-BFDC-4EBC-B344-3DCB3399D43F}"/>
              </a:ext>
            </a:extLst>
          </p:cNvPr>
          <p:cNvSpPr>
            <a:spLocks noGrp="1"/>
          </p:cNvSpPr>
          <p:nvPr>
            <p:ph sz="half" idx="2"/>
          </p:nvPr>
        </p:nvSpPr>
        <p:spPr>
          <a:xfrm>
            <a:off x="589085" y="1652954"/>
            <a:ext cx="10764715" cy="4524009"/>
          </a:xfrm>
        </p:spPr>
        <p:txBody>
          <a:bodyPr>
            <a:normAutofit/>
          </a:bodyPr>
          <a:lstStyle/>
          <a:p>
            <a:pPr marL="0" indent="0">
              <a:buNone/>
            </a:pPr>
            <a:r>
              <a:rPr lang="en-IN" sz="3200" i="1" dirty="0" err="1"/>
              <a:t>announceTo</a:t>
            </a:r>
            <a:r>
              <a:rPr lang="en-IN" sz="3200" dirty="0"/>
              <a:t> attribute of &lt;container&gt; resource of MN1 still has RID of &lt;</a:t>
            </a:r>
            <a:r>
              <a:rPr lang="en-IN" sz="3200" dirty="0" err="1"/>
              <a:t>containerAnnc</a:t>
            </a:r>
            <a:r>
              <a:rPr lang="en-IN" sz="3200" dirty="0"/>
              <a:t>&gt; resource which is now </a:t>
            </a:r>
            <a:r>
              <a:rPr lang="en-IN" sz="3200" b="1" dirty="0"/>
              <a:t>non-existing</a:t>
            </a:r>
            <a:r>
              <a:rPr lang="en-IN" sz="3200" dirty="0"/>
              <a:t>.</a:t>
            </a:r>
          </a:p>
          <a:p>
            <a:pPr marL="0" indent="0">
              <a:buNone/>
            </a:pPr>
            <a:endParaRPr lang="en-IN" dirty="0"/>
          </a:p>
        </p:txBody>
      </p:sp>
    </p:spTree>
    <p:extLst>
      <p:ext uri="{BB962C8B-B14F-4D97-AF65-F5344CB8AC3E}">
        <p14:creationId xmlns:p14="http://schemas.microsoft.com/office/powerpoint/2010/main" val="833999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11E74-6ECF-42FD-8F09-3D90E68A20FC}"/>
              </a:ext>
            </a:extLst>
          </p:cNvPr>
          <p:cNvSpPr>
            <a:spLocks noGrp="1"/>
          </p:cNvSpPr>
          <p:nvPr>
            <p:ph type="title"/>
          </p:nvPr>
        </p:nvSpPr>
        <p:spPr/>
        <p:txBody>
          <a:bodyPr/>
          <a:lstStyle/>
          <a:p>
            <a:r>
              <a:rPr lang="en-IN" dirty="0"/>
              <a:t>Proposed Solution</a:t>
            </a:r>
          </a:p>
        </p:txBody>
      </p:sp>
      <p:sp>
        <p:nvSpPr>
          <p:cNvPr id="3" name="Content Placeholder 2">
            <a:extLst>
              <a:ext uri="{FF2B5EF4-FFF2-40B4-BE49-F238E27FC236}">
                <a16:creationId xmlns:a16="http://schemas.microsoft.com/office/drawing/2014/main" id="{D9173595-8B0C-47F8-A63C-7968BE21BB61}"/>
              </a:ext>
            </a:extLst>
          </p:cNvPr>
          <p:cNvSpPr>
            <a:spLocks noGrp="1"/>
          </p:cNvSpPr>
          <p:nvPr>
            <p:ph sz="half" idx="1"/>
          </p:nvPr>
        </p:nvSpPr>
        <p:spPr>
          <a:xfrm>
            <a:off x="838200" y="1688123"/>
            <a:ext cx="10864362" cy="4488840"/>
          </a:xfrm>
        </p:spPr>
        <p:txBody>
          <a:bodyPr/>
          <a:lstStyle/>
          <a:p>
            <a:r>
              <a:rPr lang="en-IN" dirty="0"/>
              <a:t>Whenever any announced Resource gets deleted implicitly, a request should be sent to update the </a:t>
            </a:r>
            <a:r>
              <a:rPr lang="en-IN" i="1" dirty="0" err="1"/>
              <a:t>announceTo</a:t>
            </a:r>
            <a:r>
              <a:rPr lang="en-IN" i="1" dirty="0"/>
              <a:t> </a:t>
            </a:r>
            <a:r>
              <a:rPr lang="en-IN" dirty="0"/>
              <a:t> attribute of its corresponding original resource.</a:t>
            </a:r>
          </a:p>
        </p:txBody>
      </p:sp>
    </p:spTree>
    <p:extLst>
      <p:ext uri="{BB962C8B-B14F-4D97-AF65-F5344CB8AC3E}">
        <p14:creationId xmlns:p14="http://schemas.microsoft.com/office/powerpoint/2010/main" val="3486179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696" y="98258"/>
            <a:ext cx="10012895" cy="1075311"/>
          </a:xfrm>
        </p:spPr>
        <p:txBody>
          <a:bodyPr/>
          <a:lstStyle/>
          <a:p>
            <a:r>
              <a:rPr lang="fr-FR" dirty="0"/>
              <a:t>‘INACTIVE’ </a:t>
            </a:r>
            <a:r>
              <a:rPr lang="fr-FR" i="1" dirty="0" err="1"/>
              <a:t>link</a:t>
            </a:r>
            <a:r>
              <a:rPr lang="fr-FR" dirty="0"/>
              <a:t> </a:t>
            </a:r>
            <a:r>
              <a:rPr lang="fr-FR" dirty="0" err="1"/>
              <a:t>attribute</a:t>
            </a:r>
            <a:endParaRPr lang="fr-FR" dirty="0"/>
          </a:p>
        </p:txBody>
      </p:sp>
      <p:sp>
        <p:nvSpPr>
          <p:cNvPr id="3" name="Content Placeholder 2"/>
          <p:cNvSpPr>
            <a:spLocks noGrp="1"/>
          </p:cNvSpPr>
          <p:nvPr>
            <p:ph idx="1"/>
          </p:nvPr>
        </p:nvSpPr>
        <p:spPr>
          <a:xfrm>
            <a:off x="334696" y="1432372"/>
            <a:ext cx="11141024" cy="4547803"/>
          </a:xfrm>
        </p:spPr>
        <p:txBody>
          <a:bodyPr>
            <a:normAutofit/>
          </a:bodyPr>
          <a:lstStyle/>
          <a:p>
            <a:pPr marL="0" indent="0">
              <a:buNone/>
            </a:pPr>
            <a:r>
              <a:rPr lang="fr-FR" dirty="0" err="1"/>
              <a:t>Consider</a:t>
            </a:r>
            <a:r>
              <a:rPr lang="fr-FR" dirty="0"/>
              <a:t> the second scenario</a:t>
            </a:r>
          </a:p>
          <a:p>
            <a:pPr marL="0" indent="0" algn="ctr">
              <a:buNone/>
            </a:pPr>
            <a:endParaRPr lang="fr-FR" dirty="0"/>
          </a:p>
          <a:p>
            <a:pPr marL="0" indent="0" algn="ctr">
              <a:buNone/>
            </a:pPr>
            <a:endParaRPr lang="fr-FR" dirty="0"/>
          </a:p>
        </p:txBody>
      </p:sp>
      <p:sp>
        <p:nvSpPr>
          <p:cNvPr id="7" name="Slide Number Placeholder 6"/>
          <p:cNvSpPr>
            <a:spLocks noGrp="1"/>
          </p:cNvSpPr>
          <p:nvPr>
            <p:ph type="sldNum" sz="quarter" idx="12"/>
          </p:nvPr>
        </p:nvSpPr>
        <p:spPr/>
        <p:txBody>
          <a:bodyPr/>
          <a:lstStyle/>
          <a:p>
            <a:fld id="{CF81B550-7CF2-4283-9092-C0AEF1549117}" type="slidenum">
              <a:rPr lang="en-US" smtClean="0"/>
              <a:t>7</a:t>
            </a:fld>
            <a:endParaRPr lang="en-US"/>
          </a:p>
        </p:txBody>
      </p:sp>
      <p:sp>
        <p:nvSpPr>
          <p:cNvPr id="35" name="Rectangle 39">
            <a:extLst>
              <a:ext uri="{FF2B5EF4-FFF2-40B4-BE49-F238E27FC236}">
                <a16:creationId xmlns:a16="http://schemas.microsoft.com/office/drawing/2014/main" id="{3CACEF8E-7E93-444A-8CE4-AE498B93A4D0}"/>
              </a:ext>
            </a:extLst>
          </p:cNvPr>
          <p:cNvSpPr>
            <a:spLocks noChangeArrowheads="1"/>
          </p:cNvSpPr>
          <p:nvPr/>
        </p:nvSpPr>
        <p:spPr bwMode="auto">
          <a:xfrm>
            <a:off x="0" y="-6154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36" name="Rectangle 48">
            <a:extLst>
              <a:ext uri="{FF2B5EF4-FFF2-40B4-BE49-F238E27FC236}">
                <a16:creationId xmlns:a16="http://schemas.microsoft.com/office/drawing/2014/main" id="{B21D1C37-3420-4D0F-BB9E-63719A6CAD5B}"/>
              </a:ext>
            </a:extLst>
          </p:cNvPr>
          <p:cNvSpPr>
            <a:spLocks noChangeArrowheads="1"/>
          </p:cNvSpPr>
          <p:nvPr/>
        </p:nvSpPr>
        <p:spPr bwMode="auto">
          <a:xfrm>
            <a:off x="0" y="39565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43" name="Rectangle 62">
            <a:extLst>
              <a:ext uri="{FF2B5EF4-FFF2-40B4-BE49-F238E27FC236}">
                <a16:creationId xmlns:a16="http://schemas.microsoft.com/office/drawing/2014/main" id="{B184AA42-929A-403D-A824-DBB2CC0ACFF0}"/>
              </a:ext>
            </a:extLst>
          </p:cNvPr>
          <p:cNvSpPr>
            <a:spLocks noChangeArrowheads="1"/>
          </p:cNvSpPr>
          <p:nvPr/>
        </p:nvSpPr>
        <p:spPr bwMode="auto">
          <a:xfrm>
            <a:off x="3734969" y="2256373"/>
            <a:ext cx="1725877" cy="784178"/>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MN1</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44" name="Rectangle 61">
            <a:extLst>
              <a:ext uri="{FF2B5EF4-FFF2-40B4-BE49-F238E27FC236}">
                <a16:creationId xmlns:a16="http://schemas.microsoft.com/office/drawing/2014/main" id="{2D161F1E-00CC-42F9-852F-77D37673FC60}"/>
              </a:ext>
            </a:extLst>
          </p:cNvPr>
          <p:cNvSpPr>
            <a:spLocks noChangeArrowheads="1"/>
          </p:cNvSpPr>
          <p:nvPr/>
        </p:nvSpPr>
        <p:spPr bwMode="auto">
          <a:xfrm>
            <a:off x="7508133" y="2257284"/>
            <a:ext cx="1724271" cy="780720"/>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MN2</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46" name="Line 59">
            <a:extLst>
              <a:ext uri="{FF2B5EF4-FFF2-40B4-BE49-F238E27FC236}">
                <a16:creationId xmlns:a16="http://schemas.microsoft.com/office/drawing/2014/main" id="{49B1B767-524D-4392-A727-9661D73A1E53}"/>
              </a:ext>
            </a:extLst>
          </p:cNvPr>
          <p:cNvSpPr>
            <a:spLocks noChangeShapeType="1"/>
          </p:cNvSpPr>
          <p:nvPr/>
        </p:nvSpPr>
        <p:spPr bwMode="auto">
          <a:xfrm>
            <a:off x="3913186" y="3045314"/>
            <a:ext cx="16457" cy="1600748"/>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47" name="Line 58">
            <a:extLst>
              <a:ext uri="{FF2B5EF4-FFF2-40B4-BE49-F238E27FC236}">
                <a16:creationId xmlns:a16="http://schemas.microsoft.com/office/drawing/2014/main" id="{BDAFAB66-A3FF-4AFD-8E87-5B658EF7B419}"/>
              </a:ext>
            </a:extLst>
          </p:cNvPr>
          <p:cNvSpPr>
            <a:spLocks noChangeShapeType="1"/>
          </p:cNvSpPr>
          <p:nvPr/>
        </p:nvSpPr>
        <p:spPr bwMode="auto">
          <a:xfrm>
            <a:off x="7976514" y="3029440"/>
            <a:ext cx="16457" cy="842921"/>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48" name="Rectangle 57">
            <a:extLst>
              <a:ext uri="{FF2B5EF4-FFF2-40B4-BE49-F238E27FC236}">
                <a16:creationId xmlns:a16="http://schemas.microsoft.com/office/drawing/2014/main" id="{30C52971-F0CD-4B1F-B0D9-6598A8BD4591}"/>
              </a:ext>
            </a:extLst>
          </p:cNvPr>
          <p:cNvSpPr>
            <a:spLocks noChangeArrowheads="1"/>
          </p:cNvSpPr>
          <p:nvPr/>
        </p:nvSpPr>
        <p:spPr bwMode="auto">
          <a:xfrm>
            <a:off x="4652961" y="3429000"/>
            <a:ext cx="1858635" cy="606854"/>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R="0" lvl="0" algn="ctr" defTabSz="914400" rtl="0" eaLnBrk="0" fontAlgn="base" latinLnBrk="0" hangingPunct="0">
              <a:lnSpc>
                <a:spcPct val="100000"/>
              </a:lnSpc>
              <a:spcBef>
                <a:spcPct val="0"/>
              </a:spcBef>
              <a:spcAft>
                <a:spcPct val="0"/>
              </a:spcAft>
              <a:buClrTx/>
              <a:buSzTx/>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&lt;RMN2&gt;(</a:t>
            </a:r>
            <a:r>
              <a:rPr kumimoji="0" lang="en-US" altLang="zh-CN" sz="1200" b="0" i="0" u="none" strike="noStrike" cap="none" normalizeH="0" baseline="0" dirty="0" err="1">
                <a:ln>
                  <a:noFill/>
                </a:ln>
                <a:solidFill>
                  <a:srgbClr val="00000A"/>
                </a:solidFill>
                <a:effectLst/>
                <a:latin typeface="Liberation Serif"/>
                <a:ea typeface="Droid Sans Fallback"/>
                <a:cs typeface="FreeSans"/>
              </a:rPr>
              <a:t>RemoteCSE</a:t>
            </a:r>
            <a:r>
              <a:rPr kumimoji="0" lang="en-US" altLang="zh-CN" sz="1200" b="0" i="0" u="none" strike="noStrike" cap="none" normalizeH="0" baseline="0" dirty="0">
                <a:ln>
                  <a:noFill/>
                </a:ln>
                <a:solidFill>
                  <a:srgbClr val="00000A"/>
                </a:solidFill>
                <a:effectLst/>
                <a:latin typeface="Liberation Serif"/>
                <a:ea typeface="Droid Sans Fallback"/>
                <a:cs typeface="FreeSans"/>
              </a:rPr>
              <a:t> of MN2)</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49" name="Line 56">
            <a:extLst>
              <a:ext uri="{FF2B5EF4-FFF2-40B4-BE49-F238E27FC236}">
                <a16:creationId xmlns:a16="http://schemas.microsoft.com/office/drawing/2014/main" id="{E0D12355-8572-4D54-B9FC-83945F94BD3C}"/>
              </a:ext>
            </a:extLst>
          </p:cNvPr>
          <p:cNvSpPr>
            <a:spLocks noChangeShapeType="1"/>
          </p:cNvSpPr>
          <p:nvPr/>
        </p:nvSpPr>
        <p:spPr bwMode="auto">
          <a:xfrm>
            <a:off x="3913187" y="3748196"/>
            <a:ext cx="739775" cy="0"/>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50" name="Rectangle 55">
            <a:extLst>
              <a:ext uri="{FF2B5EF4-FFF2-40B4-BE49-F238E27FC236}">
                <a16:creationId xmlns:a16="http://schemas.microsoft.com/office/drawing/2014/main" id="{2552D876-DD25-49A5-A416-E2D9E80E2786}"/>
              </a:ext>
            </a:extLst>
          </p:cNvPr>
          <p:cNvSpPr>
            <a:spLocks noChangeArrowheads="1"/>
          </p:cNvSpPr>
          <p:nvPr/>
        </p:nvSpPr>
        <p:spPr bwMode="auto">
          <a:xfrm>
            <a:off x="8507794" y="3450665"/>
            <a:ext cx="1724271" cy="603759"/>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&lt;RMN1&gt;(</a:t>
            </a:r>
            <a:r>
              <a:rPr kumimoji="0" lang="en-US" altLang="zh-CN" sz="1200" b="0" i="0" u="none" strike="noStrike" cap="none" normalizeH="0" baseline="0" dirty="0" err="1">
                <a:ln>
                  <a:noFill/>
                </a:ln>
                <a:solidFill>
                  <a:srgbClr val="00000A"/>
                </a:solidFill>
                <a:effectLst/>
                <a:latin typeface="Liberation Serif"/>
                <a:ea typeface="Droid Sans Fallback"/>
                <a:cs typeface="FreeSans"/>
              </a:rPr>
              <a:t>RemoteCSE</a:t>
            </a:r>
            <a:r>
              <a:rPr kumimoji="0" lang="en-US" altLang="zh-CN" sz="1200" b="0" i="0" u="none" strike="noStrike" cap="none" normalizeH="0" baseline="0" dirty="0">
                <a:ln>
                  <a:noFill/>
                </a:ln>
                <a:solidFill>
                  <a:srgbClr val="00000A"/>
                </a:solidFill>
                <a:effectLst/>
                <a:latin typeface="Liberation Serif"/>
                <a:ea typeface="Droid Sans Fallback"/>
                <a:cs typeface="FreeSans"/>
              </a:rPr>
              <a:t> of MN1)</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51" name="Line 54">
            <a:extLst>
              <a:ext uri="{FF2B5EF4-FFF2-40B4-BE49-F238E27FC236}">
                <a16:creationId xmlns:a16="http://schemas.microsoft.com/office/drawing/2014/main" id="{006CB124-3639-4265-BFDE-65BFAC33FDA0}"/>
              </a:ext>
            </a:extLst>
          </p:cNvPr>
          <p:cNvSpPr>
            <a:spLocks noChangeShapeType="1"/>
          </p:cNvSpPr>
          <p:nvPr/>
        </p:nvSpPr>
        <p:spPr bwMode="auto">
          <a:xfrm>
            <a:off x="3929645" y="4646062"/>
            <a:ext cx="660400" cy="4763"/>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52" name="Line 53">
            <a:extLst>
              <a:ext uri="{FF2B5EF4-FFF2-40B4-BE49-F238E27FC236}">
                <a16:creationId xmlns:a16="http://schemas.microsoft.com/office/drawing/2014/main" id="{D9CC85E5-3853-4CCF-8E96-BE6B0838B4F3}"/>
              </a:ext>
            </a:extLst>
          </p:cNvPr>
          <p:cNvSpPr>
            <a:spLocks noChangeShapeType="1"/>
          </p:cNvSpPr>
          <p:nvPr/>
        </p:nvSpPr>
        <p:spPr bwMode="auto">
          <a:xfrm>
            <a:off x="7976515" y="3859824"/>
            <a:ext cx="522287" cy="4763"/>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53" name="Line 52">
            <a:extLst>
              <a:ext uri="{FF2B5EF4-FFF2-40B4-BE49-F238E27FC236}">
                <a16:creationId xmlns:a16="http://schemas.microsoft.com/office/drawing/2014/main" id="{4A1053F9-FB7C-411A-B2B5-18CAB7491A64}"/>
              </a:ext>
            </a:extLst>
          </p:cNvPr>
          <p:cNvSpPr>
            <a:spLocks noChangeShapeType="1"/>
          </p:cNvSpPr>
          <p:nvPr/>
        </p:nvSpPr>
        <p:spPr bwMode="auto">
          <a:xfrm>
            <a:off x="8680948" y="4054424"/>
            <a:ext cx="0" cy="591638"/>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54" name="Line 51">
            <a:extLst>
              <a:ext uri="{FF2B5EF4-FFF2-40B4-BE49-F238E27FC236}">
                <a16:creationId xmlns:a16="http://schemas.microsoft.com/office/drawing/2014/main" id="{67D7EA68-994E-4E7F-83EC-26E9EF82D440}"/>
              </a:ext>
            </a:extLst>
          </p:cNvPr>
          <p:cNvSpPr>
            <a:spLocks noChangeShapeType="1"/>
          </p:cNvSpPr>
          <p:nvPr/>
        </p:nvSpPr>
        <p:spPr bwMode="auto">
          <a:xfrm>
            <a:off x="8680948" y="4646062"/>
            <a:ext cx="326527" cy="10014"/>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55" name="Rectangle 50">
            <a:extLst>
              <a:ext uri="{FF2B5EF4-FFF2-40B4-BE49-F238E27FC236}">
                <a16:creationId xmlns:a16="http://schemas.microsoft.com/office/drawing/2014/main" id="{86B28FFA-A3D5-4952-ADEB-35B873AA8468}"/>
              </a:ext>
            </a:extLst>
          </p:cNvPr>
          <p:cNvSpPr>
            <a:spLocks noChangeArrowheads="1"/>
          </p:cNvSpPr>
          <p:nvPr/>
        </p:nvSpPr>
        <p:spPr bwMode="auto">
          <a:xfrm>
            <a:off x="4586287" y="4255052"/>
            <a:ext cx="1925310" cy="883859"/>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&lt;AE&gt;</a:t>
            </a:r>
            <a:endParaRPr lang="en-US" altLang="zh-CN" sz="1200" dirty="0">
              <a:solidFill>
                <a:srgbClr val="00000A"/>
              </a:solidFill>
              <a:latin typeface="Liberation Serif"/>
              <a:ea typeface="Droid Sans Fallback"/>
              <a:cs typeface="FreeSans"/>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zh-CN" sz="1200" b="0" i="1" u="none" strike="noStrike" cap="none" normalizeH="0" baseline="0" dirty="0">
              <a:ln>
                <a:noFill/>
              </a:ln>
              <a:solidFill>
                <a:srgbClr val="00000A"/>
              </a:solidFill>
              <a:effectLst/>
              <a:latin typeface="Liberation Serif"/>
              <a:ea typeface="Droid Sans Fallback"/>
              <a:cs typeface="FreeSans"/>
            </a:endParaRPr>
          </a:p>
        </p:txBody>
      </p:sp>
      <p:sp>
        <p:nvSpPr>
          <p:cNvPr id="56" name="Rectangle 49">
            <a:extLst>
              <a:ext uri="{FF2B5EF4-FFF2-40B4-BE49-F238E27FC236}">
                <a16:creationId xmlns:a16="http://schemas.microsoft.com/office/drawing/2014/main" id="{7584160B-1B0B-4B52-B441-0375DADD4394}"/>
              </a:ext>
            </a:extLst>
          </p:cNvPr>
          <p:cNvSpPr>
            <a:spLocks noChangeArrowheads="1"/>
          </p:cNvSpPr>
          <p:nvPr/>
        </p:nvSpPr>
        <p:spPr bwMode="auto">
          <a:xfrm>
            <a:off x="9007474" y="4397945"/>
            <a:ext cx="1925307" cy="794977"/>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&lt;</a:t>
            </a:r>
            <a:r>
              <a:rPr kumimoji="0" lang="en-US" altLang="zh-CN" sz="1200" b="0" i="0" u="none" strike="noStrike" cap="none" normalizeH="0" baseline="0" dirty="0" err="1">
                <a:ln>
                  <a:noFill/>
                </a:ln>
                <a:solidFill>
                  <a:srgbClr val="00000A"/>
                </a:solidFill>
                <a:effectLst/>
                <a:latin typeface="Liberation Serif"/>
                <a:ea typeface="Droid Sans Fallback"/>
                <a:cs typeface="FreeSans"/>
              </a:rPr>
              <a:t>AEAnnc</a:t>
            </a:r>
            <a:r>
              <a:rPr kumimoji="0" lang="en-US" altLang="zh-CN" sz="1200" b="0" i="0" u="none" strike="noStrike" cap="none" normalizeH="0" baseline="0" dirty="0">
                <a:ln>
                  <a:noFill/>
                </a:ln>
                <a:solidFill>
                  <a:srgbClr val="00000A"/>
                </a:solidFill>
                <a:effectLst/>
                <a:latin typeface="Liberation Serif"/>
                <a:ea typeface="Droid Sans Fallback"/>
                <a:cs typeface="FreeSans"/>
              </a:rPr>
              <a:t>&gt;</a:t>
            </a:r>
          </a:p>
          <a:p>
            <a:pPr marL="0" marR="0" lvl="0" indent="0" algn="ctr" defTabSz="914400" rtl="0" eaLnBrk="0" fontAlgn="base" latinLnBrk="0" hangingPunct="0">
              <a:lnSpc>
                <a:spcPct val="100000"/>
              </a:lnSpc>
              <a:spcBef>
                <a:spcPct val="0"/>
              </a:spcBef>
              <a:spcAft>
                <a:spcPct val="0"/>
              </a:spcAft>
              <a:buClrTx/>
              <a:buSzTx/>
              <a:buFontTx/>
              <a:buNone/>
              <a:tabLst/>
            </a:pPr>
            <a:r>
              <a:rPr lang="en-US" altLang="zh-CN" sz="1200" i="1" dirty="0">
                <a:solidFill>
                  <a:srgbClr val="00000A"/>
                </a:solidFill>
                <a:latin typeface="Liberation Serif"/>
                <a:ea typeface="Droid Sans Fallback"/>
                <a:cs typeface="FreeSans"/>
              </a:rPr>
              <a:t>link </a:t>
            </a:r>
            <a:r>
              <a:rPr lang="en-US" altLang="zh-CN" sz="1200" dirty="0">
                <a:solidFill>
                  <a:srgbClr val="00000A"/>
                </a:solidFill>
                <a:latin typeface="Liberation Serif"/>
                <a:ea typeface="Droid Sans Fallback"/>
                <a:cs typeface="FreeSans"/>
              </a:rPr>
              <a:t>attribute contains Resource ID of &lt;AE&gt; resource</a:t>
            </a:r>
            <a:endParaRPr kumimoji="0" lang="en-US" altLang="zh-CN" sz="1200" b="0" i="1" u="none" strike="noStrike" cap="none" normalizeH="0" baseline="0" dirty="0">
              <a:ln>
                <a:noFill/>
              </a:ln>
              <a:solidFill>
                <a:srgbClr val="00000A"/>
              </a:solidFill>
              <a:effectLst/>
              <a:latin typeface="Liberation Serif"/>
              <a:ea typeface="Droid Sans Fallback"/>
              <a:cs typeface="FreeSans"/>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zh-CN" sz="1800" b="0" i="1" u="none" strike="noStrike" cap="none" normalizeH="0" baseline="0" dirty="0">
              <a:ln>
                <a:noFill/>
              </a:ln>
              <a:solidFill>
                <a:schemeClr val="tx1"/>
              </a:solidFill>
              <a:effectLst/>
              <a:latin typeface="Arial" panose="020B0604020202020204" pitchFamily="34" charset="0"/>
            </a:endParaRPr>
          </a:p>
        </p:txBody>
      </p:sp>
      <p:sp>
        <p:nvSpPr>
          <p:cNvPr id="57" name="Rectangle 63">
            <a:extLst>
              <a:ext uri="{FF2B5EF4-FFF2-40B4-BE49-F238E27FC236}">
                <a16:creationId xmlns:a16="http://schemas.microsoft.com/office/drawing/2014/main" id="{9E784329-6C74-45AC-910A-B372039A0645}"/>
              </a:ext>
            </a:extLst>
          </p:cNvPr>
          <p:cNvSpPr>
            <a:spLocks noChangeArrowheads="1"/>
          </p:cNvSpPr>
          <p:nvPr/>
        </p:nvSpPr>
        <p:spPr bwMode="auto">
          <a:xfrm>
            <a:off x="2703512" y="18991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58" name="Rectangle 70">
            <a:extLst>
              <a:ext uri="{FF2B5EF4-FFF2-40B4-BE49-F238E27FC236}">
                <a16:creationId xmlns:a16="http://schemas.microsoft.com/office/drawing/2014/main" id="{C5FE6015-A321-401D-B295-3269AC82CEBD}"/>
              </a:ext>
            </a:extLst>
          </p:cNvPr>
          <p:cNvSpPr>
            <a:spLocks noChangeArrowheads="1"/>
          </p:cNvSpPr>
          <p:nvPr/>
        </p:nvSpPr>
        <p:spPr bwMode="auto">
          <a:xfrm>
            <a:off x="2703512" y="23563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59" name="TextBox 58">
            <a:extLst>
              <a:ext uri="{FF2B5EF4-FFF2-40B4-BE49-F238E27FC236}">
                <a16:creationId xmlns:a16="http://schemas.microsoft.com/office/drawing/2014/main" id="{FE6E44D0-4EDF-416A-9490-02BC9954AB2E}"/>
              </a:ext>
            </a:extLst>
          </p:cNvPr>
          <p:cNvSpPr txBox="1"/>
          <p:nvPr/>
        </p:nvSpPr>
        <p:spPr>
          <a:xfrm>
            <a:off x="5486523" y="2387070"/>
            <a:ext cx="1995931" cy="276999"/>
          </a:xfrm>
          <a:prstGeom prst="rect">
            <a:avLst/>
          </a:prstGeom>
          <a:noFill/>
        </p:spPr>
        <p:txBody>
          <a:bodyPr wrap="none" rtlCol="0">
            <a:spAutoFit/>
          </a:bodyPr>
          <a:lstStyle/>
          <a:p>
            <a:pPr marL="228600" indent="-228600">
              <a:buFont typeface="+mj-lt"/>
              <a:buAutoNum type="arabicPeriod"/>
            </a:pPr>
            <a:r>
              <a:rPr lang="en-IN" sz="1200" dirty="0"/>
              <a:t>MN1 Registered on MN2 </a:t>
            </a:r>
          </a:p>
        </p:txBody>
      </p:sp>
      <p:sp>
        <p:nvSpPr>
          <p:cNvPr id="62" name="Rectangle 62">
            <a:extLst>
              <a:ext uri="{FF2B5EF4-FFF2-40B4-BE49-F238E27FC236}">
                <a16:creationId xmlns:a16="http://schemas.microsoft.com/office/drawing/2014/main" id="{0904DA8E-497B-452E-874E-96BF4A80D9DE}"/>
              </a:ext>
            </a:extLst>
          </p:cNvPr>
          <p:cNvSpPr>
            <a:spLocks noChangeArrowheads="1"/>
          </p:cNvSpPr>
          <p:nvPr/>
        </p:nvSpPr>
        <p:spPr bwMode="auto">
          <a:xfrm>
            <a:off x="21685" y="3534664"/>
            <a:ext cx="1725877" cy="784178"/>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zh-CN" sz="1200" dirty="0">
                <a:solidFill>
                  <a:srgbClr val="00000A"/>
                </a:solidFill>
                <a:latin typeface="Liberation Serif"/>
              </a:rPr>
              <a:t>AE</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cxnSp>
        <p:nvCxnSpPr>
          <p:cNvPr id="66" name="Straight Arrow Connector 65">
            <a:extLst>
              <a:ext uri="{FF2B5EF4-FFF2-40B4-BE49-F238E27FC236}">
                <a16:creationId xmlns:a16="http://schemas.microsoft.com/office/drawing/2014/main" id="{A895DDCA-51B0-4D51-9139-C461A20E9066}"/>
              </a:ext>
            </a:extLst>
          </p:cNvPr>
          <p:cNvCxnSpPr>
            <a:cxnSpLocks/>
            <a:stCxn id="62" idx="3"/>
          </p:cNvCxnSpPr>
          <p:nvPr/>
        </p:nvCxnSpPr>
        <p:spPr>
          <a:xfrm flipV="1">
            <a:off x="1747562" y="2515676"/>
            <a:ext cx="2006006" cy="14110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id="{F19EC361-A115-4584-B291-3C3159045357}"/>
              </a:ext>
            </a:extLst>
          </p:cNvPr>
          <p:cNvSpPr txBox="1"/>
          <p:nvPr/>
        </p:nvSpPr>
        <p:spPr>
          <a:xfrm rot="19443564">
            <a:off x="1763646" y="2982886"/>
            <a:ext cx="1985095" cy="738664"/>
          </a:xfrm>
          <a:prstGeom prst="rect">
            <a:avLst/>
          </a:prstGeom>
          <a:noFill/>
        </p:spPr>
        <p:txBody>
          <a:bodyPr wrap="none" rtlCol="0">
            <a:spAutoFit/>
          </a:bodyPr>
          <a:lstStyle/>
          <a:p>
            <a:pPr marL="228600" indent="-228600">
              <a:buFont typeface="+mj-lt"/>
              <a:buAutoNum type="arabicPeriod" startAt="2"/>
            </a:pPr>
            <a:r>
              <a:rPr lang="en-IN" sz="1200" dirty="0"/>
              <a:t>Create &lt;AE&gt; with ‘S’ type</a:t>
            </a:r>
          </a:p>
          <a:p>
            <a:r>
              <a:rPr lang="en-IN" sz="1200" dirty="0"/>
              <a:t>AE-ID stem.</a:t>
            </a:r>
          </a:p>
          <a:p>
            <a:endParaRPr lang="en-IN" dirty="0"/>
          </a:p>
        </p:txBody>
      </p:sp>
      <p:cxnSp>
        <p:nvCxnSpPr>
          <p:cNvPr id="5" name="Straight Arrow Connector 4">
            <a:extLst>
              <a:ext uri="{FF2B5EF4-FFF2-40B4-BE49-F238E27FC236}">
                <a16:creationId xmlns:a16="http://schemas.microsoft.com/office/drawing/2014/main" id="{B4D5FB7A-DE8B-4CD2-A3D2-E187663CF2BF}"/>
              </a:ext>
            </a:extLst>
          </p:cNvPr>
          <p:cNvCxnSpPr>
            <a:cxnSpLocks/>
            <a:stCxn id="43" idx="3"/>
            <a:endCxn id="44" idx="1"/>
          </p:cNvCxnSpPr>
          <p:nvPr/>
        </p:nvCxnSpPr>
        <p:spPr>
          <a:xfrm flipV="1">
            <a:off x="5460846" y="2647644"/>
            <a:ext cx="2047287" cy="8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9116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696" y="0"/>
            <a:ext cx="7850299" cy="1173570"/>
          </a:xfrm>
        </p:spPr>
        <p:txBody>
          <a:bodyPr>
            <a:normAutofit fontScale="90000"/>
          </a:bodyPr>
          <a:lstStyle/>
          <a:p>
            <a:r>
              <a:rPr lang="fr-FR" dirty="0"/>
              <a:t>‘INACTIVE’ </a:t>
            </a:r>
            <a:r>
              <a:rPr lang="fr-FR" i="1" dirty="0" err="1"/>
              <a:t>link</a:t>
            </a:r>
            <a:r>
              <a:rPr lang="fr-FR" dirty="0"/>
              <a:t> </a:t>
            </a:r>
            <a:r>
              <a:rPr lang="fr-FR" dirty="0" err="1"/>
              <a:t>attribute</a:t>
            </a:r>
            <a:r>
              <a:rPr lang="fr-FR" dirty="0"/>
              <a:t> </a:t>
            </a:r>
            <a:r>
              <a:rPr lang="fr-FR" dirty="0" err="1"/>
              <a:t>Cont</a:t>
            </a:r>
            <a:r>
              <a:rPr lang="fr-FR" dirty="0"/>
              <a:t>..</a:t>
            </a:r>
          </a:p>
        </p:txBody>
      </p:sp>
      <p:sp>
        <p:nvSpPr>
          <p:cNvPr id="7" name="Slide Number Placeholder 6"/>
          <p:cNvSpPr>
            <a:spLocks noGrp="1"/>
          </p:cNvSpPr>
          <p:nvPr>
            <p:ph type="sldNum" sz="quarter" idx="12"/>
          </p:nvPr>
        </p:nvSpPr>
        <p:spPr/>
        <p:txBody>
          <a:bodyPr/>
          <a:lstStyle/>
          <a:p>
            <a:fld id="{CF81B550-7CF2-4283-9092-C0AEF1549117}" type="slidenum">
              <a:rPr lang="en-US" smtClean="0"/>
              <a:t>8</a:t>
            </a:fld>
            <a:endParaRPr lang="en-US"/>
          </a:p>
        </p:txBody>
      </p:sp>
      <p:sp>
        <p:nvSpPr>
          <p:cNvPr id="11" name="Content Placeholder 10">
            <a:extLst>
              <a:ext uri="{FF2B5EF4-FFF2-40B4-BE49-F238E27FC236}">
                <a16:creationId xmlns:a16="http://schemas.microsoft.com/office/drawing/2014/main" id="{47DAA663-BFDC-4EBC-B344-3DCB3399D43F}"/>
              </a:ext>
            </a:extLst>
          </p:cNvPr>
          <p:cNvSpPr>
            <a:spLocks noGrp="1"/>
          </p:cNvSpPr>
          <p:nvPr>
            <p:ph sz="half" idx="2"/>
          </p:nvPr>
        </p:nvSpPr>
        <p:spPr>
          <a:xfrm>
            <a:off x="589085" y="1652954"/>
            <a:ext cx="10764715" cy="4524009"/>
          </a:xfrm>
        </p:spPr>
        <p:txBody>
          <a:bodyPr>
            <a:normAutofit/>
          </a:bodyPr>
          <a:lstStyle/>
          <a:p>
            <a:endParaRPr lang="en-IN" dirty="0"/>
          </a:p>
          <a:p>
            <a:endParaRPr lang="en-IN" dirty="0"/>
          </a:p>
        </p:txBody>
      </p:sp>
      <p:sp>
        <p:nvSpPr>
          <p:cNvPr id="5" name="TextBox 4">
            <a:extLst>
              <a:ext uri="{FF2B5EF4-FFF2-40B4-BE49-F238E27FC236}">
                <a16:creationId xmlns:a16="http://schemas.microsoft.com/office/drawing/2014/main" id="{E9CE5F83-B447-4936-9457-B070329107C2}"/>
              </a:ext>
            </a:extLst>
          </p:cNvPr>
          <p:cNvSpPr txBox="1"/>
          <p:nvPr/>
        </p:nvSpPr>
        <p:spPr>
          <a:xfrm>
            <a:off x="413239" y="1248507"/>
            <a:ext cx="10471638" cy="6186309"/>
          </a:xfrm>
          <a:prstGeom prst="rect">
            <a:avLst/>
          </a:prstGeom>
          <a:noFill/>
        </p:spPr>
        <p:txBody>
          <a:bodyPr wrap="square" rtlCol="0">
            <a:spAutoFit/>
          </a:bodyPr>
          <a:lstStyle/>
          <a:p>
            <a:pPr marL="457200" indent="-457200">
              <a:buFont typeface="+mj-lt"/>
              <a:buAutoNum type="arabicPeriod"/>
            </a:pPr>
            <a:r>
              <a:rPr lang="en-IN" sz="2400" dirty="0"/>
              <a:t>MN is registered on IN-CSE and created &lt;</a:t>
            </a:r>
            <a:r>
              <a:rPr lang="en-IN" sz="2400" dirty="0" err="1"/>
              <a:t>remoteCSE</a:t>
            </a:r>
            <a:r>
              <a:rPr lang="en-IN" sz="2400" dirty="0"/>
              <a:t>&gt; resource.</a:t>
            </a:r>
          </a:p>
          <a:p>
            <a:pPr marL="457200" indent="-457200">
              <a:buFont typeface="+mj-lt"/>
              <a:buAutoNum type="arabicPeriod"/>
            </a:pPr>
            <a:r>
              <a:rPr lang="en-IN" sz="2400" dirty="0"/>
              <a:t>AE sends registration request with ‘S’ type AE-ID stem to MN.</a:t>
            </a:r>
          </a:p>
          <a:p>
            <a:pPr marL="457200" indent="-457200">
              <a:buFont typeface="+mj-lt"/>
              <a:buAutoNum type="arabicPeriod"/>
            </a:pPr>
            <a:r>
              <a:rPr lang="en-IN" sz="2400" dirty="0"/>
              <a:t>MN sends create request for &lt;</a:t>
            </a:r>
            <a:r>
              <a:rPr lang="en-IN" sz="2400" dirty="0" err="1"/>
              <a:t>AEAnnc</a:t>
            </a:r>
            <a:r>
              <a:rPr lang="en-IN" sz="2400" dirty="0"/>
              <a:t>&gt; resource to IN-CSE.</a:t>
            </a:r>
          </a:p>
          <a:p>
            <a:pPr marL="457200" indent="-457200">
              <a:buFont typeface="+mj-lt"/>
              <a:buAutoNum type="arabicPeriod"/>
            </a:pPr>
            <a:r>
              <a:rPr lang="en-IN" sz="2400" dirty="0"/>
              <a:t>&lt;</a:t>
            </a:r>
            <a:r>
              <a:rPr lang="en-IN" sz="2400" dirty="0" err="1"/>
              <a:t>AEAnnc</a:t>
            </a:r>
            <a:r>
              <a:rPr lang="en-IN" sz="2400" dirty="0"/>
              <a:t>&gt; resource is created with </a:t>
            </a:r>
            <a:r>
              <a:rPr lang="en-IN" sz="2400" i="1" dirty="0"/>
              <a:t>link </a:t>
            </a:r>
            <a:r>
              <a:rPr lang="en-IN" sz="2400" dirty="0"/>
              <a:t>attribute set to RID of &lt;AE&gt; resource.</a:t>
            </a:r>
          </a:p>
          <a:p>
            <a:pPr marL="457200" indent="-457200">
              <a:buFont typeface="+mj-lt"/>
              <a:buAutoNum type="arabicPeriod"/>
            </a:pPr>
            <a:r>
              <a:rPr lang="en-IN" sz="2400" dirty="0"/>
              <a:t>AE sends de-registration request to MN.</a:t>
            </a:r>
          </a:p>
          <a:p>
            <a:pPr marL="457200" indent="-457200">
              <a:buFont typeface="+mj-lt"/>
              <a:buAutoNum type="arabicPeriod"/>
            </a:pPr>
            <a:r>
              <a:rPr lang="en-IN" sz="2400" dirty="0"/>
              <a:t>MN sends request to update &lt;</a:t>
            </a:r>
            <a:r>
              <a:rPr lang="en-IN" sz="2400" dirty="0" err="1"/>
              <a:t>AEAnnc</a:t>
            </a:r>
            <a:r>
              <a:rPr lang="en-IN" sz="2400" dirty="0"/>
              <a:t>&gt; resource to update </a:t>
            </a:r>
            <a:r>
              <a:rPr lang="en-IN" sz="2400" i="1" dirty="0"/>
              <a:t>link </a:t>
            </a:r>
            <a:r>
              <a:rPr lang="en-IN" sz="2400" dirty="0"/>
              <a:t>attribute with value ‘INACTIVE’.</a:t>
            </a:r>
          </a:p>
          <a:p>
            <a:pPr marL="457200" indent="-457200">
              <a:buFont typeface="+mj-lt"/>
              <a:buAutoNum type="arabicPeriod"/>
            </a:pPr>
            <a:r>
              <a:rPr lang="en-IN" sz="2400" dirty="0"/>
              <a:t>AE sends re-registration request to MN.</a:t>
            </a:r>
          </a:p>
          <a:p>
            <a:pPr marL="457200" indent="-457200">
              <a:buFont typeface="+mj-lt"/>
              <a:buAutoNum type="arabicPeriod"/>
            </a:pPr>
            <a:r>
              <a:rPr lang="en-IN" sz="2400" dirty="0"/>
              <a:t>MN sends request to update &lt;</a:t>
            </a:r>
            <a:r>
              <a:rPr lang="en-IN" sz="2400" dirty="0" err="1"/>
              <a:t>AEAnnc</a:t>
            </a:r>
            <a:r>
              <a:rPr lang="en-IN" sz="2400" dirty="0"/>
              <a:t>&gt; resource to update </a:t>
            </a:r>
            <a:r>
              <a:rPr lang="en-IN" sz="2400" i="1" dirty="0"/>
              <a:t>link </a:t>
            </a:r>
            <a:r>
              <a:rPr lang="en-IN" sz="2400" dirty="0"/>
              <a:t>attribute.</a:t>
            </a:r>
          </a:p>
          <a:p>
            <a:pPr marL="457200" indent="-457200">
              <a:buFont typeface="+mj-lt"/>
              <a:buAutoNum type="arabicPeriod"/>
            </a:pPr>
            <a:r>
              <a:rPr lang="en-IN" sz="2400" dirty="0"/>
              <a:t>Whenever there is some request to modify announced resource, there is a validation that </a:t>
            </a:r>
            <a:r>
              <a:rPr lang="en-GB" sz="2400" dirty="0"/>
              <a:t>If the value of the </a:t>
            </a:r>
            <a:r>
              <a:rPr lang="en-GB" sz="2400" i="1" dirty="0"/>
              <a:t>from</a:t>
            </a:r>
            <a:r>
              <a:rPr lang="en-GB" sz="2400" dirty="0"/>
              <a:t> parameter in Request Primitive is identical with the CSE-ID included in the </a:t>
            </a:r>
            <a:r>
              <a:rPr lang="en-GB" sz="2400" i="1" dirty="0"/>
              <a:t>link</a:t>
            </a:r>
            <a:r>
              <a:rPr lang="en-GB" sz="2400" dirty="0"/>
              <a:t> attribute in the announced resource,  the Receiver shall grant the Request after successful validation of the Request.</a:t>
            </a:r>
          </a:p>
          <a:p>
            <a:endParaRPr lang="en-GB" sz="2400" dirty="0"/>
          </a:p>
          <a:p>
            <a:pPr marL="285750" indent="-285750">
              <a:buFont typeface="Arial" panose="020B0604020202020204" pitchFamily="34" charset="0"/>
              <a:buChar char="•"/>
            </a:pPr>
            <a:endParaRPr lang="en-IN" dirty="0"/>
          </a:p>
          <a:p>
            <a:endParaRPr lang="en-IN" dirty="0"/>
          </a:p>
        </p:txBody>
      </p:sp>
    </p:spTree>
    <p:extLst>
      <p:ext uri="{BB962C8B-B14F-4D97-AF65-F5344CB8AC3E}">
        <p14:creationId xmlns:p14="http://schemas.microsoft.com/office/powerpoint/2010/main" val="1595763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CC669-90F3-4EF1-9414-B8A27BABEB07}"/>
              </a:ext>
            </a:extLst>
          </p:cNvPr>
          <p:cNvSpPr>
            <a:spLocks noGrp="1"/>
          </p:cNvSpPr>
          <p:nvPr>
            <p:ph type="title"/>
          </p:nvPr>
        </p:nvSpPr>
        <p:spPr>
          <a:xfrm>
            <a:off x="334696" y="0"/>
            <a:ext cx="10233658" cy="1048770"/>
          </a:xfrm>
        </p:spPr>
        <p:txBody>
          <a:bodyPr/>
          <a:lstStyle/>
          <a:p>
            <a:r>
              <a:rPr lang="en-IN" dirty="0"/>
              <a:t>Problem</a:t>
            </a:r>
          </a:p>
        </p:txBody>
      </p:sp>
      <p:sp>
        <p:nvSpPr>
          <p:cNvPr id="4" name="Rectangle 62">
            <a:extLst>
              <a:ext uri="{FF2B5EF4-FFF2-40B4-BE49-F238E27FC236}">
                <a16:creationId xmlns:a16="http://schemas.microsoft.com/office/drawing/2014/main" id="{28AEE3B6-3AD6-4C6C-AE98-8A5C7B28E69A}"/>
              </a:ext>
            </a:extLst>
          </p:cNvPr>
          <p:cNvSpPr>
            <a:spLocks noChangeArrowheads="1"/>
          </p:cNvSpPr>
          <p:nvPr/>
        </p:nvSpPr>
        <p:spPr bwMode="auto">
          <a:xfrm>
            <a:off x="3734969" y="2256373"/>
            <a:ext cx="1725877" cy="784178"/>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MN1</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5" name="Rectangle 61">
            <a:extLst>
              <a:ext uri="{FF2B5EF4-FFF2-40B4-BE49-F238E27FC236}">
                <a16:creationId xmlns:a16="http://schemas.microsoft.com/office/drawing/2014/main" id="{8163E39B-E3C8-4085-974A-B0AB20AA6042}"/>
              </a:ext>
            </a:extLst>
          </p:cNvPr>
          <p:cNvSpPr>
            <a:spLocks noChangeArrowheads="1"/>
          </p:cNvSpPr>
          <p:nvPr/>
        </p:nvSpPr>
        <p:spPr bwMode="auto">
          <a:xfrm>
            <a:off x="7508133" y="2257284"/>
            <a:ext cx="1724271" cy="780720"/>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MN2</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6" name="Line 59">
            <a:extLst>
              <a:ext uri="{FF2B5EF4-FFF2-40B4-BE49-F238E27FC236}">
                <a16:creationId xmlns:a16="http://schemas.microsoft.com/office/drawing/2014/main" id="{7955C5F9-9B9C-41B7-83ED-8293FCB4F347}"/>
              </a:ext>
            </a:extLst>
          </p:cNvPr>
          <p:cNvSpPr>
            <a:spLocks noChangeShapeType="1"/>
          </p:cNvSpPr>
          <p:nvPr/>
        </p:nvSpPr>
        <p:spPr bwMode="auto">
          <a:xfrm>
            <a:off x="3913186" y="3045314"/>
            <a:ext cx="16457" cy="1600748"/>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7" name="Line 58">
            <a:extLst>
              <a:ext uri="{FF2B5EF4-FFF2-40B4-BE49-F238E27FC236}">
                <a16:creationId xmlns:a16="http://schemas.microsoft.com/office/drawing/2014/main" id="{32F7ACB3-2DC7-4266-8D0C-4B2828F49689}"/>
              </a:ext>
            </a:extLst>
          </p:cNvPr>
          <p:cNvSpPr>
            <a:spLocks noChangeShapeType="1"/>
          </p:cNvSpPr>
          <p:nvPr/>
        </p:nvSpPr>
        <p:spPr bwMode="auto">
          <a:xfrm>
            <a:off x="7976514" y="3029440"/>
            <a:ext cx="16457" cy="842921"/>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Rectangle 57">
            <a:extLst>
              <a:ext uri="{FF2B5EF4-FFF2-40B4-BE49-F238E27FC236}">
                <a16:creationId xmlns:a16="http://schemas.microsoft.com/office/drawing/2014/main" id="{2DB7DF60-6089-4798-BBFC-75C670C1C8DD}"/>
              </a:ext>
            </a:extLst>
          </p:cNvPr>
          <p:cNvSpPr>
            <a:spLocks noChangeArrowheads="1"/>
          </p:cNvSpPr>
          <p:nvPr/>
        </p:nvSpPr>
        <p:spPr bwMode="auto">
          <a:xfrm>
            <a:off x="4652961" y="3429000"/>
            <a:ext cx="1858635" cy="606854"/>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R="0" lvl="0" algn="ctr" defTabSz="914400" rtl="0" eaLnBrk="0" fontAlgn="base" latinLnBrk="0" hangingPunct="0">
              <a:lnSpc>
                <a:spcPct val="100000"/>
              </a:lnSpc>
              <a:spcBef>
                <a:spcPct val="0"/>
              </a:spcBef>
              <a:spcAft>
                <a:spcPct val="0"/>
              </a:spcAft>
              <a:buClrTx/>
              <a:buSzTx/>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&lt;RMN2&gt;(</a:t>
            </a:r>
            <a:r>
              <a:rPr kumimoji="0" lang="en-US" altLang="zh-CN" sz="1200" b="0" i="0" u="none" strike="noStrike" cap="none" normalizeH="0" baseline="0" dirty="0" err="1">
                <a:ln>
                  <a:noFill/>
                </a:ln>
                <a:solidFill>
                  <a:srgbClr val="00000A"/>
                </a:solidFill>
                <a:effectLst/>
                <a:latin typeface="Liberation Serif"/>
                <a:ea typeface="Droid Sans Fallback"/>
                <a:cs typeface="FreeSans"/>
              </a:rPr>
              <a:t>RemoteCSE</a:t>
            </a:r>
            <a:r>
              <a:rPr kumimoji="0" lang="en-US" altLang="zh-CN" sz="1200" b="0" i="0" u="none" strike="noStrike" cap="none" normalizeH="0" baseline="0" dirty="0">
                <a:ln>
                  <a:noFill/>
                </a:ln>
                <a:solidFill>
                  <a:srgbClr val="00000A"/>
                </a:solidFill>
                <a:effectLst/>
                <a:latin typeface="Liberation Serif"/>
                <a:ea typeface="Droid Sans Fallback"/>
                <a:cs typeface="FreeSans"/>
              </a:rPr>
              <a:t> of MN2)</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9" name="Line 56">
            <a:extLst>
              <a:ext uri="{FF2B5EF4-FFF2-40B4-BE49-F238E27FC236}">
                <a16:creationId xmlns:a16="http://schemas.microsoft.com/office/drawing/2014/main" id="{B65F2618-A7C4-4728-BE8D-1CF6B8EF6AD0}"/>
              </a:ext>
            </a:extLst>
          </p:cNvPr>
          <p:cNvSpPr>
            <a:spLocks noChangeShapeType="1"/>
          </p:cNvSpPr>
          <p:nvPr/>
        </p:nvSpPr>
        <p:spPr bwMode="auto">
          <a:xfrm>
            <a:off x="3913187" y="3748196"/>
            <a:ext cx="739775" cy="0"/>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0" name="Rectangle 55">
            <a:extLst>
              <a:ext uri="{FF2B5EF4-FFF2-40B4-BE49-F238E27FC236}">
                <a16:creationId xmlns:a16="http://schemas.microsoft.com/office/drawing/2014/main" id="{7B6765F5-E853-4C9E-ACB4-BE519A08A4B8}"/>
              </a:ext>
            </a:extLst>
          </p:cNvPr>
          <p:cNvSpPr>
            <a:spLocks noChangeArrowheads="1"/>
          </p:cNvSpPr>
          <p:nvPr/>
        </p:nvSpPr>
        <p:spPr bwMode="auto">
          <a:xfrm>
            <a:off x="8507794" y="3450665"/>
            <a:ext cx="1724271" cy="603759"/>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&lt;RMN1&gt;(</a:t>
            </a:r>
            <a:r>
              <a:rPr kumimoji="0" lang="en-US" altLang="zh-CN" sz="1200" b="0" i="0" u="none" strike="noStrike" cap="none" normalizeH="0" baseline="0" dirty="0" err="1">
                <a:ln>
                  <a:noFill/>
                </a:ln>
                <a:solidFill>
                  <a:srgbClr val="00000A"/>
                </a:solidFill>
                <a:effectLst/>
                <a:latin typeface="Liberation Serif"/>
                <a:ea typeface="Droid Sans Fallback"/>
                <a:cs typeface="FreeSans"/>
              </a:rPr>
              <a:t>RemoteCSE</a:t>
            </a:r>
            <a:r>
              <a:rPr kumimoji="0" lang="en-US" altLang="zh-CN" sz="1200" b="0" i="0" u="none" strike="noStrike" cap="none" normalizeH="0" baseline="0" dirty="0">
                <a:ln>
                  <a:noFill/>
                </a:ln>
                <a:solidFill>
                  <a:srgbClr val="00000A"/>
                </a:solidFill>
                <a:effectLst/>
                <a:latin typeface="Liberation Serif"/>
                <a:ea typeface="Droid Sans Fallback"/>
                <a:cs typeface="FreeSans"/>
              </a:rPr>
              <a:t> of MN1)</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11" name="Line 54">
            <a:extLst>
              <a:ext uri="{FF2B5EF4-FFF2-40B4-BE49-F238E27FC236}">
                <a16:creationId xmlns:a16="http://schemas.microsoft.com/office/drawing/2014/main" id="{B86CDAC5-E1AF-4C1D-862C-F177614C6A46}"/>
              </a:ext>
            </a:extLst>
          </p:cNvPr>
          <p:cNvSpPr>
            <a:spLocks noChangeShapeType="1"/>
          </p:cNvSpPr>
          <p:nvPr/>
        </p:nvSpPr>
        <p:spPr bwMode="auto">
          <a:xfrm>
            <a:off x="3929645" y="4646062"/>
            <a:ext cx="660400" cy="4763"/>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2" name="Line 53">
            <a:extLst>
              <a:ext uri="{FF2B5EF4-FFF2-40B4-BE49-F238E27FC236}">
                <a16:creationId xmlns:a16="http://schemas.microsoft.com/office/drawing/2014/main" id="{FE90B539-FF21-4A7E-BF45-380BE7F14043}"/>
              </a:ext>
            </a:extLst>
          </p:cNvPr>
          <p:cNvSpPr>
            <a:spLocks noChangeShapeType="1"/>
          </p:cNvSpPr>
          <p:nvPr/>
        </p:nvSpPr>
        <p:spPr bwMode="auto">
          <a:xfrm>
            <a:off x="7976515" y="3859824"/>
            <a:ext cx="522287" cy="4763"/>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3" name="Line 52">
            <a:extLst>
              <a:ext uri="{FF2B5EF4-FFF2-40B4-BE49-F238E27FC236}">
                <a16:creationId xmlns:a16="http://schemas.microsoft.com/office/drawing/2014/main" id="{E06D5FDA-791C-4082-917F-56AD8706819E}"/>
              </a:ext>
            </a:extLst>
          </p:cNvPr>
          <p:cNvSpPr>
            <a:spLocks noChangeShapeType="1"/>
          </p:cNvSpPr>
          <p:nvPr/>
        </p:nvSpPr>
        <p:spPr bwMode="auto">
          <a:xfrm>
            <a:off x="8680948" y="4054424"/>
            <a:ext cx="0" cy="591638"/>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4" name="Line 51">
            <a:extLst>
              <a:ext uri="{FF2B5EF4-FFF2-40B4-BE49-F238E27FC236}">
                <a16:creationId xmlns:a16="http://schemas.microsoft.com/office/drawing/2014/main" id="{7E04284D-73B3-4593-876F-03F8E5EFBE0F}"/>
              </a:ext>
            </a:extLst>
          </p:cNvPr>
          <p:cNvSpPr>
            <a:spLocks noChangeShapeType="1"/>
          </p:cNvSpPr>
          <p:nvPr/>
        </p:nvSpPr>
        <p:spPr bwMode="auto">
          <a:xfrm>
            <a:off x="8680948" y="4646062"/>
            <a:ext cx="326527" cy="10014"/>
          </a:xfrm>
          <a:prstGeom prst="line">
            <a:avLst/>
          </a:prstGeom>
          <a:noFill/>
          <a:ln w="9525">
            <a:solidFill>
              <a:srgbClr val="3465A4"/>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5" name="Rectangle 50">
            <a:extLst>
              <a:ext uri="{FF2B5EF4-FFF2-40B4-BE49-F238E27FC236}">
                <a16:creationId xmlns:a16="http://schemas.microsoft.com/office/drawing/2014/main" id="{EAF4CCAA-DE35-4C3A-8976-C4A4FF0615AA}"/>
              </a:ext>
            </a:extLst>
          </p:cNvPr>
          <p:cNvSpPr>
            <a:spLocks noChangeArrowheads="1"/>
          </p:cNvSpPr>
          <p:nvPr/>
        </p:nvSpPr>
        <p:spPr bwMode="auto">
          <a:xfrm>
            <a:off x="4586287" y="4255052"/>
            <a:ext cx="1925310" cy="883859"/>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&lt;AE&gt;</a:t>
            </a:r>
            <a:endParaRPr lang="en-US" altLang="zh-CN" sz="1200" dirty="0">
              <a:solidFill>
                <a:srgbClr val="00000A"/>
              </a:solidFill>
              <a:latin typeface="Liberation Serif"/>
              <a:ea typeface="Droid Sans Fallback"/>
              <a:cs typeface="FreeSans"/>
            </a:endParaRPr>
          </a:p>
        </p:txBody>
      </p:sp>
      <p:sp>
        <p:nvSpPr>
          <p:cNvPr id="16" name="Rectangle 49">
            <a:extLst>
              <a:ext uri="{FF2B5EF4-FFF2-40B4-BE49-F238E27FC236}">
                <a16:creationId xmlns:a16="http://schemas.microsoft.com/office/drawing/2014/main" id="{E2A7B9D0-1B14-45F8-B071-E450D4EF8952}"/>
              </a:ext>
            </a:extLst>
          </p:cNvPr>
          <p:cNvSpPr>
            <a:spLocks noChangeArrowheads="1"/>
          </p:cNvSpPr>
          <p:nvPr/>
        </p:nvSpPr>
        <p:spPr bwMode="auto">
          <a:xfrm>
            <a:off x="9007475" y="4397946"/>
            <a:ext cx="1472956" cy="686692"/>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0" u="none" strike="noStrike" cap="none" normalizeH="0" baseline="0" dirty="0">
                <a:ln>
                  <a:noFill/>
                </a:ln>
                <a:solidFill>
                  <a:srgbClr val="00000A"/>
                </a:solidFill>
                <a:effectLst/>
                <a:latin typeface="Liberation Serif"/>
                <a:ea typeface="Droid Sans Fallback"/>
                <a:cs typeface="FreeSans"/>
              </a:rPr>
              <a:t>&lt;</a:t>
            </a:r>
            <a:r>
              <a:rPr kumimoji="0" lang="en-US" altLang="zh-CN" sz="1200" b="0" i="0" u="none" strike="noStrike" cap="none" normalizeH="0" baseline="0" dirty="0" err="1">
                <a:ln>
                  <a:noFill/>
                </a:ln>
                <a:solidFill>
                  <a:srgbClr val="00000A"/>
                </a:solidFill>
                <a:effectLst/>
                <a:latin typeface="Liberation Serif"/>
                <a:ea typeface="Droid Sans Fallback"/>
                <a:cs typeface="FreeSans"/>
              </a:rPr>
              <a:t>AEAnnc</a:t>
            </a:r>
            <a:r>
              <a:rPr kumimoji="0" lang="en-US" altLang="zh-CN" sz="1200" b="0" i="0" u="none" strike="noStrike" cap="none" normalizeH="0" baseline="0" dirty="0">
                <a:ln>
                  <a:noFill/>
                </a:ln>
                <a:solidFill>
                  <a:srgbClr val="00000A"/>
                </a:solidFill>
                <a:effectLst/>
                <a:latin typeface="Liberation Serif"/>
                <a:ea typeface="Droid Sans Fallback"/>
                <a:cs typeface="FreeSans"/>
              </a:rPr>
              <a:t>&gt;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CN" sz="1200" b="0" i="1" u="none" strike="noStrike" cap="none" normalizeH="0" baseline="0" dirty="0">
                <a:ln>
                  <a:noFill/>
                </a:ln>
                <a:solidFill>
                  <a:srgbClr val="00000A"/>
                </a:solidFill>
                <a:effectLst/>
                <a:latin typeface="Liberation Serif"/>
                <a:ea typeface="Droid Sans Fallback"/>
                <a:cs typeface="FreeSans"/>
              </a:rPr>
              <a:t>link </a:t>
            </a:r>
            <a:r>
              <a:rPr lang="en-US" altLang="zh-CN" sz="1200" dirty="0">
                <a:solidFill>
                  <a:srgbClr val="00000A"/>
                </a:solidFill>
                <a:latin typeface="Liberation Serif"/>
                <a:ea typeface="Droid Sans Fallback"/>
                <a:cs typeface="FreeSans"/>
              </a:rPr>
              <a:t>set to ‘INACTIVE’</a:t>
            </a:r>
            <a:endParaRPr kumimoji="0" lang="en-US" altLang="zh-CN" sz="1200" b="0" i="1" u="none" strike="noStrike" cap="none" normalizeH="0" baseline="0" dirty="0">
              <a:ln>
                <a:noFill/>
              </a:ln>
              <a:solidFill>
                <a:srgbClr val="00000A"/>
              </a:solidFill>
              <a:effectLst/>
              <a:latin typeface="Liberation Serif"/>
              <a:ea typeface="Droid Sans Fallback"/>
              <a:cs typeface="FreeSans"/>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sp>
        <p:nvSpPr>
          <p:cNvPr id="18" name="Rectangle 62">
            <a:extLst>
              <a:ext uri="{FF2B5EF4-FFF2-40B4-BE49-F238E27FC236}">
                <a16:creationId xmlns:a16="http://schemas.microsoft.com/office/drawing/2014/main" id="{DE48640E-416C-4A6D-A268-24539911DB02}"/>
              </a:ext>
            </a:extLst>
          </p:cNvPr>
          <p:cNvSpPr>
            <a:spLocks noChangeArrowheads="1"/>
          </p:cNvSpPr>
          <p:nvPr/>
        </p:nvSpPr>
        <p:spPr bwMode="auto">
          <a:xfrm>
            <a:off x="21685" y="3534664"/>
            <a:ext cx="1725877" cy="784178"/>
          </a:xfrm>
          <a:prstGeom prst="rect">
            <a:avLst/>
          </a:prstGeom>
          <a:solidFill>
            <a:srgbClr val="729FCF"/>
          </a:solidFill>
          <a:ln w="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zh-CN" sz="1200" dirty="0">
                <a:solidFill>
                  <a:srgbClr val="00000A"/>
                </a:solidFill>
                <a:latin typeface="Liberation Serif"/>
              </a:rPr>
              <a:t>AE</a:t>
            </a:r>
            <a:endParaRPr kumimoji="0" lang="en-US" altLang="zh-CN" sz="1800" b="0" i="0" u="none" strike="noStrike" cap="none" normalizeH="0" baseline="0" dirty="0">
              <a:ln>
                <a:noFill/>
              </a:ln>
              <a:solidFill>
                <a:schemeClr val="tx1"/>
              </a:solidFill>
              <a:effectLst/>
              <a:latin typeface="Arial" panose="020B0604020202020204" pitchFamily="34" charset="0"/>
            </a:endParaRPr>
          </a:p>
        </p:txBody>
      </p:sp>
      <p:cxnSp>
        <p:nvCxnSpPr>
          <p:cNvPr id="19" name="Straight Arrow Connector 18">
            <a:extLst>
              <a:ext uri="{FF2B5EF4-FFF2-40B4-BE49-F238E27FC236}">
                <a16:creationId xmlns:a16="http://schemas.microsoft.com/office/drawing/2014/main" id="{FEA53294-2CF3-41CC-8526-D8035C34A72D}"/>
              </a:ext>
            </a:extLst>
          </p:cNvPr>
          <p:cNvCxnSpPr>
            <a:cxnSpLocks/>
            <a:stCxn id="18" idx="3"/>
          </p:cNvCxnSpPr>
          <p:nvPr/>
        </p:nvCxnSpPr>
        <p:spPr>
          <a:xfrm flipV="1">
            <a:off x="1747562" y="2515676"/>
            <a:ext cx="2006006" cy="14110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1E8534DD-2E00-4D2F-A5BA-52A4D9BFECC1}"/>
              </a:ext>
            </a:extLst>
          </p:cNvPr>
          <p:cNvSpPr txBox="1"/>
          <p:nvPr/>
        </p:nvSpPr>
        <p:spPr>
          <a:xfrm rot="19443564">
            <a:off x="1911187" y="2982886"/>
            <a:ext cx="1690014" cy="738664"/>
          </a:xfrm>
          <a:prstGeom prst="rect">
            <a:avLst/>
          </a:prstGeom>
          <a:noFill/>
        </p:spPr>
        <p:txBody>
          <a:bodyPr wrap="none" rtlCol="0">
            <a:spAutoFit/>
          </a:bodyPr>
          <a:lstStyle/>
          <a:p>
            <a:pPr marL="228600" indent="-228600">
              <a:buFont typeface="+mj-lt"/>
              <a:buAutoNum type="arabicPeriod" startAt="2"/>
            </a:pPr>
            <a:r>
              <a:rPr lang="en-IN" sz="1200" dirty="0"/>
              <a:t>Delete &lt;AE&gt; request</a:t>
            </a:r>
          </a:p>
          <a:p>
            <a:pPr marL="228600" indent="-228600">
              <a:buFont typeface="+mj-lt"/>
              <a:buAutoNum type="arabicPeriod" startAt="2"/>
            </a:pPr>
            <a:endParaRPr lang="en-IN" sz="1200" dirty="0"/>
          </a:p>
          <a:p>
            <a:endParaRPr lang="en-IN" dirty="0"/>
          </a:p>
        </p:txBody>
      </p:sp>
      <p:cxnSp>
        <p:nvCxnSpPr>
          <p:cNvPr id="21" name="Straight Arrow Connector 20">
            <a:extLst>
              <a:ext uri="{FF2B5EF4-FFF2-40B4-BE49-F238E27FC236}">
                <a16:creationId xmlns:a16="http://schemas.microsoft.com/office/drawing/2014/main" id="{6D968E5C-164F-458A-BBC2-AC3996C21DD1}"/>
              </a:ext>
            </a:extLst>
          </p:cNvPr>
          <p:cNvCxnSpPr>
            <a:cxnSpLocks/>
            <a:stCxn id="4" idx="3"/>
            <a:endCxn id="5" idx="1"/>
          </p:cNvCxnSpPr>
          <p:nvPr/>
        </p:nvCxnSpPr>
        <p:spPr>
          <a:xfrm flipV="1">
            <a:off x="5460846" y="2647644"/>
            <a:ext cx="2047287" cy="8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9A4990B-C055-446B-8064-B90CE5BBD136}"/>
              </a:ext>
            </a:extLst>
          </p:cNvPr>
          <p:cNvCxnSpPr>
            <a:cxnSpLocks/>
          </p:cNvCxnSpPr>
          <p:nvPr/>
        </p:nvCxnSpPr>
        <p:spPr>
          <a:xfrm>
            <a:off x="5289673" y="4194791"/>
            <a:ext cx="712256" cy="1093002"/>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0D22816B-737E-417C-B0B4-7072A0E8BD18}"/>
              </a:ext>
            </a:extLst>
          </p:cNvPr>
          <p:cNvCxnSpPr>
            <a:cxnSpLocks/>
          </p:cNvCxnSpPr>
          <p:nvPr/>
        </p:nvCxnSpPr>
        <p:spPr>
          <a:xfrm flipH="1">
            <a:off x="5181313" y="4194791"/>
            <a:ext cx="820616" cy="109300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7404724"/>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608</TotalTime>
  <Words>780</Words>
  <Application>Microsoft Office PowerPoint</Application>
  <PresentationFormat>Widescreen</PresentationFormat>
  <Paragraphs>100</Paragraphs>
  <Slides>12</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12</vt:i4>
      </vt:variant>
    </vt:vector>
  </HeadingPairs>
  <TitlesOfParts>
    <vt:vector size="24" baseType="lpstr">
      <vt:lpstr>宋体</vt:lpstr>
      <vt:lpstr>Arial</vt:lpstr>
      <vt:lpstr>Calibri</vt:lpstr>
      <vt:lpstr>Calibri Light</vt:lpstr>
      <vt:lpstr>Droid Sans Fallback</vt:lpstr>
      <vt:lpstr>FreeSans</vt:lpstr>
      <vt:lpstr>Liberation Serif</vt:lpstr>
      <vt:lpstr>Myriad Pro</vt:lpstr>
      <vt:lpstr>Myriad Pro Light</vt:lpstr>
      <vt:lpstr>Symbol</vt:lpstr>
      <vt:lpstr>Times New Roman</vt:lpstr>
      <vt:lpstr>Office Theme</vt:lpstr>
      <vt:lpstr>MN De-Registration</vt:lpstr>
      <vt:lpstr>De-Registration of MN </vt:lpstr>
      <vt:lpstr>De-Registration of MN cont..</vt:lpstr>
      <vt:lpstr>Problem</vt:lpstr>
      <vt:lpstr>Problem</vt:lpstr>
      <vt:lpstr>Proposed Solution</vt:lpstr>
      <vt:lpstr>‘INACTIVE’ link attribute</vt:lpstr>
      <vt:lpstr>‘INACTIVE’ link attribute Cont..</vt:lpstr>
      <vt:lpstr>Problem</vt:lpstr>
      <vt:lpstr>Cont..</vt:lpstr>
      <vt:lpstr>Problem</vt:lpstr>
      <vt:lpstr>PowerPoint Presentation</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Poornima</cp:lastModifiedBy>
  <cp:revision>102</cp:revision>
  <dcterms:created xsi:type="dcterms:W3CDTF">2017-09-21T15:46:31Z</dcterms:created>
  <dcterms:modified xsi:type="dcterms:W3CDTF">2018-05-17T10:13:15Z</dcterms:modified>
</cp:coreProperties>
</file>