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14"/>
  </p:notesMasterIdLst>
  <p:handoutMasterIdLst>
    <p:handoutMasterId r:id="rId15"/>
  </p:handoutMasterIdLst>
  <p:sldIdLst>
    <p:sldId id="305" r:id="rId2"/>
    <p:sldId id="763" r:id="rId3"/>
    <p:sldId id="755" r:id="rId4"/>
    <p:sldId id="752" r:id="rId5"/>
    <p:sldId id="761" r:id="rId6"/>
    <p:sldId id="762" r:id="rId7"/>
    <p:sldId id="753" r:id="rId8"/>
    <p:sldId id="754" r:id="rId9"/>
    <p:sldId id="713" r:id="rId10"/>
    <p:sldId id="747" r:id="rId11"/>
    <p:sldId id="764" r:id="rId12"/>
    <p:sldId id="746" r:id="rId1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  <p:cmAuthor id="1" name="Huawei3" initials="huawei1" lastIdx="3" clrIdx="1">
    <p:extLst>
      <p:ext uri="{19B8F6BF-5375-455C-9EA6-DF929625EA0E}">
        <p15:presenceInfo xmlns:p15="http://schemas.microsoft.com/office/powerpoint/2012/main" xmlns="" userId="Huawei3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33"/>
    <a:srgbClr val="B42025"/>
    <a:srgbClr val="7030A0"/>
    <a:srgbClr val="4F81BD"/>
    <a:srgbClr val="77933C"/>
    <a:srgbClr val="545054"/>
    <a:srgbClr val="34B233"/>
    <a:srgbClr val="376092"/>
    <a:srgbClr val="A88000"/>
    <a:srgbClr val="FAC09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14" autoAdjust="0"/>
    <p:restoredTop sz="94424" autoAdjust="0"/>
  </p:normalViewPr>
  <p:slideViewPr>
    <p:cSldViewPr>
      <p:cViewPr varScale="1">
        <p:scale>
          <a:sx n="87" d="100"/>
          <a:sy n="87" d="100"/>
        </p:scale>
        <p:origin x="-1550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6906"/>
    </p:cViewPr>
  </p:sorterViewPr>
  <p:notesViewPr>
    <p:cSldViewPr>
      <p:cViewPr varScale="1">
        <p:scale>
          <a:sx n="49" d="100"/>
          <a:sy n="49" d="100"/>
        </p:scale>
        <p:origin x="-3006" y="-114"/>
      </p:cViewPr>
      <p:guideLst>
        <p:guide orient="horz" pos="3224"/>
        <p:guide pos="2236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4309522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9924782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02554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  <p:sp>
        <p:nvSpPr>
          <p:cNvPr id="6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  <p:sp>
        <p:nvSpPr>
          <p:cNvPr id="7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  <p:sp>
        <p:nvSpPr>
          <p:cNvPr id="5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3657600" y="6262300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2016 oneM2M</a:t>
            </a:r>
            <a:endParaRPr lang="zh-CN" altLang="en-US" sz="1200" dirty="0"/>
          </a:p>
        </p:txBody>
      </p:sp>
      <p:sp>
        <p:nvSpPr>
          <p:cNvPr id="4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20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 userDrawn="1"/>
        </p:nvSpPr>
        <p:spPr>
          <a:xfrm>
            <a:off x="3581400" y="6300498"/>
            <a:ext cx="12779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smtClean="0"/>
              <a:t>© 2015 oneM2M</a:t>
            </a:r>
            <a:endParaRPr lang="en-US" sz="1200" dirty="0"/>
          </a:p>
        </p:txBody>
      </p:sp>
      <p:sp>
        <p:nvSpPr>
          <p:cNvPr id="6" name="文本框 5"/>
          <p:cNvSpPr txBox="1"/>
          <p:nvPr userDrawn="1"/>
        </p:nvSpPr>
        <p:spPr>
          <a:xfrm>
            <a:off x="3657600" y="6262300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2016 oneM2M</a:t>
            </a:r>
            <a:endParaRPr lang="zh-CN" altLang="en-US" sz="1200" dirty="0"/>
          </a:p>
        </p:txBody>
      </p:sp>
      <p:sp>
        <p:nvSpPr>
          <p:cNvPr id="7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73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nem2m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85800" y="5069775"/>
            <a:ext cx="7772400" cy="121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altLang="zh-CN" b="1" dirty="0" smtClean="0"/>
              <a:t>Bei</a:t>
            </a:r>
            <a:r>
              <a:rPr lang="zh-CN" altLang="en-US" b="1" dirty="0" smtClean="0"/>
              <a:t>（</a:t>
            </a:r>
            <a:r>
              <a:rPr lang="en-US" altLang="zh-CN" b="1" dirty="0" smtClean="0"/>
              <a:t>Echo</a:t>
            </a:r>
            <a:r>
              <a:rPr lang="zh-CN" altLang="en-US" b="1" dirty="0" smtClean="0"/>
              <a:t>）</a:t>
            </a:r>
            <a:r>
              <a:rPr lang="en-US" altLang="zh-CN" b="1" dirty="0" smtClean="0"/>
              <a:t>Xu</a:t>
            </a:r>
            <a:r>
              <a:rPr lang="en-US" b="1" dirty="0" smtClean="0"/>
              <a:t>, </a:t>
            </a:r>
            <a:r>
              <a:rPr lang="en-US" altLang="zh-CN" b="1" dirty="0" smtClean="0"/>
              <a:t>Huawei, Nov </a:t>
            </a:r>
            <a:r>
              <a:rPr lang="en-US" b="1" dirty="0" smtClean="0"/>
              <a:t>2017</a:t>
            </a:r>
          </a:p>
          <a:p>
            <a:pPr algn="ctr">
              <a:spcBef>
                <a:spcPct val="0"/>
              </a:spcBef>
            </a:pPr>
            <a:r>
              <a:rPr lang="en-US" dirty="0" smtClean="0"/>
              <a:t>Echo.Xubei@huawei.com</a:t>
            </a:r>
          </a:p>
          <a:p>
            <a:pPr algn="ctr">
              <a:spcBef>
                <a:spcPct val="0"/>
              </a:spcBef>
            </a:pPr>
            <a:endParaRPr lang="en-US" dirty="0" smtClean="0"/>
          </a:p>
          <a:p>
            <a:pPr algn="ctr">
              <a:spcBef>
                <a:spcPct val="0"/>
              </a:spcBef>
            </a:pPr>
            <a:r>
              <a:rPr lang="en-US" b="1" dirty="0" smtClean="0"/>
              <a:t>oneM2M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www.oneM2M.org</a:t>
            </a:r>
            <a:r>
              <a:rPr lang="en-US" dirty="0" smtClean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3581400"/>
            <a:ext cx="7772400" cy="13620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zh-CN" sz="2400" dirty="0" smtClean="0"/>
              <a:t>Group Schedule solution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43800" cy="1143000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/>
              <a:t>Group Fanout </a:t>
            </a:r>
            <a:r>
              <a:rPr lang="en-US" altLang="zh-CN" sz="3600" dirty="0" smtClean="0"/>
              <a:t>Procedure</a:t>
            </a:r>
            <a:r>
              <a:rPr lang="en-GB" sz="3600" dirty="0" smtClean="0"/>
              <a:t>. </a:t>
            </a:r>
            <a:endParaRPr lang="en-GB" sz="3600" dirty="0"/>
          </a:p>
        </p:txBody>
      </p:sp>
      <p:sp>
        <p:nvSpPr>
          <p:cNvPr id="4" name="矩形 3"/>
          <p:cNvSpPr/>
          <p:nvPr/>
        </p:nvSpPr>
        <p:spPr>
          <a:xfrm>
            <a:off x="1905000" y="1542645"/>
            <a:ext cx="15240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Group Hosting CSE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28600" y="1542645"/>
            <a:ext cx="12954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IN-AE/CSE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4572000" y="1542645"/>
            <a:ext cx="13716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Member Hosting CSE1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248400" y="1542645"/>
            <a:ext cx="13716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Member Hosting CSE2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7804826" y="1542645"/>
            <a:ext cx="13716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Member Hosting CSE3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4267200" y="1295400"/>
            <a:ext cx="3429000" cy="9144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4267200" y="12192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solidFill>
                  <a:schemeClr val="tx1"/>
                </a:solidFill>
              </a:rPr>
              <a:t>Multicast Group</a:t>
            </a:r>
            <a:endParaRPr lang="zh-CN" altLang="en-US" sz="1200" b="1" dirty="0">
              <a:solidFill>
                <a:schemeClr val="tx1"/>
              </a:solidFill>
            </a:endParaRPr>
          </a:p>
        </p:txBody>
      </p:sp>
      <p:cxnSp>
        <p:nvCxnSpPr>
          <p:cNvPr id="12" name="直接连接符 11"/>
          <p:cNvCxnSpPr>
            <a:stCxn id="4" idx="2"/>
          </p:cNvCxnSpPr>
          <p:nvPr/>
        </p:nvCxnSpPr>
        <p:spPr>
          <a:xfrm>
            <a:off x="2667000" y="2076045"/>
            <a:ext cx="0" cy="39437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838200" y="2076045"/>
            <a:ext cx="0" cy="38675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8458200" y="2076045"/>
            <a:ext cx="14218" cy="38675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838200" y="2743200"/>
            <a:ext cx="18288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2671011" y="3581400"/>
            <a:ext cx="4244980" cy="126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 21"/>
          <p:cNvSpPr/>
          <p:nvPr/>
        </p:nvSpPr>
        <p:spPr>
          <a:xfrm>
            <a:off x="1028700" y="2362201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1 Request for group members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1904999" y="2819400"/>
            <a:ext cx="1828801" cy="47584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solidFill>
                  <a:srgbClr val="FF0000"/>
                </a:solidFill>
              </a:rPr>
              <a:t>2 Check  &lt;</a:t>
            </a:r>
            <a:r>
              <a:rPr lang="en-US" altLang="zh-CN" sz="1000" i="1" dirty="0" smtClean="0">
                <a:solidFill>
                  <a:srgbClr val="FF0000"/>
                </a:solidFill>
              </a:rPr>
              <a:t>schedule</a:t>
            </a:r>
            <a:r>
              <a:rPr lang="en-US" altLang="zh-CN" sz="1000" dirty="0" smtClean="0">
                <a:solidFill>
                  <a:srgbClr val="FF0000"/>
                </a:solidFill>
              </a:rPr>
              <a:t>&gt; of &lt;</a:t>
            </a:r>
            <a:r>
              <a:rPr lang="en-US" altLang="zh-CN" sz="1000" i="1" dirty="0" smtClean="0">
                <a:solidFill>
                  <a:srgbClr val="FF0000"/>
                </a:solidFill>
              </a:rPr>
              <a:t>group</a:t>
            </a:r>
            <a:r>
              <a:rPr lang="en-US" altLang="zh-CN" sz="1000" dirty="0" smtClean="0">
                <a:solidFill>
                  <a:srgbClr val="FF0000"/>
                </a:solidFill>
              </a:rPr>
              <a:t>&gt; and Determine when to fanout the message</a:t>
            </a:r>
            <a:endParaRPr lang="zh-CN" altLang="en-US" sz="1000" dirty="0">
              <a:solidFill>
                <a:srgbClr val="FF0000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2895600" y="3352800"/>
            <a:ext cx="28956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3 Request to multicast address by multicast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5219700" y="2104822"/>
            <a:ext cx="9353" cy="38387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>
            <a:off x="2667000" y="4038600"/>
            <a:ext cx="57912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2895600" y="3733800"/>
            <a:ext cx="3819354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3 </a:t>
            </a:r>
            <a:r>
              <a:rPr lang="en-US" altLang="zh-CN" sz="1200" dirty="0">
                <a:solidFill>
                  <a:schemeClr val="tx1"/>
                </a:solidFill>
              </a:rPr>
              <a:t>Request </a:t>
            </a:r>
            <a:r>
              <a:rPr lang="en-US" altLang="zh-CN" sz="1200" dirty="0" smtClean="0">
                <a:solidFill>
                  <a:schemeClr val="tx1"/>
                </a:solidFill>
              </a:rPr>
              <a:t>to Member Hosting CSE3 by unicast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35" name="直接箭头连接符 34"/>
          <p:cNvCxnSpPr/>
          <p:nvPr/>
        </p:nvCxnSpPr>
        <p:spPr>
          <a:xfrm flipH="1">
            <a:off x="2667001" y="4495800"/>
            <a:ext cx="256205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 flipH="1">
            <a:off x="2667001" y="4779139"/>
            <a:ext cx="4267198" cy="214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flipH="1">
            <a:off x="2657648" y="5105400"/>
            <a:ext cx="583297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 46"/>
          <p:cNvSpPr/>
          <p:nvPr/>
        </p:nvSpPr>
        <p:spPr>
          <a:xfrm>
            <a:off x="2895600" y="4876800"/>
            <a:ext cx="1658315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4 Response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2913685" y="4203627"/>
            <a:ext cx="1658315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4 Response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50" name="直接箭头连接符 49"/>
          <p:cNvCxnSpPr/>
          <p:nvPr/>
        </p:nvCxnSpPr>
        <p:spPr>
          <a:xfrm flipH="1">
            <a:off x="838200" y="5791200"/>
            <a:ext cx="181944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矩形 51"/>
          <p:cNvSpPr/>
          <p:nvPr/>
        </p:nvSpPr>
        <p:spPr>
          <a:xfrm>
            <a:off x="985924" y="54864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6 Response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4572000" y="2322094"/>
            <a:ext cx="4343400" cy="47584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solidFill>
                  <a:srgbClr val="FF0000"/>
                </a:solidFill>
              </a:rPr>
              <a:t>0 All the member shall wake up and listen to the group message  by the &lt;</a:t>
            </a:r>
            <a:r>
              <a:rPr lang="en-US" altLang="zh-CN" sz="1000" i="1" dirty="0" smtClean="0">
                <a:solidFill>
                  <a:srgbClr val="FF0000"/>
                </a:solidFill>
              </a:rPr>
              <a:t>schedule</a:t>
            </a:r>
            <a:r>
              <a:rPr lang="en-US" altLang="zh-CN" sz="1000" dirty="0" smtClean="0">
                <a:solidFill>
                  <a:srgbClr val="FF0000"/>
                </a:solidFill>
              </a:rPr>
              <a:t>&gt;</a:t>
            </a:r>
            <a:endParaRPr lang="zh-CN" altLang="en-US" sz="1000" dirty="0">
              <a:solidFill>
                <a:srgbClr val="FF0000"/>
              </a:solidFill>
            </a:endParaRPr>
          </a:p>
        </p:txBody>
      </p:sp>
      <p:cxnSp>
        <p:nvCxnSpPr>
          <p:cNvPr id="39" name="直接连接符 38"/>
          <p:cNvCxnSpPr/>
          <p:nvPr/>
        </p:nvCxnSpPr>
        <p:spPr>
          <a:xfrm>
            <a:off x="6934199" y="2098102"/>
            <a:ext cx="9353" cy="38387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矩形 43"/>
          <p:cNvSpPr/>
          <p:nvPr/>
        </p:nvSpPr>
        <p:spPr>
          <a:xfrm>
            <a:off x="2913685" y="4474339"/>
            <a:ext cx="1658315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4 Response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49" name="直接箭头连接符 48"/>
          <p:cNvCxnSpPr/>
          <p:nvPr/>
        </p:nvCxnSpPr>
        <p:spPr>
          <a:xfrm flipV="1">
            <a:off x="2667000" y="3581400"/>
            <a:ext cx="2552700" cy="126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矩形 50"/>
          <p:cNvSpPr/>
          <p:nvPr/>
        </p:nvSpPr>
        <p:spPr>
          <a:xfrm>
            <a:off x="1961147" y="5162954"/>
            <a:ext cx="1828801" cy="47584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solidFill>
                  <a:schemeClr val="tx1"/>
                </a:solidFill>
              </a:rPr>
              <a:t>5 Aggregate response messages</a:t>
            </a:r>
            <a:endParaRPr lang="zh-CN" alt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626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43800" cy="11430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 smtClean="0"/>
              <a:t>Proposal</a:t>
            </a:r>
            <a:endParaRPr lang="en-GB" sz="3200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Char char="•"/>
            </a:pPr>
            <a:r>
              <a:rPr lang="en-GB" altLang="zh-CN" sz="2400" dirty="0" smtClean="0"/>
              <a:t>In oneM2M, the &lt;</a:t>
            </a:r>
            <a:r>
              <a:rPr lang="en-GB" altLang="zh-CN" sz="2400" i="1" dirty="0" smtClean="0"/>
              <a:t>schedule</a:t>
            </a:r>
            <a:r>
              <a:rPr lang="en-GB" altLang="zh-CN" sz="2400" dirty="0" smtClean="0"/>
              <a:t>&gt; of &lt;</a:t>
            </a:r>
            <a:r>
              <a:rPr lang="en-GB" altLang="zh-CN" sz="2400" i="1" dirty="0" smtClean="0"/>
              <a:t>node</a:t>
            </a:r>
            <a:r>
              <a:rPr lang="en-GB" altLang="zh-CN" sz="2400" dirty="0" smtClean="0"/>
              <a:t>&gt; indicates the time periods when the node can communicate via the Underlying Network. In TS-0026,  oneM2M supports to coordinate with 3GPP network to synchronize the &lt;</a:t>
            </a:r>
            <a:r>
              <a:rPr lang="en-GB" altLang="zh-CN" sz="2400" i="1" dirty="0" smtClean="0"/>
              <a:t>schedule</a:t>
            </a:r>
            <a:r>
              <a:rPr lang="en-GB" altLang="zh-CN" sz="2400" dirty="0" smtClean="0"/>
              <a:t>&gt;.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GB" altLang="zh-CN" sz="2400" dirty="0" smtClean="0"/>
              <a:t>The child &lt;</a:t>
            </a:r>
            <a:r>
              <a:rPr lang="en-GB" altLang="zh-CN" sz="2400" i="1" dirty="0" smtClean="0"/>
              <a:t>schedule</a:t>
            </a:r>
            <a:r>
              <a:rPr lang="en-GB" altLang="zh-CN" sz="2400" dirty="0" smtClean="0"/>
              <a:t>&gt; resource of the &lt;</a:t>
            </a:r>
            <a:r>
              <a:rPr lang="en-GB" altLang="zh-CN" sz="2400" i="1" dirty="0" smtClean="0"/>
              <a:t>CSEBase</a:t>
            </a:r>
            <a:r>
              <a:rPr lang="en-GB" altLang="zh-CN" sz="2400" dirty="0" smtClean="0"/>
              <a:t>&gt; resource indicates the anticipated time periods when the CSE is available for processing. It’s used in oneM2M layer and underlying network independent.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GB" altLang="zh-CN" sz="2400" dirty="0" smtClean="0"/>
              <a:t>Propose child &lt;</a:t>
            </a:r>
            <a:r>
              <a:rPr lang="en-GB" altLang="zh-CN" sz="2400" i="1" dirty="0" smtClean="0"/>
              <a:t>schedule</a:t>
            </a:r>
            <a:r>
              <a:rPr lang="en-GB" altLang="zh-CN" sz="2400" dirty="0" smtClean="0"/>
              <a:t>&gt; resource of the &lt;</a:t>
            </a:r>
            <a:r>
              <a:rPr lang="en-GB" altLang="zh-CN" sz="2400" i="1" dirty="0" smtClean="0"/>
              <a:t>CSEBase</a:t>
            </a:r>
            <a:r>
              <a:rPr lang="en-GB" altLang="zh-CN" sz="2400" dirty="0" smtClean="0"/>
              <a:t>&gt;  to wake member hosting </a:t>
            </a:r>
            <a:r>
              <a:rPr lang="en-GB" altLang="zh-CN" sz="2400" dirty="0" smtClean="0"/>
              <a:t>CSE if there is no multicast group information. </a:t>
            </a:r>
            <a:endParaRPr lang="en-GB" altLang="zh-CN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53573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2819400"/>
            <a:ext cx="3124200" cy="1143000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Thank You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02200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altLang="zh-CN" dirty="0" smtClean="0"/>
              <a:t>Group fan out message for members in PSM mode</a:t>
            </a:r>
            <a:endParaRPr lang="zh-CN" alt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1409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 bwMode="auto">
          <a:xfrm>
            <a:off x="5867400" y="1417638"/>
            <a:ext cx="3259428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1600" dirty="0" smtClean="0"/>
              <a:t>The reachability times of member hosting CSE are different.</a:t>
            </a:r>
          </a:p>
          <a:p>
            <a:pPr eaLnBrk="1" hangingPunct="1"/>
            <a:r>
              <a:rPr lang="en-US" altLang="zh-CN" sz="1600" dirty="0" smtClean="0"/>
              <a:t>When to fanout the group message when Group Hosting CSE receives the request from IN-AE?</a:t>
            </a:r>
          </a:p>
          <a:p>
            <a:pPr eaLnBrk="1" hangingPunct="1"/>
            <a:r>
              <a:rPr lang="en-US" altLang="zh-CN" sz="1600" dirty="0" smtClean="0"/>
              <a:t>How to </a:t>
            </a:r>
            <a:r>
              <a:rPr lang="en-GB" altLang="zh-CN" sz="1600" dirty="0" smtClean="0"/>
              <a:t>synchronize wake up for group messages reception by members in a group that are using power saving functions??</a:t>
            </a:r>
          </a:p>
        </p:txBody>
      </p:sp>
      <p:sp>
        <p:nvSpPr>
          <p:cNvPr id="6" name="圆角矩形 5"/>
          <p:cNvSpPr/>
          <p:nvPr/>
        </p:nvSpPr>
        <p:spPr>
          <a:xfrm>
            <a:off x="2362200" y="2362200"/>
            <a:ext cx="11430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Group Hosting CSE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228600" y="4572000"/>
            <a:ext cx="12954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Member Hosting CSE1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1981200" y="4648200"/>
            <a:ext cx="12954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Group Hosting CSE2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381000" y="2362200"/>
            <a:ext cx="7620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IN-AE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13" name="直接箭头连接符 12"/>
          <p:cNvCxnSpPr>
            <a:stCxn id="11" idx="3"/>
            <a:endCxn id="6" idx="1"/>
          </p:cNvCxnSpPr>
          <p:nvPr/>
        </p:nvCxnSpPr>
        <p:spPr>
          <a:xfrm>
            <a:off x="1143000" y="2590800"/>
            <a:ext cx="12192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圆角矩形 15"/>
          <p:cNvSpPr/>
          <p:nvPr/>
        </p:nvSpPr>
        <p:spPr>
          <a:xfrm>
            <a:off x="228600" y="5105400"/>
            <a:ext cx="1295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Wake up during 08:00-14:00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7" name="圆角矩形 16"/>
          <p:cNvSpPr/>
          <p:nvPr/>
        </p:nvSpPr>
        <p:spPr>
          <a:xfrm>
            <a:off x="1981200" y="5105400"/>
            <a:ext cx="1295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Wake up during 10:00-12:00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9" name="圆角矩形 18"/>
          <p:cNvSpPr/>
          <p:nvPr/>
        </p:nvSpPr>
        <p:spPr>
          <a:xfrm>
            <a:off x="5486400" y="4648200"/>
            <a:ext cx="12954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Group Hosting CSE4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20" name="圆角矩形 19"/>
          <p:cNvSpPr/>
          <p:nvPr/>
        </p:nvSpPr>
        <p:spPr>
          <a:xfrm>
            <a:off x="5486400" y="5105400"/>
            <a:ext cx="1295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Wake up during 15:00-18:00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23" name="直接箭头连接符 22"/>
          <p:cNvCxnSpPr>
            <a:stCxn id="6" idx="2"/>
            <a:endCxn id="8" idx="0"/>
          </p:cNvCxnSpPr>
          <p:nvPr/>
        </p:nvCxnSpPr>
        <p:spPr>
          <a:xfrm flipH="1">
            <a:off x="876300" y="2819400"/>
            <a:ext cx="2057400" cy="1752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>
            <a:stCxn id="6" idx="2"/>
            <a:endCxn id="9" idx="0"/>
          </p:cNvCxnSpPr>
          <p:nvPr/>
        </p:nvCxnSpPr>
        <p:spPr>
          <a:xfrm flipH="1">
            <a:off x="2628900" y="2819400"/>
            <a:ext cx="304800" cy="1828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>
            <a:stCxn id="6" idx="2"/>
            <a:endCxn id="53" idx="0"/>
          </p:cNvCxnSpPr>
          <p:nvPr/>
        </p:nvCxnSpPr>
        <p:spPr>
          <a:xfrm>
            <a:off x="2933700" y="2819400"/>
            <a:ext cx="1447800" cy="1828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>
            <a:stCxn id="6" idx="2"/>
            <a:endCxn id="19" idx="0"/>
          </p:cNvCxnSpPr>
          <p:nvPr/>
        </p:nvCxnSpPr>
        <p:spPr>
          <a:xfrm>
            <a:off x="2933700" y="2819400"/>
            <a:ext cx="3200400" cy="1828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圆角矩形 32"/>
          <p:cNvSpPr/>
          <p:nvPr/>
        </p:nvSpPr>
        <p:spPr>
          <a:xfrm>
            <a:off x="2286000" y="2971800"/>
            <a:ext cx="1295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>
                <a:solidFill>
                  <a:srgbClr val="FF0000"/>
                </a:solidFill>
              </a:rPr>
              <a:t>When ?</a:t>
            </a:r>
            <a:endParaRPr lang="zh-CN" altLang="en-US" sz="2000" dirty="0">
              <a:solidFill>
                <a:srgbClr val="FF0000"/>
              </a:solidFill>
            </a:endParaRPr>
          </a:p>
        </p:txBody>
      </p:sp>
      <p:sp>
        <p:nvSpPr>
          <p:cNvPr id="35" name="圆角矩形 34"/>
          <p:cNvSpPr/>
          <p:nvPr/>
        </p:nvSpPr>
        <p:spPr>
          <a:xfrm>
            <a:off x="1143000" y="2362200"/>
            <a:ext cx="1295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Send group message at 9:00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53" name="圆角矩形 52"/>
          <p:cNvSpPr/>
          <p:nvPr/>
        </p:nvSpPr>
        <p:spPr>
          <a:xfrm>
            <a:off x="3733800" y="4648200"/>
            <a:ext cx="12954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Group Hosting CSE3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54" name="圆角矩形 53"/>
          <p:cNvSpPr/>
          <p:nvPr/>
        </p:nvSpPr>
        <p:spPr>
          <a:xfrm>
            <a:off x="3733800" y="5105400"/>
            <a:ext cx="1295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Always wake up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89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altLang="zh-CN" dirty="0" smtClean="0"/>
              <a:t>Group message delivery using MBMS</a:t>
            </a:r>
            <a:endParaRPr lang="zh-CN" alt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1409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15620663"/>
              </p:ext>
            </p:extLst>
          </p:nvPr>
        </p:nvGraphicFramePr>
        <p:xfrm>
          <a:off x="152400" y="1409700"/>
          <a:ext cx="5715000" cy="5219700"/>
        </p:xfrm>
        <a:graphic>
          <a:graphicData uri="http://schemas.openxmlformats.org/presentationml/2006/ole">
            <p:oleObj spid="_x0000_s1048" name="Picture" r:id="rId3" imgW="6111409" imgH="5441040" progId="Word.Picture.8">
              <p:embed/>
            </p:oleObj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 bwMode="auto">
          <a:xfrm>
            <a:off x="5867400" y="1417638"/>
            <a:ext cx="3259428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altLang="ko-KR" sz="1600" dirty="0" smtClean="0">
                <a:ea typeface="굴림" pitchFamily="34" charset="-127"/>
              </a:rPr>
              <a:t>In 3GPP TS-23.682</a:t>
            </a:r>
          </a:p>
          <a:p>
            <a:pPr eaLnBrk="1" hangingPunct="1"/>
            <a:r>
              <a:rPr lang="en-US" altLang="ko-KR" sz="1600" dirty="0" smtClean="0">
                <a:ea typeface="굴림" pitchFamily="34" charset="-127"/>
              </a:rPr>
              <a:t>In Step6/13a, when SCS/AS sends Group Message </a:t>
            </a:r>
            <a:r>
              <a:rPr lang="en-US" altLang="ko-KR" sz="1600" dirty="0" err="1" smtClean="0">
                <a:ea typeface="굴림" pitchFamily="34" charset="-127"/>
              </a:rPr>
              <a:t>Req</a:t>
            </a:r>
            <a:r>
              <a:rPr lang="en-US" altLang="ko-KR" sz="1600" dirty="0" smtClean="0">
                <a:ea typeface="굴림" pitchFamily="34" charset="-127"/>
              </a:rPr>
              <a:t> to SCEF, there is a parameter </a:t>
            </a:r>
            <a:r>
              <a:rPr lang="en-GB" altLang="zh-CN" sz="1600" b="1" i="1" dirty="0" smtClean="0"/>
              <a:t>Message Delivery Start Time </a:t>
            </a:r>
            <a:r>
              <a:rPr lang="en-GB" altLang="zh-CN" sz="1600" dirty="0" smtClean="0"/>
              <a:t>which</a:t>
            </a:r>
            <a:r>
              <a:rPr lang="en-GB" altLang="zh-CN" sz="1600" b="1" i="1" dirty="0" smtClean="0"/>
              <a:t> </a:t>
            </a:r>
            <a:r>
              <a:rPr lang="en-GB" altLang="zh-CN" sz="1600" dirty="0"/>
              <a:t>indicates the time at which the group message is to be sent by the network on the MBMS bearer(s</a:t>
            </a:r>
            <a:r>
              <a:rPr lang="en-GB" altLang="zh-CN" sz="1600" dirty="0" smtClean="0"/>
              <a:t>)</a:t>
            </a:r>
          </a:p>
          <a:p>
            <a:pPr eaLnBrk="1" hangingPunct="1"/>
            <a:r>
              <a:rPr lang="en-GB" altLang="ko-KR" sz="1600" dirty="0" smtClean="0">
                <a:ea typeface="굴림" pitchFamily="34" charset="-127"/>
              </a:rPr>
              <a:t>In step 5/12, </a:t>
            </a:r>
            <a:r>
              <a:rPr lang="en-GB" altLang="zh-CN" sz="1600" dirty="0" smtClean="0"/>
              <a:t>Application level interactions may be applied for the devices of specific group to retrieve the related MBMS service information, e.g. TMGI, </a:t>
            </a:r>
            <a:r>
              <a:rPr lang="en-GB" altLang="zh-CN" sz="1600" b="1" dirty="0" smtClean="0"/>
              <a:t>start time</a:t>
            </a:r>
            <a:r>
              <a:rPr lang="en-GB" altLang="zh-CN" sz="1600" dirty="0" smtClean="0"/>
              <a:t> which is out of the scope of 3GPP.</a:t>
            </a:r>
          </a:p>
          <a:p>
            <a:pPr eaLnBrk="1" hangingPunct="1"/>
            <a:r>
              <a:rPr lang="en-GB" altLang="ko-KR" sz="1600" dirty="0" smtClean="0">
                <a:solidFill>
                  <a:srgbClr val="FF0000"/>
                </a:solidFill>
                <a:ea typeface="굴림" pitchFamily="34" charset="-127"/>
              </a:rPr>
              <a:t>The problem is how does group Hosting CSE set the start time to 3GPP network and UE both?</a:t>
            </a:r>
            <a:endParaRPr lang="en-GB" altLang="ko-KR" sz="1600" dirty="0">
              <a:solidFill>
                <a:srgbClr val="FF0000"/>
              </a:solidFill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892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43800" cy="11430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 smtClean="0"/>
              <a:t>Problems in oneM2M existing solution</a:t>
            </a:r>
            <a:endParaRPr lang="en-GB" sz="3200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1800" dirty="0" smtClean="0">
                <a:ea typeface="굴림" pitchFamily="34" charset="-127"/>
              </a:rPr>
              <a:t>If the member Hosting CSE is in PSM when receiving the group fanout message, it can not process the fanout message. </a:t>
            </a:r>
            <a:r>
              <a:rPr lang="en-GB" altLang="zh-CN" sz="1800" dirty="0" smtClean="0"/>
              <a:t>The &lt;schedule&gt; of &lt;node&gt; can be used to indicate the time when the member Hosting CSE can be reachable. But this &lt;schedule&gt;  cannot indicate </a:t>
            </a:r>
            <a:r>
              <a:rPr lang="en-GB" altLang="zh-CN" sz="1800" dirty="0"/>
              <a:t>the time at which the group message is to be sent by the </a:t>
            </a:r>
            <a:r>
              <a:rPr lang="en-GB" altLang="zh-CN" sz="1800" dirty="0" smtClean="0"/>
              <a:t>IN-AE/CSE.</a:t>
            </a:r>
            <a:endParaRPr lang="en-GB" altLang="zh-CN" sz="1800" dirty="0"/>
          </a:p>
          <a:p>
            <a:pPr eaLnBrk="1" hangingPunct="1"/>
            <a:r>
              <a:rPr lang="en-GB" altLang="zh-CN" sz="1800" b="1" i="1" dirty="0"/>
              <a:t>Operation Execution Time </a:t>
            </a:r>
            <a:r>
              <a:rPr lang="en-GB" altLang="zh-CN" sz="1800" dirty="0"/>
              <a:t>or</a:t>
            </a:r>
            <a:r>
              <a:rPr lang="en-GB" altLang="zh-CN" sz="1800" i="1" dirty="0"/>
              <a:t> </a:t>
            </a:r>
            <a:r>
              <a:rPr lang="en-GB" altLang="zh-CN" sz="1800" b="1" i="1" dirty="0"/>
              <a:t>Request Expiration Timestamp </a:t>
            </a:r>
            <a:r>
              <a:rPr lang="en-GB" altLang="zh-CN" sz="1800" dirty="0" smtClean="0"/>
              <a:t>in the request from IN-AE/CSE can be used to indicate when the group message is to be sent. But the member Host CSE does not know it before receiving the request. So </a:t>
            </a:r>
            <a:r>
              <a:rPr lang="en-GB" altLang="zh-CN" sz="1800" b="1" i="1" dirty="0"/>
              <a:t>Operation Execution Time </a:t>
            </a:r>
            <a:r>
              <a:rPr lang="en-GB" altLang="zh-CN" sz="1800" dirty="0"/>
              <a:t>or</a:t>
            </a:r>
            <a:r>
              <a:rPr lang="en-GB" altLang="zh-CN" sz="1800" i="1" dirty="0"/>
              <a:t> </a:t>
            </a:r>
            <a:r>
              <a:rPr lang="en-GB" altLang="zh-CN" sz="1800" b="1" i="1" dirty="0"/>
              <a:t>Request Expiration Timestamp </a:t>
            </a:r>
            <a:r>
              <a:rPr lang="en-GB" altLang="zh-CN" sz="1800" b="1" i="1" dirty="0" smtClean="0"/>
              <a:t> </a:t>
            </a:r>
            <a:r>
              <a:rPr lang="en-GB" altLang="zh-CN" sz="1800" dirty="0" smtClean="0"/>
              <a:t>cannot be used to wake up the member Hosting CSE in PSM.</a:t>
            </a:r>
          </a:p>
          <a:p>
            <a:pPr eaLnBrk="1" hangingPunct="1"/>
            <a:endParaRPr lang="en-GB" altLang="zh-CN" sz="1800" dirty="0">
              <a:ea typeface="굴림" pitchFamily="34" charset="-127"/>
            </a:endParaRPr>
          </a:p>
          <a:p>
            <a:pPr eaLnBrk="1" hangingPunct="1"/>
            <a:r>
              <a:rPr lang="en-GB" altLang="zh-CN" sz="1800" b="1" dirty="0" smtClean="0">
                <a:ea typeface="굴림" pitchFamily="34" charset="-127"/>
              </a:rPr>
              <a:t>oneM2M needs new mechanism to solve the problems which should be input from IN-AE/CSE and make sure the member Hosting CSE can receive the group message at the same time.</a:t>
            </a:r>
            <a:endParaRPr lang="en-US" altLang="zh-CN" sz="1800" b="1" dirty="0" smtClean="0">
              <a:ea typeface="굴림" pitchFamily="34" charset="-127"/>
            </a:endParaRPr>
          </a:p>
          <a:p>
            <a:pPr eaLnBrk="1" hangingPunct="1">
              <a:buNone/>
            </a:pPr>
            <a:endParaRPr lang="en-GB" altLang="zh-CN" sz="1800" dirty="0" smtClean="0"/>
          </a:p>
        </p:txBody>
      </p:sp>
    </p:spTree>
    <p:extLst>
      <p:ext uri="{BB962C8B-B14F-4D97-AF65-F5344CB8AC3E}">
        <p14:creationId xmlns:p14="http://schemas.microsoft.com/office/powerpoint/2010/main" xmlns="" val="319389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43800" cy="1143000"/>
          </a:xfrm>
        </p:spPr>
        <p:txBody>
          <a:bodyPr>
            <a:noAutofit/>
          </a:bodyPr>
          <a:lstStyle/>
          <a:p>
            <a:pPr algn="l"/>
            <a:r>
              <a:rPr lang="en-GB" sz="3200" dirty="0" smtClean="0"/>
              <a:t>New Usecase1: Turn on Street Lights of Group </a:t>
            </a:r>
            <a:endParaRPr lang="en-GB" sz="3200" dirty="0"/>
          </a:p>
        </p:txBody>
      </p:sp>
      <p:sp>
        <p:nvSpPr>
          <p:cNvPr id="4" name="矩形 3"/>
          <p:cNvSpPr/>
          <p:nvPr/>
        </p:nvSpPr>
        <p:spPr>
          <a:xfrm>
            <a:off x="3048000" y="1981200"/>
            <a:ext cx="15240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Group Hosting CSE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28600" y="1981200"/>
            <a:ext cx="12954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IN-AE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5105400" y="2209800"/>
            <a:ext cx="12954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Member Hosting CSE1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066800"/>
            <a:ext cx="900886" cy="1142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2743200"/>
            <a:ext cx="900886" cy="1142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4495800"/>
            <a:ext cx="900886" cy="1142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1" name="直接箭头连接符 40"/>
          <p:cNvCxnSpPr>
            <a:stCxn id="5" idx="3"/>
            <a:endCxn id="4" idx="1"/>
          </p:cNvCxnSpPr>
          <p:nvPr/>
        </p:nvCxnSpPr>
        <p:spPr>
          <a:xfrm>
            <a:off x="1524000" y="2247900"/>
            <a:ext cx="1524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524000" y="1981200"/>
            <a:ext cx="1600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400" dirty="0" smtClean="0">
                <a:solidFill>
                  <a:schemeClr val="tx1"/>
                </a:solidFill>
              </a:rPr>
              <a:t>Set  schedule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304800" y="2895600"/>
            <a:ext cx="4191000" cy="2133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altLang="zh-CN" sz="1400" dirty="0" smtClean="0">
                <a:solidFill>
                  <a:schemeClr val="tx1"/>
                </a:solidFill>
              </a:rPr>
              <a:t> Application Server sets 6:00 PM to turn on the street lights and 7:00 AM to turn off the street lights from  Oct to May year+1.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1400" dirty="0" smtClean="0">
                <a:solidFill>
                  <a:schemeClr val="tx1"/>
                </a:solidFill>
              </a:rPr>
              <a:t>Application Server sets 8:00 PM to turn on the street light and 6:00 AM to turn off the street lights from May to Oct.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1400" dirty="0" smtClean="0">
                <a:solidFill>
                  <a:schemeClr val="tx1"/>
                </a:solidFill>
              </a:rPr>
              <a:t>The street lights store the schedule to turn on/off  at that time </a:t>
            </a:r>
          </a:p>
          <a:p>
            <a:pPr marL="342900" indent="-342900">
              <a:buFont typeface="+mj-lt"/>
              <a:buAutoNum type="arabicPeriod"/>
            </a:pPr>
            <a:endParaRPr lang="en-US" altLang="zh-CN" sz="1400" dirty="0" smtClean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zh-CN" altLang="en-US" sz="1400" dirty="0">
              <a:solidFill>
                <a:schemeClr val="tx1"/>
              </a:solidFill>
            </a:endParaRPr>
          </a:p>
        </p:txBody>
      </p:sp>
      <p:cxnSp>
        <p:nvCxnSpPr>
          <p:cNvPr id="46" name="直接箭头连接符 45"/>
          <p:cNvCxnSpPr>
            <a:endCxn id="1026" idx="1"/>
          </p:cNvCxnSpPr>
          <p:nvPr/>
        </p:nvCxnSpPr>
        <p:spPr>
          <a:xfrm flipV="1">
            <a:off x="4572000" y="1638300"/>
            <a:ext cx="762000" cy="3428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>
            <a:endCxn id="38" idx="1"/>
          </p:cNvCxnSpPr>
          <p:nvPr/>
        </p:nvCxnSpPr>
        <p:spPr>
          <a:xfrm>
            <a:off x="4572000" y="2209800"/>
            <a:ext cx="762000" cy="1104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>
            <a:stCxn id="4" idx="3"/>
            <a:endCxn id="39" idx="1"/>
          </p:cNvCxnSpPr>
          <p:nvPr/>
        </p:nvCxnSpPr>
        <p:spPr>
          <a:xfrm>
            <a:off x="4572000" y="2247900"/>
            <a:ext cx="762000" cy="281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矩形 56"/>
          <p:cNvSpPr/>
          <p:nvPr/>
        </p:nvSpPr>
        <p:spPr>
          <a:xfrm>
            <a:off x="6248400" y="1447800"/>
            <a:ext cx="18288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/>
            <a:r>
              <a:rPr lang="en-US" altLang="zh-CN" sz="1200" dirty="0" smtClean="0">
                <a:solidFill>
                  <a:schemeClr val="tx1"/>
                </a:solidFill>
              </a:rPr>
              <a:t>Turn on/off automatically</a:t>
            </a:r>
          </a:p>
          <a:p>
            <a:pPr marL="342900" indent="-342900"/>
            <a:r>
              <a:rPr lang="en-US" altLang="zh-CN" sz="1200" dirty="0" smtClean="0">
                <a:solidFill>
                  <a:schemeClr val="tx1"/>
                </a:solidFill>
              </a:rPr>
              <a:t>at the schedule </a:t>
            </a:r>
          </a:p>
        </p:txBody>
      </p:sp>
      <p:sp>
        <p:nvSpPr>
          <p:cNvPr id="59" name="矩形 58"/>
          <p:cNvSpPr/>
          <p:nvPr/>
        </p:nvSpPr>
        <p:spPr>
          <a:xfrm>
            <a:off x="6248400" y="3048000"/>
            <a:ext cx="18288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/>
            <a:r>
              <a:rPr lang="en-US" altLang="zh-CN" sz="1200" dirty="0" smtClean="0">
                <a:solidFill>
                  <a:schemeClr val="tx1"/>
                </a:solidFill>
              </a:rPr>
              <a:t>Turn on/off automatically</a:t>
            </a:r>
          </a:p>
          <a:p>
            <a:pPr marL="342900" indent="-342900"/>
            <a:r>
              <a:rPr lang="en-US" altLang="zh-CN" sz="1200" dirty="0" smtClean="0">
                <a:solidFill>
                  <a:schemeClr val="tx1"/>
                </a:solidFill>
              </a:rPr>
              <a:t>at the schedule </a:t>
            </a:r>
          </a:p>
        </p:txBody>
      </p:sp>
      <p:sp>
        <p:nvSpPr>
          <p:cNvPr id="60" name="矩形 59"/>
          <p:cNvSpPr/>
          <p:nvPr/>
        </p:nvSpPr>
        <p:spPr>
          <a:xfrm>
            <a:off x="6248400" y="4876800"/>
            <a:ext cx="18288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/>
            <a:r>
              <a:rPr lang="en-US" altLang="zh-CN" sz="1200" dirty="0" smtClean="0">
                <a:solidFill>
                  <a:schemeClr val="tx1"/>
                </a:solidFill>
              </a:rPr>
              <a:t>Turn on/off automatically</a:t>
            </a:r>
          </a:p>
          <a:p>
            <a:pPr marL="342900" indent="-342900"/>
            <a:r>
              <a:rPr lang="en-US" altLang="zh-CN" sz="1200" dirty="0" smtClean="0">
                <a:solidFill>
                  <a:schemeClr val="tx1"/>
                </a:solidFill>
              </a:rPr>
              <a:t>at the schedule </a:t>
            </a:r>
          </a:p>
        </p:txBody>
      </p:sp>
      <p:sp>
        <p:nvSpPr>
          <p:cNvPr id="61" name="矩形 60"/>
          <p:cNvSpPr/>
          <p:nvPr/>
        </p:nvSpPr>
        <p:spPr>
          <a:xfrm>
            <a:off x="5181600" y="3810000"/>
            <a:ext cx="12954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Member Hosting CSE2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5181600" y="5638800"/>
            <a:ext cx="12954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Member Hosting CSE3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818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43800" cy="1143000"/>
          </a:xfrm>
        </p:spPr>
        <p:txBody>
          <a:bodyPr>
            <a:noAutofit/>
          </a:bodyPr>
          <a:lstStyle/>
          <a:p>
            <a:pPr algn="l"/>
            <a:r>
              <a:rPr lang="en-GB" sz="3200" dirty="0" smtClean="0"/>
              <a:t>New Usecase2: </a:t>
            </a:r>
            <a:r>
              <a:rPr lang="en-US" altLang="zh-CN" sz="3200" dirty="0" smtClean="0"/>
              <a:t>Periodic device management of Group</a:t>
            </a:r>
            <a:endParaRPr lang="en-GB" sz="3200" dirty="0"/>
          </a:p>
        </p:txBody>
      </p:sp>
      <p:sp>
        <p:nvSpPr>
          <p:cNvPr id="4" name="矩形 3"/>
          <p:cNvSpPr/>
          <p:nvPr/>
        </p:nvSpPr>
        <p:spPr>
          <a:xfrm>
            <a:off x="3048000" y="1981200"/>
            <a:ext cx="15240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Group Hosting CSE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28600" y="1981200"/>
            <a:ext cx="12954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IN-AE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cxnSp>
        <p:nvCxnSpPr>
          <p:cNvPr id="41" name="直接箭头连接符 40"/>
          <p:cNvCxnSpPr/>
          <p:nvPr/>
        </p:nvCxnSpPr>
        <p:spPr>
          <a:xfrm>
            <a:off x="1524000" y="2057400"/>
            <a:ext cx="1524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676400" y="1828800"/>
            <a:ext cx="1219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400" dirty="0" smtClean="0">
                <a:solidFill>
                  <a:schemeClr val="tx1"/>
                </a:solidFill>
              </a:rPr>
              <a:t>Set  schedule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304800" y="2895600"/>
            <a:ext cx="4267200" cy="2133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altLang="zh-CN" sz="1400" dirty="0" smtClean="0">
                <a:solidFill>
                  <a:schemeClr val="tx1"/>
                </a:solidFill>
              </a:rPr>
              <a:t>During 1:00 AM – 2:00 AM of the 1</a:t>
            </a:r>
            <a:r>
              <a:rPr lang="en-US" altLang="zh-CN" sz="1400" baseline="30000" dirty="0" smtClean="0">
                <a:solidFill>
                  <a:schemeClr val="tx1"/>
                </a:solidFill>
              </a:rPr>
              <a:t>st</a:t>
            </a:r>
            <a:r>
              <a:rPr lang="en-US" altLang="zh-CN" sz="1400" dirty="0" smtClean="0">
                <a:solidFill>
                  <a:schemeClr val="tx1"/>
                </a:solidFill>
              </a:rPr>
              <a:t> day of each month, the application server will maintain the device by different methods, such as battery check, memory check or firmware upgrade. 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1400" dirty="0" smtClean="0">
                <a:solidFill>
                  <a:schemeClr val="tx1"/>
                </a:solidFill>
              </a:rPr>
              <a:t>The  device  shall store the schedule and wake up to receive the message at that time in case it is in PSM.</a:t>
            </a:r>
          </a:p>
          <a:p>
            <a:pPr marL="342900" indent="-342900">
              <a:buFont typeface="+mj-lt"/>
              <a:buAutoNum type="arabicPeriod"/>
            </a:pPr>
            <a:endParaRPr lang="zh-CN" altLang="en-US" sz="1400" dirty="0">
              <a:solidFill>
                <a:schemeClr val="tx1"/>
              </a:solidFill>
            </a:endParaRPr>
          </a:p>
        </p:txBody>
      </p:sp>
      <p:cxnSp>
        <p:nvCxnSpPr>
          <p:cNvPr id="46" name="直接箭头连接符 45"/>
          <p:cNvCxnSpPr/>
          <p:nvPr/>
        </p:nvCxnSpPr>
        <p:spPr>
          <a:xfrm flipV="1">
            <a:off x="4572000" y="1371601"/>
            <a:ext cx="1600200" cy="8381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>
            <a:off x="4572000" y="2209800"/>
            <a:ext cx="1600200" cy="762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>
            <a:stCxn id="4" idx="3"/>
            <a:endCxn id="19" idx="1"/>
          </p:cNvCxnSpPr>
          <p:nvPr/>
        </p:nvCxnSpPr>
        <p:spPr>
          <a:xfrm>
            <a:off x="4572000" y="2247900"/>
            <a:ext cx="1600199" cy="306762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914400"/>
            <a:ext cx="1295400" cy="1256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199" y="2800927"/>
            <a:ext cx="1295400" cy="1256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199" y="4687454"/>
            <a:ext cx="1295400" cy="1256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直接箭头连接符 16"/>
          <p:cNvCxnSpPr/>
          <p:nvPr/>
        </p:nvCxnSpPr>
        <p:spPr>
          <a:xfrm>
            <a:off x="1524000" y="2438400"/>
            <a:ext cx="1524000" cy="0"/>
          </a:xfrm>
          <a:prstGeom prst="straightConnector1">
            <a:avLst/>
          </a:prstGeom>
          <a:ln>
            <a:solidFill>
              <a:srgbClr val="FF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/>
          <p:cNvSpPr/>
          <p:nvPr/>
        </p:nvSpPr>
        <p:spPr>
          <a:xfrm>
            <a:off x="1600200" y="2133600"/>
            <a:ext cx="1447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rgbClr val="FF9933"/>
                </a:solidFill>
              </a:rPr>
              <a:t>Send DM message</a:t>
            </a:r>
            <a:endParaRPr lang="zh-CN" altLang="en-US" sz="1200" dirty="0">
              <a:solidFill>
                <a:srgbClr val="FF9933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6172199" y="4038600"/>
            <a:ext cx="129540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Member Hosting CSE2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6172199" y="2133599"/>
            <a:ext cx="129540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Member Hosting CSE1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6172199" y="5943600"/>
            <a:ext cx="129540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Member Hosting CSE3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26" name="直接箭头连接符 25"/>
          <p:cNvCxnSpPr>
            <a:stCxn id="4" idx="3"/>
          </p:cNvCxnSpPr>
          <p:nvPr/>
        </p:nvCxnSpPr>
        <p:spPr>
          <a:xfrm flipV="1">
            <a:off x="4572000" y="1447800"/>
            <a:ext cx="1600200" cy="800100"/>
          </a:xfrm>
          <a:prstGeom prst="straightConnector1">
            <a:avLst/>
          </a:prstGeom>
          <a:ln>
            <a:solidFill>
              <a:srgbClr val="FF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>
            <a:stCxn id="4" idx="3"/>
          </p:cNvCxnSpPr>
          <p:nvPr/>
        </p:nvCxnSpPr>
        <p:spPr>
          <a:xfrm>
            <a:off x="4572000" y="2247900"/>
            <a:ext cx="1600200" cy="800100"/>
          </a:xfrm>
          <a:prstGeom prst="straightConnector1">
            <a:avLst/>
          </a:prstGeom>
          <a:ln>
            <a:solidFill>
              <a:srgbClr val="FF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>
            <a:off x="4572000" y="2438400"/>
            <a:ext cx="1600200" cy="3124200"/>
          </a:xfrm>
          <a:prstGeom prst="straightConnector1">
            <a:avLst/>
          </a:prstGeom>
          <a:ln>
            <a:solidFill>
              <a:srgbClr val="FF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矩形 42"/>
          <p:cNvSpPr/>
          <p:nvPr/>
        </p:nvSpPr>
        <p:spPr>
          <a:xfrm>
            <a:off x="7467600" y="1295400"/>
            <a:ext cx="1600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/>
            <a:r>
              <a:rPr lang="en-US" altLang="zh-CN" sz="1200" dirty="0" smtClean="0">
                <a:solidFill>
                  <a:schemeClr val="tx1"/>
                </a:solidFill>
              </a:rPr>
              <a:t>Wakes up to ready to receive DM message at the schedule</a:t>
            </a:r>
          </a:p>
        </p:txBody>
      </p:sp>
      <p:sp>
        <p:nvSpPr>
          <p:cNvPr id="45" name="矩形 44"/>
          <p:cNvSpPr/>
          <p:nvPr/>
        </p:nvSpPr>
        <p:spPr>
          <a:xfrm>
            <a:off x="7467600" y="3048000"/>
            <a:ext cx="1600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/>
            <a:r>
              <a:rPr lang="en-US" altLang="zh-CN" sz="1200" dirty="0" smtClean="0">
                <a:solidFill>
                  <a:schemeClr val="tx1"/>
                </a:solidFill>
              </a:rPr>
              <a:t>Wakes up to ready to receive DM message at the schedule</a:t>
            </a:r>
          </a:p>
        </p:txBody>
      </p:sp>
      <p:sp>
        <p:nvSpPr>
          <p:cNvPr id="47" name="矩形 46"/>
          <p:cNvSpPr/>
          <p:nvPr/>
        </p:nvSpPr>
        <p:spPr>
          <a:xfrm>
            <a:off x="7470536" y="4876800"/>
            <a:ext cx="1600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/>
            <a:r>
              <a:rPr lang="en-US" altLang="zh-CN" sz="1200" dirty="0" smtClean="0">
                <a:solidFill>
                  <a:schemeClr val="tx1"/>
                </a:solidFill>
              </a:rPr>
              <a:t>Wakes up to ready to receive DM message at the schedule</a:t>
            </a:r>
          </a:p>
        </p:txBody>
      </p:sp>
    </p:spTree>
    <p:extLst>
      <p:ext uri="{BB962C8B-B14F-4D97-AF65-F5344CB8AC3E}">
        <p14:creationId xmlns:p14="http://schemas.microsoft.com/office/powerpoint/2010/main" xmlns="" val="310883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43800" cy="11430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 smtClean="0"/>
              <a:t>Resource structure</a:t>
            </a:r>
            <a:endParaRPr lang="en-GB" sz="3200" dirty="0"/>
          </a:p>
        </p:txBody>
      </p:sp>
      <p:sp>
        <p:nvSpPr>
          <p:cNvPr id="5" name="矩形 4"/>
          <p:cNvSpPr/>
          <p:nvPr/>
        </p:nvSpPr>
        <p:spPr>
          <a:xfrm>
            <a:off x="1600200" y="17526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&lt;group&gt;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438400" y="2286000"/>
            <a:ext cx="13716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&lt;schedule&gt;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8" name="形状 7"/>
          <p:cNvCxnSpPr>
            <a:stCxn id="5" idx="2"/>
            <a:endCxn id="6" idx="1"/>
          </p:cNvCxnSpPr>
          <p:nvPr/>
        </p:nvCxnSpPr>
        <p:spPr>
          <a:xfrm rot="16200000" flipH="1">
            <a:off x="2114550" y="2152650"/>
            <a:ext cx="342900" cy="304800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1219200" y="1143000"/>
            <a:ext cx="15240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Group Hosting CSE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648200" y="1219200"/>
            <a:ext cx="129540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Member Hosting CSE1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248400" y="1219200"/>
            <a:ext cx="129540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Member Hosting CSE2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724400" y="3429000"/>
            <a:ext cx="129540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Member Hosting CSE3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495800" y="914400"/>
            <a:ext cx="3352800" cy="9144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4572000" y="914400"/>
            <a:ext cx="2286000" cy="3810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Multicast Group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334000" y="1981200"/>
            <a:ext cx="19812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&lt;localMulticastGroup&gt;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400800" y="2590800"/>
            <a:ext cx="13716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&lt;schedule&gt;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17" name="形状 16"/>
          <p:cNvCxnSpPr>
            <a:endCxn id="16" idx="1"/>
          </p:cNvCxnSpPr>
          <p:nvPr/>
        </p:nvCxnSpPr>
        <p:spPr>
          <a:xfrm rot="16200000" flipH="1">
            <a:off x="6038850" y="2419350"/>
            <a:ext cx="419100" cy="304800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/>
          <p:cNvSpPr/>
          <p:nvPr/>
        </p:nvSpPr>
        <p:spPr>
          <a:xfrm>
            <a:off x="4800600" y="4038600"/>
            <a:ext cx="11430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&lt;CSEBase&gt;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5715000" y="4648200"/>
            <a:ext cx="13716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&lt;schedule&gt;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22" name="形状 21"/>
          <p:cNvCxnSpPr>
            <a:endCxn id="21" idx="1"/>
          </p:cNvCxnSpPr>
          <p:nvPr/>
        </p:nvCxnSpPr>
        <p:spPr>
          <a:xfrm rot="16200000" flipH="1">
            <a:off x="5353050" y="4476750"/>
            <a:ext cx="419100" cy="304800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标注 22"/>
          <p:cNvSpPr/>
          <p:nvPr/>
        </p:nvSpPr>
        <p:spPr>
          <a:xfrm>
            <a:off x="990600" y="3200400"/>
            <a:ext cx="2209800" cy="1066800"/>
          </a:xfrm>
          <a:prstGeom prst="wedgeRectCallout">
            <a:avLst>
              <a:gd name="adj1" fmla="val 40094"/>
              <a:gd name="adj2" fmla="val -9862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altLang="zh-CN" sz="1400" dirty="0" smtClean="0">
                <a:solidFill>
                  <a:schemeClr val="tx1"/>
                </a:solidFill>
              </a:rPr>
              <a:t>indicate the time periods when the group fanout requests are sent.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24" name="矩形标注 23"/>
          <p:cNvSpPr/>
          <p:nvPr/>
        </p:nvSpPr>
        <p:spPr>
          <a:xfrm>
            <a:off x="6934200" y="3429000"/>
            <a:ext cx="2209800" cy="1066800"/>
          </a:xfrm>
          <a:prstGeom prst="wedgeRectCallout">
            <a:avLst>
              <a:gd name="adj1" fmla="val -35901"/>
              <a:gd name="adj2" fmla="val -9285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400" dirty="0" smtClean="0">
                <a:solidFill>
                  <a:schemeClr val="tx1"/>
                </a:solidFill>
              </a:rPr>
              <a:t>indicate the time periods when the group members are available and  listening to receive multicast fanout requests.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27" name="矩形标注 26"/>
          <p:cNvSpPr/>
          <p:nvPr/>
        </p:nvSpPr>
        <p:spPr>
          <a:xfrm>
            <a:off x="5943600" y="5486400"/>
            <a:ext cx="2209800" cy="914400"/>
          </a:xfrm>
          <a:prstGeom prst="wedgeRectCallout">
            <a:avLst>
              <a:gd name="adj1" fmla="val -33912"/>
              <a:gd name="adj2" fmla="val -9766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400" dirty="0" smtClean="0">
                <a:solidFill>
                  <a:schemeClr val="tx1"/>
                </a:solidFill>
              </a:rPr>
              <a:t>indicate the anticipated time periods when the CSE  is available for processing.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 bwMode="auto">
          <a:xfrm>
            <a:off x="228600" y="4572000"/>
            <a:ext cx="5181600" cy="1676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1400" dirty="0" smtClean="0">
                <a:ea typeface="굴림" pitchFamily="34" charset="-127"/>
              </a:rPr>
              <a:t>The Group Hosting CSE  add  &lt;</a:t>
            </a:r>
            <a:r>
              <a:rPr lang="en-US" altLang="ko-KR" sz="1400" i="1" dirty="0" smtClean="0">
                <a:ea typeface="굴림" pitchFamily="34" charset="-127"/>
              </a:rPr>
              <a:t>schedule</a:t>
            </a:r>
            <a:r>
              <a:rPr lang="en-US" altLang="ko-KR" sz="1400" dirty="0" smtClean="0">
                <a:ea typeface="굴림" pitchFamily="34" charset="-127"/>
              </a:rPr>
              <a:t>&gt; child resource of the &lt;</a:t>
            </a:r>
            <a:r>
              <a:rPr lang="en-US" altLang="ko-KR" sz="1400" i="1" dirty="0" smtClean="0">
                <a:ea typeface="굴림" pitchFamily="34" charset="-127"/>
              </a:rPr>
              <a:t>group</a:t>
            </a:r>
            <a:r>
              <a:rPr lang="en-US" altLang="ko-KR" sz="1400" dirty="0" smtClean="0">
                <a:ea typeface="굴림" pitchFamily="34" charset="-127"/>
              </a:rPr>
              <a:t>&gt; resource to indicate </a:t>
            </a:r>
            <a:r>
              <a:rPr lang="en-GB" altLang="zh-CN" sz="1400" dirty="0" smtClean="0"/>
              <a:t>the time periods when the group fanout requests are sent.</a:t>
            </a:r>
            <a:r>
              <a:rPr lang="en-US" altLang="ko-KR" sz="1400" dirty="0" smtClean="0">
                <a:ea typeface="굴림" pitchFamily="34" charset="-127"/>
              </a:rPr>
              <a:t> </a:t>
            </a:r>
          </a:p>
          <a:p>
            <a:pPr eaLnBrk="1" hangingPunct="1"/>
            <a:r>
              <a:rPr lang="en-US" altLang="ko-KR" sz="1400" dirty="0" smtClean="0">
                <a:ea typeface="굴림" pitchFamily="34" charset="-127"/>
              </a:rPr>
              <a:t>The member Hosting CSE add &lt;</a:t>
            </a:r>
            <a:r>
              <a:rPr lang="en-US" altLang="ko-KR" sz="1400" i="1" dirty="0" smtClean="0">
                <a:ea typeface="굴림" pitchFamily="34" charset="-127"/>
              </a:rPr>
              <a:t>schedule</a:t>
            </a:r>
            <a:r>
              <a:rPr lang="en-US" altLang="ko-KR" sz="1400" dirty="0" smtClean="0">
                <a:ea typeface="굴림" pitchFamily="34" charset="-127"/>
              </a:rPr>
              <a:t>&gt; child resource of &lt;localMulticastGroup&gt; resource or &lt;CSEBase&gt; resource to </a:t>
            </a:r>
            <a:r>
              <a:rPr lang="en-US" altLang="zh-CN" sz="1400" dirty="0" smtClean="0"/>
              <a:t>indicate the time periods when the group members are available and  listening to receive fanout requests.</a:t>
            </a:r>
            <a:endParaRPr lang="en-US" altLang="ko-KR" sz="1400" dirty="0" smtClean="0"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389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43800" cy="11430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 smtClean="0"/>
              <a:t>Solution—3GPP Network Coordination</a:t>
            </a:r>
            <a:endParaRPr lang="en-GB" sz="3200" dirty="0"/>
          </a:p>
        </p:txBody>
      </p:sp>
      <p:sp>
        <p:nvSpPr>
          <p:cNvPr id="9" name="矩形 8"/>
          <p:cNvSpPr/>
          <p:nvPr/>
        </p:nvSpPr>
        <p:spPr>
          <a:xfrm>
            <a:off x="228600" y="1143000"/>
            <a:ext cx="15240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Group Hosting CSE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495800" y="1295400"/>
            <a:ext cx="129540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Member Hosting CSE1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096000" y="1295400"/>
            <a:ext cx="129540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Member Hosting CSE2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343400" y="990600"/>
            <a:ext cx="3200400" cy="8382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4419600" y="990600"/>
            <a:ext cx="25908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400" dirty="0" smtClean="0">
                <a:solidFill>
                  <a:schemeClr val="tx1"/>
                </a:solidFill>
              </a:rPr>
              <a:t>MBMS Multicast Group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7772400" y="1295400"/>
            <a:ext cx="129540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Member Hosting CSE3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2286000" y="1143000"/>
            <a:ext cx="1219200" cy="533400"/>
          </a:xfrm>
          <a:prstGeom prst="rect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3GPP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cxnSp>
        <p:nvCxnSpPr>
          <p:cNvPr id="29" name="直接连接符 28"/>
          <p:cNvCxnSpPr>
            <a:stCxn id="9" idx="2"/>
          </p:cNvCxnSpPr>
          <p:nvPr/>
        </p:nvCxnSpPr>
        <p:spPr>
          <a:xfrm>
            <a:off x="990600" y="1676400"/>
            <a:ext cx="0" cy="396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2895600" y="1676400"/>
            <a:ext cx="0" cy="388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/>
          <p:cNvCxnSpPr/>
          <p:nvPr/>
        </p:nvCxnSpPr>
        <p:spPr>
          <a:xfrm>
            <a:off x="5996352" y="1828800"/>
            <a:ext cx="23448" cy="3733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>
            <a:off x="8382000" y="1676400"/>
            <a:ext cx="0" cy="388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/>
          <p:nvPr/>
        </p:nvCxnSpPr>
        <p:spPr>
          <a:xfrm>
            <a:off x="990600" y="2133600"/>
            <a:ext cx="190500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1066800" y="19050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1 Allocate TMGI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36" name="直接箭头连接符 35"/>
          <p:cNvCxnSpPr/>
          <p:nvPr/>
        </p:nvCxnSpPr>
        <p:spPr>
          <a:xfrm>
            <a:off x="990600" y="2895600"/>
            <a:ext cx="1905000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/>
          <p:cNvSpPr/>
          <p:nvPr/>
        </p:nvSpPr>
        <p:spPr>
          <a:xfrm>
            <a:off x="990600" y="2438400"/>
            <a:ext cx="1905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100" dirty="0" smtClean="0">
                <a:solidFill>
                  <a:schemeClr val="tx1"/>
                </a:solidFill>
              </a:rPr>
              <a:t>2 Group Message Delivery(Group Message Payload, </a:t>
            </a:r>
            <a:r>
              <a:rPr lang="en-US" altLang="zh-CN" sz="1100" dirty="0" smtClean="0">
                <a:solidFill>
                  <a:srgbClr val="FF0000"/>
                </a:solidFill>
              </a:rPr>
              <a:t>Message Delivery Start Time</a:t>
            </a:r>
            <a:r>
              <a:rPr lang="en-US" altLang="zh-CN" sz="1100" dirty="0" smtClean="0">
                <a:solidFill>
                  <a:schemeClr val="tx1"/>
                </a:solidFill>
              </a:rPr>
              <a:t>)</a:t>
            </a:r>
            <a:endParaRPr lang="zh-CN" altLang="en-US" sz="1100" dirty="0">
              <a:solidFill>
                <a:schemeClr val="tx1"/>
              </a:solidFill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1828800" y="2971801"/>
            <a:ext cx="2362201" cy="60959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000" dirty="0" smtClean="0">
                <a:solidFill>
                  <a:schemeClr val="tx1"/>
                </a:solidFill>
              </a:rPr>
              <a:t>3 Activate MBMS Bearer Procedure(</a:t>
            </a:r>
            <a:r>
              <a:rPr lang="en-US" altLang="zh-CN" sz="1000" dirty="0" smtClean="0">
                <a:solidFill>
                  <a:srgbClr val="FF0000"/>
                </a:solidFill>
              </a:rPr>
              <a:t>Start Time</a:t>
            </a:r>
            <a:r>
              <a:rPr lang="en-US" altLang="zh-CN" sz="1000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altLang="zh-CN" sz="1000" dirty="0" smtClean="0">
                <a:solidFill>
                  <a:schemeClr val="tx1"/>
                </a:solidFill>
              </a:rPr>
              <a:t>and MBMS session start procedure(</a:t>
            </a:r>
            <a:r>
              <a:rPr lang="en-US" altLang="zh-CN" sz="1000" dirty="0" smtClean="0">
                <a:solidFill>
                  <a:srgbClr val="FF0000"/>
                </a:solidFill>
              </a:rPr>
              <a:t>Start Time</a:t>
            </a:r>
            <a:r>
              <a:rPr lang="en-US" altLang="zh-CN" sz="1000" dirty="0" smtClean="0">
                <a:solidFill>
                  <a:schemeClr val="tx1"/>
                </a:solidFill>
              </a:rPr>
              <a:t>)</a:t>
            </a:r>
            <a:endParaRPr lang="zh-CN" altLang="en-US" sz="1000" dirty="0">
              <a:solidFill>
                <a:schemeClr val="tx1"/>
              </a:solidFill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4572000" y="1905000"/>
            <a:ext cx="4343400" cy="47584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solidFill>
                  <a:srgbClr val="FF0000"/>
                </a:solidFill>
              </a:rPr>
              <a:t>0 All the member shall wake up and listen to the group message  by the &lt;</a:t>
            </a:r>
            <a:r>
              <a:rPr lang="en-US" altLang="zh-CN" sz="1000" i="1" dirty="0" smtClean="0">
                <a:solidFill>
                  <a:srgbClr val="FF0000"/>
                </a:solidFill>
              </a:rPr>
              <a:t>schedule</a:t>
            </a:r>
            <a:r>
              <a:rPr lang="en-US" altLang="zh-CN" sz="1000" dirty="0" smtClean="0">
                <a:solidFill>
                  <a:srgbClr val="FF0000"/>
                </a:solidFill>
              </a:rPr>
              <a:t>&gt;</a:t>
            </a:r>
            <a:endParaRPr lang="zh-CN" altLang="en-US" sz="1000" dirty="0">
              <a:solidFill>
                <a:srgbClr val="FF0000"/>
              </a:solidFill>
            </a:endParaRPr>
          </a:p>
        </p:txBody>
      </p:sp>
      <p:cxnSp>
        <p:nvCxnSpPr>
          <p:cNvPr id="40" name="直接箭头连接符 39"/>
          <p:cNvCxnSpPr/>
          <p:nvPr/>
        </p:nvCxnSpPr>
        <p:spPr>
          <a:xfrm>
            <a:off x="2895600" y="3886200"/>
            <a:ext cx="3124200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3429000" y="3581400"/>
            <a:ext cx="2438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100" dirty="0" smtClean="0">
                <a:solidFill>
                  <a:schemeClr val="tx1"/>
                </a:solidFill>
              </a:rPr>
              <a:t>4 Group Message Delivery by multicast</a:t>
            </a:r>
            <a:endParaRPr lang="zh-CN" altLang="en-US" sz="1100" dirty="0">
              <a:solidFill>
                <a:schemeClr val="tx1"/>
              </a:solidFill>
            </a:endParaRPr>
          </a:p>
        </p:txBody>
      </p:sp>
      <p:cxnSp>
        <p:nvCxnSpPr>
          <p:cNvPr id="44" name="直接箭头连接符 43"/>
          <p:cNvCxnSpPr>
            <a:endCxn id="37" idx="3"/>
          </p:cNvCxnSpPr>
          <p:nvPr/>
        </p:nvCxnSpPr>
        <p:spPr>
          <a:xfrm flipH="1">
            <a:off x="2895600" y="2590800"/>
            <a:ext cx="5486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/>
        </p:nvSpPr>
        <p:spPr>
          <a:xfrm>
            <a:off x="3124200" y="2362200"/>
            <a:ext cx="495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100" dirty="0" smtClean="0">
                <a:solidFill>
                  <a:srgbClr val="FF0000"/>
                </a:solidFill>
              </a:rPr>
              <a:t>0 TAU to fresh the UE status and make sure the reachability of UE  </a:t>
            </a:r>
            <a:endParaRPr lang="zh-CN" altLang="en-US" sz="1100" dirty="0">
              <a:solidFill>
                <a:srgbClr val="FF0000"/>
              </a:solidFill>
            </a:endParaRPr>
          </a:p>
        </p:txBody>
      </p:sp>
      <p:cxnSp>
        <p:nvCxnSpPr>
          <p:cNvPr id="46" name="直接箭头连接符 45"/>
          <p:cNvCxnSpPr/>
          <p:nvPr/>
        </p:nvCxnSpPr>
        <p:spPr>
          <a:xfrm>
            <a:off x="2895600" y="4419600"/>
            <a:ext cx="5486400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矩形 47"/>
          <p:cNvSpPr/>
          <p:nvPr/>
        </p:nvSpPr>
        <p:spPr>
          <a:xfrm>
            <a:off x="3352800" y="4114800"/>
            <a:ext cx="2438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100" dirty="0" smtClean="0">
                <a:solidFill>
                  <a:schemeClr val="tx1"/>
                </a:solidFill>
              </a:rPr>
              <a:t>4 Group Message Delivery by Unicast</a:t>
            </a:r>
            <a:endParaRPr lang="zh-CN" altLang="en-US" sz="1100" dirty="0">
              <a:solidFill>
                <a:schemeClr val="tx1"/>
              </a:solidFill>
            </a:endParaRPr>
          </a:p>
        </p:txBody>
      </p:sp>
      <p:sp>
        <p:nvSpPr>
          <p:cNvPr id="55" name="Content Placeholder 2"/>
          <p:cNvSpPr>
            <a:spLocks noGrp="1"/>
          </p:cNvSpPr>
          <p:nvPr>
            <p:ph idx="1"/>
          </p:nvPr>
        </p:nvSpPr>
        <p:spPr bwMode="auto">
          <a:xfrm>
            <a:off x="685800" y="5410200"/>
            <a:ext cx="8229600" cy="106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1400" dirty="0" smtClean="0">
                <a:ea typeface="굴림" pitchFamily="34" charset="-127"/>
              </a:rPr>
              <a:t>3GPP supports to activate MBMS bearer from the Group Hosting CSE at the Start Time from the &lt;</a:t>
            </a:r>
            <a:r>
              <a:rPr lang="en-US" altLang="ko-KR" sz="1400" i="1" dirty="0" smtClean="0">
                <a:ea typeface="굴림" pitchFamily="34" charset="-127"/>
              </a:rPr>
              <a:t>schedule</a:t>
            </a:r>
            <a:r>
              <a:rPr lang="en-US" altLang="ko-KR" sz="1400" dirty="0" smtClean="0">
                <a:ea typeface="굴림" pitchFamily="34" charset="-127"/>
              </a:rPr>
              <a:t>&gt;  resource for multicast.</a:t>
            </a:r>
          </a:p>
          <a:p>
            <a:pPr eaLnBrk="1" hangingPunct="1"/>
            <a:r>
              <a:rPr lang="en-US" altLang="ko-KR" sz="1400" dirty="0" smtClean="0">
                <a:ea typeface="굴림" pitchFamily="34" charset="-127"/>
              </a:rPr>
              <a:t>3GPP does not support to change the UE status from the Group Hosting CSE when UE is in PSM. So the </a:t>
            </a:r>
            <a:r>
              <a:rPr lang="en-US" altLang="zh-CN" sz="1400" dirty="0" smtClean="0">
                <a:ea typeface="굴림" pitchFamily="34" charset="-127"/>
              </a:rPr>
              <a:t>Member Hosting CSE shall send TAU to fresh the UE status and make sure the reachability of UE.</a:t>
            </a:r>
            <a:endParaRPr lang="en-US" altLang="ko-KR" sz="1400" dirty="0" smtClean="0">
              <a:ea typeface="굴림" pitchFamily="34" charset="-127"/>
            </a:endParaRPr>
          </a:p>
        </p:txBody>
      </p:sp>
      <p:sp>
        <p:nvSpPr>
          <p:cNvPr id="56" name="矩形标注 55"/>
          <p:cNvSpPr/>
          <p:nvPr/>
        </p:nvSpPr>
        <p:spPr>
          <a:xfrm>
            <a:off x="152400" y="3429000"/>
            <a:ext cx="1600200" cy="685800"/>
          </a:xfrm>
          <a:prstGeom prst="wedgeRectCallout">
            <a:avLst>
              <a:gd name="adj1" fmla="val 32402"/>
              <a:gd name="adj2" fmla="val -17170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altLang="zh-CN" sz="1400" dirty="0" smtClean="0">
                <a:solidFill>
                  <a:schemeClr val="tx1"/>
                </a:solidFill>
              </a:rPr>
              <a:t>Get from </a:t>
            </a:r>
            <a:r>
              <a:rPr lang="en-US" altLang="zh-CN" sz="1400" i="1" dirty="0" smtClean="0">
                <a:solidFill>
                  <a:schemeClr val="tx1"/>
                </a:solidFill>
              </a:rPr>
              <a:t>&lt;schedule&gt; </a:t>
            </a:r>
            <a:r>
              <a:rPr lang="en-US" altLang="zh-CN" sz="1400" dirty="0" smtClean="0">
                <a:solidFill>
                  <a:schemeClr val="tx1"/>
                </a:solidFill>
              </a:rPr>
              <a:t>of </a:t>
            </a:r>
            <a:r>
              <a:rPr lang="en-US" altLang="zh-CN" sz="1400" i="1" dirty="0" smtClean="0">
                <a:solidFill>
                  <a:schemeClr val="tx1"/>
                </a:solidFill>
              </a:rPr>
              <a:t>&lt;group&gt;</a:t>
            </a:r>
            <a:r>
              <a:rPr lang="en-GB" altLang="zh-CN" sz="1400" dirty="0" smtClean="0">
                <a:solidFill>
                  <a:schemeClr val="tx1"/>
                </a:solidFill>
              </a:rPr>
              <a:t>.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389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43800" cy="1143000"/>
          </a:xfrm>
        </p:spPr>
        <p:txBody>
          <a:bodyPr>
            <a:noAutofit/>
          </a:bodyPr>
          <a:lstStyle/>
          <a:p>
            <a:pPr algn="l"/>
            <a:r>
              <a:rPr lang="en-GB" sz="3200" dirty="0" smtClean="0"/>
              <a:t>&lt;schedule&gt; of &lt;group&gt; Creation Procedure</a:t>
            </a:r>
            <a:endParaRPr lang="en-GB" sz="3200" dirty="0"/>
          </a:p>
        </p:txBody>
      </p:sp>
      <p:sp>
        <p:nvSpPr>
          <p:cNvPr id="4" name="矩形 3"/>
          <p:cNvSpPr/>
          <p:nvPr/>
        </p:nvSpPr>
        <p:spPr>
          <a:xfrm>
            <a:off x="1905000" y="1085445"/>
            <a:ext cx="15240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Group Hosting CSE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28600" y="1066800"/>
            <a:ext cx="12954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IN-AE/CSE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4572000" y="1237845"/>
            <a:ext cx="13716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Member Hosting CSE1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248400" y="1237845"/>
            <a:ext cx="13716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Member Hosting CSE2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7804826" y="1237845"/>
            <a:ext cx="13716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</a:rPr>
              <a:t>Member Hosting CSE3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4267200" y="990600"/>
            <a:ext cx="3429000" cy="9144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4267200" y="9144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solidFill>
                  <a:schemeClr val="tx1"/>
                </a:solidFill>
              </a:rPr>
              <a:t>Multicast Group</a:t>
            </a:r>
            <a:endParaRPr lang="zh-CN" altLang="en-US" sz="1200" b="1" dirty="0">
              <a:solidFill>
                <a:schemeClr val="tx1"/>
              </a:solidFill>
            </a:endParaRPr>
          </a:p>
        </p:txBody>
      </p:sp>
      <p:cxnSp>
        <p:nvCxnSpPr>
          <p:cNvPr id="12" name="直接连接符 11"/>
          <p:cNvCxnSpPr>
            <a:stCxn id="4" idx="2"/>
          </p:cNvCxnSpPr>
          <p:nvPr/>
        </p:nvCxnSpPr>
        <p:spPr>
          <a:xfrm>
            <a:off x="2667000" y="1618845"/>
            <a:ext cx="0" cy="44009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838200" y="1618845"/>
            <a:ext cx="0" cy="44009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5257800" y="1800022"/>
            <a:ext cx="0" cy="41435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8458200" y="1771245"/>
            <a:ext cx="76200" cy="4172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838200" y="2057400"/>
            <a:ext cx="18288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2667000" y="3733800"/>
            <a:ext cx="25908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2667000" y="4495800"/>
            <a:ext cx="580541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 21"/>
          <p:cNvSpPr/>
          <p:nvPr/>
        </p:nvSpPr>
        <p:spPr>
          <a:xfrm>
            <a:off x="1028700" y="17526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1 Create &lt;</a:t>
            </a:r>
            <a:r>
              <a:rPr lang="en-US" altLang="zh-CN" sz="1200" i="1" dirty="0" smtClean="0">
                <a:solidFill>
                  <a:schemeClr val="tx1"/>
                </a:solidFill>
              </a:rPr>
              <a:t>schedule</a:t>
            </a:r>
            <a:r>
              <a:rPr lang="en-US" altLang="zh-CN" sz="1200" dirty="0" smtClean="0">
                <a:solidFill>
                  <a:schemeClr val="tx1"/>
                </a:solidFill>
              </a:rPr>
              <a:t>&gt; of &lt;</a:t>
            </a:r>
            <a:r>
              <a:rPr lang="en-US" altLang="zh-CN" sz="1200" i="1" dirty="0" smtClean="0">
                <a:solidFill>
                  <a:schemeClr val="tx1"/>
                </a:solidFill>
              </a:rPr>
              <a:t>group</a:t>
            </a:r>
            <a:r>
              <a:rPr lang="en-US" altLang="zh-CN" sz="1200" dirty="0" smtClean="0">
                <a:solidFill>
                  <a:schemeClr val="tx1"/>
                </a:solidFill>
              </a:rPr>
              <a:t>&gt; Request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1904999" y="2133600"/>
            <a:ext cx="2362201" cy="38099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solidFill>
                  <a:schemeClr val="tx1"/>
                </a:solidFill>
              </a:rPr>
              <a:t>2 Check  PoA and Determine How to create &lt;</a:t>
            </a:r>
            <a:r>
              <a:rPr lang="en-US" altLang="zh-CN" sz="1000" i="1" dirty="0" smtClean="0">
                <a:solidFill>
                  <a:schemeClr val="tx1"/>
                </a:solidFill>
              </a:rPr>
              <a:t>schedule</a:t>
            </a:r>
            <a:r>
              <a:rPr lang="en-US" altLang="zh-CN" sz="1000" dirty="0" smtClean="0">
                <a:solidFill>
                  <a:schemeClr val="tx1"/>
                </a:solidFill>
              </a:rPr>
              <a:t>&gt; for member Host CSEs</a:t>
            </a:r>
            <a:endParaRPr lang="zh-CN" altLang="en-US" sz="1000" dirty="0">
              <a:solidFill>
                <a:schemeClr val="tx1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2971800" y="3429000"/>
            <a:ext cx="2362199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3 Create &lt;</a:t>
            </a:r>
            <a:r>
              <a:rPr lang="en-US" altLang="zh-CN" sz="1200" i="1" dirty="0" smtClean="0">
                <a:solidFill>
                  <a:schemeClr val="tx1"/>
                </a:solidFill>
              </a:rPr>
              <a:t>schedule</a:t>
            </a:r>
            <a:r>
              <a:rPr lang="en-US" altLang="zh-CN" sz="1200" dirty="0" smtClean="0">
                <a:solidFill>
                  <a:schemeClr val="tx1"/>
                </a:solidFill>
              </a:rPr>
              <a:t>&gt; of &lt;</a:t>
            </a:r>
            <a:r>
              <a:rPr lang="en-US" altLang="zh-CN" sz="1200" i="1" dirty="0" smtClean="0">
                <a:solidFill>
                  <a:schemeClr val="tx1"/>
                </a:solidFill>
              </a:rPr>
              <a:t>localMulticastGroup</a:t>
            </a:r>
            <a:r>
              <a:rPr lang="en-US" altLang="zh-CN" sz="1200" dirty="0" smtClean="0">
                <a:solidFill>
                  <a:schemeClr val="tx1"/>
                </a:solidFill>
              </a:rPr>
              <a:t>&gt; Request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2895600" y="4191000"/>
            <a:ext cx="4114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3 Create new element for &lt;</a:t>
            </a:r>
            <a:r>
              <a:rPr lang="en-US" altLang="zh-CN" sz="1200" i="1" dirty="0" smtClean="0">
                <a:solidFill>
                  <a:schemeClr val="tx1"/>
                </a:solidFill>
              </a:rPr>
              <a:t>schedule</a:t>
            </a:r>
            <a:r>
              <a:rPr lang="en-US" altLang="zh-CN" sz="1200" dirty="0" smtClean="0">
                <a:solidFill>
                  <a:schemeClr val="tx1"/>
                </a:solidFill>
              </a:rPr>
              <a:t>&gt; of &lt;</a:t>
            </a:r>
            <a:r>
              <a:rPr lang="en-US" altLang="zh-CN" sz="1200" i="1" dirty="0" smtClean="0">
                <a:solidFill>
                  <a:schemeClr val="tx1"/>
                </a:solidFill>
              </a:rPr>
              <a:t>CSEBase</a:t>
            </a:r>
            <a:r>
              <a:rPr lang="en-US" altLang="zh-CN" sz="1200" dirty="0" smtClean="0">
                <a:solidFill>
                  <a:schemeClr val="tx1"/>
                </a:solidFill>
              </a:rPr>
              <a:t>&gt; Request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7010400" y="1800022"/>
            <a:ext cx="0" cy="41435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>
            <a:off x="2667000" y="4191000"/>
            <a:ext cx="435406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2895600" y="3886200"/>
            <a:ext cx="3819354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3 Create &lt;</a:t>
            </a:r>
            <a:r>
              <a:rPr lang="en-US" altLang="zh-CN" sz="1200" i="1" dirty="0" smtClean="0">
                <a:solidFill>
                  <a:schemeClr val="tx1"/>
                </a:solidFill>
              </a:rPr>
              <a:t>schedule</a:t>
            </a:r>
            <a:r>
              <a:rPr lang="en-US" altLang="zh-CN" sz="1200" dirty="0" smtClean="0">
                <a:solidFill>
                  <a:schemeClr val="tx1"/>
                </a:solidFill>
              </a:rPr>
              <a:t>&gt; of &lt;</a:t>
            </a:r>
            <a:r>
              <a:rPr lang="en-US" altLang="zh-CN" sz="1200" i="1" dirty="0" smtClean="0">
                <a:solidFill>
                  <a:schemeClr val="tx1"/>
                </a:solidFill>
              </a:rPr>
              <a:t>localMulticastGroup</a:t>
            </a:r>
            <a:r>
              <a:rPr lang="en-US" altLang="zh-CN" sz="1200" dirty="0" smtClean="0">
                <a:solidFill>
                  <a:schemeClr val="tx1"/>
                </a:solidFill>
              </a:rPr>
              <a:t>&gt; Request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35" name="直接箭头连接符 34"/>
          <p:cNvCxnSpPr/>
          <p:nvPr/>
        </p:nvCxnSpPr>
        <p:spPr>
          <a:xfrm flipH="1">
            <a:off x="2667000" y="4800600"/>
            <a:ext cx="25908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矩形 35"/>
          <p:cNvSpPr/>
          <p:nvPr/>
        </p:nvSpPr>
        <p:spPr>
          <a:xfrm>
            <a:off x="2904642" y="4514445"/>
            <a:ext cx="1658315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4 Create Response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43" name="直接箭头连接符 42"/>
          <p:cNvCxnSpPr/>
          <p:nvPr/>
        </p:nvCxnSpPr>
        <p:spPr>
          <a:xfrm flipH="1">
            <a:off x="2667000" y="5105400"/>
            <a:ext cx="43527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flipH="1">
            <a:off x="2657648" y="5410200"/>
            <a:ext cx="583297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 46"/>
          <p:cNvSpPr/>
          <p:nvPr/>
        </p:nvSpPr>
        <p:spPr>
          <a:xfrm>
            <a:off x="2895600" y="4800600"/>
            <a:ext cx="1658315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4 Create Response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2895600" y="5105400"/>
            <a:ext cx="1658315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4 Create Response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50" name="直接箭头连接符 49"/>
          <p:cNvCxnSpPr/>
          <p:nvPr/>
        </p:nvCxnSpPr>
        <p:spPr>
          <a:xfrm flipH="1">
            <a:off x="838200" y="5562600"/>
            <a:ext cx="181944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矩形 51"/>
          <p:cNvSpPr/>
          <p:nvPr/>
        </p:nvSpPr>
        <p:spPr>
          <a:xfrm>
            <a:off x="985924" y="52578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</a:rPr>
              <a:t>6 Create Response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11" name="直接箭头连接符 10"/>
          <p:cNvCxnSpPr/>
          <p:nvPr/>
        </p:nvCxnSpPr>
        <p:spPr>
          <a:xfrm flipH="1">
            <a:off x="838200" y="3429001"/>
            <a:ext cx="1828800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矩形 33"/>
          <p:cNvSpPr/>
          <p:nvPr/>
        </p:nvSpPr>
        <p:spPr>
          <a:xfrm>
            <a:off x="1900988" y="2743201"/>
            <a:ext cx="2652804" cy="47584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solidFill>
                  <a:schemeClr val="tx1"/>
                </a:solidFill>
              </a:rPr>
              <a:t>2.1 If all the members do not allow  to update the schedule info, get the  subset of all &lt;</a:t>
            </a:r>
            <a:r>
              <a:rPr lang="en-US" altLang="zh-CN" sz="1000" i="1" dirty="0" smtClean="0">
                <a:solidFill>
                  <a:schemeClr val="tx1"/>
                </a:solidFill>
              </a:rPr>
              <a:t>schedule</a:t>
            </a:r>
            <a:r>
              <a:rPr lang="en-US" altLang="zh-CN" sz="1000" dirty="0" smtClean="0">
                <a:solidFill>
                  <a:schemeClr val="tx1"/>
                </a:solidFill>
              </a:rPr>
              <a:t>&gt; of the &lt;</a:t>
            </a:r>
            <a:r>
              <a:rPr lang="en-US" altLang="zh-CN" sz="1000" i="1" dirty="0" smtClean="0">
                <a:solidFill>
                  <a:schemeClr val="tx1"/>
                </a:solidFill>
              </a:rPr>
              <a:t>CSEBase</a:t>
            </a:r>
            <a:r>
              <a:rPr lang="en-US" altLang="zh-CN" sz="1000" dirty="0" smtClean="0">
                <a:solidFill>
                  <a:schemeClr val="tx1"/>
                </a:solidFill>
              </a:rPr>
              <a:t>&gt; for all members</a:t>
            </a:r>
            <a:endParaRPr lang="zh-CN" altLang="en-US" sz="1000" dirty="0">
              <a:solidFill>
                <a:schemeClr val="tx1"/>
              </a:solidFill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914400" y="3276601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 smtClean="0">
                <a:solidFill>
                  <a:schemeClr val="tx1"/>
                </a:solidFill>
              </a:rPr>
              <a:t>2.2 Return error or the schedule subset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 bwMode="auto">
          <a:xfrm>
            <a:off x="685800" y="5638800"/>
            <a:ext cx="8229600" cy="106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1400" dirty="0" smtClean="0">
                <a:ea typeface="굴림" pitchFamily="34" charset="-127"/>
              </a:rPr>
              <a:t>The Group Hosting CSE shall try it’s best effort to create the schedule information for all the Member Hosting CSEs.</a:t>
            </a:r>
          </a:p>
          <a:p>
            <a:pPr eaLnBrk="1" hangingPunct="1"/>
            <a:r>
              <a:rPr lang="en-US" altLang="ko-KR" sz="1400" dirty="0" smtClean="0">
                <a:ea typeface="굴림" pitchFamily="34" charset="-127"/>
              </a:rPr>
              <a:t>If some Member Hosting CSEs fail to create the schedule and the others succeed, the Group Hosting CSE shall return an result code to IN-AE/CSE to indicate the result.</a:t>
            </a:r>
          </a:p>
        </p:txBody>
      </p:sp>
    </p:spTree>
    <p:extLst>
      <p:ext uri="{BB962C8B-B14F-4D97-AF65-F5344CB8AC3E}">
        <p14:creationId xmlns:p14="http://schemas.microsoft.com/office/powerpoint/2010/main" xmlns="" val="319389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eM2M Content Theme">
  <a:themeElements>
    <a:clrScheme name="oneM2M">
      <a:dk1>
        <a:srgbClr val="000000"/>
      </a:dk1>
      <a:lt1>
        <a:sysClr val="window" lastClr="FFFFFF"/>
      </a:lt1>
      <a:dk2>
        <a:srgbClr val="505450"/>
      </a:dk2>
      <a:lt2>
        <a:srgbClr val="A0A0A3"/>
      </a:lt2>
      <a:accent1>
        <a:srgbClr val="B42025"/>
      </a:accent1>
      <a:accent2>
        <a:srgbClr val="F6921E"/>
      </a:accent2>
      <a:accent3>
        <a:srgbClr val="005480"/>
      </a:accent3>
      <a:accent4>
        <a:srgbClr val="668C97"/>
      </a:accent4>
      <a:accent5>
        <a:srgbClr val="716896"/>
      </a:accent5>
      <a:accent6>
        <a:srgbClr val="008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69036</TotalTime>
  <Words>1289</Words>
  <Application>Microsoft Office PowerPoint</Application>
  <PresentationFormat>全屏显示(4:3)</PresentationFormat>
  <Paragraphs>137</Paragraphs>
  <Slides>12</Slides>
  <Notes>1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4" baseType="lpstr">
      <vt:lpstr>oneM2M Content Theme</vt:lpstr>
      <vt:lpstr>Picture</vt:lpstr>
      <vt:lpstr>Group Schedule solution</vt:lpstr>
      <vt:lpstr>Group fan out message for members in PSM mode</vt:lpstr>
      <vt:lpstr>Group message delivery using MBMS</vt:lpstr>
      <vt:lpstr>Problems in oneM2M existing solution</vt:lpstr>
      <vt:lpstr>New Usecase1: Turn on Street Lights of Group </vt:lpstr>
      <vt:lpstr>New Usecase2: Periodic device management of Group</vt:lpstr>
      <vt:lpstr>Resource structure</vt:lpstr>
      <vt:lpstr>Solution—3GPP Network Coordination</vt:lpstr>
      <vt:lpstr>&lt;schedule&gt; of &lt;group&gt; Creation Procedure</vt:lpstr>
      <vt:lpstr>Group Fanout Procedure. </vt:lpstr>
      <vt:lpstr>Proposal</vt:lpstr>
      <vt:lpstr>Thank You </vt:lpstr>
    </vt:vector>
  </TitlesOfParts>
  <Company>oneM2M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oneM2M - Taking a Look Inside</dc:title>
  <dc:creator>Nicolas Damour</dc:creator>
  <cp:keywords>oneM2M, M2M, IoT</cp:keywords>
  <cp:lastModifiedBy>Huawei2</cp:lastModifiedBy>
  <cp:revision>3082</cp:revision>
  <cp:lastPrinted>2014-10-30T16:01:28Z</cp:lastPrinted>
  <dcterms:created xsi:type="dcterms:W3CDTF">2012-09-11T22:52:11Z</dcterms:created>
  <dcterms:modified xsi:type="dcterms:W3CDTF">2018-07-09T01:50:53Z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2015_ms_pID_725343">
    <vt:lpwstr>(3)5QbF2S3innzebFek86SHCWtoMiKGWWq0j7N0PA16yxh53eoUWCGxX7Mi9QSEoN+6/57MhWVC
zHXDqHKUrE2SlhztOVpMx5Fz3nZUfKpub6iOT/nXrHz/NDgs2PNQ8tVz81CG/jrP8y1qkDtU
9VzLuj+/ikJm9AB72bTv4ETlhIJxEGIpALXB3Thl6yss4JivzGFh0ovRPXwEmh3dwlGw9lzN
vHI8kGGJNP+uyVTk1W</vt:lpwstr>
  </property>
  <property fmtid="{D5CDD505-2E9C-101B-9397-08002B2CF9AE}" pid="4" name="_2015_ms_pID_7253431">
    <vt:lpwstr>C1aUQ+eY6fuCpSsTkx5O9PyYrhfNFvkNpl/VIS+uynqQT0E8xf7HBh
bfYHdtL+oaDxGCb2nS+RZ47SWKEeY6DKsPjBz9hJ8x4d4NQVhmAxzT4/fHfCpcvgLheIAFuU
dCV0PZEzNkadmhNwjEO34ZzQmNM4JymXT8tDf7GEBKU4YmVIW0yXPRcIZxO9Sf7i35COoqWP
lN2Zc8Qoi16ndghqQtVi00xK0KRfsH//MiWK</vt:lpwstr>
  </property>
  <property fmtid="{D5CDD505-2E9C-101B-9397-08002B2CF9AE}" pid="5" name="_2015_ms_pID_7253432">
    <vt:lpwstr>3h/jHXP0iI72bpm+vmUF1oz81nPBreuW7VDm
/ymUPZY7+b/BTJKyto5u8glD0s+fjA==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1531099160</vt:lpwstr>
  </property>
</Properties>
</file>