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8"/>
  </p:notesMasterIdLst>
  <p:handoutMasterIdLst>
    <p:handoutMasterId r:id="rId19"/>
  </p:handoutMasterIdLst>
  <p:sldIdLst>
    <p:sldId id="305" r:id="rId2"/>
    <p:sldId id="955" r:id="rId3"/>
    <p:sldId id="960" r:id="rId4"/>
    <p:sldId id="967" r:id="rId5"/>
    <p:sldId id="956" r:id="rId6"/>
    <p:sldId id="968" r:id="rId7"/>
    <p:sldId id="969" r:id="rId8"/>
    <p:sldId id="957" r:id="rId9"/>
    <p:sldId id="966" r:id="rId10"/>
    <p:sldId id="961" r:id="rId11"/>
    <p:sldId id="963" r:id="rId12"/>
    <p:sldId id="964" r:id="rId13"/>
    <p:sldId id="962" r:id="rId14"/>
    <p:sldId id="970" r:id="rId15"/>
    <p:sldId id="971" r:id="rId16"/>
    <p:sldId id="972" r:id="rId17"/>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Qualcomm_JB1" initials="QC_J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092"/>
    <a:srgbClr val="34B233"/>
    <a:srgbClr val="545054"/>
    <a:srgbClr val="B42025"/>
    <a:srgbClr val="F723CA"/>
    <a:srgbClr val="77933C"/>
    <a:srgbClr val="A88000"/>
    <a:srgbClr val="FF9933"/>
    <a:srgbClr val="4F81BD"/>
    <a:srgbClr val="FAC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73A0DAA-6AF3-43AB-8588-CEC1D06C72B9}" styleName="보통 스타일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31" autoAdjust="0"/>
    <p:restoredTop sz="83086" autoAdjust="0"/>
  </p:normalViewPr>
  <p:slideViewPr>
    <p:cSldViewPr>
      <p:cViewPr varScale="1">
        <p:scale>
          <a:sx n="81" d="100"/>
          <a:sy n="81" d="100"/>
        </p:scale>
        <p:origin x="595"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10" d="100"/>
        <a:sy n="110" d="100"/>
      </p:scale>
      <p:origin x="0" y="0"/>
    </p:cViewPr>
  </p:sorterViewPr>
  <p:notesViewPr>
    <p:cSldViewPr>
      <p:cViewPr varScale="1">
        <p:scale>
          <a:sx n="49" d="100"/>
          <a:sy n="49" d="100"/>
        </p:scale>
        <p:origin x="-3006" y="-114"/>
      </p:cViewPr>
      <p:guideLst>
        <p:guide orient="horz" pos="3224"/>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6363" cy="511731"/>
          </a:xfrm>
          <a:prstGeom prst="rect">
            <a:avLst/>
          </a:prstGeom>
        </p:spPr>
        <p:txBody>
          <a:bodyPr vert="horz" lIns="94768" tIns="47384" rIns="94768" bIns="47384"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4021295" y="0"/>
            <a:ext cx="3076363" cy="511731"/>
          </a:xfrm>
          <a:prstGeom prst="rect">
            <a:avLst/>
          </a:prstGeom>
        </p:spPr>
        <p:txBody>
          <a:bodyPr vert="horz" lIns="94768" tIns="47384" rIns="94768" bIns="47384" rtlCol="0"/>
          <a:lstStyle>
            <a:lvl1pPr algn="r" fontAlgn="auto">
              <a:spcBef>
                <a:spcPts val="0"/>
              </a:spcBef>
              <a:spcAft>
                <a:spcPts val="0"/>
              </a:spcAft>
              <a:defRPr sz="1200">
                <a:latin typeface="+mn-lt"/>
                <a:cs typeface="+mn-cs"/>
              </a:defRPr>
            </a:lvl1pPr>
          </a:lstStyle>
          <a:p>
            <a:pPr>
              <a:defRPr/>
            </a:pPr>
            <a:endParaRPr lang="en-US" dirty="0"/>
          </a:p>
        </p:txBody>
      </p:sp>
      <p:sp>
        <p:nvSpPr>
          <p:cNvPr id="4" name="Footer Placeholder 3"/>
          <p:cNvSpPr>
            <a:spLocks noGrp="1"/>
          </p:cNvSpPr>
          <p:nvPr>
            <p:ph type="ftr" sz="quarter" idx="2"/>
          </p:nvPr>
        </p:nvSpPr>
        <p:spPr>
          <a:xfrm>
            <a:off x="1" y="9721106"/>
            <a:ext cx="3076363" cy="511731"/>
          </a:xfrm>
          <a:prstGeom prst="rect">
            <a:avLst/>
          </a:prstGeom>
        </p:spPr>
        <p:txBody>
          <a:bodyPr vert="horz" lIns="94768" tIns="47384" rIns="94768" bIns="47384" rtlCol="0" anchor="b"/>
          <a:lstStyle>
            <a:lvl1pPr algn="l" fontAlgn="auto">
              <a:spcBef>
                <a:spcPts val="0"/>
              </a:spcBef>
              <a:spcAft>
                <a:spcPts val="0"/>
              </a:spcAft>
              <a:defRPr sz="120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4021295" y="9721106"/>
            <a:ext cx="3076363" cy="511731"/>
          </a:xfrm>
          <a:prstGeom prst="rect">
            <a:avLst/>
          </a:prstGeom>
        </p:spPr>
        <p:txBody>
          <a:bodyPr vert="horz" lIns="94768" tIns="47384" rIns="94768" bIns="47384" rtlCol="0" anchor="b"/>
          <a:lstStyle>
            <a:lvl1pPr algn="r" fontAlgn="auto">
              <a:spcBef>
                <a:spcPts val="0"/>
              </a:spcBef>
              <a:spcAft>
                <a:spcPts val="0"/>
              </a:spcAft>
              <a:defRPr sz="1200">
                <a:latin typeface="+mn-lt"/>
                <a:cs typeface="+mn-cs"/>
              </a:defRPr>
            </a:lvl1pPr>
          </a:lstStyle>
          <a:p>
            <a:pPr>
              <a:defRPr/>
            </a:pPr>
            <a:fld id="{EC401609-F54A-4009-91CF-0BEF82844589}" type="slidenum">
              <a:rPr lang="en-US"/>
              <a:pPr>
                <a:defRPr/>
              </a:pPr>
              <a:t>‹#›</a:t>
            </a:fld>
            <a:endParaRPr lang="en-US" dirty="0"/>
          </a:p>
        </p:txBody>
      </p:sp>
    </p:spTree>
    <p:extLst>
      <p:ext uri="{BB962C8B-B14F-4D97-AF65-F5344CB8AC3E}">
        <p14:creationId xmlns:p14="http://schemas.microsoft.com/office/powerpoint/2010/main" val="1043095224"/>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6363" cy="511731"/>
          </a:xfrm>
          <a:prstGeom prst="rect">
            <a:avLst/>
          </a:prstGeom>
        </p:spPr>
        <p:txBody>
          <a:bodyPr vert="horz" lIns="94768" tIns="47384" rIns="94768" bIns="47384" rtlCol="0"/>
          <a:lstStyle>
            <a:lvl1pPr algn="l">
              <a:defRPr sz="1200">
                <a:cs typeface="Arial" pitchFamily="34" charset="0"/>
              </a:defRPr>
            </a:lvl1pPr>
          </a:lstStyle>
          <a:p>
            <a:pPr>
              <a:defRPr/>
            </a:pPr>
            <a:endParaRPr lang="en-US" dirty="0"/>
          </a:p>
        </p:txBody>
      </p:sp>
      <p:sp>
        <p:nvSpPr>
          <p:cNvPr id="3" name="Date Placeholder 2"/>
          <p:cNvSpPr>
            <a:spLocks noGrp="1"/>
          </p:cNvSpPr>
          <p:nvPr>
            <p:ph type="dt" idx="1"/>
          </p:nvPr>
        </p:nvSpPr>
        <p:spPr>
          <a:xfrm>
            <a:off x="4021295" y="0"/>
            <a:ext cx="3076363" cy="511731"/>
          </a:xfrm>
          <a:prstGeom prst="rect">
            <a:avLst/>
          </a:prstGeom>
        </p:spPr>
        <p:txBody>
          <a:bodyPr vert="horz" lIns="94768" tIns="47384" rIns="94768" bIns="47384" rtlCol="0"/>
          <a:lstStyle>
            <a:lvl1pPr algn="r">
              <a:defRPr sz="1200">
                <a:cs typeface="Arial" pitchFamily="34" charset="0"/>
              </a:defRPr>
            </a:lvl1pPr>
          </a:lstStyle>
          <a:p>
            <a:pPr>
              <a:defRPr/>
            </a:pPr>
            <a:endParaRPr lang="en-US" dirty="0"/>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4768" tIns="47384" rIns="94768" bIns="47384" rtlCol="0" anchor="ctr"/>
          <a:lstStyle/>
          <a:p>
            <a:pPr lvl="0"/>
            <a:endParaRPr lang="en-US" noProof="0" dirty="0"/>
          </a:p>
        </p:txBody>
      </p:sp>
      <p:sp>
        <p:nvSpPr>
          <p:cNvPr id="5" name="Notes Placeholder 4"/>
          <p:cNvSpPr>
            <a:spLocks noGrp="1"/>
          </p:cNvSpPr>
          <p:nvPr>
            <p:ph type="body" sz="quarter" idx="3"/>
          </p:nvPr>
        </p:nvSpPr>
        <p:spPr>
          <a:xfrm>
            <a:off x="709931" y="4861442"/>
            <a:ext cx="5679440" cy="4605576"/>
          </a:xfrm>
          <a:prstGeom prst="rect">
            <a:avLst/>
          </a:prstGeom>
        </p:spPr>
        <p:txBody>
          <a:bodyPr vert="horz" lIns="94768" tIns="47384" rIns="94768" bIns="47384"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9721106"/>
            <a:ext cx="3076363" cy="511731"/>
          </a:xfrm>
          <a:prstGeom prst="rect">
            <a:avLst/>
          </a:prstGeom>
        </p:spPr>
        <p:txBody>
          <a:bodyPr vert="horz" lIns="94768" tIns="47384" rIns="94768" bIns="47384" rtlCol="0" anchor="b"/>
          <a:lstStyle>
            <a:lvl1pPr algn="l">
              <a:defRPr sz="1200">
                <a:cs typeface="Arial" pitchFamily="34" charset="0"/>
              </a:defRPr>
            </a:lvl1pPr>
          </a:lstStyle>
          <a:p>
            <a:pPr>
              <a:defRPr/>
            </a:pPr>
            <a:endParaRPr lang="en-US" dirty="0"/>
          </a:p>
        </p:txBody>
      </p:sp>
      <p:sp>
        <p:nvSpPr>
          <p:cNvPr id="7" name="Slide Number Placeholder 6"/>
          <p:cNvSpPr>
            <a:spLocks noGrp="1"/>
          </p:cNvSpPr>
          <p:nvPr>
            <p:ph type="sldNum" sz="quarter" idx="5"/>
          </p:nvPr>
        </p:nvSpPr>
        <p:spPr>
          <a:xfrm>
            <a:off x="4021295" y="9721106"/>
            <a:ext cx="3076363" cy="511731"/>
          </a:xfrm>
          <a:prstGeom prst="rect">
            <a:avLst/>
          </a:prstGeom>
        </p:spPr>
        <p:txBody>
          <a:bodyPr vert="horz" lIns="94768" tIns="47384" rIns="94768" bIns="47384" rtlCol="0" anchor="b"/>
          <a:lstStyle>
            <a:lvl1pPr algn="r">
              <a:defRPr sz="1200">
                <a:cs typeface="Arial" pitchFamily="34" charset="0"/>
              </a:defRPr>
            </a:lvl1pPr>
          </a:lstStyle>
          <a:p>
            <a:pPr>
              <a:defRPr/>
            </a:pPr>
            <a:fld id="{3AF17833-FF17-4930-ACA3-4A68716B52A3}" type="slidenum">
              <a:rPr lang="en-US"/>
              <a:pPr>
                <a:defRPr/>
              </a:pPr>
              <a:t>‹#›</a:t>
            </a:fld>
            <a:endParaRPr lang="en-US" dirty="0"/>
          </a:p>
        </p:txBody>
      </p:sp>
    </p:spTree>
    <p:extLst>
      <p:ext uri="{BB962C8B-B14F-4D97-AF65-F5344CB8AC3E}">
        <p14:creationId xmlns:p14="http://schemas.microsoft.com/office/powerpoint/2010/main" val="4099247828"/>
      </p:ext>
    </p:extLst>
  </p:cSld>
  <p:clrMap bg1="lt1" tx1="dk1" bg2="lt2" tx2="dk2" accent1="accent1" accent2="accent2" accent3="accent3" accent4="accent4" accent5="accent5" accent6="accent6" hlink="hlink" folHlink="folHlink"/>
  <p:hf sldNum="0"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a:t>Other suggested titles:</a:t>
            </a:r>
          </a:p>
          <a:p>
            <a:endParaRPr lang="en-US" dirty="0"/>
          </a:p>
          <a:p>
            <a:r>
              <a:rPr lang="en-US" dirty="0"/>
              <a:t>“Benefits of oneM2M Standardization”</a:t>
            </a:r>
          </a:p>
        </p:txBody>
      </p:sp>
      <p:sp>
        <p:nvSpPr>
          <p:cNvPr id="2" name="Espace réservé de la date 1"/>
          <p:cNvSpPr>
            <a:spLocks noGrp="1"/>
          </p:cNvSpPr>
          <p:nvPr>
            <p:ph type="dt" idx="10"/>
          </p:nvPr>
        </p:nvSpPr>
        <p:spPr/>
        <p:txBody>
          <a:bodyPr/>
          <a:lstStyle/>
          <a:p>
            <a:pPr>
              <a:defRPr/>
            </a:pPr>
            <a:endParaRPr lang="en-US" dirty="0"/>
          </a:p>
        </p:txBody>
      </p:sp>
    </p:spTree>
    <p:extLst>
      <p:ext uri="{BB962C8B-B14F-4D97-AF65-F5344CB8AC3E}">
        <p14:creationId xmlns:p14="http://schemas.microsoft.com/office/powerpoint/2010/main" val="1002554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p:nvPr userDrawn="1"/>
        </p:nvSpPr>
        <p:spPr>
          <a:xfrm>
            <a:off x="8305800" y="6400800"/>
            <a:ext cx="367408" cy="276999"/>
          </a:xfrm>
          <a:prstGeom prst="rect">
            <a:avLst/>
          </a:prstGeom>
        </p:spPr>
        <p:txBody>
          <a:bodyPr wrap="none">
            <a:spAutoFit/>
          </a:bodyPr>
          <a:lstStyle/>
          <a:p>
            <a:pPr algn="r">
              <a:defRPr/>
            </a:pPr>
            <a:fld id="{B52B8AB2-264B-4AC2-9175-A38C93BC556B}" type="slidenum">
              <a:rPr lang="en-US" sz="1200" smtClean="0"/>
              <a:pPr algn="r">
                <a:defRPr/>
              </a:pPr>
              <a:t>‹#›</a:t>
            </a:fld>
            <a:endParaRPr lang="en-US" sz="120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p:nvPr userDrawn="1"/>
        </p:nvSpPr>
        <p:spPr>
          <a:xfrm>
            <a:off x="8305800" y="6400800"/>
            <a:ext cx="367408" cy="276999"/>
          </a:xfrm>
          <a:prstGeom prst="rect">
            <a:avLst/>
          </a:prstGeom>
        </p:spPr>
        <p:txBody>
          <a:bodyPr wrap="none">
            <a:spAutoFit/>
          </a:bodyPr>
          <a:lstStyle/>
          <a:p>
            <a:pPr algn="r">
              <a:defRPr/>
            </a:pPr>
            <a:fld id="{B52B8AB2-264B-4AC2-9175-A38C93BC556B}" type="slidenum">
              <a:rPr lang="en-US" sz="1200" smtClean="0"/>
              <a:pPr algn="r">
                <a:defRPr/>
              </a:pPr>
              <a:t>‹#›</a:t>
            </a:fld>
            <a:endParaRPr lang="en-US" sz="1200" dirty="0"/>
          </a:p>
        </p:txBody>
      </p:sp>
      <p:sp>
        <p:nvSpPr>
          <p:cNvPr id="5" name="Title 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lvl1pPr>
              <a:lnSpc>
                <a:spcPct val="85000"/>
              </a:lnSpc>
              <a:defRPr/>
            </a:lvl1pPr>
          </a:lstStyle>
          <a:p>
            <a:r>
              <a:rPr lang="en-US"/>
              <a:t>Click to edit Master title style</a:t>
            </a:r>
          </a:p>
        </p:txBody>
      </p:sp>
      <p:sp>
        <p:nvSpPr>
          <p:cNvPr id="4" name="Rectangle 3"/>
          <p:cNvSpPr/>
          <p:nvPr userDrawn="1"/>
        </p:nvSpPr>
        <p:spPr>
          <a:xfrm>
            <a:off x="8305800" y="6400800"/>
            <a:ext cx="367408" cy="276999"/>
          </a:xfrm>
          <a:prstGeom prst="rect">
            <a:avLst/>
          </a:prstGeom>
        </p:spPr>
        <p:txBody>
          <a:bodyPr wrap="none">
            <a:spAutoFit/>
          </a:bodyPr>
          <a:lstStyle/>
          <a:p>
            <a:pPr algn="r">
              <a:defRPr/>
            </a:pPr>
            <a:fld id="{B52B8AB2-264B-4AC2-9175-A38C93BC556B}" type="slidenum">
              <a:rPr lang="en-US" sz="1200" smtClean="0"/>
              <a:pPr algn="r">
                <a:defRPr/>
              </a:pPr>
              <a:t>‹#›</a:t>
            </a:fld>
            <a:endParaRPr lang="en-US" sz="120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2"/>
          <p:cNvSpPr/>
          <p:nvPr userDrawn="1"/>
        </p:nvSpPr>
        <p:spPr>
          <a:xfrm>
            <a:off x="8305800" y="6400800"/>
            <a:ext cx="367408" cy="276999"/>
          </a:xfrm>
          <a:prstGeom prst="rect">
            <a:avLst/>
          </a:prstGeom>
        </p:spPr>
        <p:txBody>
          <a:bodyPr wrap="none">
            <a:spAutoFit/>
          </a:bodyPr>
          <a:lstStyle/>
          <a:p>
            <a:pPr algn="r">
              <a:defRPr/>
            </a:pPr>
            <a:fld id="{B52B8AB2-264B-4AC2-9175-A38C93BC556B}" type="slidenum">
              <a:rPr lang="en-US" sz="1200" smtClean="0"/>
              <a:pPr algn="r">
                <a:defRPr/>
              </a:pPr>
              <a:t>‹#›</a:t>
            </a:fld>
            <a:endParaRPr lang="en-US" sz="120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4" name="Rounded Rectangle 3"/>
          <p:cNvSpPr/>
          <p:nvPr userDrawn="1"/>
        </p:nvSpPr>
        <p:spPr>
          <a:xfrm>
            <a:off x="457200" y="5075238"/>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5" name="Picture 7" descr="C:\Documents and Settings\mcauley\Local Settings\Temp\wz83a6\oneM2M\oneM2M-Logo.gif"/>
          <p:cNvPicPr>
            <a:picLocks noChangeAspect="1" noChangeArrowheads="1"/>
          </p:cNvPicPr>
          <p:nvPr userDrawn="1"/>
        </p:nvPicPr>
        <p:blipFill>
          <a:blip r:embed="rId2" cstate="print"/>
          <a:srcRect t="7465"/>
          <a:stretch>
            <a:fillRect/>
          </a:stretch>
        </p:blipFill>
        <p:spPr bwMode="auto">
          <a:xfrm>
            <a:off x="1581150" y="152400"/>
            <a:ext cx="5981700" cy="3778250"/>
          </a:xfrm>
          <a:prstGeom prst="rect">
            <a:avLst/>
          </a:prstGeom>
          <a:noFill/>
          <a:ln w="9525">
            <a:noFill/>
            <a:miter lim="800000"/>
            <a:headEnd/>
            <a:tailEnd/>
          </a:ln>
        </p:spPr>
      </p:pic>
      <p:sp>
        <p:nvSpPr>
          <p:cNvPr id="13" name="Text Placeholder 2"/>
          <p:cNvSpPr>
            <a:spLocks noGrp="1"/>
          </p:cNvSpPr>
          <p:nvPr>
            <p:ph type="body" idx="1"/>
          </p:nvPr>
        </p:nvSpPr>
        <p:spPr>
          <a:xfrm>
            <a:off x="685800" y="5076826"/>
            <a:ext cx="7772400" cy="1219200"/>
          </a:xfrm>
          <a:prstGeom prst="rect">
            <a:avLst/>
          </a:prstGeom>
        </p:spPr>
        <p:txBody>
          <a:bodyPr anchor="t">
            <a:normAutofit/>
          </a:bodyPr>
          <a:lstStyle>
            <a:lvl1pPr marL="0" indent="0">
              <a:spcBef>
                <a:spcPts val="0"/>
              </a:spcBef>
              <a:buNone/>
              <a:defRPr sz="1800">
                <a:solidFill>
                  <a:srgbClr val="C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4" name="Title 1"/>
          <p:cNvSpPr>
            <a:spLocks noGrp="1"/>
          </p:cNvSpPr>
          <p:nvPr>
            <p:ph type="title"/>
          </p:nvPr>
        </p:nvSpPr>
        <p:spPr>
          <a:xfrm>
            <a:off x="685800" y="3629025"/>
            <a:ext cx="7772400" cy="1362075"/>
          </a:xfrm>
          <a:prstGeom prst="rect">
            <a:avLst/>
          </a:prstGeom>
        </p:spPr>
        <p:txBody>
          <a:bodyPr anchor="t">
            <a:normAutofit/>
          </a:bodyPr>
          <a:lstStyle>
            <a:lvl1pPr algn="ctr">
              <a:lnSpc>
                <a:spcPct val="90000"/>
              </a:lnSpc>
              <a:defRPr sz="4800" b="1" cap="all">
                <a:solidFill>
                  <a:srgbClr val="A0A0A3"/>
                </a:solidFill>
              </a:defRPr>
            </a:lvl1pPr>
          </a:lstStyle>
          <a:p>
            <a:r>
              <a:rPr lang="en-US" dirty="0"/>
              <a:t>Click to edit Master title style</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7239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055" name="Picture 7" descr="C:\Documents and Settings\mcauley\Local Settings\Temp\wz83a6\oneM2M\oneM2M-Logo.gif"/>
          <p:cNvPicPr>
            <a:picLocks noChangeAspect="1" noChangeArrowheads="1"/>
          </p:cNvPicPr>
          <p:nvPr/>
        </p:nvPicPr>
        <p:blipFill>
          <a:blip r:embed="rId7" cstate="print"/>
          <a:srcRect/>
          <a:stretch>
            <a:fillRect/>
          </a:stretch>
        </p:blipFill>
        <p:spPr bwMode="auto">
          <a:xfrm>
            <a:off x="7646988" y="0"/>
            <a:ext cx="1497012" cy="10223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265" r:id="rId1"/>
    <p:sldLayoutId id="2147484266" r:id="rId2"/>
    <p:sldLayoutId id="2147484267" r:id="rId3"/>
    <p:sldLayoutId id="2147484268" r:id="rId4"/>
    <p:sldLayoutId id="2147484273" r:id="rId5"/>
  </p:sldLayoutIdLst>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Placeholder 3"/>
          <p:cNvSpPr>
            <a:spLocks noGrp="1"/>
          </p:cNvSpPr>
          <p:nvPr>
            <p:ph type="body" idx="1"/>
          </p:nvPr>
        </p:nvSpPr>
        <p:spPr bwMode="auto">
          <a:xfrm>
            <a:off x="685800" y="5069775"/>
            <a:ext cx="7772400" cy="1219200"/>
          </a:xfrm>
          <a:noFill/>
          <a:ln>
            <a:miter lim="800000"/>
            <a:headEnd/>
            <a:tailEnd/>
          </a:ln>
        </p:spPr>
        <p:txBody>
          <a:bodyPr vert="horz" wrap="square" lIns="91440" tIns="45720" rIns="91440" bIns="45720" numCol="1" anchorCtr="0" compatLnSpc="1">
            <a:prstTxWarp prst="textNoShape">
              <a:avLst/>
            </a:prstTxWarp>
            <a:normAutofit/>
          </a:bodyPr>
          <a:lstStyle/>
          <a:p>
            <a:pPr eaLnBrk="1" hangingPunct="1"/>
            <a:r>
              <a:rPr lang="en-US" altLang="ko-KR" sz="2000" dirty="0">
                <a:solidFill>
                  <a:srgbClr val="B42025"/>
                </a:solidFill>
                <a:ea typeface="굴림" panose="020B0600000101010101" pitchFamily="34" charset="-127"/>
              </a:rPr>
              <a:t>Group Name: ARC</a:t>
            </a:r>
          </a:p>
          <a:p>
            <a:pPr eaLnBrk="1" hangingPunct="1"/>
            <a:r>
              <a:rPr lang="en-US" altLang="ko-KR" sz="2000" dirty="0">
                <a:solidFill>
                  <a:srgbClr val="B42025"/>
                </a:solidFill>
                <a:ea typeface="굴림" panose="020B0600000101010101" pitchFamily="34" charset="-127"/>
              </a:rPr>
              <a:t>Source: Catalina Mladin (Convida), </a:t>
            </a:r>
            <a:r>
              <a:rPr lang="it-IT" dirty="0"/>
              <a:t>Kenichi Yamamoto (KDDI)</a:t>
            </a:r>
          </a:p>
          <a:p>
            <a:pPr eaLnBrk="1" hangingPunct="1"/>
            <a:r>
              <a:rPr lang="en-US" altLang="ko-KR" sz="2000" dirty="0">
                <a:solidFill>
                  <a:srgbClr val="B42025"/>
                </a:solidFill>
                <a:ea typeface="굴림" panose="020B0600000101010101" pitchFamily="34" charset="-127"/>
              </a:rPr>
              <a:t>Meeting Date: 2018-07-16 </a:t>
            </a:r>
          </a:p>
        </p:txBody>
      </p:sp>
      <p:sp>
        <p:nvSpPr>
          <p:cNvPr id="3" name="Title 2"/>
          <p:cNvSpPr>
            <a:spLocks noGrp="1"/>
          </p:cNvSpPr>
          <p:nvPr>
            <p:ph type="title"/>
          </p:nvPr>
        </p:nvSpPr>
        <p:spPr/>
        <p:txBody>
          <a:bodyPr>
            <a:noAutofit/>
          </a:bodyPr>
          <a:lstStyle/>
          <a:p>
            <a:pPr>
              <a:defRPr/>
            </a:pPr>
            <a:r>
              <a:rPr lang="en-US" altLang="ko-KR" sz="4000" cap="none" dirty="0">
                <a:solidFill>
                  <a:schemeClr val="tx1">
                    <a:lumMod val="65000"/>
                    <a:lumOff val="35000"/>
                  </a:schemeClr>
                </a:solidFill>
              </a:rPr>
              <a:t>Edge/Fog Nomenclature Proposal</a:t>
            </a:r>
            <a:endParaRPr lang="en-US" sz="4000" cap="none" dirty="0">
              <a:solidFill>
                <a:schemeClr val="tx1">
                  <a:lumMod val="65000"/>
                  <a:lumOff val="3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AE6D75C-A5F6-41E2-9639-80B4260DF874}"/>
              </a:ext>
            </a:extLst>
          </p:cNvPr>
          <p:cNvSpPr>
            <a:spLocks noGrp="1"/>
          </p:cNvSpPr>
          <p:nvPr>
            <p:ph type="title"/>
          </p:nvPr>
        </p:nvSpPr>
        <p:spPr>
          <a:xfrm>
            <a:off x="533400" y="2590800"/>
            <a:ext cx="7239000" cy="1143000"/>
          </a:xfrm>
        </p:spPr>
        <p:txBody>
          <a:bodyPr/>
          <a:lstStyle/>
          <a:p>
            <a:r>
              <a:rPr lang="en-US" dirty="0"/>
              <a:t>OpenFog and ETSI MEC background</a:t>
            </a:r>
          </a:p>
        </p:txBody>
      </p:sp>
    </p:spTree>
    <p:extLst>
      <p:ext uri="{BB962C8B-B14F-4D97-AF65-F5344CB8AC3E}">
        <p14:creationId xmlns:p14="http://schemas.microsoft.com/office/powerpoint/2010/main" val="3344592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0BDE8C5-1A74-40F0-B366-D97E98C7DC47}"/>
              </a:ext>
            </a:extLst>
          </p:cNvPr>
          <p:cNvSpPr>
            <a:spLocks noGrp="1"/>
          </p:cNvSpPr>
          <p:nvPr>
            <p:ph type="title"/>
          </p:nvPr>
        </p:nvSpPr>
        <p:spPr/>
        <p:txBody>
          <a:bodyPr/>
          <a:lstStyle/>
          <a:p>
            <a:r>
              <a:rPr lang="en-US" dirty="0"/>
              <a:t>ETSI MEC concepts</a:t>
            </a:r>
          </a:p>
        </p:txBody>
      </p:sp>
      <p:sp>
        <p:nvSpPr>
          <p:cNvPr id="6" name="Content Placeholder 5">
            <a:extLst>
              <a:ext uri="{FF2B5EF4-FFF2-40B4-BE49-F238E27FC236}">
                <a16:creationId xmlns:a16="http://schemas.microsoft.com/office/drawing/2014/main" id="{478B25C4-ABF0-4C42-A39F-65F2623F5C59}"/>
              </a:ext>
            </a:extLst>
          </p:cNvPr>
          <p:cNvSpPr>
            <a:spLocks noGrp="1"/>
          </p:cNvSpPr>
          <p:nvPr>
            <p:ph idx="1"/>
          </p:nvPr>
        </p:nvSpPr>
        <p:spPr>
          <a:xfrm>
            <a:off x="457200" y="1600200"/>
            <a:ext cx="8229600" cy="4648200"/>
          </a:xfrm>
        </p:spPr>
        <p:txBody>
          <a:bodyPr>
            <a:normAutofit/>
          </a:bodyPr>
          <a:lstStyle/>
          <a:p>
            <a:pPr marL="0" indent="0">
              <a:buNone/>
            </a:pPr>
            <a:r>
              <a:rPr lang="en-US" sz="1200" b="1" dirty="0"/>
              <a:t>Mobile edge host</a:t>
            </a:r>
            <a:endParaRPr lang="en-US" sz="2000" dirty="0"/>
          </a:p>
          <a:p>
            <a:r>
              <a:rPr lang="en-US" sz="1200" dirty="0"/>
              <a:t>entity </a:t>
            </a:r>
            <a:r>
              <a:rPr lang="en-US" sz="1200" dirty="0">
                <a:solidFill>
                  <a:schemeClr val="accent1"/>
                </a:solidFill>
              </a:rPr>
              <a:t>containing the ME platform &amp; </a:t>
            </a:r>
            <a:r>
              <a:rPr lang="en-US" sz="1200" dirty="0" err="1">
                <a:solidFill>
                  <a:schemeClr val="accent1"/>
                </a:solidFill>
              </a:rPr>
              <a:t>virtualisation</a:t>
            </a:r>
            <a:r>
              <a:rPr lang="en-US" sz="1200" dirty="0">
                <a:solidFill>
                  <a:schemeClr val="accent1"/>
                </a:solidFill>
              </a:rPr>
              <a:t> infrastructure </a:t>
            </a:r>
            <a:r>
              <a:rPr lang="en-US" sz="1200" dirty="0"/>
              <a:t>which provides compute, storage, and network resources for the ME applications. The </a:t>
            </a:r>
            <a:r>
              <a:rPr lang="en-US" sz="1200" dirty="0" err="1"/>
              <a:t>virtualisation</a:t>
            </a:r>
            <a:r>
              <a:rPr lang="en-US" sz="1200" dirty="0"/>
              <a:t> infrastructure includes a data plane that executes the traffic rules received by the ME platform, and </a:t>
            </a:r>
            <a:r>
              <a:rPr lang="en-US" sz="1200" dirty="0">
                <a:solidFill>
                  <a:schemeClr val="accent1"/>
                </a:solidFill>
              </a:rPr>
              <a:t>routes the traffic among applications, services, DNS server/proxy, 3GPP network, local networks and external networks</a:t>
            </a:r>
            <a:r>
              <a:rPr lang="en-US" sz="1200" dirty="0"/>
              <a:t>.</a:t>
            </a:r>
          </a:p>
          <a:p>
            <a:pPr marL="0" indent="0">
              <a:buNone/>
            </a:pPr>
            <a:r>
              <a:rPr lang="en-US" sz="1200" b="1" dirty="0"/>
              <a:t>Mobile edge platform</a:t>
            </a:r>
            <a:r>
              <a:rPr lang="en-US" sz="1200" dirty="0"/>
              <a:t> </a:t>
            </a:r>
            <a:endParaRPr lang="en-US" sz="2000" dirty="0"/>
          </a:p>
          <a:p>
            <a:r>
              <a:rPr lang="en-US" sz="1200" dirty="0"/>
              <a:t>entity responsible for the following functions:</a:t>
            </a:r>
          </a:p>
          <a:p>
            <a:pPr lvl="1"/>
            <a:r>
              <a:rPr lang="en-US" sz="1200" dirty="0">
                <a:solidFill>
                  <a:schemeClr val="tx1"/>
                </a:solidFill>
              </a:rPr>
              <a:t>enabling </a:t>
            </a:r>
            <a:r>
              <a:rPr lang="en-US" sz="1200" dirty="0">
                <a:solidFill>
                  <a:schemeClr val="accent1"/>
                </a:solidFill>
              </a:rPr>
              <a:t>ME applications to discover, advertise, consume and offer ME services</a:t>
            </a:r>
            <a:r>
              <a:rPr lang="en-US" sz="1200" dirty="0">
                <a:solidFill>
                  <a:schemeClr val="tx1"/>
                </a:solidFill>
              </a:rPr>
              <a:t>, including via other platforms;</a:t>
            </a:r>
          </a:p>
          <a:p>
            <a:pPr lvl="1"/>
            <a:r>
              <a:rPr lang="en-US" sz="1200" dirty="0">
                <a:solidFill>
                  <a:schemeClr val="accent1"/>
                </a:solidFill>
              </a:rPr>
              <a:t>receiving traffic rules from the ME platform manager, applications, or services, and instructing the data plane accordingly</a:t>
            </a:r>
            <a:r>
              <a:rPr lang="en-US" sz="1200" dirty="0">
                <a:solidFill>
                  <a:schemeClr val="tx1"/>
                </a:solidFill>
              </a:rPr>
              <a:t>. </a:t>
            </a:r>
          </a:p>
          <a:p>
            <a:pPr lvl="1"/>
            <a:r>
              <a:rPr lang="en-US" sz="1200" dirty="0">
                <a:solidFill>
                  <a:schemeClr val="tx1"/>
                </a:solidFill>
              </a:rPr>
              <a:t>receiving DNS records from the ME platform manager and configuring a DNS proxy/server accordingly;</a:t>
            </a:r>
          </a:p>
          <a:p>
            <a:pPr lvl="1"/>
            <a:r>
              <a:rPr lang="en-US" sz="1200" dirty="0">
                <a:solidFill>
                  <a:schemeClr val="tx1"/>
                </a:solidFill>
              </a:rPr>
              <a:t> </a:t>
            </a:r>
            <a:r>
              <a:rPr lang="en-US" sz="1200" dirty="0">
                <a:solidFill>
                  <a:schemeClr val="accent1"/>
                </a:solidFill>
              </a:rPr>
              <a:t>hosting ME services </a:t>
            </a:r>
            <a:r>
              <a:rPr lang="en-US" sz="1200" dirty="0">
                <a:solidFill>
                  <a:schemeClr val="tx1"/>
                </a:solidFill>
              </a:rPr>
              <a:t>and providing access to persistent storage and time of day information.</a:t>
            </a:r>
          </a:p>
          <a:p>
            <a:pPr marL="0" indent="0">
              <a:buNone/>
            </a:pPr>
            <a:r>
              <a:rPr lang="en-US" sz="1200" b="1" dirty="0"/>
              <a:t>Mobile edge application</a:t>
            </a:r>
            <a:endParaRPr lang="en-US" sz="2000" dirty="0"/>
          </a:p>
          <a:p>
            <a:r>
              <a:rPr lang="en-US" sz="1200" dirty="0">
                <a:solidFill>
                  <a:schemeClr val="accent1"/>
                </a:solidFill>
              </a:rPr>
              <a:t>running as virtual machines (VM) on top of the </a:t>
            </a:r>
            <a:r>
              <a:rPr lang="en-US" sz="1200" dirty="0" err="1">
                <a:solidFill>
                  <a:schemeClr val="accent1"/>
                </a:solidFill>
              </a:rPr>
              <a:t>virtualiation</a:t>
            </a:r>
            <a:r>
              <a:rPr lang="en-US" sz="1200" dirty="0">
                <a:solidFill>
                  <a:schemeClr val="accent1"/>
                </a:solidFill>
              </a:rPr>
              <a:t> infrastructure provided by the ME host, and can interact with the ME platform to consume and provide ME services. </a:t>
            </a:r>
            <a:r>
              <a:rPr lang="en-US" sz="1200" dirty="0"/>
              <a:t>Can interact with the ME platform to perform application lifecycle support (e.g.  indicating availability, preparing relocation of user state, etc.)</a:t>
            </a:r>
          </a:p>
          <a:p>
            <a:r>
              <a:rPr lang="en-US" sz="1200" dirty="0"/>
              <a:t>can have a certain number of rules and requirements associated (e.g. required resources or services, max latency), which are validated by the ME system level management.</a:t>
            </a:r>
          </a:p>
          <a:p>
            <a:pPr marL="0" indent="0">
              <a:buNone/>
            </a:pPr>
            <a:r>
              <a:rPr lang="en-US" sz="1200" b="1" dirty="0"/>
              <a:t>Mobile edge services</a:t>
            </a:r>
            <a:endParaRPr lang="en-US" sz="1200" dirty="0"/>
          </a:p>
          <a:p>
            <a:r>
              <a:rPr lang="en-US" sz="1200" dirty="0">
                <a:solidFill>
                  <a:schemeClr val="accent1"/>
                </a:solidFill>
              </a:rPr>
              <a:t>provided and consumed either by the ME platform or a ME application</a:t>
            </a:r>
            <a:r>
              <a:rPr lang="en-US" sz="1200" dirty="0"/>
              <a:t>. When provided by an application, can be registered to the ME platform and ME applications can subscribe to services over the Mp1 reference point. Certain ME services are necessary to fulfil the ETSI requirements . </a:t>
            </a:r>
            <a:r>
              <a:rPr lang="en-US" sz="1200" dirty="0">
                <a:solidFill>
                  <a:schemeClr val="accent1"/>
                </a:solidFill>
              </a:rPr>
              <a:t>Currently defined: Radio Network Info, Location, Bandwidth Manager</a:t>
            </a:r>
          </a:p>
          <a:p>
            <a:endParaRPr lang="en-US" sz="900" dirty="0"/>
          </a:p>
          <a:p>
            <a:endParaRPr lang="en-US" sz="900" dirty="0"/>
          </a:p>
          <a:p>
            <a:endParaRPr lang="en-US" sz="900" dirty="0"/>
          </a:p>
        </p:txBody>
      </p:sp>
    </p:spTree>
    <p:extLst>
      <p:ext uri="{BB962C8B-B14F-4D97-AF65-F5344CB8AC3E}">
        <p14:creationId xmlns:p14="http://schemas.microsoft.com/office/powerpoint/2010/main" val="139915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CAD1BD0-25D7-4BE9-A73F-BB23ECD2E88B}"/>
              </a:ext>
            </a:extLst>
          </p:cNvPr>
          <p:cNvSpPr>
            <a:spLocks noGrp="1"/>
          </p:cNvSpPr>
          <p:nvPr>
            <p:ph type="title"/>
          </p:nvPr>
        </p:nvSpPr>
        <p:spPr/>
        <p:txBody>
          <a:bodyPr/>
          <a:lstStyle/>
          <a:p>
            <a:r>
              <a:rPr lang="en-US" dirty="0"/>
              <a:t>ETSI MEC architecture</a:t>
            </a:r>
          </a:p>
        </p:txBody>
      </p:sp>
      <p:pic>
        <p:nvPicPr>
          <p:cNvPr id="5" name="Picture 4">
            <a:extLst>
              <a:ext uri="{FF2B5EF4-FFF2-40B4-BE49-F238E27FC236}">
                <a16:creationId xmlns:a16="http://schemas.microsoft.com/office/drawing/2014/main" id="{2EF95297-9ACA-4C8A-AE32-37A03EC32FEE}"/>
              </a:ext>
            </a:extLst>
          </p:cNvPr>
          <p:cNvPicPr>
            <a:picLocks noChangeAspect="1"/>
          </p:cNvPicPr>
          <p:nvPr/>
        </p:nvPicPr>
        <p:blipFill>
          <a:blip r:embed="rId2"/>
          <a:stretch>
            <a:fillRect/>
          </a:stretch>
        </p:blipFill>
        <p:spPr>
          <a:xfrm>
            <a:off x="533400" y="1600200"/>
            <a:ext cx="7788584" cy="5000625"/>
          </a:xfrm>
          <a:prstGeom prst="rect">
            <a:avLst/>
          </a:prstGeom>
        </p:spPr>
      </p:pic>
    </p:spTree>
    <p:extLst>
      <p:ext uri="{BB962C8B-B14F-4D97-AF65-F5344CB8AC3E}">
        <p14:creationId xmlns:p14="http://schemas.microsoft.com/office/powerpoint/2010/main" val="3195233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AE6D75C-A5F6-41E2-9639-80B4260DF874}"/>
              </a:ext>
            </a:extLst>
          </p:cNvPr>
          <p:cNvSpPr>
            <a:spLocks noGrp="1"/>
          </p:cNvSpPr>
          <p:nvPr>
            <p:ph type="title"/>
          </p:nvPr>
        </p:nvSpPr>
        <p:spPr/>
        <p:txBody>
          <a:bodyPr/>
          <a:lstStyle/>
          <a:p>
            <a:r>
              <a:rPr lang="en-US" dirty="0"/>
              <a:t>ETSI MEC</a:t>
            </a:r>
          </a:p>
        </p:txBody>
      </p:sp>
      <p:sp>
        <p:nvSpPr>
          <p:cNvPr id="4" name="Content Placeholder 3">
            <a:extLst>
              <a:ext uri="{FF2B5EF4-FFF2-40B4-BE49-F238E27FC236}">
                <a16:creationId xmlns:a16="http://schemas.microsoft.com/office/drawing/2014/main" id="{C6BE46A8-3274-46D3-867A-BAA59F5345A3}"/>
              </a:ext>
            </a:extLst>
          </p:cNvPr>
          <p:cNvSpPr>
            <a:spLocks noGrp="1"/>
          </p:cNvSpPr>
          <p:nvPr>
            <p:ph idx="1"/>
          </p:nvPr>
        </p:nvSpPr>
        <p:spPr/>
        <p:txBody>
          <a:bodyPr>
            <a:normAutofit fontScale="92500" lnSpcReduction="20000"/>
          </a:bodyPr>
          <a:lstStyle/>
          <a:p>
            <a:r>
              <a:rPr lang="en-US" dirty="0"/>
              <a:t>A mobile edge service is a service provided and consumed either by the mobile edge platform or a mobile edge application. When provided by an application, it can be registered in the list of services to the mobile edge platform over the Mp1 reference point (see clause 7.2.1). </a:t>
            </a:r>
          </a:p>
          <a:p>
            <a:r>
              <a:rPr lang="en-US" dirty="0"/>
              <a:t>A mobile edge application can subscribe to a service for which it is authorized over the Mp1 reference point.</a:t>
            </a:r>
          </a:p>
          <a:p>
            <a:r>
              <a:rPr lang="en-US" dirty="0"/>
              <a:t>Currently identified ME services: Radio Network Info, Location, Bandwidth Manager</a:t>
            </a:r>
          </a:p>
        </p:txBody>
      </p:sp>
    </p:spTree>
    <p:extLst>
      <p:ext uri="{BB962C8B-B14F-4D97-AF65-F5344CB8AC3E}">
        <p14:creationId xmlns:p14="http://schemas.microsoft.com/office/powerpoint/2010/main" val="42093406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7E7A7D5-C843-4B93-A639-B87B30B60A37}"/>
              </a:ext>
            </a:extLst>
          </p:cNvPr>
          <p:cNvSpPr>
            <a:spLocks noGrp="1"/>
          </p:cNvSpPr>
          <p:nvPr>
            <p:ph type="title"/>
          </p:nvPr>
        </p:nvSpPr>
        <p:spPr/>
        <p:txBody>
          <a:bodyPr/>
          <a:lstStyle/>
          <a:p>
            <a:r>
              <a:rPr lang="en-US" dirty="0"/>
              <a:t>OpenFog</a:t>
            </a:r>
          </a:p>
        </p:txBody>
      </p:sp>
      <p:pic>
        <p:nvPicPr>
          <p:cNvPr id="7" name="Picture 6">
            <a:extLst>
              <a:ext uri="{FF2B5EF4-FFF2-40B4-BE49-F238E27FC236}">
                <a16:creationId xmlns:a16="http://schemas.microsoft.com/office/drawing/2014/main" id="{FA86BCE2-8037-4218-A1AE-27FDDD9C1A5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0190" y="1554480"/>
            <a:ext cx="6938010" cy="4770120"/>
          </a:xfrm>
          <a:prstGeom prst="rect">
            <a:avLst/>
          </a:prstGeom>
          <a:noFill/>
          <a:ln>
            <a:noFill/>
          </a:ln>
        </p:spPr>
      </p:pic>
    </p:spTree>
    <p:extLst>
      <p:ext uri="{BB962C8B-B14F-4D97-AF65-F5344CB8AC3E}">
        <p14:creationId xmlns:p14="http://schemas.microsoft.com/office/powerpoint/2010/main" val="3545186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A93D0DE-B1FB-4392-A0A0-423BE06DDF02}"/>
              </a:ext>
            </a:extLst>
          </p:cNvPr>
          <p:cNvSpPr>
            <a:spLocks noGrp="1"/>
          </p:cNvSpPr>
          <p:nvPr>
            <p:ph type="title"/>
          </p:nvPr>
        </p:nvSpPr>
        <p:spPr/>
        <p:txBody>
          <a:bodyPr/>
          <a:lstStyle/>
          <a:p>
            <a:r>
              <a:rPr lang="en-US" dirty="0"/>
              <a:t>OpenFog software view</a:t>
            </a:r>
          </a:p>
        </p:txBody>
      </p:sp>
      <p:pic>
        <p:nvPicPr>
          <p:cNvPr id="6" name="Picture 5">
            <a:extLst>
              <a:ext uri="{FF2B5EF4-FFF2-40B4-BE49-F238E27FC236}">
                <a16:creationId xmlns:a16="http://schemas.microsoft.com/office/drawing/2014/main" id="{C0F2B760-BE35-4D0E-B3FF-2DC2D1A3A64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90600" y="3573780"/>
            <a:ext cx="5524500" cy="2979420"/>
          </a:xfrm>
          <a:prstGeom prst="rect">
            <a:avLst/>
          </a:prstGeom>
          <a:noFill/>
          <a:ln>
            <a:noFill/>
          </a:ln>
        </p:spPr>
      </p:pic>
      <p:pic>
        <p:nvPicPr>
          <p:cNvPr id="7" name="Picture 6">
            <a:extLst>
              <a:ext uri="{FF2B5EF4-FFF2-40B4-BE49-F238E27FC236}">
                <a16:creationId xmlns:a16="http://schemas.microsoft.com/office/drawing/2014/main" id="{FEF5EC54-E7FB-416F-B0E5-EC14BCFF170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726269" y="1936900"/>
            <a:ext cx="4724400" cy="2064861"/>
          </a:xfrm>
          <a:prstGeom prst="rect">
            <a:avLst/>
          </a:prstGeom>
          <a:noFill/>
          <a:ln>
            <a:noFill/>
          </a:ln>
        </p:spPr>
      </p:pic>
      <p:sp>
        <p:nvSpPr>
          <p:cNvPr id="10" name="Arrow: Curved Left 9">
            <a:extLst>
              <a:ext uri="{FF2B5EF4-FFF2-40B4-BE49-F238E27FC236}">
                <a16:creationId xmlns:a16="http://schemas.microsoft.com/office/drawing/2014/main" id="{3DB66628-588A-4427-B025-4513D1B8FECF}"/>
              </a:ext>
            </a:extLst>
          </p:cNvPr>
          <p:cNvSpPr/>
          <p:nvPr/>
        </p:nvSpPr>
        <p:spPr>
          <a:xfrm rot="20780242">
            <a:off x="5189106" y="2580261"/>
            <a:ext cx="757038" cy="2269613"/>
          </a:xfrm>
          <a:prstGeom prst="curvedLef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5" name="Content Placeholder 4">
            <a:extLst>
              <a:ext uri="{FF2B5EF4-FFF2-40B4-BE49-F238E27FC236}">
                <a16:creationId xmlns:a16="http://schemas.microsoft.com/office/drawing/2014/main" id="{0B617CBC-F980-4397-AD0A-4ECE6C88E961}"/>
              </a:ext>
            </a:extLst>
          </p:cNvPr>
          <p:cNvPicPr>
            <a:picLocks noGrp="1"/>
          </p:cNvPicPr>
          <p:nvPr>
            <p:ph sz="half" idx="1"/>
          </p:nvPr>
        </p:nvPicPr>
        <p:blipFill>
          <a:blip r:embed="rId4">
            <a:extLst>
              <a:ext uri="{28A0092B-C50C-407E-A947-70E740481C1C}">
                <a14:useLocalDpi xmlns:a14="http://schemas.microsoft.com/office/drawing/2010/main" val="0"/>
              </a:ext>
            </a:extLst>
          </a:blip>
          <a:srcRect/>
          <a:stretch>
            <a:fillRect/>
          </a:stretch>
        </p:blipFill>
        <p:spPr bwMode="auto">
          <a:xfrm>
            <a:off x="704932" y="2039241"/>
            <a:ext cx="4495800" cy="2358891"/>
          </a:xfrm>
          <a:prstGeom prst="rect">
            <a:avLst/>
          </a:prstGeom>
          <a:noFill/>
          <a:ln>
            <a:noFill/>
          </a:ln>
        </p:spPr>
      </p:pic>
      <p:sp>
        <p:nvSpPr>
          <p:cNvPr id="12" name="Arrow: Curved Left 11">
            <a:extLst>
              <a:ext uri="{FF2B5EF4-FFF2-40B4-BE49-F238E27FC236}">
                <a16:creationId xmlns:a16="http://schemas.microsoft.com/office/drawing/2014/main" id="{0DD39C1E-C689-4062-87B8-93E9E192D49D}"/>
              </a:ext>
            </a:extLst>
          </p:cNvPr>
          <p:cNvSpPr/>
          <p:nvPr/>
        </p:nvSpPr>
        <p:spPr>
          <a:xfrm rot="16200000">
            <a:off x="5056195" y="567448"/>
            <a:ext cx="673971" cy="2269613"/>
          </a:xfrm>
          <a:prstGeom prst="curvedLeftArrow">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0707333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30962BB-A9E8-4FC4-ACCB-904BA039E1A3}"/>
              </a:ext>
            </a:extLst>
          </p:cNvPr>
          <p:cNvSpPr>
            <a:spLocks noGrp="1"/>
          </p:cNvSpPr>
          <p:nvPr>
            <p:ph type="title"/>
          </p:nvPr>
        </p:nvSpPr>
        <p:spPr/>
        <p:txBody>
          <a:bodyPr/>
          <a:lstStyle/>
          <a:p>
            <a:r>
              <a:rPr lang="en-US" dirty="0"/>
              <a:t>NIST</a:t>
            </a:r>
          </a:p>
        </p:txBody>
      </p:sp>
      <p:sp>
        <p:nvSpPr>
          <p:cNvPr id="6" name="Content Placeholder 5">
            <a:extLst>
              <a:ext uri="{FF2B5EF4-FFF2-40B4-BE49-F238E27FC236}">
                <a16:creationId xmlns:a16="http://schemas.microsoft.com/office/drawing/2014/main" id="{51A5E7B2-DCA2-477B-9547-6128548644B9}"/>
              </a:ext>
            </a:extLst>
          </p:cNvPr>
          <p:cNvSpPr>
            <a:spLocks noGrp="1"/>
          </p:cNvSpPr>
          <p:nvPr>
            <p:ph idx="1"/>
          </p:nvPr>
        </p:nvSpPr>
        <p:spPr/>
        <p:txBody>
          <a:bodyPr>
            <a:normAutofit fontScale="55000" lnSpcReduction="20000"/>
          </a:bodyPr>
          <a:lstStyle/>
          <a:p>
            <a:r>
              <a:rPr lang="en-GB" b="1" i="1" dirty="0"/>
              <a:t>Fog computing: </a:t>
            </a:r>
            <a:r>
              <a:rPr lang="en-GB" i="1" dirty="0"/>
              <a:t>Fog computing is a horizontal, physical or virtual resource paradigm that resides between smart end-devices and traditional cloud or data </a:t>
            </a:r>
            <a:r>
              <a:rPr lang="en-GB" i="1" dirty="0" err="1"/>
              <a:t>centers</a:t>
            </a:r>
            <a:r>
              <a:rPr lang="en-GB" i="1" dirty="0"/>
              <a:t>. This paradigm supports vertically-isolated, latency-sensitive applications by providing ubiquitous, scalable, layered, federated, and distributed computing, storage, and network connectivity.</a:t>
            </a:r>
            <a:endParaRPr lang="en-US" dirty="0"/>
          </a:p>
          <a:p>
            <a:r>
              <a:rPr lang="en-GB" b="1" i="1" dirty="0"/>
              <a:t>Edge</a:t>
            </a:r>
            <a:r>
              <a:rPr lang="en-GB" i="1" dirty="0"/>
              <a:t> is the network layer encompassing the smart end- devices and their users, to provide, for example, local computing capability on a sensor, metering or some other devices that are network-accessible. This peripheral layer is also often referred to as IoT network.</a:t>
            </a:r>
          </a:p>
          <a:p>
            <a:endParaRPr lang="en-GB" i="1" dirty="0"/>
          </a:p>
          <a:p>
            <a:r>
              <a:rPr lang="en-US" i="1" dirty="0"/>
              <a:t>In the NIST framework [i.3], the key differences between fog and edge computing can be summarized as follows:.</a:t>
            </a:r>
          </a:p>
          <a:p>
            <a:r>
              <a:rPr lang="en-US" i="1" dirty="0"/>
              <a:t>•	Fog works with the cloud, whereas edge is defined by the exclusion of cloud and fog. </a:t>
            </a:r>
          </a:p>
          <a:p>
            <a:r>
              <a:rPr lang="en-US" i="1" dirty="0"/>
              <a:t>•	Fog is hierarchical, where edge tends to be limited to a small number of peripheral layers. </a:t>
            </a:r>
          </a:p>
          <a:p>
            <a:r>
              <a:rPr lang="en-US" i="1" dirty="0"/>
              <a:t>•	Fog addresses networking, storage, control and data-processing acceleration, in addition to computing.</a:t>
            </a:r>
          </a:p>
          <a:p>
            <a:endParaRPr lang="en-GB" i="1" dirty="0"/>
          </a:p>
          <a:p>
            <a:endParaRPr lang="en-GB" i="1" dirty="0"/>
          </a:p>
          <a:p>
            <a:endParaRPr lang="en-US" dirty="0"/>
          </a:p>
          <a:p>
            <a:endParaRPr lang="en-US" dirty="0"/>
          </a:p>
        </p:txBody>
      </p:sp>
    </p:spTree>
    <p:extLst>
      <p:ext uri="{BB962C8B-B14F-4D97-AF65-F5344CB8AC3E}">
        <p14:creationId xmlns:p14="http://schemas.microsoft.com/office/powerpoint/2010/main" val="3326723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AE6D75C-A5F6-41E2-9639-80B4260DF874}"/>
              </a:ext>
            </a:extLst>
          </p:cNvPr>
          <p:cNvSpPr>
            <a:spLocks noGrp="1"/>
          </p:cNvSpPr>
          <p:nvPr>
            <p:ph type="title"/>
          </p:nvPr>
        </p:nvSpPr>
        <p:spPr/>
        <p:txBody>
          <a:bodyPr/>
          <a:lstStyle/>
          <a:p>
            <a:r>
              <a:rPr lang="en-US" dirty="0"/>
              <a:t>Introduction</a:t>
            </a:r>
          </a:p>
        </p:txBody>
      </p:sp>
      <p:sp>
        <p:nvSpPr>
          <p:cNvPr id="4" name="Content Placeholder 3">
            <a:extLst>
              <a:ext uri="{FF2B5EF4-FFF2-40B4-BE49-F238E27FC236}">
                <a16:creationId xmlns:a16="http://schemas.microsoft.com/office/drawing/2014/main" id="{C6BE46A8-3274-46D3-867A-BAA59F5345A3}"/>
              </a:ext>
            </a:extLst>
          </p:cNvPr>
          <p:cNvSpPr>
            <a:spLocks noGrp="1"/>
          </p:cNvSpPr>
          <p:nvPr>
            <p:ph idx="1"/>
          </p:nvPr>
        </p:nvSpPr>
        <p:spPr/>
        <p:txBody>
          <a:bodyPr>
            <a:normAutofit fontScale="85000" lnSpcReduction="20000"/>
          </a:bodyPr>
          <a:lstStyle/>
          <a:p>
            <a:r>
              <a:rPr lang="en-US" dirty="0"/>
              <a:t>This proposal uses as main inputs the terminology and frameworks provided by ETSI MEC and OpenFog, and seeks to:</a:t>
            </a:r>
          </a:p>
          <a:p>
            <a:pPr lvl="1"/>
            <a:r>
              <a:rPr lang="en-US" dirty="0"/>
              <a:t>Introduce oneM2M terminology that reflects the oneM2M Service Layer focus, while being consistent with the existing work in the Edge/Fog domain.</a:t>
            </a:r>
          </a:p>
          <a:p>
            <a:pPr lvl="1"/>
            <a:r>
              <a:rPr lang="en-US" dirty="0"/>
              <a:t>Provide a framework for using Edge/Fog technologies in oneM2M with minimal impact on the existing architecture.</a:t>
            </a:r>
          </a:p>
          <a:p>
            <a:r>
              <a:rPr lang="en-US" dirty="0"/>
              <a:t>The Edge and Fog technologies considered are seen as enablers </a:t>
            </a:r>
            <a:r>
              <a:rPr lang="en-US" dirty="0">
                <a:solidFill>
                  <a:schemeClr val="accent1"/>
                </a:solidFill>
              </a:rPr>
              <a:t>mapped to functionality within the existing oneM2M entities</a:t>
            </a:r>
            <a:r>
              <a:rPr lang="en-US" dirty="0"/>
              <a:t>, which can be realized by </a:t>
            </a:r>
            <a:r>
              <a:rPr lang="en-US" dirty="0">
                <a:solidFill>
                  <a:schemeClr val="accent1"/>
                </a:solidFill>
              </a:rPr>
              <a:t>functional and deployment options</a:t>
            </a:r>
            <a:r>
              <a:rPr lang="en-US" dirty="0"/>
              <a:t>.</a:t>
            </a:r>
          </a:p>
          <a:p>
            <a:endParaRPr lang="en-US" dirty="0"/>
          </a:p>
        </p:txBody>
      </p:sp>
    </p:spTree>
    <p:extLst>
      <p:ext uri="{BB962C8B-B14F-4D97-AF65-F5344CB8AC3E}">
        <p14:creationId xmlns:p14="http://schemas.microsoft.com/office/powerpoint/2010/main" val="98883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6B419E3-8B1C-456A-8192-1A5FC187C651}"/>
              </a:ext>
            </a:extLst>
          </p:cNvPr>
          <p:cNvSpPr>
            <a:spLocks noGrp="1"/>
          </p:cNvSpPr>
          <p:nvPr>
            <p:ph type="title"/>
          </p:nvPr>
        </p:nvSpPr>
        <p:spPr/>
        <p:txBody>
          <a:bodyPr/>
          <a:lstStyle/>
          <a:p>
            <a:r>
              <a:rPr lang="en-US" dirty="0"/>
              <a:t>Fog Deployment</a:t>
            </a:r>
          </a:p>
        </p:txBody>
      </p:sp>
      <p:sp>
        <p:nvSpPr>
          <p:cNvPr id="6" name="Content Placeholder 5">
            <a:extLst>
              <a:ext uri="{FF2B5EF4-FFF2-40B4-BE49-F238E27FC236}">
                <a16:creationId xmlns:a16="http://schemas.microsoft.com/office/drawing/2014/main" id="{BEC75962-8C4F-4F6E-AFAE-627957DFE138}"/>
              </a:ext>
            </a:extLst>
          </p:cNvPr>
          <p:cNvSpPr>
            <a:spLocks noGrp="1"/>
          </p:cNvSpPr>
          <p:nvPr>
            <p:ph idx="1"/>
          </p:nvPr>
        </p:nvSpPr>
        <p:spPr>
          <a:xfrm>
            <a:off x="457200" y="1524000"/>
            <a:ext cx="8229600" cy="4648200"/>
          </a:xfrm>
        </p:spPr>
        <p:txBody>
          <a:bodyPr>
            <a:normAutofit/>
          </a:bodyPr>
          <a:lstStyle/>
          <a:p>
            <a:pPr marL="0" indent="0">
              <a:buNone/>
            </a:pPr>
            <a:r>
              <a:rPr lang="en-US" sz="2400" dirty="0"/>
              <a:t>Hierarchical, scalable collection of nodes, which supports enhanced levels of </a:t>
            </a:r>
            <a:r>
              <a:rPr lang="en-GB" sz="2400" dirty="0"/>
              <a:t>autonomous functionality at the field nodes. </a:t>
            </a:r>
          </a:p>
          <a:p>
            <a:r>
              <a:rPr lang="en-GB" sz="1400" dirty="0"/>
              <a:t>Autonomous functionality enables fog nodes to continue delivering functionality in the case of external service degradation or failures. The autonomy functions may include discovery, orchestration and management, security, operation and cost savings, which do not rely on a centralized operation entity. </a:t>
            </a:r>
            <a:endParaRPr lang="en-US" sz="1400" dirty="0"/>
          </a:p>
          <a:p>
            <a:r>
              <a:rPr lang="en-GB" sz="1400" u="sng" dirty="0">
                <a:solidFill>
                  <a:schemeClr val="accent1"/>
                </a:solidFill>
              </a:rPr>
              <a:t>Deployments</a:t>
            </a:r>
            <a:r>
              <a:rPr lang="en-GB" sz="1400" dirty="0"/>
              <a:t> may include characteristics/capabilities such as:</a:t>
            </a:r>
          </a:p>
          <a:p>
            <a:pPr lvl="1"/>
            <a:r>
              <a:rPr lang="en-US" sz="1400" dirty="0"/>
              <a:t>Individual fog nodes can scale internally, through the addition of hardware or software.</a:t>
            </a:r>
          </a:p>
          <a:p>
            <a:pPr lvl="1"/>
            <a:r>
              <a:rPr lang="en-US" sz="1400" dirty="0"/>
              <a:t>Placement of applications allowing system optimizations</a:t>
            </a:r>
          </a:p>
          <a:p>
            <a:pPr lvl="1"/>
            <a:r>
              <a:rPr lang="en-US" sz="1400" dirty="0"/>
              <a:t>A deployment of fog nodes can be scaled up or down in a demand-driven elastic environment. </a:t>
            </a:r>
          </a:p>
          <a:p>
            <a:pPr lvl="1"/>
            <a:r>
              <a:rPr lang="en-US" sz="1400" dirty="0"/>
              <a:t>Storage, network connectivity, and analytics services can scale with the fog infrastructure.</a:t>
            </a:r>
          </a:p>
          <a:p>
            <a:r>
              <a:rPr lang="en-GB" sz="1400" dirty="0"/>
              <a:t>Assumed as oneM2M existing design principles (in addition to scalability, hierarchy, autonomy, reliability) and based on the OpenFog pillars :</a:t>
            </a:r>
          </a:p>
          <a:p>
            <a:pPr lvl="1"/>
            <a:r>
              <a:rPr lang="en-GB" sz="1400" dirty="0"/>
              <a:t>Security: including node, network, management and orchestration security. </a:t>
            </a:r>
          </a:p>
          <a:p>
            <a:pPr lvl="1"/>
            <a:r>
              <a:rPr lang="en-GB" sz="1400" dirty="0"/>
              <a:t>Openness: for interoperable systems and ubiquitous ecosystem</a:t>
            </a:r>
          </a:p>
          <a:p>
            <a:pPr lvl="1"/>
            <a:r>
              <a:rPr lang="en-GB" sz="1400" dirty="0"/>
              <a:t>Programmability</a:t>
            </a:r>
          </a:p>
          <a:p>
            <a:pPr lvl="1"/>
            <a:r>
              <a:rPr lang="en-GB" sz="1400" dirty="0"/>
              <a:t>Reliability, Availability and Serviceability</a:t>
            </a:r>
          </a:p>
          <a:p>
            <a:r>
              <a:rPr lang="en-GB" sz="1800" dirty="0"/>
              <a:t>Implemented by deploying “Fog Deployment Enablement” services/ capabilities</a:t>
            </a:r>
            <a:endParaRPr lang="en-US" sz="1800" dirty="0"/>
          </a:p>
          <a:p>
            <a:endParaRPr lang="en-US" dirty="0"/>
          </a:p>
        </p:txBody>
      </p:sp>
    </p:spTree>
    <p:extLst>
      <p:ext uri="{BB962C8B-B14F-4D97-AF65-F5344CB8AC3E}">
        <p14:creationId xmlns:p14="http://schemas.microsoft.com/office/powerpoint/2010/main" val="2883593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6B419E3-8B1C-456A-8192-1A5FC187C651}"/>
              </a:ext>
            </a:extLst>
          </p:cNvPr>
          <p:cNvSpPr>
            <a:spLocks noGrp="1"/>
          </p:cNvSpPr>
          <p:nvPr>
            <p:ph type="title"/>
          </p:nvPr>
        </p:nvSpPr>
        <p:spPr/>
        <p:txBody>
          <a:bodyPr/>
          <a:lstStyle/>
          <a:p>
            <a:r>
              <a:rPr lang="en-US" dirty="0"/>
              <a:t>Cloudlet (Mobile Edge) Deployment</a:t>
            </a:r>
          </a:p>
        </p:txBody>
      </p:sp>
      <p:sp>
        <p:nvSpPr>
          <p:cNvPr id="6" name="Content Placeholder 5">
            <a:extLst>
              <a:ext uri="{FF2B5EF4-FFF2-40B4-BE49-F238E27FC236}">
                <a16:creationId xmlns:a16="http://schemas.microsoft.com/office/drawing/2014/main" id="{BEC75962-8C4F-4F6E-AFAE-627957DFE138}"/>
              </a:ext>
            </a:extLst>
          </p:cNvPr>
          <p:cNvSpPr>
            <a:spLocks noGrp="1"/>
          </p:cNvSpPr>
          <p:nvPr>
            <p:ph idx="1"/>
          </p:nvPr>
        </p:nvSpPr>
        <p:spPr>
          <a:xfrm>
            <a:off x="457200" y="1524000"/>
            <a:ext cx="8229600" cy="4648200"/>
          </a:xfrm>
        </p:spPr>
        <p:txBody>
          <a:bodyPr>
            <a:normAutofit fontScale="92500" lnSpcReduction="20000"/>
          </a:bodyPr>
          <a:lstStyle/>
          <a:p>
            <a:pPr marL="0" indent="0">
              <a:buNone/>
            </a:pPr>
            <a:r>
              <a:rPr lang="en-US" sz="2400" dirty="0"/>
              <a:t>Scalable collection of nodes using </a:t>
            </a:r>
            <a:r>
              <a:rPr lang="en-US" sz="2400" dirty="0" err="1">
                <a:solidFill>
                  <a:schemeClr val="accent1"/>
                </a:solidFill>
              </a:rPr>
              <a:t>virtualisation</a:t>
            </a:r>
            <a:r>
              <a:rPr lang="en-US" sz="2400" dirty="0">
                <a:solidFill>
                  <a:schemeClr val="accent1"/>
                </a:solidFill>
              </a:rPr>
              <a:t> technology to provide distributed compute, storage and network resources for cloud/infrastructure services, closer to the end field nodes.</a:t>
            </a:r>
          </a:p>
          <a:p>
            <a:r>
              <a:rPr lang="en-GB" sz="2400" dirty="0"/>
              <a:t>It is proposed to replace the “Edge” concept in oneM2M with “cloudlet”</a:t>
            </a:r>
          </a:p>
          <a:p>
            <a:r>
              <a:rPr lang="en-GB" sz="2400" dirty="0"/>
              <a:t>Based on the ETSI MEC terminology (especially for ME Host, platform, system) and framework. </a:t>
            </a:r>
          </a:p>
          <a:p>
            <a:r>
              <a:rPr lang="en-GB" sz="2400" dirty="0"/>
              <a:t>Using “cloudlet” to clarify/separate from “edge” which may connotate the end devices. Many ETSI MEC informal references use the term “cloudlet”</a:t>
            </a:r>
          </a:p>
          <a:p>
            <a:r>
              <a:rPr lang="en-GB" sz="2400" dirty="0"/>
              <a:t>Implemented by deploying “Cloudlet Deployment Enablement” services/ capabilities</a:t>
            </a:r>
          </a:p>
          <a:p>
            <a:pPr marL="0" indent="0">
              <a:buNone/>
            </a:pPr>
            <a:endParaRPr lang="en-GB" sz="2400" dirty="0"/>
          </a:p>
          <a:p>
            <a:pPr marL="0" indent="0">
              <a:buNone/>
            </a:pPr>
            <a:r>
              <a:rPr lang="en-GB" sz="2400" dirty="0">
                <a:solidFill>
                  <a:schemeClr val="accent1"/>
                </a:solidFill>
              </a:rPr>
              <a:t>For both “Edge” and “Fog”, the proposal is to understand them as deployments rather than architectural options.</a:t>
            </a:r>
          </a:p>
          <a:p>
            <a:endParaRPr lang="en-US" sz="2400" dirty="0"/>
          </a:p>
          <a:p>
            <a:pPr marL="0" indent="0">
              <a:buNone/>
            </a:pPr>
            <a:endParaRPr lang="en-US" sz="2400" dirty="0">
              <a:solidFill>
                <a:schemeClr val="accent1"/>
              </a:solidFill>
            </a:endParaRPr>
          </a:p>
          <a:p>
            <a:pPr marL="0" indent="0">
              <a:buNone/>
            </a:pPr>
            <a:endParaRPr lang="en-US" dirty="0"/>
          </a:p>
        </p:txBody>
      </p:sp>
    </p:spTree>
    <p:extLst>
      <p:ext uri="{BB962C8B-B14F-4D97-AF65-F5344CB8AC3E}">
        <p14:creationId xmlns:p14="http://schemas.microsoft.com/office/powerpoint/2010/main" val="3105251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AE6D75C-A5F6-41E2-9639-80B4260DF874}"/>
              </a:ext>
            </a:extLst>
          </p:cNvPr>
          <p:cNvSpPr>
            <a:spLocks noGrp="1"/>
          </p:cNvSpPr>
          <p:nvPr>
            <p:ph type="title"/>
          </p:nvPr>
        </p:nvSpPr>
        <p:spPr>
          <a:xfrm>
            <a:off x="457200" y="274638"/>
            <a:ext cx="7467600" cy="1143000"/>
          </a:xfrm>
        </p:spPr>
        <p:txBody>
          <a:bodyPr/>
          <a:lstStyle/>
          <a:p>
            <a:r>
              <a:rPr lang="en-US" dirty="0"/>
              <a:t>Capabilities (1)</a:t>
            </a:r>
          </a:p>
        </p:txBody>
      </p:sp>
      <p:sp>
        <p:nvSpPr>
          <p:cNvPr id="4" name="Content Placeholder 3">
            <a:extLst>
              <a:ext uri="{FF2B5EF4-FFF2-40B4-BE49-F238E27FC236}">
                <a16:creationId xmlns:a16="http://schemas.microsoft.com/office/drawing/2014/main" id="{C6BE46A8-3274-46D3-867A-BAA59F5345A3}"/>
              </a:ext>
            </a:extLst>
          </p:cNvPr>
          <p:cNvSpPr>
            <a:spLocks noGrp="1"/>
          </p:cNvSpPr>
          <p:nvPr>
            <p:ph idx="1"/>
          </p:nvPr>
        </p:nvSpPr>
        <p:spPr>
          <a:xfrm>
            <a:off x="457200" y="1600201"/>
            <a:ext cx="8229600" cy="4876799"/>
          </a:xfrm>
        </p:spPr>
        <p:txBody>
          <a:bodyPr>
            <a:normAutofit fontScale="77500" lnSpcReduction="20000"/>
          </a:bodyPr>
          <a:lstStyle/>
          <a:p>
            <a:pPr marL="0" indent="0">
              <a:buNone/>
            </a:pPr>
            <a:r>
              <a:rPr lang="en-US" dirty="0">
                <a:solidFill>
                  <a:schemeClr val="accent1"/>
                </a:solidFill>
              </a:rPr>
              <a:t>Fog Deployment Enablement (FDE) </a:t>
            </a:r>
            <a:r>
              <a:rPr lang="en-US" dirty="0"/>
              <a:t>Service: provides support for functionality targeting the enablement of Fog deployments, such as:</a:t>
            </a:r>
            <a:endParaRPr lang="en-GB" dirty="0"/>
          </a:p>
          <a:p>
            <a:pPr lvl="1"/>
            <a:r>
              <a:rPr lang="en-US" dirty="0"/>
              <a:t>Remote instantiation of Fog Services, as well as the remote provisioning of information required to instantiate the services.</a:t>
            </a:r>
          </a:p>
          <a:p>
            <a:pPr lvl="1"/>
            <a:r>
              <a:rPr lang="en-US" dirty="0"/>
              <a:t>Sharing and discovery of Fog Service capability information </a:t>
            </a:r>
          </a:p>
          <a:p>
            <a:pPr lvl="1"/>
            <a:r>
              <a:rPr lang="en-US" dirty="0"/>
              <a:t>Requests for Fog Services to be provided by specific  nodes.</a:t>
            </a:r>
          </a:p>
          <a:p>
            <a:pPr lvl="1"/>
            <a:r>
              <a:rPr lang="en-US" dirty="0"/>
              <a:t>Fog Service continuity and migration among nodes.</a:t>
            </a:r>
          </a:p>
          <a:p>
            <a:pPr lvl="1"/>
            <a:r>
              <a:rPr lang="en-US" dirty="0"/>
              <a:t>Orchestration of Fog Services provided by nodes in a deployment in a dynamic fashion to satisfy operational requirements </a:t>
            </a:r>
          </a:p>
          <a:p>
            <a:pPr marL="457200" lvl="1" indent="0">
              <a:buNone/>
            </a:pPr>
            <a:endParaRPr lang="en-US" dirty="0">
              <a:solidFill>
                <a:schemeClr val="tx1"/>
              </a:solidFill>
            </a:endParaRPr>
          </a:p>
          <a:p>
            <a:pPr marL="0" lvl="1" indent="0">
              <a:buNone/>
            </a:pPr>
            <a:r>
              <a:rPr lang="en-US" dirty="0">
                <a:solidFill>
                  <a:schemeClr val="tx1"/>
                </a:solidFill>
              </a:rPr>
              <a:t>Approx.  ~  Software view in OpenFog (which includes: App Services + App support + Node </a:t>
            </a:r>
            <a:r>
              <a:rPr lang="en-US" dirty="0" err="1">
                <a:solidFill>
                  <a:schemeClr val="tx1"/>
                </a:solidFill>
              </a:rPr>
              <a:t>mgmgt</a:t>
            </a:r>
            <a:r>
              <a:rPr lang="en-US" dirty="0">
                <a:solidFill>
                  <a:schemeClr val="tx1"/>
                </a:solidFill>
              </a:rPr>
              <a:t> + Soft Backplane)</a:t>
            </a:r>
          </a:p>
          <a:p>
            <a:pPr lvl="1"/>
            <a:endParaRPr lang="en-US" dirty="0"/>
          </a:p>
          <a:p>
            <a:pPr lvl="1"/>
            <a:endParaRPr lang="en-US" dirty="0"/>
          </a:p>
        </p:txBody>
      </p:sp>
    </p:spTree>
    <p:extLst>
      <p:ext uri="{BB962C8B-B14F-4D97-AF65-F5344CB8AC3E}">
        <p14:creationId xmlns:p14="http://schemas.microsoft.com/office/powerpoint/2010/main" val="26131275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AE6D75C-A5F6-41E2-9639-80B4260DF874}"/>
              </a:ext>
            </a:extLst>
          </p:cNvPr>
          <p:cNvSpPr>
            <a:spLocks noGrp="1"/>
          </p:cNvSpPr>
          <p:nvPr>
            <p:ph type="title"/>
          </p:nvPr>
        </p:nvSpPr>
        <p:spPr/>
        <p:txBody>
          <a:bodyPr/>
          <a:lstStyle/>
          <a:p>
            <a:r>
              <a:rPr lang="en-US" dirty="0"/>
              <a:t>Capabilities (2)</a:t>
            </a:r>
          </a:p>
        </p:txBody>
      </p:sp>
      <p:sp>
        <p:nvSpPr>
          <p:cNvPr id="4" name="Content Placeholder 3">
            <a:extLst>
              <a:ext uri="{FF2B5EF4-FFF2-40B4-BE49-F238E27FC236}">
                <a16:creationId xmlns:a16="http://schemas.microsoft.com/office/drawing/2014/main" id="{C6BE46A8-3274-46D3-867A-BAA59F5345A3}"/>
              </a:ext>
            </a:extLst>
          </p:cNvPr>
          <p:cNvSpPr>
            <a:spLocks noGrp="1"/>
          </p:cNvSpPr>
          <p:nvPr>
            <p:ph idx="1"/>
          </p:nvPr>
        </p:nvSpPr>
        <p:spPr>
          <a:xfrm>
            <a:off x="457200" y="1600200"/>
            <a:ext cx="8229600" cy="4267200"/>
          </a:xfrm>
        </p:spPr>
        <p:txBody>
          <a:bodyPr>
            <a:normAutofit fontScale="85000" lnSpcReduction="20000"/>
          </a:bodyPr>
          <a:lstStyle/>
          <a:p>
            <a:r>
              <a:rPr lang="en-US" dirty="0">
                <a:solidFill>
                  <a:schemeClr val="accent1"/>
                </a:solidFill>
              </a:rPr>
              <a:t>Cloudlet (Mobile Edge) Deployment Enablement (CDE) </a:t>
            </a:r>
            <a:r>
              <a:rPr lang="en-US" dirty="0"/>
              <a:t>Service</a:t>
            </a:r>
            <a:r>
              <a:rPr lang="en-US" dirty="0">
                <a:solidFill>
                  <a:schemeClr val="accent1"/>
                </a:solidFill>
              </a:rPr>
              <a:t>: relies upon platform &amp; </a:t>
            </a:r>
            <a:r>
              <a:rPr lang="en-US" dirty="0" err="1">
                <a:solidFill>
                  <a:schemeClr val="accent1"/>
                </a:solidFill>
              </a:rPr>
              <a:t>virtualisation</a:t>
            </a:r>
            <a:r>
              <a:rPr lang="en-US" dirty="0">
                <a:solidFill>
                  <a:schemeClr val="accent1"/>
                </a:solidFill>
              </a:rPr>
              <a:t> infrastructure to provide support</a:t>
            </a:r>
            <a:r>
              <a:rPr lang="en-US" dirty="0"/>
              <a:t> (including compute, storage, and network resources)</a:t>
            </a:r>
            <a:r>
              <a:rPr lang="en-US" dirty="0">
                <a:solidFill>
                  <a:schemeClr val="accent1"/>
                </a:solidFill>
              </a:rPr>
              <a:t> for the instantiation of cloud applications and services closer to the end devices.</a:t>
            </a:r>
            <a:r>
              <a:rPr lang="en-US" dirty="0"/>
              <a:t> </a:t>
            </a:r>
          </a:p>
          <a:p>
            <a:endParaRPr lang="en-US" dirty="0"/>
          </a:p>
          <a:p>
            <a:r>
              <a:rPr lang="en-US" dirty="0"/>
              <a:t>Note:</a:t>
            </a:r>
          </a:p>
          <a:p>
            <a:pPr lvl="1"/>
            <a:r>
              <a:rPr lang="en-US" dirty="0">
                <a:solidFill>
                  <a:schemeClr val="tx1"/>
                </a:solidFill>
              </a:rPr>
              <a:t>For brevity oneM2M can also employ the following terms:</a:t>
            </a:r>
          </a:p>
          <a:p>
            <a:pPr marL="457200" lvl="1" indent="0">
              <a:buNone/>
            </a:pPr>
            <a:r>
              <a:rPr lang="en-US" b="1" dirty="0"/>
              <a:t>Fog Node</a:t>
            </a:r>
            <a:r>
              <a:rPr lang="en-US" dirty="0"/>
              <a:t>: </a:t>
            </a:r>
            <a:r>
              <a:rPr lang="en-US" dirty="0">
                <a:solidFill>
                  <a:schemeClr val="tx1"/>
                </a:solidFill>
              </a:rPr>
              <a:t>Node with FDE capabilities</a:t>
            </a:r>
          </a:p>
          <a:p>
            <a:pPr marL="457200" lvl="1" indent="0">
              <a:buNone/>
            </a:pPr>
            <a:r>
              <a:rPr lang="en-US" b="1" dirty="0"/>
              <a:t>Cloudlet Node</a:t>
            </a:r>
            <a:r>
              <a:rPr lang="en-US" dirty="0"/>
              <a:t>: </a:t>
            </a:r>
            <a:r>
              <a:rPr lang="en-US" dirty="0">
                <a:solidFill>
                  <a:schemeClr val="tx1"/>
                </a:solidFill>
              </a:rPr>
              <a:t>Node with CDE capabilities</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066103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AE6D75C-A5F6-41E2-9639-80B4260DF874}"/>
              </a:ext>
            </a:extLst>
          </p:cNvPr>
          <p:cNvSpPr>
            <a:spLocks noGrp="1"/>
          </p:cNvSpPr>
          <p:nvPr>
            <p:ph type="title"/>
          </p:nvPr>
        </p:nvSpPr>
        <p:spPr/>
        <p:txBody>
          <a:bodyPr/>
          <a:lstStyle/>
          <a:p>
            <a:r>
              <a:rPr lang="en-US" dirty="0"/>
              <a:t>Notes</a:t>
            </a:r>
          </a:p>
        </p:txBody>
      </p:sp>
      <p:sp>
        <p:nvSpPr>
          <p:cNvPr id="4" name="Content Placeholder 3">
            <a:extLst>
              <a:ext uri="{FF2B5EF4-FFF2-40B4-BE49-F238E27FC236}">
                <a16:creationId xmlns:a16="http://schemas.microsoft.com/office/drawing/2014/main" id="{C6BE46A8-3274-46D3-867A-BAA59F5345A3}"/>
              </a:ext>
            </a:extLst>
          </p:cNvPr>
          <p:cNvSpPr>
            <a:spLocks noGrp="1"/>
          </p:cNvSpPr>
          <p:nvPr>
            <p:ph idx="1"/>
          </p:nvPr>
        </p:nvSpPr>
        <p:spPr>
          <a:xfrm>
            <a:off x="457200" y="1417638"/>
            <a:ext cx="8077200" cy="4525963"/>
          </a:xfrm>
        </p:spPr>
        <p:txBody>
          <a:bodyPr>
            <a:normAutofit fontScale="70000" lnSpcReduction="20000"/>
          </a:bodyPr>
          <a:lstStyle/>
          <a:p>
            <a:r>
              <a:rPr lang="en-US" dirty="0"/>
              <a:t>Cloudlet and Fog capabilities are seen as distinct but not exclusive, some nodes may have both.</a:t>
            </a:r>
          </a:p>
          <a:p>
            <a:r>
              <a:rPr lang="en-US" dirty="0"/>
              <a:t>For both, there may be different “levels” of capabilities that can be implemented, e.g. not all nodes in a Fog deployment have the same FDE capabilities</a:t>
            </a:r>
          </a:p>
          <a:p>
            <a:r>
              <a:rPr lang="en-US" dirty="0"/>
              <a:t>Within a deployment similarly capable nodes may have different roles. It is proposed to differentiate some of these roles as needed, e.g.:</a:t>
            </a:r>
          </a:p>
          <a:p>
            <a:r>
              <a:rPr lang="en-US" b="1" dirty="0">
                <a:solidFill>
                  <a:schemeClr val="accent1"/>
                </a:solidFill>
              </a:rPr>
              <a:t>Endpoint</a:t>
            </a:r>
            <a:r>
              <a:rPr lang="en-US" b="1" dirty="0"/>
              <a:t>: </a:t>
            </a:r>
            <a:r>
              <a:rPr lang="en-US" dirty="0"/>
              <a:t> A Field Node in a Cloudlet or Fog deployment which does not provide services to any other node. Architecturally, endpoints may be ASNs or ADNs. </a:t>
            </a:r>
          </a:p>
          <a:p>
            <a:r>
              <a:rPr lang="en-US" b="1" dirty="0">
                <a:solidFill>
                  <a:schemeClr val="accent1"/>
                </a:solidFill>
              </a:rPr>
              <a:t>Local Fog Node</a:t>
            </a:r>
            <a:r>
              <a:rPr lang="en-US" b="1" dirty="0"/>
              <a:t>: </a:t>
            </a:r>
            <a:r>
              <a:rPr lang="en-US" dirty="0"/>
              <a:t> A Field Node with FDE capabilities which provides services to at least one Endpoint in a Fog deployment. Architecturally, LFNs may be MNs or ASNs. </a:t>
            </a:r>
          </a:p>
          <a:p>
            <a:endParaRPr lang="en-US" dirty="0"/>
          </a:p>
          <a:p>
            <a:pPr marL="0" indent="0">
              <a:buNone/>
            </a:pPr>
            <a:endParaRPr lang="en-US" dirty="0"/>
          </a:p>
          <a:p>
            <a:endParaRPr lang="en-US" dirty="0"/>
          </a:p>
          <a:p>
            <a:endParaRPr lang="en-US" b="1" dirty="0"/>
          </a:p>
          <a:p>
            <a:endParaRPr lang="en-US" dirty="0"/>
          </a:p>
        </p:txBody>
      </p:sp>
    </p:spTree>
    <p:extLst>
      <p:ext uri="{BB962C8B-B14F-4D97-AF65-F5344CB8AC3E}">
        <p14:creationId xmlns:p14="http://schemas.microsoft.com/office/powerpoint/2010/main" val="103030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FB7B99-BD55-477C-B9EB-3A3751991AA6}"/>
              </a:ext>
            </a:extLst>
          </p:cNvPr>
          <p:cNvSpPr>
            <a:spLocks noGrp="1"/>
          </p:cNvSpPr>
          <p:nvPr>
            <p:ph type="title"/>
          </p:nvPr>
        </p:nvSpPr>
        <p:spPr/>
        <p:txBody>
          <a:bodyPr/>
          <a:lstStyle/>
          <a:p>
            <a:r>
              <a:rPr lang="en-US" dirty="0"/>
              <a:t>Example deployment</a:t>
            </a:r>
          </a:p>
        </p:txBody>
      </p:sp>
      <p:pic>
        <p:nvPicPr>
          <p:cNvPr id="7" name="Picture 6">
            <a:extLst>
              <a:ext uri="{FF2B5EF4-FFF2-40B4-BE49-F238E27FC236}">
                <a16:creationId xmlns:a16="http://schemas.microsoft.com/office/drawing/2014/main" id="{6526EE23-B0A0-49AA-917C-1EC19CD31F9C}"/>
              </a:ext>
            </a:extLst>
          </p:cNvPr>
          <p:cNvPicPr>
            <a:picLocks noChangeAspect="1"/>
          </p:cNvPicPr>
          <p:nvPr/>
        </p:nvPicPr>
        <p:blipFill>
          <a:blip r:embed="rId2"/>
          <a:stretch>
            <a:fillRect/>
          </a:stretch>
        </p:blipFill>
        <p:spPr>
          <a:xfrm>
            <a:off x="914400" y="1295400"/>
            <a:ext cx="7772400" cy="4726923"/>
          </a:xfrm>
          <a:prstGeom prst="rect">
            <a:avLst/>
          </a:prstGeom>
        </p:spPr>
      </p:pic>
      <p:sp>
        <p:nvSpPr>
          <p:cNvPr id="8" name="TextBox 7">
            <a:extLst>
              <a:ext uri="{FF2B5EF4-FFF2-40B4-BE49-F238E27FC236}">
                <a16:creationId xmlns:a16="http://schemas.microsoft.com/office/drawing/2014/main" id="{43799AD5-6BB4-444D-9D5E-68A11E5BCBA2}"/>
              </a:ext>
            </a:extLst>
          </p:cNvPr>
          <p:cNvSpPr txBox="1"/>
          <p:nvPr/>
        </p:nvSpPr>
        <p:spPr>
          <a:xfrm>
            <a:off x="3352800" y="6248400"/>
            <a:ext cx="5220586" cy="307777"/>
          </a:xfrm>
          <a:prstGeom prst="rect">
            <a:avLst/>
          </a:prstGeom>
          <a:noFill/>
        </p:spPr>
        <p:txBody>
          <a:bodyPr wrap="square" rtlCol="0">
            <a:spAutoFit/>
          </a:bodyPr>
          <a:lstStyle/>
          <a:p>
            <a:r>
              <a:rPr lang="en-US" sz="1400" dirty="0"/>
              <a:t>NOT all deployment options captured.</a:t>
            </a:r>
          </a:p>
        </p:txBody>
      </p:sp>
    </p:spTree>
    <p:extLst>
      <p:ext uri="{BB962C8B-B14F-4D97-AF65-F5344CB8AC3E}">
        <p14:creationId xmlns:p14="http://schemas.microsoft.com/office/powerpoint/2010/main" val="885171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AE6D75C-A5F6-41E2-9639-80B4260DF874}"/>
              </a:ext>
            </a:extLst>
          </p:cNvPr>
          <p:cNvSpPr>
            <a:spLocks noGrp="1"/>
          </p:cNvSpPr>
          <p:nvPr>
            <p:ph type="title"/>
          </p:nvPr>
        </p:nvSpPr>
        <p:spPr/>
        <p:txBody>
          <a:bodyPr/>
          <a:lstStyle/>
          <a:p>
            <a:r>
              <a:rPr lang="en-US" dirty="0"/>
              <a:t>Way Forward</a:t>
            </a:r>
          </a:p>
        </p:txBody>
      </p:sp>
      <p:sp>
        <p:nvSpPr>
          <p:cNvPr id="4" name="Content Placeholder 3">
            <a:extLst>
              <a:ext uri="{FF2B5EF4-FFF2-40B4-BE49-F238E27FC236}">
                <a16:creationId xmlns:a16="http://schemas.microsoft.com/office/drawing/2014/main" id="{C6BE46A8-3274-46D3-867A-BAA59F5345A3}"/>
              </a:ext>
            </a:extLst>
          </p:cNvPr>
          <p:cNvSpPr>
            <a:spLocks noGrp="1"/>
          </p:cNvSpPr>
          <p:nvPr>
            <p:ph idx="1"/>
          </p:nvPr>
        </p:nvSpPr>
        <p:spPr/>
        <p:txBody>
          <a:bodyPr>
            <a:normAutofit fontScale="92500" lnSpcReduction="20000"/>
          </a:bodyPr>
          <a:lstStyle/>
          <a:p>
            <a:r>
              <a:rPr lang="en-US" dirty="0"/>
              <a:t>Include the mapping (figure) proposal as ONE model in TR-0052 (others may be proposed) with the nomenclature being either:</a:t>
            </a:r>
          </a:p>
          <a:p>
            <a:pPr marL="971550" lvl="1" indent="-514350">
              <a:buFont typeface="+mj-lt"/>
              <a:buAutoNum type="alphaLcPeriod"/>
            </a:pPr>
            <a:r>
              <a:rPr lang="en-US" dirty="0"/>
              <a:t> used specifically for this model for further study</a:t>
            </a:r>
          </a:p>
          <a:p>
            <a:pPr marL="971550" lvl="1" indent="-514350">
              <a:buFont typeface="+mj-lt"/>
              <a:buAutoNum type="alphaLcPeriod"/>
            </a:pPr>
            <a:r>
              <a:rPr lang="en-US" dirty="0"/>
              <a:t> used as a base for further study within the entire WI (with changes as needed from further study)</a:t>
            </a:r>
          </a:p>
          <a:p>
            <a:pPr marL="457200" lvl="1" indent="0">
              <a:buNone/>
            </a:pPr>
            <a:endParaRPr lang="en-US" dirty="0"/>
          </a:p>
          <a:p>
            <a:pPr marL="457200" lvl="1" indent="0">
              <a:buNone/>
            </a:pPr>
            <a:r>
              <a:rPr lang="en-US" dirty="0">
                <a:solidFill>
                  <a:schemeClr val="tx1"/>
                </a:solidFill>
              </a:rPr>
              <a:t>If option b above is chosen:</a:t>
            </a:r>
          </a:p>
          <a:p>
            <a:pPr lvl="1">
              <a:buFontTx/>
              <a:buChar char="-"/>
            </a:pPr>
            <a:r>
              <a:rPr lang="en-US" dirty="0"/>
              <a:t>Agree on minimizing the use of term “Edge” in favor of “Cloudlet” and “Endpoint” for clarity</a:t>
            </a:r>
          </a:p>
          <a:p>
            <a:pPr lvl="1">
              <a:buFontTx/>
              <a:buChar char="-"/>
            </a:pPr>
            <a:r>
              <a:rPr lang="en-US" dirty="0"/>
              <a:t>Decide on extent of terminology cleanup in usecases and existing TR-0052 text</a:t>
            </a:r>
          </a:p>
          <a:p>
            <a:pPr lvl="1">
              <a:buFontTx/>
              <a:buChar char="-"/>
            </a:pPr>
            <a:endParaRPr lang="en-US" dirty="0"/>
          </a:p>
          <a:p>
            <a:pPr lvl="1"/>
            <a:endParaRPr lang="en-US" dirty="0"/>
          </a:p>
          <a:p>
            <a:pPr marL="457200" lvl="1" indent="0">
              <a:buNone/>
            </a:pPr>
            <a:endParaRPr lang="en-US" dirty="0"/>
          </a:p>
        </p:txBody>
      </p:sp>
    </p:spTree>
    <p:extLst>
      <p:ext uri="{BB962C8B-B14F-4D97-AF65-F5344CB8AC3E}">
        <p14:creationId xmlns:p14="http://schemas.microsoft.com/office/powerpoint/2010/main" val="768197207"/>
      </p:ext>
    </p:extLst>
  </p:cSld>
  <p:clrMapOvr>
    <a:masterClrMapping/>
  </p:clrMapOvr>
</p:sld>
</file>

<file path=ppt/theme/theme1.xml><?xml version="1.0" encoding="utf-8"?>
<a:theme xmlns:a="http://schemas.openxmlformats.org/drawingml/2006/main" name="oneM2M Content Theme">
  <a:themeElements>
    <a:clrScheme name="oneM2M">
      <a:dk1>
        <a:srgbClr val="000000"/>
      </a:dk1>
      <a:lt1>
        <a:sysClr val="window" lastClr="FFFFFF"/>
      </a:lt1>
      <a:dk2>
        <a:srgbClr val="505450"/>
      </a:dk2>
      <a:lt2>
        <a:srgbClr val="A0A0A3"/>
      </a:lt2>
      <a:accent1>
        <a:srgbClr val="B42025"/>
      </a:accent1>
      <a:accent2>
        <a:srgbClr val="F6921E"/>
      </a:accent2>
      <a:accent3>
        <a:srgbClr val="005480"/>
      </a:accent3>
      <a:accent4>
        <a:srgbClr val="668C97"/>
      </a:accent4>
      <a:accent5>
        <a:srgbClr val="716896"/>
      </a:accent5>
      <a:accent6>
        <a:srgbClr val="0080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75653</TotalTime>
  <Words>1187</Words>
  <Application>Microsoft Office PowerPoint</Application>
  <PresentationFormat>On-screen Show (4:3)</PresentationFormat>
  <Paragraphs>106</Paragraphs>
  <Slides>16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굴림</vt:lpstr>
      <vt:lpstr>Malgun Gothic</vt:lpstr>
      <vt:lpstr>Arial</vt:lpstr>
      <vt:lpstr>Calibri</vt:lpstr>
      <vt:lpstr>oneM2M Content Theme</vt:lpstr>
      <vt:lpstr>Edge/Fog Nomenclature Proposal</vt:lpstr>
      <vt:lpstr>Introduction</vt:lpstr>
      <vt:lpstr>Fog Deployment</vt:lpstr>
      <vt:lpstr>Cloudlet (Mobile Edge) Deployment</vt:lpstr>
      <vt:lpstr>Capabilities (1)</vt:lpstr>
      <vt:lpstr>Capabilities (2)</vt:lpstr>
      <vt:lpstr>Notes</vt:lpstr>
      <vt:lpstr>Example deployment</vt:lpstr>
      <vt:lpstr>Way Forward</vt:lpstr>
      <vt:lpstr>OpenFog and ETSI MEC background</vt:lpstr>
      <vt:lpstr>ETSI MEC concepts</vt:lpstr>
      <vt:lpstr>ETSI MEC architecture</vt:lpstr>
      <vt:lpstr>ETSI MEC</vt:lpstr>
      <vt:lpstr>OpenFog</vt:lpstr>
      <vt:lpstr>OpenFog software view</vt:lpstr>
      <vt:lpstr>NIST</vt:lpstr>
    </vt:vector>
  </TitlesOfParts>
  <Company>oneM2M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oneM2M - Taking a Look Inside</dc:title>
  <dc:creator/>
  <cp:keywords>oneM2M, M2M, IoT</cp:keywords>
  <cp:lastModifiedBy>Catalina Mladin</cp:lastModifiedBy>
  <cp:revision>2901</cp:revision>
  <cp:lastPrinted>2014-10-30T16:01:28Z</cp:lastPrinted>
  <dcterms:created xsi:type="dcterms:W3CDTF">2012-09-11T22:52:11Z</dcterms:created>
  <dcterms:modified xsi:type="dcterms:W3CDTF">2018-07-17T13:46:24Z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AdHocReviewCycleID">
    <vt:i4>1672106458</vt:i4>
  </property>
  <property fmtid="{D5CDD505-2E9C-101B-9397-08002B2CF9AE}" pid="4" name="_EmailSubject">
    <vt:lpwstr>TIA oneM2M panel discussion </vt:lpwstr>
  </property>
  <property fmtid="{D5CDD505-2E9C-101B-9397-08002B2CF9AE}" pid="5" name="_AuthorEmail">
    <vt:lpwstr>omar.elloumi@nokia.com</vt:lpwstr>
  </property>
  <property fmtid="{D5CDD505-2E9C-101B-9397-08002B2CF9AE}" pid="6" name="_AuthorEmailDisplayName">
    <vt:lpwstr>Elloumi, Omar (Nokia - FR)</vt:lpwstr>
  </property>
  <property fmtid="{D5CDD505-2E9C-101B-9397-08002B2CF9AE}" pid="7" name="_PreviousAdHocReviewCycleID">
    <vt:i4>473736659</vt:i4>
  </property>
</Properties>
</file>