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3"/>
    <p:sldId id="270" r:id="rId4"/>
    <p:sldId id="257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7" descr="C:\Documents and Settings\mcauley\Local Settings\Temp\wz83a6\oneM2M\oneM2M-Logo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05150" y="28575"/>
            <a:ext cx="5981700" cy="408305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6" name="Rounded Rectangle 5"/>
          <p:cNvSpPr/>
          <p:nvPr/>
        </p:nvSpPr>
        <p:spPr>
          <a:xfrm>
            <a:off x="1981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 eaLnBrk="1" hangingPunct="1"/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/>
          </p:nvPr>
        </p:nvSpPr>
        <p:spPr>
          <a:xfrm>
            <a:off x="1634490" y="3459480"/>
            <a:ext cx="82296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lvl="0">
              <a:defRPr kern="1200"/>
            </a:lvl1pPr>
          </a:lstStyle>
          <a:p>
            <a:pPr lvl="0" eaLnBrk="1" hangingPunct="1"/>
            <a:r>
              <a:rPr lang="x-none" altLang="en-US" sz="3600" b="1" dirty="0">
                <a:solidFill>
                  <a:srgbClr val="A0A0A3"/>
                </a:solidFill>
              </a:rPr>
              <a:t>oneM2M interop 6 action point</a:t>
            </a:r>
            <a:endParaRPr lang="x-none" altLang="en-US" sz="3600" b="1" dirty="0">
              <a:solidFill>
                <a:srgbClr val="A0A0A3"/>
              </a:solidFill>
            </a:endParaRPr>
          </a:p>
        </p:txBody>
      </p:sp>
      <p:sp>
        <p:nvSpPr>
          <p:cNvPr id="5125" name="TextBox 4"/>
          <p:cNvSpPr txBox="1"/>
          <p:nvPr/>
        </p:nvSpPr>
        <p:spPr>
          <a:xfrm>
            <a:off x="2065338" y="5256213"/>
            <a:ext cx="7997825" cy="11887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Group Name: TST</a:t>
            </a:r>
            <a:endParaRPr lang="en-US" altLang="fr-FR" dirty="0">
              <a:solidFill>
                <a:srgbClr val="B42025"/>
              </a:solidFill>
              <a:latin typeface="Calibri" charset="0"/>
              <a:ea typeface="Arial" panose="02080604020202020204" charset="0"/>
            </a:endParaRPr>
          </a:p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Source: </a:t>
            </a:r>
            <a:r>
              <a:rPr lang="ja-JP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 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Mahdi BEN ALAYA</a:t>
            </a:r>
            <a:r>
              <a:rPr lang="en-US" altLang="ja-JP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; 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benalaya@sensinov.com</a:t>
            </a:r>
            <a:b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</a:b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	 Keebum Kim; keebum.kim@tta.or.kr</a:t>
            </a:r>
            <a:endParaRPr lang="x-none" altLang="en-US" dirty="0">
              <a:solidFill>
                <a:srgbClr val="B42025"/>
              </a:solidFill>
              <a:latin typeface="Calibri" charset="0"/>
              <a:ea typeface="ＭＳ Ｐゴシック" charset="-128"/>
            </a:endParaRPr>
          </a:p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Meeting Date: 2018-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07</a:t>
            </a:r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-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16</a:t>
            </a:r>
            <a:endParaRPr lang="x-none" altLang="en-US" dirty="0">
              <a:solidFill>
                <a:srgbClr val="B42025"/>
              </a:solidFill>
              <a:latin typeface="Calibri" charset="0"/>
              <a:ea typeface="Arial" panose="020806040202020202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8. Direct notification using MQTT binding: Not clear how the CSE will get the response back.</a:t>
            </a:r>
            <a:endParaRPr lang="x-none" altLang="en-US" sz="3200" b="1"/>
          </a:p>
          <a:p>
            <a:pPr marL="0" indent="0">
              <a:buNone/>
            </a:pPr>
            <a:endParaRPr lang="x-none" altLang="en-US" sz="2000" b="1"/>
          </a:p>
          <a:p>
            <a:pPr marL="0" indent="0">
              <a:buNone/>
            </a:pPr>
            <a:r>
              <a:rPr lang="x-none" altLang="en-US" sz="2000" b="1"/>
              <a:t>Remark:</a:t>
            </a:r>
            <a:br>
              <a:rPr lang="x-none" altLang="en-US" sz="2000" b="1"/>
            </a:br>
            <a:r>
              <a:rPr lang="x-none" altLang="en-US" sz="2000"/>
              <a:t>Impossible for the CSE to get a notification response when sending a notification to an external MQTT broker using direction notification URI for many reasons:</a:t>
            </a:r>
            <a:endParaRPr lang="x-none" altLang="en-US" sz="2000"/>
          </a:p>
          <a:p>
            <a:pPr marL="457200" indent="-457200"/>
            <a:r>
              <a:rPr lang="x-none" altLang="en-US" sz="2000"/>
              <a:t>External brokers do not follow oneM2M topic convention</a:t>
            </a:r>
            <a:endParaRPr lang="x-none" altLang="en-US" sz="2000"/>
          </a:p>
          <a:p>
            <a:pPr marL="457200" indent="-457200"/>
            <a:r>
              <a:rPr lang="x-none" altLang="en-US" sz="2000"/>
              <a:t>Many consumer could subscribe to the topic so which consumer will send the notfication response and in which topic?</a:t>
            </a:r>
            <a:endParaRPr lang="x-none" altLang="en-US" sz="2000"/>
          </a:p>
          <a:p>
            <a:pPr marL="0" indent="0">
              <a:buNone/>
            </a:pPr>
            <a:r>
              <a:rPr lang="x-none" altLang="en-US" sz="2000">
                <a:sym typeface="+mn-ea"/>
              </a:rPr>
              <a:t>By default publish/subscribe broker do not require a response. </a:t>
            </a:r>
            <a:endParaRPr lang="x-none" altLang="en-US" sz="2000"/>
          </a:p>
          <a:p>
            <a:pPr marL="0" indent="0">
              <a:buNone/>
            </a:pPr>
            <a:endParaRPr lang="x-none" altLang="en-US" sz="2000"/>
          </a:p>
          <a:p>
            <a:pPr marL="0" indent="0">
              <a:buNone/>
            </a:pPr>
            <a:r>
              <a:rPr lang="x-none" altLang="en-US" sz="2000" b="1"/>
              <a:t>AP: </a:t>
            </a:r>
            <a:endParaRPr lang="x-none" altLang="en-US" sz="2000" b="1"/>
          </a:p>
          <a:p>
            <a:pPr marL="0" indent="0">
              <a:buNone/>
            </a:pPr>
            <a:r>
              <a:rPr lang="x-none" altLang="en-US" sz="2000"/>
              <a:t>Make notification response optional in the case of direct notification.</a:t>
            </a:r>
            <a:br>
              <a:rPr lang="x-none" altLang="en-US" sz="2000"/>
            </a:br>
            <a:endParaRPr lang="x-none" altLang="en-US" sz="2000"/>
          </a:p>
          <a:p>
            <a:pPr marL="0" lvl="0" indent="0">
              <a:buNone/>
            </a:pPr>
            <a:r>
              <a:rPr lang="x-none" altLang="en-US" sz="2000" b="1">
                <a:sym typeface="+mn-ea"/>
              </a:rPr>
              <a:t>Volunteers:</a:t>
            </a:r>
            <a:endParaRPr lang="x-none" altLang="en-US" sz="2000" b="1">
              <a:sym typeface="+mn-ea"/>
            </a:endParaRPr>
          </a:p>
          <a:p>
            <a:pPr marL="342900" lvl="0" indent="-342900"/>
            <a:r>
              <a:rPr lang="x-none" altLang="en-US" sz="2000">
                <a:sym typeface="+mn-ea"/>
              </a:rPr>
              <a:t>Dale?</a:t>
            </a:r>
            <a:endParaRPr lang="x-none" altLang="en-US" sz="2000">
              <a:sym typeface="+mn-ea"/>
            </a:endParaRPr>
          </a:p>
          <a:p>
            <a:pPr marL="342900" lvl="0" indent="-342900"/>
            <a:r>
              <a:rPr lang="x-none" altLang="en-US" sz="2000">
                <a:sym typeface="+mn-ea"/>
              </a:rPr>
              <a:t>SeungMyeong?</a:t>
            </a:r>
            <a:endParaRPr lang="x-none" altLang="en-US" sz="2000"/>
          </a:p>
          <a:p>
            <a:pPr marL="342900" lvl="0" indent="-342900"/>
            <a:endParaRPr lang="x-none" altLang="en-US"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9. TS-0001 Annex I.2 Valid resource IDs is very confusing</a:t>
            </a:r>
            <a:endParaRPr lang="x-none" altLang="en-US" sz="3200" b="1"/>
          </a:p>
          <a:p>
            <a:pPr marL="0" indent="0">
              <a:buNone/>
            </a:pPr>
            <a:endParaRPr lang="x-none" altLang="en-US" b="1"/>
          </a:p>
          <a:p>
            <a:pPr marL="0" indent="0">
              <a:buNone/>
            </a:pPr>
            <a:r>
              <a:rPr lang="x-none" altLang="en-US" b="1">
                <a:sym typeface="+mn-ea"/>
              </a:rPr>
              <a:t>AP option 1:  </a:t>
            </a:r>
            <a:endParaRPr lang="x-none" altLang="en-US" b="1"/>
          </a:p>
          <a:p>
            <a:pPr marL="0" indent="0">
              <a:buNone/>
            </a:pPr>
            <a:r>
              <a:rPr lang="x-none" altLang="en-US">
                <a:sym typeface="+mn-ea"/>
              </a:rPr>
              <a:t>Fix the errors and provide better example (e.g not use resourceID 000001 and resourceName 000002)</a:t>
            </a:r>
            <a:endParaRPr lang="x-none" altLang="en-US" b="1">
              <a:sym typeface="+mn-ea"/>
            </a:endParaRPr>
          </a:p>
          <a:p>
            <a:pPr marL="0" indent="0">
              <a:buNone/>
            </a:pPr>
            <a:endParaRPr lang="x-none" altLang="en-US" b="1"/>
          </a:p>
          <a:p>
            <a:pPr marL="0" indent="0">
              <a:buNone/>
            </a:pPr>
            <a:r>
              <a:rPr lang="x-none" altLang="en-US" b="1"/>
              <a:t>AP option 2:  </a:t>
            </a:r>
            <a:endParaRPr lang="x-none" altLang="en-US" b="1"/>
          </a:p>
          <a:p>
            <a:pPr marL="0" indent="0">
              <a:buNone/>
            </a:pPr>
            <a:r>
              <a:rPr lang="x-none" altLang="en-US"/>
              <a:t>Remove the annex completely</a:t>
            </a:r>
            <a:endParaRPr lang="x-none" altLang="en-US"/>
          </a:p>
          <a:p>
            <a:pPr marL="0" indent="0">
              <a:buNone/>
            </a:pPr>
            <a:endParaRPr lang="x-none" altLang="en-US"/>
          </a:p>
          <a:p>
            <a:pPr marL="0" lvl="0" indent="0">
              <a:buNone/>
            </a:pPr>
            <a:r>
              <a:rPr lang="x-none" altLang="en-US" b="1">
                <a:sym typeface="+mn-ea"/>
              </a:rPr>
              <a:t>Volunteers:</a:t>
            </a:r>
            <a:endParaRPr lang="x-none" altLang="en-US" b="1">
              <a:sym typeface="+mn-ea"/>
            </a:endParaRPr>
          </a:p>
          <a:p>
            <a:pPr marL="342900" lvl="0" indent="-342900"/>
            <a:r>
              <a:rPr lang="x-none" altLang="en-US">
                <a:sym typeface="+mn-ea"/>
              </a:rPr>
              <a:t>Bob?</a:t>
            </a:r>
            <a:endParaRPr lang="x-none" altLang="en-US">
              <a:sym typeface="+mn-ea"/>
            </a:endParaRPr>
          </a:p>
          <a:p>
            <a:pPr marL="342900" lvl="0" indent="-342900"/>
            <a:r>
              <a:rPr lang="x-none" altLang="en-US">
                <a:sym typeface="+mn-ea"/>
              </a:rPr>
              <a:t>Mahdi?</a:t>
            </a:r>
            <a:endParaRPr lang="x-none" altLang="en-US"/>
          </a:p>
          <a:p>
            <a:pPr marL="0" indent="0">
              <a:buNone/>
            </a:pPr>
            <a:endParaRPr lang="x-none" altLang="en-US" sz="3200"/>
          </a:p>
          <a:p>
            <a:pPr marL="0" indent="0">
              <a:buNone/>
            </a:pPr>
            <a:endParaRPr lang="x-none" altLang="en-US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1. CSEBase resource name "dot" vs "dash"</a:t>
            </a:r>
            <a:endParaRPr lang="x-none" altLang="en-US" sz="3200" b="1"/>
          </a:p>
          <a:p>
            <a:pPr marL="457200" lvl="1" indent="0">
              <a:buNone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b="1"/>
              <a:t>Remark:</a:t>
            </a:r>
            <a:br>
              <a:rPr lang="x-none" altLang="en-US" b="1"/>
            </a:br>
            <a:r>
              <a:rPr lang="x-none" altLang="en-US"/>
              <a:t>The "Dot" has been replaced by "Dash" in release 2 but not in release 3. Only "</a:t>
            </a:r>
            <a:r>
              <a:rPr lang="x-none" altLang="en-US">
                <a:sym typeface="+mn-ea"/>
              </a:rPr>
              <a:t>dash" shall be used as a shortcut for CSEBase resource name.</a:t>
            </a:r>
            <a:endParaRPr lang="x-none" altLang="en-US"/>
          </a:p>
          <a:p>
            <a:pPr marL="0" lvl="0" indent="0">
              <a:buNone/>
            </a:pPr>
            <a:endParaRPr lang="x-none" altLang="en-US"/>
          </a:p>
          <a:p>
            <a:pPr marL="0" lvl="0" indent="0">
              <a:buNone/>
            </a:pPr>
            <a:r>
              <a:rPr lang="x-none" altLang="en-US" b="1"/>
              <a:t>AP:</a:t>
            </a:r>
            <a:br>
              <a:rPr lang="x-none" altLang="en-US" b="1"/>
            </a:br>
            <a:r>
              <a:rPr lang="x-none" altLang="en-US"/>
              <a:t>Update release 3.</a:t>
            </a:r>
            <a:endParaRPr lang="x-none" altLang="en-US"/>
          </a:p>
          <a:p>
            <a:pPr marL="0" lvl="0" indent="0">
              <a:buNone/>
            </a:pPr>
            <a:endParaRPr lang="x-none" altLang="en-US"/>
          </a:p>
          <a:p>
            <a:pPr marL="0" lvl="0" indent="0">
              <a:buNone/>
            </a:pPr>
            <a:r>
              <a:rPr lang="x-none" altLang="en-US" b="1"/>
              <a:t>Volunteers:</a:t>
            </a:r>
            <a:endParaRPr lang="x-none" altLang="en-US" b="1"/>
          </a:p>
          <a:p>
            <a:pPr marL="457200" lvl="0" indent="-457200"/>
            <a:r>
              <a:rPr lang="x-none" altLang="en-US"/>
              <a:t>Mahdi?</a:t>
            </a:r>
            <a:endParaRPr lang="x-none" altLang="en-US">
              <a:sym typeface="+mn-ea"/>
            </a:endParaRPr>
          </a:p>
          <a:p>
            <a:pPr marL="457200" lvl="0" indent="-457200"/>
            <a:endParaRPr lang="x-none" altLang="en-US" sz="3200">
              <a:sym typeface="+mn-ea"/>
            </a:endParaRPr>
          </a:p>
          <a:p>
            <a:pPr marL="457200" lvl="0" indent="-457200"/>
            <a:endParaRPr lang="x-none" altLang="en-US"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1. All VS * in ACP ACOR attribute: Is it possible to use * instead of all ? If yes why do we need "all".</a:t>
            </a:r>
            <a:endParaRPr lang="x-none" altLang="en-US" sz="3200" b="1"/>
          </a:p>
          <a:p>
            <a:pPr marL="457200" lvl="1" indent="0">
              <a:buNone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sz="2400" b="1"/>
              <a:t>AP option 1:</a:t>
            </a:r>
            <a:endParaRPr lang="x-none" altLang="en-US" sz="2400" b="1"/>
          </a:p>
          <a:p>
            <a:pPr marL="457200" lvl="0" indent="-457200"/>
            <a:r>
              <a:rPr lang="x-none" altLang="en-US" sz="2400"/>
              <a:t>"*" could be used by itself (Should be clarified on the spec)</a:t>
            </a:r>
            <a:endParaRPr lang="x-none" altLang="en-US" sz="2400"/>
          </a:p>
          <a:p>
            <a:pPr marL="457200" lvl="0" indent="-457200"/>
            <a:r>
              <a:rPr lang="x-none" altLang="en-US" sz="2400"/>
              <a:t>Remove the "all" (redundant)</a:t>
            </a:r>
            <a:endParaRPr lang="x-none" altLang="en-US" sz="2400"/>
          </a:p>
          <a:p>
            <a:pPr marL="457200" lvl="0" indent="-457200"/>
            <a:endParaRPr lang="x-none" altLang="en-US" sz="2400"/>
          </a:p>
          <a:p>
            <a:pPr marL="0" lvl="0" indent="0">
              <a:buNone/>
            </a:pPr>
            <a:r>
              <a:rPr lang="x-none" altLang="en-US" sz="2400" b="1"/>
              <a:t>AP option 2:</a:t>
            </a:r>
            <a:endParaRPr lang="x-none" altLang="en-US" sz="2400" b="1"/>
          </a:p>
          <a:p>
            <a:pPr marL="457200" lvl="0" indent="-457200"/>
            <a:r>
              <a:rPr lang="x-none" altLang="en-US" sz="2400"/>
              <a:t>"*" could not be used by itself </a:t>
            </a:r>
            <a:r>
              <a:rPr lang="x-none" altLang="en-US" sz="2400">
                <a:sym typeface="+mn-ea"/>
              </a:rPr>
              <a:t>(Should be clarified on the spec)</a:t>
            </a:r>
            <a:endParaRPr lang="x-none" altLang="en-US" sz="2400">
              <a:sym typeface="+mn-ea"/>
            </a:endParaRPr>
          </a:p>
          <a:p>
            <a:pPr marL="457200" lvl="0" indent="-457200"/>
            <a:r>
              <a:rPr lang="x-none" altLang="en-US" sz="2400">
                <a:sym typeface="+mn-ea"/>
              </a:rPr>
              <a:t>Remove or update any ambiguous exemples</a:t>
            </a:r>
            <a:endParaRPr lang="x-none" altLang="en-US" sz="2400">
              <a:sym typeface="+mn-ea"/>
            </a:endParaRPr>
          </a:p>
          <a:p>
            <a:pPr marL="457200" lvl="0" indent="-457200"/>
            <a:r>
              <a:rPr lang="x-none" altLang="en-US" sz="2400">
                <a:sym typeface="+mn-ea"/>
              </a:rPr>
              <a:t>Keep the "all"</a:t>
            </a:r>
            <a:endParaRPr lang="x-none" altLang="en-US" sz="2400">
              <a:sym typeface="+mn-ea"/>
            </a:endParaRPr>
          </a:p>
          <a:p>
            <a:pPr marL="457200" lvl="0" indent="-457200"/>
            <a:endParaRPr lang="x-none" altLang="en-US" sz="2400">
              <a:sym typeface="+mn-ea"/>
            </a:endParaRPr>
          </a:p>
          <a:p>
            <a:pPr marL="0" lvl="0" indent="0">
              <a:buNone/>
            </a:pPr>
            <a:r>
              <a:rPr lang="x-none" altLang="en-US" sz="2400" b="1">
                <a:sym typeface="+mn-ea"/>
              </a:rPr>
              <a:t>Volunteers:</a:t>
            </a:r>
            <a:endParaRPr lang="x-none" altLang="en-US" sz="2400" b="1"/>
          </a:p>
          <a:p>
            <a:pPr marL="342900" lvl="0" indent="-342900"/>
            <a:r>
              <a:rPr lang="x-none" altLang="en-US" sz="2400">
                <a:sym typeface="+mn-ea"/>
              </a:rPr>
              <a:t>Mahdi?</a:t>
            </a:r>
            <a:endParaRPr lang="x-none" altLang="en-US" sz="2400">
              <a:sym typeface="+mn-ea"/>
            </a:endParaRPr>
          </a:p>
          <a:p>
            <a:pPr marL="457200" lvl="0" indent="-457200"/>
            <a:endParaRPr lang="x-none" altLang="en-US" sz="3200">
              <a:sym typeface="+mn-ea"/>
            </a:endParaRPr>
          </a:p>
          <a:p>
            <a:pPr marL="457200" lvl="0" indent="-457200"/>
            <a:endParaRPr lang="x-none" altLang="en-US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2. What are the possible values of "*". Could it means an empty character? if Yes, then this kind of expression "/*/123" (SP-Relative) will include this originator"//123" (Absolute).</a:t>
            </a:r>
            <a:endParaRPr lang="x-none" altLang="en-US" sz="3200" b="1"/>
          </a:p>
          <a:p>
            <a:pPr marL="514350" indent="-514350">
              <a:buAutoNum type="arabicPeriod"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sz="2600" b="1">
                <a:sym typeface="+mn-ea"/>
              </a:rPr>
              <a:t>Remark:</a:t>
            </a:r>
            <a:br>
              <a:rPr lang="x-none" altLang="en-US" sz="2600">
                <a:sym typeface="+mn-ea"/>
              </a:rPr>
            </a:br>
            <a:r>
              <a:rPr lang="x-none" altLang="en-US" sz="2600">
                <a:sym typeface="+mn-ea"/>
              </a:rPr>
              <a:t>The spec doesn't specify the possible values for "*", however for discovery the spec says it could be empty. Also, the "*" in regular expression includes </a:t>
            </a:r>
            <a:r>
              <a:rPr lang="x-none" altLang="en-US" sz="2600">
                <a:sym typeface="+mn-ea"/>
              </a:rPr>
              <a:t>in general </a:t>
            </a:r>
            <a:r>
              <a:rPr lang="x-none" altLang="en-US" sz="2600">
                <a:sym typeface="+mn-ea"/>
              </a:rPr>
              <a:t>the empty characer. </a:t>
            </a:r>
            <a:endParaRPr lang="x-none" altLang="en-US" sz="2600">
              <a:sym typeface="+mn-ea"/>
            </a:endParaRPr>
          </a:p>
          <a:p>
            <a:pPr marL="0" lvl="0" indent="0">
              <a:buNone/>
            </a:pPr>
            <a:br>
              <a:rPr lang="x-none" altLang="en-US" sz="2600" b="1">
                <a:sym typeface="+mn-ea"/>
              </a:rPr>
            </a:br>
            <a:r>
              <a:rPr lang="x-none" altLang="en-US" sz="2600" b="1">
                <a:sym typeface="+mn-ea"/>
              </a:rPr>
              <a:t>AP:</a:t>
            </a:r>
            <a:endParaRPr lang="x-none" altLang="en-US" sz="2600" b="1">
              <a:sym typeface="+mn-ea"/>
            </a:endParaRPr>
          </a:p>
          <a:p>
            <a:pPr marL="457200" lvl="0" indent="-457200"/>
            <a:r>
              <a:rPr lang="x-none" altLang="en-US" sz="2600">
                <a:sym typeface="+mn-ea"/>
              </a:rPr>
              <a:t>Add a clarification note</a:t>
            </a:r>
            <a:endParaRPr lang="x-none" altLang="en-US" sz="2600">
              <a:sym typeface="+mn-ea"/>
            </a:endParaRPr>
          </a:p>
          <a:p>
            <a:pPr marL="457200" lvl="0" indent="-457200"/>
            <a:endParaRPr lang="x-none" altLang="en-US" sz="2600">
              <a:sym typeface="+mn-ea"/>
            </a:endParaRPr>
          </a:p>
          <a:p>
            <a:pPr marL="0" lvl="0" indent="0">
              <a:buNone/>
            </a:pPr>
            <a:r>
              <a:rPr lang="x-none" altLang="en-US" sz="2600" b="1">
                <a:sym typeface="+mn-ea"/>
              </a:rPr>
              <a:t>Volunteers:</a:t>
            </a:r>
            <a:endParaRPr lang="x-none" altLang="en-US" sz="2600" b="1">
              <a:sym typeface="+mn-ea"/>
            </a:endParaRPr>
          </a:p>
          <a:p>
            <a:pPr marL="342900" lvl="0" indent="-342900"/>
            <a:r>
              <a:rPr lang="x-none" altLang="en-US" sz="2600">
                <a:sym typeface="+mn-ea"/>
              </a:rPr>
              <a:t>Miguel?</a:t>
            </a:r>
            <a:endParaRPr lang="x-none" altLang="en-US" sz="2600">
              <a:sym typeface="+mn-ea"/>
            </a:endParaRPr>
          </a:p>
          <a:p>
            <a:pPr marL="457200" lvl="0" indent="-457200"/>
            <a:endParaRPr lang="x-none" altLang="en-US">
              <a:sym typeface="+mn-ea"/>
            </a:endParaRPr>
          </a:p>
          <a:p>
            <a:pPr marL="0" lvl="0" indent="0">
              <a:buNone/>
            </a:pPr>
            <a:endParaRPr lang="x-none" altLang="en-US"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3. Poor examples describing the content of "val" in example TS-0004 8.4.3. What is the addressing format?</a:t>
            </a:r>
            <a:endParaRPr lang="x-none" altLang="en-US" sz="3200" b="1"/>
          </a:p>
          <a:p>
            <a:pPr marL="514350" indent="-514350">
              <a:buAutoNum type="arabicPeriod"/>
            </a:pPr>
            <a:endParaRPr lang="x-none" altLang="en-US"/>
          </a:p>
          <a:p>
            <a:pPr marL="0" indent="0">
              <a:buNone/>
            </a:pPr>
            <a:r>
              <a:rPr lang="x-none" altLang="en-US" sz="3200" b="1"/>
              <a:t>AP:</a:t>
            </a:r>
            <a:endParaRPr lang="x-none" altLang="en-US" sz="3200" b="1"/>
          </a:p>
          <a:p>
            <a:pPr marL="0" indent="0">
              <a:buNone/>
            </a:pPr>
            <a:r>
              <a:rPr lang="x-none" altLang="en-US" sz="3200"/>
              <a:t>Provide better url-like examples </a:t>
            </a:r>
            <a:endParaRPr lang="x-none" altLang="en-US" sz="3200"/>
          </a:p>
          <a:p>
            <a:pPr marL="0" indent="0">
              <a:buNone/>
            </a:pPr>
            <a:r>
              <a:rPr lang="x-none" altLang="en-US" sz="3200"/>
              <a:t>(e.g.avoid using integer values like 123)</a:t>
            </a:r>
            <a:endParaRPr lang="x-none" altLang="en-US" sz="3200"/>
          </a:p>
          <a:p>
            <a:pPr marL="0" indent="0">
              <a:buNone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sz="3200" b="1">
                <a:sym typeface="+mn-ea"/>
              </a:rPr>
              <a:t>Volunteers:</a:t>
            </a:r>
            <a:endParaRPr lang="x-none" altLang="en-US" sz="3200" b="1">
              <a:sym typeface="+mn-ea"/>
            </a:endParaRPr>
          </a:p>
          <a:p>
            <a:pPr marL="342900" lvl="0" indent="-342900"/>
            <a:r>
              <a:rPr lang="x-none" altLang="en-US" sz="3200">
                <a:sym typeface="+mn-ea"/>
              </a:rPr>
              <a:t>Bob?</a:t>
            </a:r>
            <a:endParaRPr lang="x-none" altLang="en-US"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4. In TS-0004 7.3.3.10, the procedure defined to announce a resource when the hosting CSE is not registered to the </a:t>
            </a:r>
            <a:r>
              <a:rPr lang="x-none" altLang="en-US" sz="3200" b="1">
                <a:sym typeface="+mn-ea"/>
              </a:rPr>
              <a:t>announced-to CSE is not clear. (How to create the remoteCSEAnnc resource, etc.)</a:t>
            </a:r>
            <a:endParaRPr lang="x-none" altLang="en-US" sz="3200" b="1">
              <a:sym typeface="+mn-ea"/>
            </a:endParaRPr>
          </a:p>
          <a:p>
            <a:pPr marL="0" indent="0">
              <a:buNone/>
            </a:pPr>
            <a:endParaRPr lang="x-none" altLang="en-US" sz="2300"/>
          </a:p>
          <a:p>
            <a:pPr marL="0" indent="0">
              <a:buNone/>
            </a:pPr>
            <a:r>
              <a:rPr lang="x-none" altLang="en-US" sz="2500" b="1">
                <a:sym typeface="+mn-ea"/>
              </a:rPr>
              <a:t>Remark:</a:t>
            </a:r>
            <a:endParaRPr lang="x-none" altLang="en-US" sz="2500"/>
          </a:p>
          <a:p>
            <a:pPr marL="0" indent="0">
              <a:buNone/>
            </a:pPr>
            <a:r>
              <a:rPr lang="x-none" altLang="en-US" sz="2500"/>
              <a:t>Even the spec is not clear, technically it remains possible to implement the announcement however some participants requested to simplify the whole annoucement feature.</a:t>
            </a:r>
            <a:br>
              <a:rPr lang="x-none" altLang="en-US" sz="2500"/>
            </a:br>
            <a:endParaRPr lang="x-none" altLang="en-US" sz="2500"/>
          </a:p>
          <a:p>
            <a:pPr marL="0" indent="0">
              <a:buNone/>
            </a:pPr>
            <a:r>
              <a:rPr lang="x-none" altLang="en-US" sz="2500" b="1"/>
              <a:t>AP:</a:t>
            </a:r>
            <a:br>
              <a:rPr lang="x-none" altLang="en-US" sz="2500"/>
            </a:br>
            <a:r>
              <a:rPr lang="x-none" altLang="en-US" sz="2500"/>
              <a:t>Simplify and clarify the annoucement feature.</a:t>
            </a:r>
            <a:endParaRPr lang="x-none" altLang="en-US" sz="2500"/>
          </a:p>
          <a:p>
            <a:pPr marL="0" indent="0">
              <a:buNone/>
            </a:pPr>
            <a:endParaRPr lang="x-none" altLang="en-US" sz="2500"/>
          </a:p>
          <a:p>
            <a:pPr marL="0" lvl="0" indent="0">
              <a:buNone/>
            </a:pPr>
            <a:r>
              <a:rPr lang="x-none" altLang="en-US" sz="2500" b="1">
                <a:sym typeface="+mn-ea"/>
              </a:rPr>
              <a:t>Volunteers:</a:t>
            </a:r>
            <a:endParaRPr lang="x-none" altLang="en-US" sz="2500" b="1">
              <a:sym typeface="+mn-ea"/>
            </a:endParaRPr>
          </a:p>
          <a:p>
            <a:pPr marL="342900" lvl="0" indent="-342900"/>
            <a:r>
              <a:rPr lang="x-none" altLang="en-US" sz="2500"/>
              <a:t>Dale ?</a:t>
            </a:r>
            <a:endParaRPr lang="x-none" altLang="en-US" sz="2500"/>
          </a:p>
          <a:p>
            <a:pPr marL="342900" lvl="0" indent="-342900"/>
            <a:r>
              <a:rPr lang="x-none" altLang="en-US" sz="2500"/>
              <a:t>Miguel?</a:t>
            </a:r>
            <a:endParaRPr lang="x-none" altLang="en-US" sz="2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5. Technically, it is possible to implement the offset however we cannot garantee a good performance. </a:t>
            </a:r>
            <a:endParaRPr lang="x-none" altLang="en-US" sz="3200" b="1"/>
          </a:p>
          <a:p>
            <a:pPr marL="0" indent="0">
              <a:buNone/>
            </a:pPr>
            <a:endParaRPr lang="x-none" altLang="en-US" sz="3200"/>
          </a:p>
          <a:p>
            <a:pPr marL="0" indent="0">
              <a:buNone/>
            </a:pPr>
            <a:r>
              <a:rPr lang="x-none" altLang="en-US" sz="3200" b="1"/>
              <a:t>AP:</a:t>
            </a:r>
            <a:br>
              <a:rPr lang="x-none" altLang="en-US" sz="3200"/>
            </a:br>
            <a:r>
              <a:rPr lang="x-none" altLang="en-US" sz="3200">
                <a:sym typeface="+mn-ea"/>
              </a:rPr>
              <a:t>This is an implementation issue. No action point required.</a:t>
            </a:r>
            <a:endParaRPr lang="x-none" altLang="en-US" sz="3200">
              <a:sym typeface="+mn-ea"/>
            </a:endParaRPr>
          </a:p>
          <a:p>
            <a:pPr marL="0" indent="0">
              <a:buNone/>
            </a:pPr>
            <a:endParaRPr lang="x-none" altLang="en-US" sz="3200">
              <a:sym typeface="+mn-ea"/>
            </a:endParaRPr>
          </a:p>
          <a:p>
            <a:pPr marL="0" lvl="0" indent="0">
              <a:buNone/>
            </a:pPr>
            <a:r>
              <a:rPr lang="x-none" altLang="en-US" sz="3200" b="1">
                <a:sym typeface="+mn-ea"/>
              </a:rPr>
              <a:t>Volunteers:</a:t>
            </a:r>
            <a:endParaRPr lang="x-none" altLang="en-US" sz="3200" b="1">
              <a:sym typeface="+mn-ea"/>
            </a:endParaRPr>
          </a:p>
          <a:p>
            <a:pPr marL="342900" lvl="0" indent="-342900"/>
            <a:r>
              <a:rPr lang="x-none" altLang="en-US" sz="3200">
                <a:sym typeface="+mn-ea"/>
              </a:rPr>
              <a:t>Bob will investigate and confirm?</a:t>
            </a:r>
            <a:endParaRPr lang="x-none" altLang="en-US" sz="3200"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6. TS-0004 6.3.5.4, Not clear why the releaseVersionIndicator attribute of the metaInformation of the request resource in blocking requests is mondatory knowing that this attribute is already present in the response. </a:t>
            </a:r>
            <a:endParaRPr lang="x-none" altLang="en-US" sz="3200" b="1"/>
          </a:p>
          <a:p>
            <a:pPr marL="514350" indent="-514350">
              <a:buAutoNum type="arabicPeriod"/>
            </a:pPr>
            <a:endParaRPr lang="x-none" altLang="en-US" sz="3200" b="1"/>
          </a:p>
          <a:p>
            <a:pPr marL="0" indent="0">
              <a:buNone/>
            </a:pPr>
            <a:r>
              <a:rPr lang="x-none" altLang="en-US" sz="2600" b="1">
                <a:sym typeface="+mn-ea"/>
              </a:rPr>
              <a:t>Remark:</a:t>
            </a:r>
            <a:endParaRPr lang="x-none" altLang="en-US" sz="2600"/>
          </a:p>
          <a:p>
            <a:pPr marL="0" indent="0">
              <a:buNone/>
            </a:pPr>
            <a:r>
              <a:rPr lang="x-none" altLang="en-US" sz="2600">
                <a:sym typeface="+mn-ea"/>
              </a:rPr>
              <a:t>It is seems that there is a specific use case for having releaseVersionInficator mondatory related to retargetting. </a:t>
            </a:r>
            <a:br>
              <a:rPr lang="x-none" altLang="en-US" sz="2600">
                <a:sym typeface="+mn-ea"/>
              </a:rPr>
            </a:br>
            <a:endParaRPr lang="x-none" altLang="en-US" sz="2600"/>
          </a:p>
          <a:p>
            <a:pPr marL="0" indent="0">
              <a:buNone/>
            </a:pPr>
            <a:r>
              <a:rPr lang="x-none" altLang="en-US" sz="2600" b="1">
                <a:sym typeface="+mn-ea"/>
              </a:rPr>
              <a:t>AP:</a:t>
            </a:r>
            <a:br>
              <a:rPr lang="x-none" altLang="en-US" sz="2600">
                <a:sym typeface="+mn-ea"/>
              </a:rPr>
            </a:br>
            <a:r>
              <a:rPr lang="x-none" altLang="en-US" sz="2600">
                <a:sym typeface="+mn-ea"/>
              </a:rPr>
              <a:t>Keep releaseVersionIndicator mondatory. No action point required.</a:t>
            </a:r>
            <a:endParaRPr lang="x-none" altLang="en-US" sz="2600">
              <a:sym typeface="+mn-ea"/>
            </a:endParaRPr>
          </a:p>
          <a:p>
            <a:pPr marL="0" indent="0">
              <a:buNone/>
            </a:pPr>
            <a:endParaRPr lang="x-none" altLang="en-US" sz="2600">
              <a:sym typeface="+mn-ea"/>
            </a:endParaRPr>
          </a:p>
          <a:p>
            <a:pPr marL="0" lvl="0" indent="0">
              <a:buNone/>
            </a:pPr>
            <a:r>
              <a:rPr lang="x-none" altLang="en-US" sz="2600" b="1">
                <a:sym typeface="+mn-ea"/>
              </a:rPr>
              <a:t>Volunteers:</a:t>
            </a:r>
            <a:endParaRPr lang="x-none" altLang="en-US" sz="2600" b="1">
              <a:sym typeface="+mn-ea"/>
            </a:endParaRPr>
          </a:p>
          <a:p>
            <a:pPr marL="342900" lvl="0" indent="-342900"/>
            <a:r>
              <a:rPr lang="x-none" altLang="en-US" sz="2600">
                <a:sym typeface="+mn-ea"/>
              </a:rPr>
              <a:t>Dale will investigate and confirm?</a:t>
            </a:r>
            <a:endParaRPr lang="x-none" altLang="en-US" sz="2600">
              <a:sym typeface="+mn-ea"/>
            </a:endParaRPr>
          </a:p>
          <a:p>
            <a:pPr marL="0" indent="0">
              <a:buNone/>
            </a:pPr>
            <a:endParaRPr lang="x-none" altLang="en-US" sz="2600"/>
          </a:p>
          <a:p>
            <a:pPr marL="0" indent="0">
              <a:buNone/>
            </a:pPr>
            <a:endParaRPr lang="x-none" altLang="en-US" sz="32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7. Shall the CSE send a notification when updating the child resource ? (e.g. for container, the state tag is always updated by the CSE)</a:t>
            </a:r>
            <a:endParaRPr lang="x-none" altLang="en-US" sz="3200" b="1"/>
          </a:p>
          <a:p>
            <a:pPr marL="0" indent="0">
              <a:buNone/>
            </a:pPr>
            <a:endParaRPr lang="x-none" altLang="en-US" sz="3200" b="1"/>
          </a:p>
          <a:p>
            <a:pPr marL="0" indent="0">
              <a:buNone/>
            </a:pPr>
            <a:r>
              <a:rPr lang="x-none" altLang="en-US" sz="3200" b="1"/>
              <a:t>R</a:t>
            </a:r>
            <a:r>
              <a:rPr lang="x-none" altLang="en-US" b="1"/>
              <a:t>emark:</a:t>
            </a:r>
            <a:endParaRPr lang="x-none" altLang="en-US" b="1"/>
          </a:p>
          <a:p>
            <a:pPr marL="0" indent="0">
              <a:buNone/>
            </a:pPr>
            <a:r>
              <a:rPr lang="x-none" altLang="en-US"/>
              <a:t>Some participants prefer to send notification only after an explicit update of a resource, and not after an implicit update by the CSE through child creation.</a:t>
            </a:r>
            <a:endParaRPr lang="x-none" altLang="en-US"/>
          </a:p>
          <a:p>
            <a:pPr marL="0" indent="0">
              <a:buNone/>
            </a:pPr>
            <a:endParaRPr lang="x-none" altLang="en-US" sz="3200"/>
          </a:p>
          <a:p>
            <a:pPr marL="0" indent="0">
              <a:buNone/>
            </a:pPr>
            <a:r>
              <a:rPr lang="x-none" altLang="en-US" b="1"/>
              <a:t>AP:</a:t>
            </a:r>
            <a:br>
              <a:rPr lang="x-none" altLang="en-US"/>
            </a:br>
            <a:r>
              <a:rPr lang="x-none" altLang="en-US"/>
              <a:t>Add a clarification note.</a:t>
            </a:r>
            <a:br>
              <a:rPr lang="x-none" altLang="en-US"/>
            </a:br>
            <a:endParaRPr lang="x-none" altLang="en-US"/>
          </a:p>
          <a:p>
            <a:pPr marL="0" indent="0">
              <a:buNone/>
            </a:pPr>
            <a:r>
              <a:rPr lang="x-none" altLang="en-US" b="1">
                <a:sym typeface="+mn-ea"/>
              </a:rPr>
              <a:t>Volunteers:</a:t>
            </a:r>
            <a:endParaRPr lang="x-none" altLang="en-US"/>
          </a:p>
          <a:p>
            <a:pPr marL="0" indent="0">
              <a:buNone/>
            </a:pPr>
            <a:r>
              <a:rPr lang="x-none" altLang="en-US"/>
              <a:t>SeungMyeong?</a:t>
            </a:r>
            <a:endParaRPr lang="x-none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3630</Words>
  <Application>Kingsoft Office WPP</Application>
  <PresentationFormat>Widescreen</PresentationFormat>
  <Paragraphs>118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Theme</vt:lpstr>
      <vt:lpstr>oneM2M interop 6 issues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mahdi</dc:creator>
  <cp:lastModifiedBy>mahdi</cp:lastModifiedBy>
  <cp:revision>66</cp:revision>
  <dcterms:created xsi:type="dcterms:W3CDTF">2018-07-17T18:48:25Z</dcterms:created>
  <dcterms:modified xsi:type="dcterms:W3CDTF">2018-07-17T18:48:25Z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1033-10.1.0.5707</vt:lpwstr>
  </property>
</Properties>
</file>