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2" r:id="rId1"/>
  </p:sldMasterIdLst>
  <p:notesMasterIdLst>
    <p:notesMasterId r:id="rId18"/>
  </p:notesMasterIdLst>
  <p:handoutMasterIdLst>
    <p:handoutMasterId r:id="rId19"/>
  </p:handoutMasterIdLst>
  <p:sldIdLst>
    <p:sldId id="305" r:id="rId2"/>
    <p:sldId id="955" r:id="rId3"/>
    <p:sldId id="1008" r:id="rId4"/>
    <p:sldId id="1016" r:id="rId5"/>
    <p:sldId id="1006" r:id="rId6"/>
    <p:sldId id="1004" r:id="rId7"/>
    <p:sldId id="1027" r:id="rId8"/>
    <p:sldId id="1026" r:id="rId9"/>
    <p:sldId id="1019" r:id="rId10"/>
    <p:sldId id="1020" r:id="rId11"/>
    <p:sldId id="1021" r:id="rId12"/>
    <p:sldId id="1022" r:id="rId13"/>
    <p:sldId id="1023" r:id="rId14"/>
    <p:sldId id="1018" r:id="rId15"/>
    <p:sldId id="1025" r:id="rId16"/>
    <p:sldId id="1024" r:id="rId17"/>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ualcomm_JB1" initials="QC_JB" lastIdx="1" clrIdx="0"/>
  <p:cmAuthor id="1" name="Catalina Mladin" initials="cmm" lastIdx="1" clrIdx="1">
    <p:extLst>
      <p:ext uri="{19B8F6BF-5375-455C-9EA6-DF929625EA0E}">
        <p15:presenceInfo xmlns:p15="http://schemas.microsoft.com/office/powerpoint/2012/main" userId="Catalina Mlad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6092"/>
    <a:srgbClr val="34B233"/>
    <a:srgbClr val="545054"/>
    <a:srgbClr val="B42025"/>
    <a:srgbClr val="F723CA"/>
    <a:srgbClr val="77933C"/>
    <a:srgbClr val="A88000"/>
    <a:srgbClr val="FF9933"/>
    <a:srgbClr val="4F81BD"/>
    <a:srgbClr val="FAC0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3C2FFA5D-87B4-456A-9821-1D502468CF0F}" styleName="Style à thème 1 - Accentuation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E25E649-3F16-4E02-A733-19D2CDBF48F0}" styleName="Style moyen 3 - Accentuation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231" autoAdjust="0"/>
    <p:restoredTop sz="83086" autoAdjust="0"/>
  </p:normalViewPr>
  <p:slideViewPr>
    <p:cSldViewPr>
      <p:cViewPr varScale="1">
        <p:scale>
          <a:sx n="84" d="100"/>
          <a:sy n="84" d="100"/>
        </p:scale>
        <p:origin x="859"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10" d="100"/>
        <a:sy n="110" d="100"/>
      </p:scale>
      <p:origin x="0" y="0"/>
    </p:cViewPr>
  </p:sorterViewPr>
  <p:notesViewPr>
    <p:cSldViewPr>
      <p:cViewPr varScale="1">
        <p:scale>
          <a:sx n="49" d="100"/>
          <a:sy n="49" d="100"/>
        </p:scale>
        <p:origin x="-3006" y="-11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37840" cy="464820"/>
          </a:xfrm>
          <a:prstGeom prst="rect">
            <a:avLst/>
          </a:prstGeom>
        </p:spPr>
        <p:txBody>
          <a:bodyPr vert="horz" lIns="89148" tIns="44574" rIns="89148" bIns="44574" rtlCol="0"/>
          <a:lstStyle>
            <a:lvl1pPr algn="l" fontAlgn="auto">
              <a:spcBef>
                <a:spcPts val="0"/>
              </a:spcBef>
              <a:spcAft>
                <a:spcPts val="0"/>
              </a:spcAft>
              <a:defRPr sz="1100">
                <a:latin typeface="+mn-lt"/>
                <a:cs typeface="+mn-cs"/>
              </a:defRPr>
            </a:lvl1pPr>
          </a:lstStyle>
          <a:p>
            <a:pPr>
              <a:defRPr/>
            </a:pPr>
            <a:endParaRPr lang="en-US" dirty="0"/>
          </a:p>
        </p:txBody>
      </p:sp>
      <p:sp>
        <p:nvSpPr>
          <p:cNvPr id="3" name="Date Placeholder 2"/>
          <p:cNvSpPr>
            <a:spLocks noGrp="1"/>
          </p:cNvSpPr>
          <p:nvPr>
            <p:ph type="dt" sz="quarter" idx="1"/>
          </p:nvPr>
        </p:nvSpPr>
        <p:spPr>
          <a:xfrm>
            <a:off x="3970939" y="1"/>
            <a:ext cx="3037840" cy="464820"/>
          </a:xfrm>
          <a:prstGeom prst="rect">
            <a:avLst/>
          </a:prstGeom>
        </p:spPr>
        <p:txBody>
          <a:bodyPr vert="horz" lIns="89148" tIns="44574" rIns="89148" bIns="44574" rtlCol="0"/>
          <a:lstStyle>
            <a:lvl1pPr algn="r" fontAlgn="auto">
              <a:spcBef>
                <a:spcPts val="0"/>
              </a:spcBef>
              <a:spcAft>
                <a:spcPts val="0"/>
              </a:spcAft>
              <a:defRPr sz="1100">
                <a:latin typeface="+mn-lt"/>
                <a:cs typeface="+mn-cs"/>
              </a:defRPr>
            </a:lvl1pPr>
          </a:lstStyle>
          <a:p>
            <a:pPr>
              <a:defRPr/>
            </a:pPr>
            <a:endParaRPr lang="en-US" dirty="0"/>
          </a:p>
        </p:txBody>
      </p:sp>
      <p:sp>
        <p:nvSpPr>
          <p:cNvPr id="4" name="Footer Placeholder 3"/>
          <p:cNvSpPr>
            <a:spLocks noGrp="1"/>
          </p:cNvSpPr>
          <p:nvPr>
            <p:ph type="ftr" sz="quarter" idx="2"/>
          </p:nvPr>
        </p:nvSpPr>
        <p:spPr>
          <a:xfrm>
            <a:off x="1" y="8829967"/>
            <a:ext cx="3037840" cy="464820"/>
          </a:xfrm>
          <a:prstGeom prst="rect">
            <a:avLst/>
          </a:prstGeom>
        </p:spPr>
        <p:txBody>
          <a:bodyPr vert="horz" lIns="89148" tIns="44574" rIns="89148" bIns="44574" rtlCol="0" anchor="b"/>
          <a:lstStyle>
            <a:lvl1pPr algn="l" fontAlgn="auto">
              <a:spcBef>
                <a:spcPts val="0"/>
              </a:spcBef>
              <a:spcAft>
                <a:spcPts val="0"/>
              </a:spcAft>
              <a:defRPr sz="1100">
                <a:latin typeface="+mn-lt"/>
                <a:cs typeface="+mn-cs"/>
              </a:defRPr>
            </a:lvl1pPr>
          </a:lstStyle>
          <a:p>
            <a:pPr>
              <a:defRPr/>
            </a:pPr>
            <a:endParaRPr lang="en-US" dirty="0"/>
          </a:p>
        </p:txBody>
      </p:sp>
      <p:sp>
        <p:nvSpPr>
          <p:cNvPr id="5" name="Slide Number Placeholder 4"/>
          <p:cNvSpPr>
            <a:spLocks noGrp="1"/>
          </p:cNvSpPr>
          <p:nvPr>
            <p:ph type="sldNum" sz="quarter" idx="3"/>
          </p:nvPr>
        </p:nvSpPr>
        <p:spPr>
          <a:xfrm>
            <a:off x="3970939" y="8829967"/>
            <a:ext cx="3037840" cy="464820"/>
          </a:xfrm>
          <a:prstGeom prst="rect">
            <a:avLst/>
          </a:prstGeom>
        </p:spPr>
        <p:txBody>
          <a:bodyPr vert="horz" lIns="89148" tIns="44574" rIns="89148" bIns="44574" rtlCol="0" anchor="b"/>
          <a:lstStyle>
            <a:lvl1pPr algn="r" fontAlgn="auto">
              <a:spcBef>
                <a:spcPts val="0"/>
              </a:spcBef>
              <a:spcAft>
                <a:spcPts val="0"/>
              </a:spcAft>
              <a:defRPr sz="1100">
                <a:latin typeface="+mn-lt"/>
                <a:cs typeface="+mn-cs"/>
              </a:defRPr>
            </a:lvl1pPr>
          </a:lstStyle>
          <a:p>
            <a:pPr>
              <a:defRPr/>
            </a:pPr>
            <a:fld id="{EC401609-F54A-4009-91CF-0BEF82844589}" type="slidenum">
              <a:rPr lang="en-US"/>
              <a:pPr>
                <a:defRPr/>
              </a:pPr>
              <a:t>‹#›</a:t>
            </a:fld>
            <a:endParaRPr lang="en-US" dirty="0"/>
          </a:p>
        </p:txBody>
      </p:sp>
    </p:spTree>
    <p:extLst>
      <p:ext uri="{BB962C8B-B14F-4D97-AF65-F5344CB8AC3E}">
        <p14:creationId xmlns:p14="http://schemas.microsoft.com/office/powerpoint/2010/main" val="1043095224"/>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37840" cy="464820"/>
          </a:xfrm>
          <a:prstGeom prst="rect">
            <a:avLst/>
          </a:prstGeom>
        </p:spPr>
        <p:txBody>
          <a:bodyPr vert="horz" lIns="89148" tIns="44574" rIns="89148" bIns="44574" rtlCol="0"/>
          <a:lstStyle>
            <a:lvl1pPr algn="l">
              <a:defRPr sz="1100">
                <a:cs typeface="Arial" pitchFamily="34" charset="0"/>
              </a:defRPr>
            </a:lvl1pPr>
          </a:lstStyle>
          <a:p>
            <a:pPr>
              <a:defRPr/>
            </a:pPr>
            <a:endParaRPr lang="en-US" dirty="0"/>
          </a:p>
        </p:txBody>
      </p:sp>
      <p:sp>
        <p:nvSpPr>
          <p:cNvPr id="3" name="Date Placeholder 2"/>
          <p:cNvSpPr>
            <a:spLocks noGrp="1"/>
          </p:cNvSpPr>
          <p:nvPr>
            <p:ph type="dt" idx="1"/>
          </p:nvPr>
        </p:nvSpPr>
        <p:spPr>
          <a:xfrm>
            <a:off x="3970939" y="1"/>
            <a:ext cx="3037840" cy="464820"/>
          </a:xfrm>
          <a:prstGeom prst="rect">
            <a:avLst/>
          </a:prstGeom>
        </p:spPr>
        <p:txBody>
          <a:bodyPr vert="horz" lIns="89148" tIns="44574" rIns="89148" bIns="44574" rtlCol="0"/>
          <a:lstStyle>
            <a:lvl1pPr algn="r">
              <a:defRPr sz="1100">
                <a:cs typeface="Arial" pitchFamily="34" charset="0"/>
              </a:defRPr>
            </a:lvl1pPr>
          </a:lstStyle>
          <a:p>
            <a:pPr>
              <a:defRPr/>
            </a:pPr>
            <a:endParaRPr lang="en-US" dirty="0"/>
          </a:p>
        </p:txBody>
      </p:sp>
      <p:sp>
        <p:nvSpPr>
          <p:cNvPr id="4" name="Slide Image Placeholder 3"/>
          <p:cNvSpPr>
            <a:spLocks noGrp="1" noRot="1" noChangeAspect="1"/>
          </p:cNvSpPr>
          <p:nvPr>
            <p:ph type="sldImg" idx="2"/>
          </p:nvPr>
        </p:nvSpPr>
        <p:spPr>
          <a:xfrm>
            <a:off x="1182688" y="698500"/>
            <a:ext cx="4645025" cy="3484563"/>
          </a:xfrm>
          <a:prstGeom prst="rect">
            <a:avLst/>
          </a:prstGeom>
          <a:noFill/>
          <a:ln w="12700">
            <a:solidFill>
              <a:prstClr val="black"/>
            </a:solidFill>
          </a:ln>
        </p:spPr>
        <p:txBody>
          <a:bodyPr vert="horz" lIns="89148" tIns="44574" rIns="89148" bIns="44574" rtlCol="0" anchor="ctr"/>
          <a:lstStyle/>
          <a:p>
            <a:pPr lvl="0"/>
            <a:endParaRPr lang="en-US" noProof="0" dirty="0"/>
          </a:p>
        </p:txBody>
      </p:sp>
      <p:sp>
        <p:nvSpPr>
          <p:cNvPr id="5" name="Notes Placeholder 4"/>
          <p:cNvSpPr>
            <a:spLocks noGrp="1"/>
          </p:cNvSpPr>
          <p:nvPr>
            <p:ph type="body" sz="quarter" idx="3"/>
          </p:nvPr>
        </p:nvSpPr>
        <p:spPr>
          <a:xfrm>
            <a:off x="701041" y="4415791"/>
            <a:ext cx="5608320" cy="4183380"/>
          </a:xfrm>
          <a:prstGeom prst="rect">
            <a:avLst/>
          </a:prstGeom>
        </p:spPr>
        <p:txBody>
          <a:bodyPr vert="horz" lIns="89148" tIns="44574" rIns="89148" bIns="44574"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8829967"/>
            <a:ext cx="3037840" cy="464820"/>
          </a:xfrm>
          <a:prstGeom prst="rect">
            <a:avLst/>
          </a:prstGeom>
        </p:spPr>
        <p:txBody>
          <a:bodyPr vert="horz" lIns="89148" tIns="44574" rIns="89148" bIns="44574" rtlCol="0" anchor="b"/>
          <a:lstStyle>
            <a:lvl1pPr algn="l">
              <a:defRPr sz="1100">
                <a:cs typeface="Arial" pitchFamily="34" charset="0"/>
              </a:defRPr>
            </a:lvl1pPr>
          </a:lstStyle>
          <a:p>
            <a:pPr>
              <a:defRPr/>
            </a:pPr>
            <a:endParaRPr lang="en-US" dirty="0"/>
          </a:p>
        </p:txBody>
      </p:sp>
      <p:sp>
        <p:nvSpPr>
          <p:cNvPr id="7" name="Slide Number Placeholder 6"/>
          <p:cNvSpPr>
            <a:spLocks noGrp="1"/>
          </p:cNvSpPr>
          <p:nvPr>
            <p:ph type="sldNum" sz="quarter" idx="5"/>
          </p:nvPr>
        </p:nvSpPr>
        <p:spPr>
          <a:xfrm>
            <a:off x="3970939" y="8829967"/>
            <a:ext cx="3037840" cy="464820"/>
          </a:xfrm>
          <a:prstGeom prst="rect">
            <a:avLst/>
          </a:prstGeom>
        </p:spPr>
        <p:txBody>
          <a:bodyPr vert="horz" lIns="89148" tIns="44574" rIns="89148" bIns="44574" rtlCol="0" anchor="b"/>
          <a:lstStyle>
            <a:lvl1pPr algn="r">
              <a:defRPr sz="1100">
                <a:cs typeface="Arial" pitchFamily="34" charset="0"/>
              </a:defRPr>
            </a:lvl1pPr>
          </a:lstStyle>
          <a:p>
            <a:pPr>
              <a:defRPr/>
            </a:pPr>
            <a:fld id="{3AF17833-FF17-4930-ACA3-4A68716B52A3}" type="slidenum">
              <a:rPr lang="en-US"/>
              <a:pPr>
                <a:defRPr/>
              </a:pPr>
              <a:t>‹#›</a:t>
            </a:fld>
            <a:endParaRPr lang="en-US" dirty="0"/>
          </a:p>
        </p:txBody>
      </p:sp>
    </p:spTree>
    <p:extLst>
      <p:ext uri="{BB962C8B-B14F-4D97-AF65-F5344CB8AC3E}">
        <p14:creationId xmlns:p14="http://schemas.microsoft.com/office/powerpoint/2010/main" val="4099247828"/>
      </p:ext>
    </p:extLst>
  </p:cSld>
  <p:clrMap bg1="lt1" tx1="dk1" bg2="lt2" tx2="dk2" accent1="accent1" accent2="accent2" accent3="accent3" accent4="accent4" accent5="accent5" accent6="accent6" hlink="hlink" folHlink="folHlink"/>
  <p:hf sldNum="0"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a:t>Other suggested titles:</a:t>
            </a:r>
          </a:p>
          <a:p>
            <a:endParaRPr lang="en-US" dirty="0"/>
          </a:p>
          <a:p>
            <a:r>
              <a:rPr lang="en-US" dirty="0"/>
              <a:t>“Benefits of oneM2M Standardization”</a:t>
            </a:r>
          </a:p>
        </p:txBody>
      </p:sp>
      <p:sp>
        <p:nvSpPr>
          <p:cNvPr id="2" name="Espace réservé de la date 1"/>
          <p:cNvSpPr>
            <a:spLocks noGrp="1"/>
          </p:cNvSpPr>
          <p:nvPr>
            <p:ph type="dt" idx="10"/>
          </p:nvPr>
        </p:nvSpPr>
        <p:spPr/>
        <p:txBody>
          <a:bodyPr/>
          <a:lstStyle/>
          <a:p>
            <a:pPr>
              <a:defRPr/>
            </a:pPr>
            <a:endParaRPr lang="en-US" dirty="0"/>
          </a:p>
        </p:txBody>
      </p:sp>
    </p:spTree>
    <p:extLst>
      <p:ext uri="{BB962C8B-B14F-4D97-AF65-F5344CB8AC3E}">
        <p14:creationId xmlns:p14="http://schemas.microsoft.com/office/powerpoint/2010/main" val="1002554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p:nvPr userDrawn="1"/>
        </p:nvSpPr>
        <p:spPr>
          <a:xfrm>
            <a:off x="8305800" y="6400800"/>
            <a:ext cx="367408" cy="276999"/>
          </a:xfrm>
          <a:prstGeom prst="rect">
            <a:avLst/>
          </a:prstGeom>
        </p:spPr>
        <p:txBody>
          <a:bodyPr wrap="none">
            <a:spAutoFit/>
          </a:bodyPr>
          <a:lstStyle/>
          <a:p>
            <a:pPr algn="r">
              <a:defRPr/>
            </a:pPr>
            <a:fld id="{B52B8AB2-264B-4AC2-9175-A38C93BC556B}" type="slidenum">
              <a:rPr lang="en-US" sz="1200" smtClean="0"/>
              <a:pPr algn="r">
                <a:defRPr/>
              </a:pPr>
              <a:t>‹#›</a:t>
            </a:fld>
            <a:endParaRPr lang="en-US" sz="12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p:nvPr userDrawn="1"/>
        </p:nvSpPr>
        <p:spPr>
          <a:xfrm>
            <a:off x="8305800" y="6400800"/>
            <a:ext cx="367408" cy="276999"/>
          </a:xfrm>
          <a:prstGeom prst="rect">
            <a:avLst/>
          </a:prstGeom>
        </p:spPr>
        <p:txBody>
          <a:bodyPr wrap="none">
            <a:spAutoFit/>
          </a:bodyPr>
          <a:lstStyle/>
          <a:p>
            <a:pPr algn="r">
              <a:defRPr/>
            </a:pPr>
            <a:fld id="{B52B8AB2-264B-4AC2-9175-A38C93BC556B}" type="slidenum">
              <a:rPr lang="en-US" sz="1200" smtClean="0"/>
              <a:pPr algn="r">
                <a:defRPr/>
              </a:pPr>
              <a:t>‹#›</a:t>
            </a:fld>
            <a:endParaRPr lang="en-US" sz="1200" dirty="0"/>
          </a:p>
        </p:txBody>
      </p:sp>
      <p:sp>
        <p:nvSpPr>
          <p:cNvPr id="5" name="Title 4"/>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chorCtr="0"/>
          <a:lstStyle>
            <a:lvl1pPr>
              <a:lnSpc>
                <a:spcPct val="85000"/>
              </a:lnSpc>
              <a:defRPr/>
            </a:lvl1pPr>
          </a:lstStyle>
          <a:p>
            <a:r>
              <a:rPr lang="en-US"/>
              <a:t>Click to edit Master title style</a:t>
            </a:r>
          </a:p>
        </p:txBody>
      </p:sp>
      <p:sp>
        <p:nvSpPr>
          <p:cNvPr id="4" name="Rectangle 3"/>
          <p:cNvSpPr/>
          <p:nvPr userDrawn="1"/>
        </p:nvSpPr>
        <p:spPr>
          <a:xfrm>
            <a:off x="8305800" y="6400800"/>
            <a:ext cx="367408" cy="276999"/>
          </a:xfrm>
          <a:prstGeom prst="rect">
            <a:avLst/>
          </a:prstGeom>
        </p:spPr>
        <p:txBody>
          <a:bodyPr wrap="none">
            <a:spAutoFit/>
          </a:bodyPr>
          <a:lstStyle/>
          <a:p>
            <a:pPr algn="r">
              <a:defRPr/>
            </a:pPr>
            <a:fld id="{B52B8AB2-264B-4AC2-9175-A38C93BC556B}" type="slidenum">
              <a:rPr lang="en-US" sz="1200" smtClean="0"/>
              <a:pPr algn="r">
                <a:defRPr/>
              </a:pPr>
              <a:t>‹#›</a:t>
            </a:fld>
            <a:endParaRPr lang="en-US" sz="12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2"/>
          <p:cNvSpPr/>
          <p:nvPr userDrawn="1"/>
        </p:nvSpPr>
        <p:spPr>
          <a:xfrm>
            <a:off x="8305800" y="6400800"/>
            <a:ext cx="367408" cy="276999"/>
          </a:xfrm>
          <a:prstGeom prst="rect">
            <a:avLst/>
          </a:prstGeom>
        </p:spPr>
        <p:txBody>
          <a:bodyPr wrap="none">
            <a:spAutoFit/>
          </a:bodyPr>
          <a:lstStyle/>
          <a:p>
            <a:pPr algn="r">
              <a:defRPr/>
            </a:pPr>
            <a:fld id="{B52B8AB2-264B-4AC2-9175-A38C93BC556B}" type="slidenum">
              <a:rPr lang="en-US" sz="1200" smtClean="0"/>
              <a:pPr algn="r">
                <a:defRPr/>
              </a:pPr>
              <a:t>‹#›</a:t>
            </a:fld>
            <a:endParaRPr lang="en-US" sz="120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4" name="Rounded Rectangle 3"/>
          <p:cNvSpPr/>
          <p:nvPr userDrawn="1"/>
        </p:nvSpPr>
        <p:spPr>
          <a:xfrm>
            <a:off x="457200" y="5075238"/>
            <a:ext cx="8229600" cy="1222375"/>
          </a:xfrm>
          <a:prstGeom prst="roundRect">
            <a:avLst/>
          </a:prstGeom>
          <a:noFill/>
          <a:ln>
            <a:solidFill>
              <a:srgbClr val="A0A0A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 name="Picture 7" descr="C:\Documents and Settings\mcauley\Local Settings\Temp\wz83a6\oneM2M\oneM2M-Logo.gif"/>
          <p:cNvPicPr>
            <a:picLocks noChangeAspect="1" noChangeArrowheads="1"/>
          </p:cNvPicPr>
          <p:nvPr userDrawn="1"/>
        </p:nvPicPr>
        <p:blipFill>
          <a:blip r:embed="rId2" cstate="print"/>
          <a:srcRect t="7465"/>
          <a:stretch>
            <a:fillRect/>
          </a:stretch>
        </p:blipFill>
        <p:spPr bwMode="auto">
          <a:xfrm>
            <a:off x="1581150" y="152400"/>
            <a:ext cx="5981700" cy="3778250"/>
          </a:xfrm>
          <a:prstGeom prst="rect">
            <a:avLst/>
          </a:prstGeom>
          <a:noFill/>
          <a:ln w="9525">
            <a:noFill/>
            <a:miter lim="800000"/>
            <a:headEnd/>
            <a:tailEnd/>
          </a:ln>
        </p:spPr>
      </p:pic>
      <p:sp>
        <p:nvSpPr>
          <p:cNvPr id="13" name="Text Placeholder 2"/>
          <p:cNvSpPr>
            <a:spLocks noGrp="1"/>
          </p:cNvSpPr>
          <p:nvPr>
            <p:ph type="body" idx="1"/>
          </p:nvPr>
        </p:nvSpPr>
        <p:spPr>
          <a:xfrm>
            <a:off x="685800" y="5076826"/>
            <a:ext cx="7772400" cy="1219200"/>
          </a:xfrm>
          <a:prstGeom prst="rect">
            <a:avLst/>
          </a:prstGeom>
        </p:spPr>
        <p:txBody>
          <a:bodyPr anchor="t">
            <a:normAutofit/>
          </a:bodyPr>
          <a:lstStyle>
            <a:lvl1pPr marL="0" indent="0">
              <a:spcBef>
                <a:spcPts val="0"/>
              </a:spcBef>
              <a:buNone/>
              <a:defRPr sz="1800">
                <a:solidFill>
                  <a:srgbClr val="C0000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14" name="Title 1"/>
          <p:cNvSpPr>
            <a:spLocks noGrp="1"/>
          </p:cNvSpPr>
          <p:nvPr>
            <p:ph type="title"/>
          </p:nvPr>
        </p:nvSpPr>
        <p:spPr>
          <a:xfrm>
            <a:off x="685800" y="3629025"/>
            <a:ext cx="7772400" cy="1362075"/>
          </a:xfrm>
          <a:prstGeom prst="rect">
            <a:avLst/>
          </a:prstGeom>
        </p:spPr>
        <p:txBody>
          <a:bodyPr anchor="t">
            <a:normAutofit/>
          </a:bodyPr>
          <a:lstStyle>
            <a:lvl1pPr algn="ctr">
              <a:lnSpc>
                <a:spcPct val="90000"/>
              </a:lnSpc>
              <a:defRPr sz="4800" b="1" cap="all">
                <a:solidFill>
                  <a:srgbClr val="A0A0A3"/>
                </a:solidFill>
              </a:defRPr>
            </a:lvl1pPr>
          </a:lstStyle>
          <a:p>
            <a:r>
              <a:rPr lang="en-US" dirty="0"/>
              <a:t>Click to edit Master 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72390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2055" name="Picture 7" descr="C:\Documents and Settings\mcauley\Local Settings\Temp\wz83a6\oneM2M\oneM2M-Logo.gif"/>
          <p:cNvPicPr>
            <a:picLocks noChangeAspect="1" noChangeArrowheads="1"/>
          </p:cNvPicPr>
          <p:nvPr/>
        </p:nvPicPr>
        <p:blipFill>
          <a:blip r:embed="rId7" cstate="print"/>
          <a:srcRect/>
          <a:stretch>
            <a:fillRect/>
          </a:stretch>
        </p:blipFill>
        <p:spPr bwMode="auto">
          <a:xfrm>
            <a:off x="7646988" y="0"/>
            <a:ext cx="1497012" cy="10223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265" r:id="rId1"/>
    <p:sldLayoutId id="2147484266" r:id="rId2"/>
    <p:sldLayoutId id="2147484267" r:id="rId3"/>
    <p:sldLayoutId id="2147484268" r:id="rId4"/>
    <p:sldLayoutId id="2147484273" r:id="rId5"/>
  </p:sldLayoutIdLst>
  <p:hf hdr="0" ftr="0" dt="0"/>
  <p:txStyles>
    <p:titleStyle>
      <a:lvl1pPr algn="ctr" rtl="0" eaLnBrk="0" fontAlgn="base" hangingPunct="0">
        <a:spcBef>
          <a:spcPct val="0"/>
        </a:spcBef>
        <a:spcAft>
          <a:spcPct val="0"/>
        </a:spcAft>
        <a:defRPr sz="4400" kern="1200">
          <a:solidFill>
            <a:srgbClr val="C00000"/>
          </a:solidFill>
          <a:latin typeface="+mj-lt"/>
          <a:ea typeface="+mj-ea"/>
          <a:cs typeface="+mj-cs"/>
        </a:defRPr>
      </a:lvl1pPr>
      <a:lvl2pPr algn="ctr" rtl="0" eaLnBrk="0" fontAlgn="base" hangingPunct="0">
        <a:spcBef>
          <a:spcPct val="0"/>
        </a:spcBef>
        <a:spcAft>
          <a:spcPct val="0"/>
        </a:spcAft>
        <a:defRPr sz="4400">
          <a:solidFill>
            <a:srgbClr val="C00000"/>
          </a:solidFill>
          <a:latin typeface="Calibri" pitchFamily="34" charset="0"/>
        </a:defRPr>
      </a:lvl2pPr>
      <a:lvl3pPr algn="ctr" rtl="0" eaLnBrk="0" fontAlgn="base" hangingPunct="0">
        <a:spcBef>
          <a:spcPct val="0"/>
        </a:spcBef>
        <a:spcAft>
          <a:spcPct val="0"/>
        </a:spcAft>
        <a:defRPr sz="4400">
          <a:solidFill>
            <a:srgbClr val="C00000"/>
          </a:solidFill>
          <a:latin typeface="Calibri" pitchFamily="34" charset="0"/>
        </a:defRPr>
      </a:lvl3pPr>
      <a:lvl4pPr algn="ctr" rtl="0" eaLnBrk="0" fontAlgn="base" hangingPunct="0">
        <a:spcBef>
          <a:spcPct val="0"/>
        </a:spcBef>
        <a:spcAft>
          <a:spcPct val="0"/>
        </a:spcAft>
        <a:defRPr sz="4400">
          <a:solidFill>
            <a:srgbClr val="C00000"/>
          </a:solidFill>
          <a:latin typeface="Calibri" pitchFamily="34" charset="0"/>
        </a:defRPr>
      </a:lvl4pPr>
      <a:lvl5pPr algn="ctr" rtl="0" eaLnBrk="0" fontAlgn="base" hangingPunct="0">
        <a:spcBef>
          <a:spcPct val="0"/>
        </a:spcBef>
        <a:spcAft>
          <a:spcPct val="0"/>
        </a:spcAft>
        <a:defRPr sz="4400">
          <a:solidFill>
            <a:srgbClr val="C00000"/>
          </a:solidFill>
          <a:latin typeface="Calibri" pitchFamily="34" charset="0"/>
        </a:defRPr>
      </a:lvl5pPr>
      <a:lvl6pPr marL="457200" algn="ctr" rtl="0" fontAlgn="base">
        <a:spcBef>
          <a:spcPct val="0"/>
        </a:spcBef>
        <a:spcAft>
          <a:spcPct val="0"/>
        </a:spcAft>
        <a:defRPr sz="4400">
          <a:solidFill>
            <a:srgbClr val="C00000"/>
          </a:solidFill>
          <a:latin typeface="Calibri" pitchFamily="34" charset="0"/>
        </a:defRPr>
      </a:lvl6pPr>
      <a:lvl7pPr marL="914400" algn="ctr" rtl="0" fontAlgn="base">
        <a:spcBef>
          <a:spcPct val="0"/>
        </a:spcBef>
        <a:spcAft>
          <a:spcPct val="0"/>
        </a:spcAft>
        <a:defRPr sz="4400">
          <a:solidFill>
            <a:srgbClr val="C00000"/>
          </a:solidFill>
          <a:latin typeface="Calibri" pitchFamily="34" charset="0"/>
        </a:defRPr>
      </a:lvl7pPr>
      <a:lvl8pPr marL="1371600" algn="ctr" rtl="0" fontAlgn="base">
        <a:spcBef>
          <a:spcPct val="0"/>
        </a:spcBef>
        <a:spcAft>
          <a:spcPct val="0"/>
        </a:spcAft>
        <a:defRPr sz="4400">
          <a:solidFill>
            <a:srgbClr val="C00000"/>
          </a:solidFill>
          <a:latin typeface="Calibri" pitchFamily="34" charset="0"/>
        </a:defRPr>
      </a:lvl8pPr>
      <a:lvl9pPr marL="1828800" algn="ctr" rtl="0" fontAlgn="base">
        <a:spcBef>
          <a:spcPct val="0"/>
        </a:spcBef>
        <a:spcAft>
          <a:spcPct val="0"/>
        </a:spcAft>
        <a:defRPr sz="4400">
          <a:solidFill>
            <a:srgbClr val="C00000"/>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rgbClr val="C00000"/>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rgbClr val="C00000"/>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5.e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6.e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7.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Placeholder 3"/>
          <p:cNvSpPr>
            <a:spLocks noGrp="1"/>
          </p:cNvSpPr>
          <p:nvPr>
            <p:ph type="body" idx="1"/>
          </p:nvPr>
        </p:nvSpPr>
        <p:spPr bwMode="auto">
          <a:xfrm>
            <a:off x="685800" y="5069775"/>
            <a:ext cx="7772400" cy="1219200"/>
          </a:xfrm>
          <a:noFill/>
          <a:ln>
            <a:miter lim="800000"/>
            <a:headEnd/>
            <a:tailEnd/>
          </a:ln>
        </p:spPr>
        <p:txBody>
          <a:bodyPr vert="horz" wrap="square" lIns="91440" tIns="45720" rIns="91440" bIns="45720" numCol="1" anchorCtr="0" compatLnSpc="1">
            <a:prstTxWarp prst="textNoShape">
              <a:avLst/>
            </a:prstTxWarp>
            <a:normAutofit/>
          </a:bodyPr>
          <a:lstStyle/>
          <a:p>
            <a:pPr eaLnBrk="1" hangingPunct="1"/>
            <a:r>
              <a:rPr lang="en-US" altLang="ko-KR" sz="2000" dirty="0">
                <a:solidFill>
                  <a:srgbClr val="B42025"/>
                </a:solidFill>
                <a:ea typeface="굴림" panose="020B0600000101010101" pitchFamily="34" charset="-127"/>
              </a:rPr>
              <a:t>Group Name: ARC</a:t>
            </a:r>
          </a:p>
          <a:p>
            <a:pPr eaLnBrk="1" hangingPunct="1"/>
            <a:r>
              <a:rPr lang="en-US" altLang="ko-KR" sz="2000" dirty="0">
                <a:solidFill>
                  <a:srgbClr val="B42025"/>
                </a:solidFill>
                <a:ea typeface="굴림" panose="020B0600000101010101" pitchFamily="34" charset="-127"/>
              </a:rPr>
              <a:t>Source: Catalina Mladin (Convida)</a:t>
            </a:r>
          </a:p>
          <a:p>
            <a:pPr eaLnBrk="1" hangingPunct="1"/>
            <a:r>
              <a:rPr lang="en-US" altLang="ko-KR" sz="2000" dirty="0">
                <a:solidFill>
                  <a:srgbClr val="B42025"/>
                </a:solidFill>
                <a:ea typeface="굴림" panose="020B0600000101010101" pitchFamily="34" charset="-127"/>
              </a:rPr>
              <a:t>Meeting Date: 2018-09-16 </a:t>
            </a:r>
          </a:p>
        </p:txBody>
      </p:sp>
      <p:sp>
        <p:nvSpPr>
          <p:cNvPr id="3" name="Title 2"/>
          <p:cNvSpPr>
            <a:spLocks noGrp="1"/>
          </p:cNvSpPr>
          <p:nvPr>
            <p:ph type="title"/>
          </p:nvPr>
        </p:nvSpPr>
        <p:spPr/>
        <p:txBody>
          <a:bodyPr>
            <a:noAutofit/>
          </a:bodyPr>
          <a:lstStyle/>
          <a:p>
            <a:pPr>
              <a:defRPr/>
            </a:pPr>
            <a:r>
              <a:rPr lang="en-US" altLang="ko-KR" sz="4000" cap="none" dirty="0">
                <a:solidFill>
                  <a:schemeClr val="tx1">
                    <a:lumMod val="65000"/>
                    <a:lumOff val="35000"/>
                  </a:schemeClr>
                </a:solidFill>
              </a:rPr>
              <a:t>Node discussion</a:t>
            </a:r>
            <a:endParaRPr lang="en-US" sz="4000" cap="none" dirty="0">
              <a:solidFill>
                <a:schemeClr val="tx1">
                  <a:lumMod val="65000"/>
                  <a:lumOff val="35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45456A-0423-4CD6-A2AC-E458335529B3}"/>
              </a:ext>
            </a:extLst>
          </p:cNvPr>
          <p:cNvSpPr>
            <a:spLocks noGrp="1"/>
          </p:cNvSpPr>
          <p:nvPr>
            <p:ph type="title"/>
          </p:nvPr>
        </p:nvSpPr>
        <p:spPr/>
        <p:txBody>
          <a:bodyPr/>
          <a:lstStyle/>
          <a:p>
            <a:r>
              <a:rPr lang="en-US" sz="3600" dirty="0"/>
              <a:t>ADN @ IN (applies to 3GPP UEs)</a:t>
            </a:r>
          </a:p>
        </p:txBody>
      </p:sp>
      <p:pic>
        <p:nvPicPr>
          <p:cNvPr id="5" name="Picture 4">
            <a:extLst>
              <a:ext uri="{FF2B5EF4-FFF2-40B4-BE49-F238E27FC236}">
                <a16:creationId xmlns:a16="http://schemas.microsoft.com/office/drawing/2014/main" id="{CF3DAD02-569D-4630-81A3-BE994DCB96B6}"/>
              </a:ext>
            </a:extLst>
          </p:cNvPr>
          <p:cNvPicPr>
            <a:picLocks noChangeAspect="1"/>
          </p:cNvPicPr>
          <p:nvPr/>
        </p:nvPicPr>
        <p:blipFill>
          <a:blip r:embed="rId2"/>
          <a:stretch>
            <a:fillRect/>
          </a:stretch>
        </p:blipFill>
        <p:spPr>
          <a:xfrm>
            <a:off x="1100010" y="2362200"/>
            <a:ext cx="6608382" cy="3124109"/>
          </a:xfrm>
          <a:prstGeom prst="rect">
            <a:avLst/>
          </a:prstGeom>
        </p:spPr>
      </p:pic>
      <p:sp>
        <p:nvSpPr>
          <p:cNvPr id="7" name="Rectangle 6">
            <a:extLst>
              <a:ext uri="{FF2B5EF4-FFF2-40B4-BE49-F238E27FC236}">
                <a16:creationId xmlns:a16="http://schemas.microsoft.com/office/drawing/2014/main" id="{0FA09C18-A4C9-4CA1-B171-1CA28DE75F63}"/>
              </a:ext>
            </a:extLst>
          </p:cNvPr>
          <p:cNvSpPr/>
          <p:nvPr/>
        </p:nvSpPr>
        <p:spPr>
          <a:xfrm>
            <a:off x="4876800" y="1600200"/>
            <a:ext cx="3179973" cy="461665"/>
          </a:xfrm>
          <a:prstGeom prst="rect">
            <a:avLst/>
          </a:prstGeom>
        </p:spPr>
        <p:txBody>
          <a:bodyPr wrap="none">
            <a:spAutoFit/>
          </a:bodyPr>
          <a:lstStyle/>
          <a:p>
            <a:r>
              <a:rPr lang="en-US" sz="2400" dirty="0">
                <a:solidFill>
                  <a:schemeClr val="accent1"/>
                </a:solidFill>
              </a:rPr>
              <a:t>Ext DM or oneM2M DM</a:t>
            </a:r>
          </a:p>
        </p:txBody>
      </p:sp>
    </p:spTree>
    <p:extLst>
      <p:ext uri="{BB962C8B-B14F-4D97-AF65-F5344CB8AC3E}">
        <p14:creationId xmlns:p14="http://schemas.microsoft.com/office/powerpoint/2010/main" val="29006815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45456A-0423-4CD6-A2AC-E458335529B3}"/>
              </a:ext>
            </a:extLst>
          </p:cNvPr>
          <p:cNvSpPr>
            <a:spLocks noGrp="1"/>
          </p:cNvSpPr>
          <p:nvPr>
            <p:ph type="title"/>
          </p:nvPr>
        </p:nvSpPr>
        <p:spPr/>
        <p:txBody>
          <a:bodyPr/>
          <a:lstStyle/>
          <a:p>
            <a:r>
              <a:rPr lang="en-US" sz="3600" dirty="0"/>
              <a:t>ADN @ ASN/MN</a:t>
            </a:r>
          </a:p>
        </p:txBody>
      </p:sp>
      <p:sp>
        <p:nvSpPr>
          <p:cNvPr id="7" name="Rectangle 6">
            <a:extLst>
              <a:ext uri="{FF2B5EF4-FFF2-40B4-BE49-F238E27FC236}">
                <a16:creationId xmlns:a16="http://schemas.microsoft.com/office/drawing/2014/main" id="{0FA09C18-A4C9-4CA1-B171-1CA28DE75F63}"/>
              </a:ext>
            </a:extLst>
          </p:cNvPr>
          <p:cNvSpPr/>
          <p:nvPr/>
        </p:nvSpPr>
        <p:spPr>
          <a:xfrm>
            <a:off x="5334000" y="1470037"/>
            <a:ext cx="1864613" cy="461665"/>
          </a:xfrm>
          <a:prstGeom prst="rect">
            <a:avLst/>
          </a:prstGeom>
        </p:spPr>
        <p:txBody>
          <a:bodyPr wrap="none">
            <a:spAutoFit/>
          </a:bodyPr>
          <a:lstStyle/>
          <a:p>
            <a:r>
              <a:rPr lang="en-US" sz="2400" dirty="0">
                <a:solidFill>
                  <a:schemeClr val="accent1"/>
                </a:solidFill>
              </a:rPr>
              <a:t>oneM2M DM</a:t>
            </a:r>
          </a:p>
        </p:txBody>
      </p:sp>
      <p:graphicFrame>
        <p:nvGraphicFramePr>
          <p:cNvPr id="3" name="Object 2">
            <a:extLst>
              <a:ext uri="{FF2B5EF4-FFF2-40B4-BE49-F238E27FC236}">
                <a16:creationId xmlns:a16="http://schemas.microsoft.com/office/drawing/2014/main" id="{CD1C4B4A-0721-488F-8C3D-844BE48E0859}"/>
              </a:ext>
            </a:extLst>
          </p:cNvPr>
          <p:cNvGraphicFramePr>
            <a:graphicFrameLocks noChangeAspect="1"/>
          </p:cNvGraphicFramePr>
          <p:nvPr>
            <p:extLst>
              <p:ext uri="{D42A27DB-BD31-4B8C-83A1-F6EECF244321}">
                <p14:modId xmlns:p14="http://schemas.microsoft.com/office/powerpoint/2010/main" val="2410862859"/>
              </p:ext>
            </p:extLst>
          </p:nvPr>
        </p:nvGraphicFramePr>
        <p:xfrm>
          <a:off x="1295400" y="1981200"/>
          <a:ext cx="6888162" cy="4351338"/>
        </p:xfrm>
        <a:graphic>
          <a:graphicData uri="http://schemas.openxmlformats.org/presentationml/2006/ole">
            <mc:AlternateContent xmlns:mc="http://schemas.openxmlformats.org/markup-compatibility/2006">
              <mc:Choice xmlns:v="urn:schemas-microsoft-com:vml" Requires="v">
                <p:oleObj spid="_x0000_s12296" name="Visio" r:id="rId3" imgW="6888598" imgH="4350933" progId="Visio.Drawing.15">
                  <p:embed/>
                </p:oleObj>
              </mc:Choice>
              <mc:Fallback>
                <p:oleObj name="Visio" r:id="rId3" imgW="6888598" imgH="4350933" progId="Visio.Drawing.15">
                  <p:embed/>
                  <p:pic>
                    <p:nvPicPr>
                      <p:cNvPr id="0" name=""/>
                      <p:cNvPicPr/>
                      <p:nvPr/>
                    </p:nvPicPr>
                    <p:blipFill>
                      <a:blip r:embed="rId4"/>
                      <a:stretch>
                        <a:fillRect/>
                      </a:stretch>
                    </p:blipFill>
                    <p:spPr>
                      <a:xfrm>
                        <a:off x="1295400" y="1981200"/>
                        <a:ext cx="6888162" cy="4351338"/>
                      </a:xfrm>
                      <a:prstGeom prst="rect">
                        <a:avLst/>
                      </a:prstGeom>
                    </p:spPr>
                  </p:pic>
                </p:oleObj>
              </mc:Fallback>
            </mc:AlternateContent>
          </a:graphicData>
        </a:graphic>
      </p:graphicFrame>
      <p:sp>
        <p:nvSpPr>
          <p:cNvPr id="8" name="Rectangle 7">
            <a:extLst>
              <a:ext uri="{FF2B5EF4-FFF2-40B4-BE49-F238E27FC236}">
                <a16:creationId xmlns:a16="http://schemas.microsoft.com/office/drawing/2014/main" id="{CE2E4FD6-C47F-48DF-BFB8-96FE070AF019}"/>
              </a:ext>
            </a:extLst>
          </p:cNvPr>
          <p:cNvSpPr/>
          <p:nvPr/>
        </p:nvSpPr>
        <p:spPr>
          <a:xfrm>
            <a:off x="1456490" y="1370819"/>
            <a:ext cx="1092863" cy="461665"/>
          </a:xfrm>
          <a:prstGeom prst="rect">
            <a:avLst/>
          </a:prstGeom>
        </p:spPr>
        <p:txBody>
          <a:bodyPr wrap="none">
            <a:spAutoFit/>
          </a:bodyPr>
          <a:lstStyle/>
          <a:p>
            <a:r>
              <a:rPr lang="en-US" sz="2400" dirty="0">
                <a:solidFill>
                  <a:schemeClr val="accent1"/>
                </a:solidFill>
              </a:rPr>
              <a:t>Ext DM</a:t>
            </a:r>
          </a:p>
        </p:txBody>
      </p:sp>
    </p:spTree>
    <p:extLst>
      <p:ext uri="{BB962C8B-B14F-4D97-AF65-F5344CB8AC3E}">
        <p14:creationId xmlns:p14="http://schemas.microsoft.com/office/powerpoint/2010/main" val="925223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45456A-0423-4CD6-A2AC-E458335529B3}"/>
              </a:ext>
            </a:extLst>
          </p:cNvPr>
          <p:cNvSpPr>
            <a:spLocks noGrp="1"/>
          </p:cNvSpPr>
          <p:nvPr>
            <p:ph type="title"/>
          </p:nvPr>
        </p:nvSpPr>
        <p:spPr/>
        <p:txBody>
          <a:bodyPr/>
          <a:lstStyle/>
          <a:p>
            <a:r>
              <a:rPr lang="en-US" sz="3600" dirty="0"/>
              <a:t>ASN/MN @ IN (applies to 3GPP UEs)</a:t>
            </a:r>
          </a:p>
        </p:txBody>
      </p:sp>
      <p:sp>
        <p:nvSpPr>
          <p:cNvPr id="7" name="Rectangle 6">
            <a:extLst>
              <a:ext uri="{FF2B5EF4-FFF2-40B4-BE49-F238E27FC236}">
                <a16:creationId xmlns:a16="http://schemas.microsoft.com/office/drawing/2014/main" id="{0FA09C18-A4C9-4CA1-B171-1CA28DE75F63}"/>
              </a:ext>
            </a:extLst>
          </p:cNvPr>
          <p:cNvSpPr/>
          <p:nvPr/>
        </p:nvSpPr>
        <p:spPr>
          <a:xfrm>
            <a:off x="5334000" y="1470037"/>
            <a:ext cx="1864613" cy="461665"/>
          </a:xfrm>
          <a:prstGeom prst="rect">
            <a:avLst/>
          </a:prstGeom>
        </p:spPr>
        <p:txBody>
          <a:bodyPr wrap="none">
            <a:spAutoFit/>
          </a:bodyPr>
          <a:lstStyle/>
          <a:p>
            <a:r>
              <a:rPr lang="en-US" sz="2400" dirty="0">
                <a:solidFill>
                  <a:schemeClr val="accent1"/>
                </a:solidFill>
              </a:rPr>
              <a:t>oneM2M DM</a:t>
            </a:r>
          </a:p>
        </p:txBody>
      </p:sp>
      <p:sp>
        <p:nvSpPr>
          <p:cNvPr id="8" name="Rectangle 7">
            <a:extLst>
              <a:ext uri="{FF2B5EF4-FFF2-40B4-BE49-F238E27FC236}">
                <a16:creationId xmlns:a16="http://schemas.microsoft.com/office/drawing/2014/main" id="{CE2E4FD6-C47F-48DF-BFB8-96FE070AF019}"/>
              </a:ext>
            </a:extLst>
          </p:cNvPr>
          <p:cNvSpPr/>
          <p:nvPr/>
        </p:nvSpPr>
        <p:spPr>
          <a:xfrm>
            <a:off x="1456490" y="1370819"/>
            <a:ext cx="1092863" cy="461665"/>
          </a:xfrm>
          <a:prstGeom prst="rect">
            <a:avLst/>
          </a:prstGeom>
        </p:spPr>
        <p:txBody>
          <a:bodyPr wrap="none">
            <a:spAutoFit/>
          </a:bodyPr>
          <a:lstStyle/>
          <a:p>
            <a:r>
              <a:rPr lang="en-US" sz="2400" dirty="0">
                <a:solidFill>
                  <a:schemeClr val="accent1"/>
                </a:solidFill>
              </a:rPr>
              <a:t>Ext DM</a:t>
            </a:r>
          </a:p>
        </p:txBody>
      </p:sp>
      <p:graphicFrame>
        <p:nvGraphicFramePr>
          <p:cNvPr id="2" name="Object 1">
            <a:extLst>
              <a:ext uri="{FF2B5EF4-FFF2-40B4-BE49-F238E27FC236}">
                <a16:creationId xmlns:a16="http://schemas.microsoft.com/office/drawing/2014/main" id="{F77D079E-6F2F-4C47-AEB6-4F686F45EC3A}"/>
              </a:ext>
            </a:extLst>
          </p:cNvPr>
          <p:cNvGraphicFramePr>
            <a:graphicFrameLocks noChangeAspect="1"/>
          </p:cNvGraphicFramePr>
          <p:nvPr>
            <p:extLst>
              <p:ext uri="{D42A27DB-BD31-4B8C-83A1-F6EECF244321}">
                <p14:modId xmlns:p14="http://schemas.microsoft.com/office/powerpoint/2010/main" val="2512901815"/>
              </p:ext>
            </p:extLst>
          </p:nvPr>
        </p:nvGraphicFramePr>
        <p:xfrm>
          <a:off x="685800" y="1984101"/>
          <a:ext cx="7916862" cy="4168775"/>
        </p:xfrm>
        <a:graphic>
          <a:graphicData uri="http://schemas.openxmlformats.org/presentationml/2006/ole">
            <mc:AlternateContent xmlns:mc="http://schemas.openxmlformats.org/markup-compatibility/2006">
              <mc:Choice xmlns:v="urn:schemas-microsoft-com:vml" Requires="v">
                <p:oleObj spid="_x0000_s13318" name="Visio" r:id="rId3" imgW="7916988" imgH="4168105" progId="Visio.Drawing.15">
                  <p:embed/>
                </p:oleObj>
              </mc:Choice>
              <mc:Fallback>
                <p:oleObj name="Visio" r:id="rId3" imgW="7916988" imgH="4168105" progId="Visio.Drawing.15">
                  <p:embed/>
                  <p:pic>
                    <p:nvPicPr>
                      <p:cNvPr id="0" name=""/>
                      <p:cNvPicPr/>
                      <p:nvPr/>
                    </p:nvPicPr>
                    <p:blipFill>
                      <a:blip r:embed="rId4"/>
                      <a:stretch>
                        <a:fillRect/>
                      </a:stretch>
                    </p:blipFill>
                    <p:spPr>
                      <a:xfrm>
                        <a:off x="685800" y="1984101"/>
                        <a:ext cx="7916862" cy="4168775"/>
                      </a:xfrm>
                      <a:prstGeom prst="rect">
                        <a:avLst/>
                      </a:prstGeom>
                    </p:spPr>
                  </p:pic>
                </p:oleObj>
              </mc:Fallback>
            </mc:AlternateContent>
          </a:graphicData>
        </a:graphic>
      </p:graphicFrame>
    </p:spTree>
    <p:extLst>
      <p:ext uri="{BB962C8B-B14F-4D97-AF65-F5344CB8AC3E}">
        <p14:creationId xmlns:p14="http://schemas.microsoft.com/office/powerpoint/2010/main" val="31618393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45456A-0423-4CD6-A2AC-E458335529B3}"/>
              </a:ext>
            </a:extLst>
          </p:cNvPr>
          <p:cNvSpPr>
            <a:spLocks noGrp="1"/>
          </p:cNvSpPr>
          <p:nvPr>
            <p:ph type="title"/>
          </p:nvPr>
        </p:nvSpPr>
        <p:spPr/>
        <p:txBody>
          <a:bodyPr/>
          <a:lstStyle/>
          <a:p>
            <a:r>
              <a:rPr lang="en-US" sz="3600" dirty="0"/>
              <a:t>ASN@ MN</a:t>
            </a:r>
          </a:p>
        </p:txBody>
      </p:sp>
      <p:sp>
        <p:nvSpPr>
          <p:cNvPr id="7" name="Rectangle 6">
            <a:extLst>
              <a:ext uri="{FF2B5EF4-FFF2-40B4-BE49-F238E27FC236}">
                <a16:creationId xmlns:a16="http://schemas.microsoft.com/office/drawing/2014/main" id="{0FA09C18-A4C9-4CA1-B171-1CA28DE75F63}"/>
              </a:ext>
            </a:extLst>
          </p:cNvPr>
          <p:cNvSpPr/>
          <p:nvPr/>
        </p:nvSpPr>
        <p:spPr>
          <a:xfrm>
            <a:off x="5334000" y="1470037"/>
            <a:ext cx="1864613" cy="461665"/>
          </a:xfrm>
          <a:prstGeom prst="rect">
            <a:avLst/>
          </a:prstGeom>
        </p:spPr>
        <p:txBody>
          <a:bodyPr wrap="none">
            <a:spAutoFit/>
          </a:bodyPr>
          <a:lstStyle/>
          <a:p>
            <a:r>
              <a:rPr lang="en-US" sz="2400" dirty="0">
                <a:solidFill>
                  <a:schemeClr val="accent1"/>
                </a:solidFill>
              </a:rPr>
              <a:t>oneM2M DM</a:t>
            </a:r>
          </a:p>
        </p:txBody>
      </p:sp>
      <p:sp>
        <p:nvSpPr>
          <p:cNvPr id="8" name="Rectangle 7">
            <a:extLst>
              <a:ext uri="{FF2B5EF4-FFF2-40B4-BE49-F238E27FC236}">
                <a16:creationId xmlns:a16="http://schemas.microsoft.com/office/drawing/2014/main" id="{CE2E4FD6-C47F-48DF-BFB8-96FE070AF019}"/>
              </a:ext>
            </a:extLst>
          </p:cNvPr>
          <p:cNvSpPr/>
          <p:nvPr/>
        </p:nvSpPr>
        <p:spPr>
          <a:xfrm>
            <a:off x="1456490" y="1370819"/>
            <a:ext cx="1092863" cy="461665"/>
          </a:xfrm>
          <a:prstGeom prst="rect">
            <a:avLst/>
          </a:prstGeom>
        </p:spPr>
        <p:txBody>
          <a:bodyPr wrap="none">
            <a:spAutoFit/>
          </a:bodyPr>
          <a:lstStyle/>
          <a:p>
            <a:r>
              <a:rPr lang="en-US" sz="2400" dirty="0">
                <a:solidFill>
                  <a:schemeClr val="accent1"/>
                </a:solidFill>
              </a:rPr>
              <a:t>Ext DM</a:t>
            </a:r>
          </a:p>
        </p:txBody>
      </p:sp>
      <p:graphicFrame>
        <p:nvGraphicFramePr>
          <p:cNvPr id="3" name="Object 2">
            <a:extLst>
              <a:ext uri="{FF2B5EF4-FFF2-40B4-BE49-F238E27FC236}">
                <a16:creationId xmlns:a16="http://schemas.microsoft.com/office/drawing/2014/main" id="{C4C0E976-0B81-489D-9A6D-B68EBD73802A}"/>
              </a:ext>
            </a:extLst>
          </p:cNvPr>
          <p:cNvGraphicFramePr>
            <a:graphicFrameLocks noChangeAspect="1"/>
          </p:cNvGraphicFramePr>
          <p:nvPr>
            <p:extLst>
              <p:ext uri="{D42A27DB-BD31-4B8C-83A1-F6EECF244321}">
                <p14:modId xmlns:p14="http://schemas.microsoft.com/office/powerpoint/2010/main" val="3057482069"/>
              </p:ext>
            </p:extLst>
          </p:nvPr>
        </p:nvGraphicFramePr>
        <p:xfrm>
          <a:off x="609600" y="1965230"/>
          <a:ext cx="7864475" cy="4694238"/>
        </p:xfrm>
        <a:graphic>
          <a:graphicData uri="http://schemas.openxmlformats.org/presentationml/2006/ole">
            <mc:AlternateContent xmlns:mc="http://schemas.openxmlformats.org/markup-compatibility/2006">
              <mc:Choice xmlns:v="urn:schemas-microsoft-com:vml" Requires="v">
                <p:oleObj spid="_x0000_s14342" name="Visio" r:id="rId3" imgW="7863958" imgH="4694145" progId="Visio.Drawing.15">
                  <p:embed/>
                </p:oleObj>
              </mc:Choice>
              <mc:Fallback>
                <p:oleObj name="Visio" r:id="rId3" imgW="7863958" imgH="4694145" progId="Visio.Drawing.15">
                  <p:embed/>
                  <p:pic>
                    <p:nvPicPr>
                      <p:cNvPr id="0" name=""/>
                      <p:cNvPicPr/>
                      <p:nvPr/>
                    </p:nvPicPr>
                    <p:blipFill>
                      <a:blip r:embed="rId4"/>
                      <a:stretch>
                        <a:fillRect/>
                      </a:stretch>
                    </p:blipFill>
                    <p:spPr>
                      <a:xfrm>
                        <a:off x="609600" y="1965230"/>
                        <a:ext cx="7864475" cy="4694238"/>
                      </a:xfrm>
                      <a:prstGeom prst="rect">
                        <a:avLst/>
                      </a:prstGeom>
                    </p:spPr>
                  </p:pic>
                </p:oleObj>
              </mc:Fallback>
            </mc:AlternateContent>
          </a:graphicData>
        </a:graphic>
      </p:graphicFrame>
    </p:spTree>
    <p:extLst>
      <p:ext uri="{BB962C8B-B14F-4D97-AF65-F5344CB8AC3E}">
        <p14:creationId xmlns:p14="http://schemas.microsoft.com/office/powerpoint/2010/main" val="40634787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E511B19-5B46-4D44-95AE-F6761CE5598F}"/>
              </a:ext>
            </a:extLst>
          </p:cNvPr>
          <p:cNvSpPr>
            <a:spLocks noGrp="1"/>
          </p:cNvSpPr>
          <p:nvPr>
            <p:ph type="title"/>
          </p:nvPr>
        </p:nvSpPr>
        <p:spPr/>
        <p:txBody>
          <a:bodyPr/>
          <a:lstStyle/>
          <a:p>
            <a:r>
              <a:rPr lang="en-US" dirty="0"/>
              <a:t>Proposal (ARC-2018-0143R01)</a:t>
            </a:r>
          </a:p>
        </p:txBody>
      </p:sp>
      <p:sp>
        <p:nvSpPr>
          <p:cNvPr id="6" name="Content Placeholder 5">
            <a:extLst>
              <a:ext uri="{FF2B5EF4-FFF2-40B4-BE49-F238E27FC236}">
                <a16:creationId xmlns:a16="http://schemas.microsoft.com/office/drawing/2014/main" id="{F91D3712-7EBE-49E7-AFDE-F9FE3CAD45EC}"/>
              </a:ext>
            </a:extLst>
          </p:cNvPr>
          <p:cNvSpPr>
            <a:spLocks noGrp="1"/>
          </p:cNvSpPr>
          <p:nvPr>
            <p:ph idx="1"/>
          </p:nvPr>
        </p:nvSpPr>
        <p:spPr>
          <a:xfrm>
            <a:off x="457200" y="1219200"/>
            <a:ext cx="8229600" cy="5181600"/>
          </a:xfrm>
        </p:spPr>
        <p:txBody>
          <a:bodyPr>
            <a:normAutofit fontScale="70000" lnSpcReduction="20000"/>
          </a:bodyPr>
          <a:lstStyle/>
          <a:p>
            <a:r>
              <a:rPr lang="en-US" sz="4000" dirty="0"/>
              <a:t>Keep &lt;node&gt; containing only </a:t>
            </a:r>
            <a:r>
              <a:rPr lang="en-US" sz="4000" dirty="0" err="1"/>
              <a:t>nodeComm</a:t>
            </a:r>
            <a:r>
              <a:rPr lang="en-US" sz="4000" dirty="0"/>
              <a:t> info:</a:t>
            </a:r>
          </a:p>
          <a:p>
            <a:pPr lvl="1"/>
            <a:r>
              <a:rPr lang="en-GB" sz="4000" i="1" dirty="0" err="1"/>
              <a:t>nodeID</a:t>
            </a:r>
            <a:endParaRPr lang="en-GB" sz="4000" i="1" dirty="0"/>
          </a:p>
          <a:p>
            <a:pPr lvl="1"/>
            <a:r>
              <a:rPr lang="en-US" sz="4000" dirty="0"/>
              <a:t>[</a:t>
            </a:r>
            <a:r>
              <a:rPr lang="en-US" sz="4000" dirty="0" err="1"/>
              <a:t>cmdhPolicy</a:t>
            </a:r>
            <a:r>
              <a:rPr lang="en-US" sz="4000" dirty="0"/>
              <a:t>],  [activeCmdhPolicy]</a:t>
            </a:r>
          </a:p>
          <a:p>
            <a:pPr lvl="1"/>
            <a:r>
              <a:rPr lang="en-US" sz="4000" dirty="0"/>
              <a:t>&lt;schedule&gt; </a:t>
            </a:r>
          </a:p>
          <a:p>
            <a:pPr lvl="1"/>
            <a:r>
              <a:rPr lang="en-GB" sz="4000" dirty="0" err="1"/>
              <a:t>roamingStatus</a:t>
            </a:r>
            <a:r>
              <a:rPr lang="en-GB" sz="4000" dirty="0"/>
              <a:t>, </a:t>
            </a:r>
            <a:r>
              <a:rPr lang="en-GB" sz="4000" dirty="0" err="1"/>
              <a:t>networkID</a:t>
            </a:r>
            <a:r>
              <a:rPr lang="en-GB" sz="4000" dirty="0"/>
              <a:t> </a:t>
            </a:r>
          </a:p>
          <a:p>
            <a:pPr lvl="1"/>
            <a:r>
              <a:rPr lang="en-GB" sz="4000" dirty="0"/>
              <a:t>&lt;semanticDescriptor&gt;, &lt;transaction&gt;, &lt;subscription&gt; </a:t>
            </a:r>
          </a:p>
          <a:p>
            <a:r>
              <a:rPr lang="en-US" sz="4000" dirty="0"/>
              <a:t> &lt;node&gt; under own CSEBase of registrar always, created by either Registrar, Registree, DM entity.</a:t>
            </a:r>
          </a:p>
          <a:p>
            <a:r>
              <a:rPr lang="en-US" sz="4000" dirty="0"/>
              <a:t>Clearly show &lt;node&gt; management in relationship to registration</a:t>
            </a:r>
          </a:p>
          <a:p>
            <a:endParaRPr lang="en-GB" sz="4000" dirty="0"/>
          </a:p>
          <a:p>
            <a:pPr marL="0" indent="0">
              <a:buNone/>
            </a:pPr>
            <a:endParaRPr lang="en-GB" sz="4000" i="1" dirty="0"/>
          </a:p>
          <a:p>
            <a:pPr marL="457200" lvl="1" indent="0">
              <a:buNone/>
            </a:pPr>
            <a:endParaRPr lang="en-GB" i="1" dirty="0"/>
          </a:p>
        </p:txBody>
      </p:sp>
    </p:spTree>
    <p:extLst>
      <p:ext uri="{BB962C8B-B14F-4D97-AF65-F5344CB8AC3E}">
        <p14:creationId xmlns:p14="http://schemas.microsoft.com/office/powerpoint/2010/main" val="38289100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E511B19-5B46-4D44-95AE-F6761CE5598F}"/>
              </a:ext>
            </a:extLst>
          </p:cNvPr>
          <p:cNvSpPr>
            <a:spLocks noGrp="1"/>
          </p:cNvSpPr>
          <p:nvPr>
            <p:ph type="title"/>
          </p:nvPr>
        </p:nvSpPr>
        <p:spPr/>
        <p:txBody>
          <a:bodyPr/>
          <a:lstStyle/>
          <a:p>
            <a:r>
              <a:rPr lang="en-US" dirty="0"/>
              <a:t>Proposal (</a:t>
            </a:r>
            <a:r>
              <a:rPr lang="en-US" dirty="0" err="1"/>
              <a:t>cont</a:t>
            </a:r>
            <a:r>
              <a:rPr lang="en-US" dirty="0"/>
              <a:t>)</a:t>
            </a:r>
          </a:p>
        </p:txBody>
      </p:sp>
      <p:sp>
        <p:nvSpPr>
          <p:cNvPr id="6" name="Content Placeholder 5">
            <a:extLst>
              <a:ext uri="{FF2B5EF4-FFF2-40B4-BE49-F238E27FC236}">
                <a16:creationId xmlns:a16="http://schemas.microsoft.com/office/drawing/2014/main" id="{F91D3712-7EBE-49E7-AFDE-F9FE3CAD45EC}"/>
              </a:ext>
            </a:extLst>
          </p:cNvPr>
          <p:cNvSpPr>
            <a:spLocks noGrp="1"/>
          </p:cNvSpPr>
          <p:nvPr>
            <p:ph idx="1"/>
          </p:nvPr>
        </p:nvSpPr>
        <p:spPr>
          <a:xfrm>
            <a:off x="457200" y="1219200"/>
            <a:ext cx="8229600" cy="5181600"/>
          </a:xfrm>
        </p:spPr>
        <p:txBody>
          <a:bodyPr>
            <a:normAutofit fontScale="77500" lnSpcReduction="20000"/>
          </a:bodyPr>
          <a:lstStyle/>
          <a:p>
            <a:r>
              <a:rPr lang="en-US" sz="4000" dirty="0"/>
              <a:t>New &lt;</a:t>
            </a:r>
            <a:r>
              <a:rPr lang="en-US" sz="4000" dirty="0" err="1"/>
              <a:t>managedNode</a:t>
            </a:r>
            <a:r>
              <a:rPr lang="en-US" sz="4000" dirty="0"/>
              <a:t>&gt; resource type for DM purposes only (created by DM entity/manager):</a:t>
            </a:r>
          </a:p>
          <a:p>
            <a:pPr lvl="1"/>
            <a:r>
              <a:rPr lang="en-US" sz="4000" dirty="0"/>
              <a:t>includes all other </a:t>
            </a:r>
            <a:r>
              <a:rPr lang="en-US" sz="4000" dirty="0" err="1"/>
              <a:t>mgmtObj</a:t>
            </a:r>
            <a:r>
              <a:rPr lang="en-US" sz="4000" dirty="0"/>
              <a:t> specializations, </a:t>
            </a:r>
            <a:r>
              <a:rPr lang="en-GB" sz="4000" dirty="0" err="1"/>
              <a:t>nodeID</a:t>
            </a:r>
            <a:r>
              <a:rPr lang="en-GB" sz="4000" dirty="0"/>
              <a:t>, </a:t>
            </a:r>
            <a:r>
              <a:rPr lang="en-GB" sz="4000" i="1" dirty="0"/>
              <a:t>&lt;subscription&gt; </a:t>
            </a:r>
          </a:p>
          <a:p>
            <a:r>
              <a:rPr lang="en-US" sz="4000" dirty="0"/>
              <a:t>&lt;</a:t>
            </a:r>
            <a:r>
              <a:rPr lang="en-US" sz="4000" dirty="0" err="1"/>
              <a:t>managedNode</a:t>
            </a:r>
            <a:r>
              <a:rPr lang="en-US" sz="4000" dirty="0"/>
              <a:t>&gt; location:</a:t>
            </a:r>
          </a:p>
          <a:p>
            <a:pPr lvl="1"/>
            <a:r>
              <a:rPr lang="en-US" sz="4000" dirty="0"/>
              <a:t>ASN/MN: under own CSEBase for SL-based DM or CSEBase (IN?) for </a:t>
            </a:r>
            <a:r>
              <a:rPr lang="en-GB" sz="4000" dirty="0"/>
              <a:t>other technologies (like today)</a:t>
            </a:r>
          </a:p>
          <a:p>
            <a:pPr lvl="1"/>
            <a:r>
              <a:rPr lang="en-US" sz="4000" dirty="0"/>
              <a:t>ADN: under registrar CSEBase for SL-based DM or CSEBase (IN?) for </a:t>
            </a:r>
            <a:r>
              <a:rPr lang="en-GB" sz="4000" dirty="0"/>
              <a:t>other technologies (like today)</a:t>
            </a:r>
          </a:p>
          <a:p>
            <a:pPr marL="0" indent="0">
              <a:buNone/>
            </a:pPr>
            <a:endParaRPr lang="en-GB" sz="4000" i="1" dirty="0"/>
          </a:p>
          <a:p>
            <a:pPr marL="457200" lvl="1" indent="0">
              <a:buNone/>
            </a:pPr>
            <a:endParaRPr lang="en-GB" i="1" dirty="0"/>
          </a:p>
        </p:txBody>
      </p:sp>
    </p:spTree>
    <p:extLst>
      <p:ext uri="{BB962C8B-B14F-4D97-AF65-F5344CB8AC3E}">
        <p14:creationId xmlns:p14="http://schemas.microsoft.com/office/powerpoint/2010/main" val="10804989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E511B19-5B46-4D44-95AE-F6761CE5598F}"/>
              </a:ext>
            </a:extLst>
          </p:cNvPr>
          <p:cNvSpPr>
            <a:spLocks noGrp="1"/>
          </p:cNvSpPr>
          <p:nvPr>
            <p:ph type="title"/>
          </p:nvPr>
        </p:nvSpPr>
        <p:spPr/>
        <p:txBody>
          <a:bodyPr/>
          <a:lstStyle/>
          <a:p>
            <a:r>
              <a:rPr lang="en-US" dirty="0"/>
              <a:t>Proposal (</a:t>
            </a:r>
            <a:r>
              <a:rPr lang="en-US" dirty="0" err="1"/>
              <a:t>cont</a:t>
            </a:r>
            <a:r>
              <a:rPr lang="en-US" dirty="0"/>
              <a:t>)</a:t>
            </a:r>
          </a:p>
        </p:txBody>
      </p:sp>
      <p:sp>
        <p:nvSpPr>
          <p:cNvPr id="6" name="Content Placeholder 5">
            <a:extLst>
              <a:ext uri="{FF2B5EF4-FFF2-40B4-BE49-F238E27FC236}">
                <a16:creationId xmlns:a16="http://schemas.microsoft.com/office/drawing/2014/main" id="{F91D3712-7EBE-49E7-AFDE-F9FE3CAD45EC}"/>
              </a:ext>
            </a:extLst>
          </p:cNvPr>
          <p:cNvSpPr>
            <a:spLocks noGrp="1"/>
          </p:cNvSpPr>
          <p:nvPr>
            <p:ph idx="1"/>
          </p:nvPr>
        </p:nvSpPr>
        <p:spPr>
          <a:xfrm>
            <a:off x="381000" y="1752600"/>
            <a:ext cx="8229600" cy="2819400"/>
          </a:xfrm>
        </p:spPr>
        <p:txBody>
          <a:bodyPr>
            <a:normAutofit fontScale="70000" lnSpcReduction="20000"/>
          </a:bodyPr>
          <a:lstStyle/>
          <a:p>
            <a:r>
              <a:rPr lang="en-GB" sz="4000" dirty="0"/>
              <a:t>Remove &lt;schedule&gt; from CSEBase, remaining only under &lt;node&gt;. </a:t>
            </a:r>
          </a:p>
          <a:p>
            <a:endParaRPr lang="en-GB" sz="4000" dirty="0"/>
          </a:p>
          <a:p>
            <a:r>
              <a:rPr lang="en-GB" sz="4000" dirty="0"/>
              <a:t>Change &lt;schedule&gt; to include own ACPs</a:t>
            </a:r>
          </a:p>
          <a:p>
            <a:endParaRPr lang="en-GB" sz="2800" dirty="0"/>
          </a:p>
          <a:p>
            <a:r>
              <a:rPr lang="en-GB" sz="4000" dirty="0"/>
              <a:t>Clarify that external technology DM can be done with &lt;</a:t>
            </a:r>
            <a:r>
              <a:rPr lang="en-GB" sz="4000" dirty="0" err="1"/>
              <a:t>mgmtObj</a:t>
            </a:r>
            <a:r>
              <a:rPr lang="en-GB" sz="4000" dirty="0"/>
              <a:t>&gt; at MN as well.</a:t>
            </a:r>
          </a:p>
          <a:p>
            <a:pPr marL="0" lvl="1" indent="0">
              <a:buNone/>
            </a:pPr>
            <a:endParaRPr lang="en-GB" dirty="0"/>
          </a:p>
        </p:txBody>
      </p:sp>
    </p:spTree>
    <p:extLst>
      <p:ext uri="{BB962C8B-B14F-4D97-AF65-F5344CB8AC3E}">
        <p14:creationId xmlns:p14="http://schemas.microsoft.com/office/powerpoint/2010/main" val="20715208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AE6D75C-A5F6-41E2-9639-80B4260DF874}"/>
              </a:ext>
            </a:extLst>
          </p:cNvPr>
          <p:cNvSpPr>
            <a:spLocks noGrp="1"/>
          </p:cNvSpPr>
          <p:nvPr>
            <p:ph type="title"/>
          </p:nvPr>
        </p:nvSpPr>
        <p:spPr/>
        <p:txBody>
          <a:bodyPr/>
          <a:lstStyle/>
          <a:p>
            <a:r>
              <a:rPr lang="en-US"/>
              <a:t>Introduction</a:t>
            </a:r>
            <a:endParaRPr lang="en-US" dirty="0"/>
          </a:p>
        </p:txBody>
      </p:sp>
      <p:sp>
        <p:nvSpPr>
          <p:cNvPr id="4" name="Content Placeholder 3">
            <a:extLst>
              <a:ext uri="{FF2B5EF4-FFF2-40B4-BE49-F238E27FC236}">
                <a16:creationId xmlns:a16="http://schemas.microsoft.com/office/drawing/2014/main" id="{C6BE46A8-3274-46D3-867A-BAA59F5345A3}"/>
              </a:ext>
            </a:extLst>
          </p:cNvPr>
          <p:cNvSpPr>
            <a:spLocks noGrp="1"/>
          </p:cNvSpPr>
          <p:nvPr>
            <p:ph idx="1"/>
          </p:nvPr>
        </p:nvSpPr>
        <p:spPr>
          <a:xfrm>
            <a:off x="457200" y="1600201"/>
            <a:ext cx="8229600" cy="3733800"/>
          </a:xfrm>
        </p:spPr>
        <p:txBody>
          <a:bodyPr>
            <a:normAutofit fontScale="77500" lnSpcReduction="20000"/>
          </a:bodyPr>
          <a:lstStyle/>
          <a:p>
            <a:r>
              <a:rPr lang="en-US" dirty="0"/>
              <a:t>This contribution seeks to bring clarity to specifications regarding the following &lt;node&gt; resource-related questions:</a:t>
            </a:r>
          </a:p>
          <a:p>
            <a:pPr lvl="1"/>
            <a:r>
              <a:rPr lang="en-US" dirty="0"/>
              <a:t>Who creates it? When? Where?</a:t>
            </a:r>
          </a:p>
          <a:p>
            <a:pPr lvl="1"/>
            <a:r>
              <a:rPr lang="en-US" dirty="0"/>
              <a:t>&lt;node&gt; relationship with resources and entities:</a:t>
            </a:r>
          </a:p>
          <a:p>
            <a:pPr lvl="2"/>
            <a:r>
              <a:rPr lang="en-US" dirty="0"/>
              <a:t>Managed entity</a:t>
            </a:r>
          </a:p>
          <a:p>
            <a:pPr lvl="2"/>
            <a:r>
              <a:rPr lang="en-US" dirty="0"/>
              <a:t>Hosting CSE</a:t>
            </a:r>
          </a:p>
          <a:p>
            <a:pPr lvl="2"/>
            <a:r>
              <a:rPr lang="en-US" dirty="0"/>
              <a:t>Registrar</a:t>
            </a:r>
          </a:p>
          <a:p>
            <a:r>
              <a:rPr lang="en-US" dirty="0"/>
              <a:t>Initially ARC-2018-0143 was needed for cleanup of device management. R01 contains solutions for the issues presented here, this is a summary.</a:t>
            </a:r>
          </a:p>
          <a:p>
            <a:pPr lvl="2"/>
            <a:endParaRPr lang="en-US" dirty="0"/>
          </a:p>
          <a:p>
            <a:pPr lvl="1"/>
            <a:endParaRPr lang="en-US" dirty="0"/>
          </a:p>
          <a:p>
            <a:pPr lvl="1"/>
            <a:endParaRPr lang="en-US" dirty="0"/>
          </a:p>
        </p:txBody>
      </p:sp>
    </p:spTree>
    <p:extLst>
      <p:ext uri="{BB962C8B-B14F-4D97-AF65-F5344CB8AC3E}">
        <p14:creationId xmlns:p14="http://schemas.microsoft.com/office/powerpoint/2010/main" val="988838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E511B19-5B46-4D44-95AE-F6761CE5598F}"/>
              </a:ext>
            </a:extLst>
          </p:cNvPr>
          <p:cNvSpPr>
            <a:spLocks noGrp="1"/>
          </p:cNvSpPr>
          <p:nvPr>
            <p:ph type="title"/>
          </p:nvPr>
        </p:nvSpPr>
        <p:spPr/>
        <p:txBody>
          <a:bodyPr/>
          <a:lstStyle/>
          <a:p>
            <a:r>
              <a:rPr lang="en-US" dirty="0"/>
              <a:t>&lt;</a:t>
            </a:r>
            <a:r>
              <a:rPr lang="en-US" dirty="0" err="1"/>
              <a:t>mgmtObj</a:t>
            </a:r>
            <a:r>
              <a:rPr lang="en-US" dirty="0"/>
              <a:t>&gt; @ IN, ADN implications </a:t>
            </a:r>
          </a:p>
        </p:txBody>
      </p:sp>
      <p:sp>
        <p:nvSpPr>
          <p:cNvPr id="6" name="Content Placeholder 5">
            <a:extLst>
              <a:ext uri="{FF2B5EF4-FFF2-40B4-BE49-F238E27FC236}">
                <a16:creationId xmlns:a16="http://schemas.microsoft.com/office/drawing/2014/main" id="{F91D3712-7EBE-49E7-AFDE-F9FE3CAD45EC}"/>
              </a:ext>
            </a:extLst>
          </p:cNvPr>
          <p:cNvSpPr>
            <a:spLocks noGrp="1"/>
          </p:cNvSpPr>
          <p:nvPr>
            <p:ph idx="1"/>
          </p:nvPr>
        </p:nvSpPr>
        <p:spPr/>
        <p:txBody>
          <a:bodyPr>
            <a:normAutofit fontScale="70000" lnSpcReduction="20000"/>
          </a:bodyPr>
          <a:lstStyle/>
          <a:p>
            <a:r>
              <a:rPr lang="en-US" dirty="0"/>
              <a:t>Existing specification texts for ADN &lt;node&gt; location :</a:t>
            </a:r>
          </a:p>
          <a:p>
            <a:r>
              <a:rPr lang="en-US" dirty="0"/>
              <a:t>TS-0001 10.2.8.7:</a:t>
            </a:r>
          </a:p>
          <a:p>
            <a:pPr lvl="1"/>
            <a:r>
              <a:rPr lang="en-GB" dirty="0">
                <a:solidFill>
                  <a:schemeClr val="tx1"/>
                </a:solidFill>
              </a:rPr>
              <a:t>If technology specific protocols are used for management,….&lt;</a:t>
            </a:r>
            <a:r>
              <a:rPr lang="en-GB" dirty="0" err="1">
                <a:solidFill>
                  <a:schemeClr val="tx1"/>
                </a:solidFill>
              </a:rPr>
              <a:t>mgmtObj</a:t>
            </a:r>
            <a:r>
              <a:rPr lang="en-GB" dirty="0">
                <a:solidFill>
                  <a:schemeClr val="tx1"/>
                </a:solidFill>
              </a:rPr>
              <a:t>&gt; resources are hosted on the IN-CSE</a:t>
            </a:r>
          </a:p>
          <a:p>
            <a:pPr lvl="1"/>
            <a:endParaRPr lang="en-GB" dirty="0">
              <a:solidFill>
                <a:schemeClr val="tx1"/>
              </a:solidFill>
            </a:endParaRPr>
          </a:p>
          <a:p>
            <a:pPr lvl="1"/>
            <a:r>
              <a:rPr lang="en-US" dirty="0"/>
              <a:t>TS-0022 and TS-0001 Figure 9.6.18-1 suggest that for ADN &lt;node&gt; is on the registrar. </a:t>
            </a:r>
            <a:endParaRPr lang="en-GB" dirty="0">
              <a:solidFill>
                <a:schemeClr val="tx1"/>
              </a:solidFill>
            </a:endParaRPr>
          </a:p>
          <a:p>
            <a:pPr lvl="2"/>
            <a:endParaRPr lang="en-GB" dirty="0"/>
          </a:p>
          <a:p>
            <a:pPr lvl="1"/>
            <a:r>
              <a:rPr lang="en-GB" dirty="0">
                <a:solidFill>
                  <a:schemeClr val="tx1"/>
                </a:solidFill>
              </a:rPr>
              <a:t>…..where the </a:t>
            </a:r>
            <a:r>
              <a:rPr lang="en-GB" i="1" dirty="0">
                <a:solidFill>
                  <a:schemeClr val="tx1"/>
                </a:solidFill>
              </a:rPr>
              <a:t>&lt;</a:t>
            </a:r>
            <a:r>
              <a:rPr lang="en-GB" i="1" dirty="0" err="1">
                <a:solidFill>
                  <a:schemeClr val="tx1"/>
                </a:solidFill>
              </a:rPr>
              <a:t>mgmtObj</a:t>
            </a:r>
            <a:r>
              <a:rPr lang="en-GB" i="1" dirty="0">
                <a:solidFill>
                  <a:schemeClr val="tx1"/>
                </a:solidFill>
              </a:rPr>
              <a:t>&gt;</a:t>
            </a:r>
            <a:r>
              <a:rPr lang="en-GB" dirty="0">
                <a:solidFill>
                  <a:schemeClr val="tx1"/>
                </a:solidFill>
              </a:rPr>
              <a:t> resource does not utilize an external management technology but instead uses the M2M Service Layer … </a:t>
            </a:r>
            <a:r>
              <a:rPr lang="en-GB" dirty="0"/>
              <a:t>If the managed entity is an ADN node …the &lt;</a:t>
            </a:r>
            <a:r>
              <a:rPr lang="en-GB" dirty="0" err="1"/>
              <a:t>mgmtObj</a:t>
            </a:r>
            <a:r>
              <a:rPr lang="en-GB" dirty="0"/>
              <a:t>&gt; resource is hosted on the registrar CSE of the managed entity</a:t>
            </a:r>
          </a:p>
          <a:p>
            <a:pPr marL="457200" lvl="1" indent="0">
              <a:buNone/>
            </a:pPr>
            <a:endParaRPr lang="en-GB" dirty="0">
              <a:solidFill>
                <a:schemeClr val="tx1"/>
              </a:solidFill>
            </a:endParaRPr>
          </a:p>
          <a:p>
            <a:pPr marL="0" lvl="1" indent="0">
              <a:buNone/>
            </a:pPr>
            <a:r>
              <a:rPr lang="en-GB" dirty="0">
                <a:solidFill>
                  <a:schemeClr val="accent1"/>
                </a:solidFill>
              </a:rPr>
              <a:t>Issue: If an ADN is registered to ASN/MN, we cannot use technology specific protocols for management.</a:t>
            </a:r>
          </a:p>
          <a:p>
            <a:endParaRPr lang="en-GB" dirty="0">
              <a:solidFill>
                <a:schemeClr val="accent1"/>
              </a:solidFill>
              <a:highlight>
                <a:srgbClr val="FFFF00"/>
              </a:highlight>
            </a:endParaRPr>
          </a:p>
        </p:txBody>
      </p:sp>
    </p:spTree>
    <p:extLst>
      <p:ext uri="{BB962C8B-B14F-4D97-AF65-F5344CB8AC3E}">
        <p14:creationId xmlns:p14="http://schemas.microsoft.com/office/powerpoint/2010/main" val="32808058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FE4A767-4129-4C39-85E1-8A302192F718}"/>
              </a:ext>
            </a:extLst>
          </p:cNvPr>
          <p:cNvSpPr>
            <a:spLocks noGrp="1"/>
          </p:cNvSpPr>
          <p:nvPr>
            <p:ph type="title"/>
          </p:nvPr>
        </p:nvSpPr>
        <p:spPr/>
        <p:txBody>
          <a:bodyPr/>
          <a:lstStyle/>
          <a:p>
            <a:r>
              <a:rPr lang="en-US" dirty="0"/>
              <a:t>Management of 3GPP UEs</a:t>
            </a:r>
          </a:p>
        </p:txBody>
      </p:sp>
      <p:sp>
        <p:nvSpPr>
          <p:cNvPr id="6" name="Content Placeholder 5">
            <a:extLst>
              <a:ext uri="{FF2B5EF4-FFF2-40B4-BE49-F238E27FC236}">
                <a16:creationId xmlns:a16="http://schemas.microsoft.com/office/drawing/2014/main" id="{BA3909B8-2398-4618-9A85-4C5E1987EDFB}"/>
              </a:ext>
            </a:extLst>
          </p:cNvPr>
          <p:cNvSpPr>
            <a:spLocks noGrp="1"/>
          </p:cNvSpPr>
          <p:nvPr>
            <p:ph idx="1"/>
          </p:nvPr>
        </p:nvSpPr>
        <p:spPr>
          <a:xfrm>
            <a:off x="457200" y="1600200"/>
            <a:ext cx="8229600" cy="3962399"/>
          </a:xfrm>
        </p:spPr>
        <p:txBody>
          <a:bodyPr>
            <a:normAutofit fontScale="92500" lnSpcReduction="20000"/>
          </a:bodyPr>
          <a:lstStyle/>
          <a:p>
            <a:r>
              <a:rPr lang="en-US" sz="2600" dirty="0"/>
              <a:t>Currently 2 specifications for UE &lt;node&gt; location contradict each other:</a:t>
            </a:r>
          </a:p>
          <a:p>
            <a:r>
              <a:rPr lang="en-US" sz="2600" dirty="0"/>
              <a:t>TS-0026 6.3 (and others) UE attach: </a:t>
            </a:r>
          </a:p>
          <a:p>
            <a:pPr lvl="1"/>
            <a:r>
              <a:rPr lang="en-US" sz="2200" dirty="0">
                <a:solidFill>
                  <a:schemeClr val="tx1"/>
                </a:solidFill>
              </a:rPr>
              <a:t>&lt;node&gt; resource created at the IN</a:t>
            </a:r>
          </a:p>
          <a:p>
            <a:r>
              <a:rPr lang="en-US" sz="2600" dirty="0"/>
              <a:t>TS-0001 10.2.8.7:</a:t>
            </a:r>
          </a:p>
          <a:p>
            <a:pPr lvl="1"/>
            <a:r>
              <a:rPr lang="en-GB" sz="2200" dirty="0">
                <a:solidFill>
                  <a:schemeClr val="tx1"/>
                </a:solidFill>
              </a:rPr>
              <a:t>In the scenario where the </a:t>
            </a:r>
            <a:r>
              <a:rPr lang="en-GB" sz="2200" i="1" dirty="0">
                <a:solidFill>
                  <a:schemeClr val="tx1"/>
                </a:solidFill>
              </a:rPr>
              <a:t>&lt;</a:t>
            </a:r>
            <a:r>
              <a:rPr lang="en-GB" sz="2200" i="1" dirty="0" err="1">
                <a:solidFill>
                  <a:schemeClr val="tx1"/>
                </a:solidFill>
              </a:rPr>
              <a:t>mgmtObj</a:t>
            </a:r>
            <a:r>
              <a:rPr lang="en-GB" sz="2200" i="1" dirty="0">
                <a:solidFill>
                  <a:schemeClr val="tx1"/>
                </a:solidFill>
              </a:rPr>
              <a:t>&gt;</a:t>
            </a:r>
            <a:r>
              <a:rPr lang="en-GB" sz="2200" dirty="0">
                <a:solidFill>
                  <a:schemeClr val="tx1"/>
                </a:solidFill>
              </a:rPr>
              <a:t> resource does not utilize an external management technology but instead uses the M2M Service Layer to perform the management request, the </a:t>
            </a:r>
            <a:r>
              <a:rPr lang="en-GB" sz="2200" i="1" dirty="0">
                <a:solidFill>
                  <a:schemeClr val="tx1"/>
                </a:solidFill>
              </a:rPr>
              <a:t>&lt;</a:t>
            </a:r>
            <a:r>
              <a:rPr lang="en-GB" sz="2200" i="1" dirty="0" err="1">
                <a:solidFill>
                  <a:schemeClr val="tx1"/>
                </a:solidFill>
              </a:rPr>
              <a:t>mgmtObj</a:t>
            </a:r>
            <a:r>
              <a:rPr lang="en-GB" sz="2200" i="1" dirty="0">
                <a:solidFill>
                  <a:schemeClr val="tx1"/>
                </a:solidFill>
              </a:rPr>
              <a:t>&gt;</a:t>
            </a:r>
            <a:r>
              <a:rPr lang="en-GB" sz="2200" dirty="0">
                <a:solidFill>
                  <a:schemeClr val="tx1"/>
                </a:solidFill>
              </a:rPr>
              <a:t> resource is hosted on the CSE of the managed entity when the managed entity is an ASN, MN or IN. </a:t>
            </a:r>
          </a:p>
          <a:p>
            <a:pPr lvl="1"/>
            <a:endParaRPr lang="en-GB" sz="2200" dirty="0"/>
          </a:p>
          <a:p>
            <a:r>
              <a:rPr lang="en-GB" sz="2600" dirty="0">
                <a:solidFill>
                  <a:schemeClr val="accent1"/>
                </a:solidFill>
              </a:rPr>
              <a:t>Issue: 3GPP UEs or  are limited to use ONLY technology specific protocols OR UEs can be only ADNs (not ASN/ MN)</a:t>
            </a:r>
            <a:endParaRPr lang="en-US" dirty="0"/>
          </a:p>
        </p:txBody>
      </p:sp>
    </p:spTree>
    <p:extLst>
      <p:ext uri="{BB962C8B-B14F-4D97-AF65-F5344CB8AC3E}">
        <p14:creationId xmlns:p14="http://schemas.microsoft.com/office/powerpoint/2010/main" val="15664051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2C64741-E6BE-44EA-9B8E-108AEEDCFC3E}"/>
              </a:ext>
            </a:extLst>
          </p:cNvPr>
          <p:cNvSpPr>
            <a:spLocks noGrp="1"/>
          </p:cNvSpPr>
          <p:nvPr>
            <p:ph type="title"/>
          </p:nvPr>
        </p:nvSpPr>
        <p:spPr>
          <a:xfrm>
            <a:off x="457200" y="274638"/>
            <a:ext cx="7239000" cy="639762"/>
          </a:xfrm>
        </p:spPr>
        <p:txBody>
          <a:bodyPr/>
          <a:lstStyle/>
          <a:p>
            <a:r>
              <a:rPr lang="en-US" dirty="0"/>
              <a:t>&lt;schedule&gt; clarifications</a:t>
            </a:r>
          </a:p>
        </p:txBody>
      </p:sp>
      <p:sp>
        <p:nvSpPr>
          <p:cNvPr id="6" name="Content Placeholder 5">
            <a:extLst>
              <a:ext uri="{FF2B5EF4-FFF2-40B4-BE49-F238E27FC236}">
                <a16:creationId xmlns:a16="http://schemas.microsoft.com/office/drawing/2014/main" id="{F9E0B6C2-BB32-455E-8098-A96421C564C5}"/>
              </a:ext>
            </a:extLst>
          </p:cNvPr>
          <p:cNvSpPr>
            <a:spLocks noGrp="1"/>
          </p:cNvSpPr>
          <p:nvPr>
            <p:ph idx="1"/>
          </p:nvPr>
        </p:nvSpPr>
        <p:spPr>
          <a:xfrm>
            <a:off x="457200" y="1219200"/>
            <a:ext cx="8229600" cy="4906963"/>
          </a:xfrm>
        </p:spPr>
        <p:txBody>
          <a:bodyPr>
            <a:normAutofit/>
          </a:bodyPr>
          <a:lstStyle/>
          <a:p>
            <a:r>
              <a:rPr lang="en-GB" sz="2000" dirty="0"/>
              <a:t>TS-0001 9.6.9	Resource Type schedule</a:t>
            </a:r>
          </a:p>
          <a:p>
            <a:pPr marL="457200" lvl="1" indent="0">
              <a:buNone/>
            </a:pPr>
            <a:r>
              <a:rPr lang="en-GB" sz="1500" dirty="0">
                <a:solidFill>
                  <a:schemeClr val="tx1"/>
                </a:solidFill>
              </a:rPr>
              <a:t>A child </a:t>
            </a:r>
            <a:r>
              <a:rPr lang="en-GB" sz="1500" i="1" dirty="0">
                <a:solidFill>
                  <a:schemeClr val="tx1"/>
                </a:solidFill>
              </a:rPr>
              <a:t>&lt;schedule&gt;</a:t>
            </a:r>
            <a:r>
              <a:rPr lang="en-GB" sz="1500" dirty="0">
                <a:solidFill>
                  <a:schemeClr val="tx1"/>
                </a:solidFill>
              </a:rPr>
              <a:t> resource of the </a:t>
            </a:r>
            <a:r>
              <a:rPr lang="en-GB" sz="1500" i="1" dirty="0">
                <a:solidFill>
                  <a:schemeClr val="tx1"/>
                </a:solidFill>
              </a:rPr>
              <a:t>&lt;node&gt;</a:t>
            </a:r>
            <a:r>
              <a:rPr lang="en-GB" sz="1500" dirty="0">
                <a:solidFill>
                  <a:schemeClr val="tx1"/>
                </a:solidFill>
              </a:rPr>
              <a:t> resource shall indicate the time periods when the node can communicate via the Underlying Network. </a:t>
            </a:r>
          </a:p>
          <a:p>
            <a:pPr marL="640080" lvl="2" indent="0">
              <a:buNone/>
            </a:pPr>
            <a:r>
              <a:rPr lang="en-GB" sz="1500" dirty="0">
                <a:solidFill>
                  <a:schemeClr val="tx1"/>
                </a:solidFill>
              </a:rPr>
              <a:t>Note: The </a:t>
            </a:r>
            <a:r>
              <a:rPr lang="en-GB" sz="1500" dirty="0">
                <a:solidFill>
                  <a:schemeClr val="accent1"/>
                </a:solidFill>
              </a:rPr>
              <a:t>node shall obey the communication schedule </a:t>
            </a:r>
            <a:r>
              <a:rPr lang="en-GB" sz="1500" dirty="0">
                <a:solidFill>
                  <a:schemeClr val="tx1"/>
                </a:solidFill>
              </a:rPr>
              <a:t>indicated for the Underlying Network. If the schedule information is modified, the node shall ensure that the change of schedule is detected..</a:t>
            </a:r>
            <a:endParaRPr lang="en-GB" sz="1500" dirty="0"/>
          </a:p>
          <a:p>
            <a:pPr marL="457200" lvl="1" indent="0">
              <a:buNone/>
            </a:pPr>
            <a:r>
              <a:rPr lang="en-GB" sz="1500" dirty="0">
                <a:solidFill>
                  <a:schemeClr val="accent1"/>
                </a:solidFill>
              </a:rPr>
              <a:t>A child &lt;</a:t>
            </a:r>
            <a:r>
              <a:rPr lang="en-GB" sz="1500" i="1" dirty="0">
                <a:solidFill>
                  <a:schemeClr val="accent1"/>
                </a:solidFill>
              </a:rPr>
              <a:t>schedule</a:t>
            </a:r>
            <a:r>
              <a:rPr lang="en-GB" sz="1500" dirty="0">
                <a:solidFill>
                  <a:schemeClr val="accent1"/>
                </a:solidFill>
              </a:rPr>
              <a:t>&gt; resource of the &lt;</a:t>
            </a:r>
            <a:r>
              <a:rPr lang="en-GB" sz="1500" i="1" dirty="0">
                <a:solidFill>
                  <a:schemeClr val="accent1"/>
                </a:solidFill>
              </a:rPr>
              <a:t>CSEBase</a:t>
            </a:r>
            <a:r>
              <a:rPr lang="en-GB" sz="1500" dirty="0">
                <a:solidFill>
                  <a:schemeClr val="accent1"/>
                </a:solidFill>
              </a:rPr>
              <a:t>&gt; </a:t>
            </a:r>
            <a:r>
              <a:rPr lang="en-GB" sz="1500" dirty="0">
                <a:solidFill>
                  <a:schemeClr val="tx1"/>
                </a:solidFill>
              </a:rPr>
              <a:t>resource shall indicate the anticipated time periods when the CSE is available for processing.</a:t>
            </a:r>
          </a:p>
          <a:p>
            <a:pPr marL="457200" lvl="1" indent="0">
              <a:buNone/>
            </a:pPr>
            <a:r>
              <a:rPr lang="en-GB" sz="1500" dirty="0">
                <a:solidFill>
                  <a:schemeClr val="accent1"/>
                </a:solidFill>
              </a:rPr>
              <a:t>An Originator shall have the same access control privileges to the </a:t>
            </a:r>
            <a:r>
              <a:rPr lang="en-GB" sz="1500" i="1" dirty="0">
                <a:solidFill>
                  <a:schemeClr val="accent1"/>
                </a:solidFill>
              </a:rPr>
              <a:t>&lt;schedule&gt;</a:t>
            </a:r>
            <a:r>
              <a:rPr lang="en-GB" sz="1500" dirty="0">
                <a:solidFill>
                  <a:schemeClr val="accent1"/>
                </a:solidFill>
              </a:rPr>
              <a:t> resource as it has to its parent resource.</a:t>
            </a:r>
            <a:endParaRPr lang="en-US" sz="1500" dirty="0">
              <a:solidFill>
                <a:schemeClr val="accent1"/>
              </a:solidFill>
            </a:endParaRPr>
          </a:p>
          <a:p>
            <a:endParaRPr lang="en-GB" sz="2000" dirty="0"/>
          </a:p>
          <a:p>
            <a:pPr marL="0" indent="0">
              <a:buNone/>
            </a:pPr>
            <a:r>
              <a:rPr lang="en-GB" sz="1800" dirty="0">
                <a:solidFill>
                  <a:schemeClr val="accent1"/>
                </a:solidFill>
              </a:rPr>
              <a:t>Issues:</a:t>
            </a:r>
          </a:p>
          <a:p>
            <a:r>
              <a:rPr lang="en-US" sz="1800" dirty="0">
                <a:solidFill>
                  <a:schemeClr val="accent1"/>
                </a:solidFill>
              </a:rPr>
              <a:t>&lt;node&gt; is not mandatory (other than for 3GPP UEs), what are the &lt;schedule&gt; implications?</a:t>
            </a:r>
          </a:p>
          <a:p>
            <a:r>
              <a:rPr lang="en-GB" sz="1800" dirty="0">
                <a:solidFill>
                  <a:schemeClr val="accent1"/>
                </a:solidFill>
              </a:rPr>
              <a:t>confusion by keeping &lt;schedule&gt; under CSEBase as well… Is that necessary?</a:t>
            </a:r>
          </a:p>
          <a:p>
            <a:r>
              <a:rPr lang="en-GB" sz="1800" dirty="0">
                <a:solidFill>
                  <a:schemeClr val="accent1"/>
                </a:solidFill>
              </a:rPr>
              <a:t>Access control to &lt;schedule&gt;  limited to “DM entities” (with &lt;node&gt; resource privileges)… Is that necessary?</a:t>
            </a:r>
          </a:p>
          <a:p>
            <a:endParaRPr lang="en-US" dirty="0"/>
          </a:p>
        </p:txBody>
      </p:sp>
    </p:spTree>
    <p:extLst>
      <p:ext uri="{BB962C8B-B14F-4D97-AF65-F5344CB8AC3E}">
        <p14:creationId xmlns:p14="http://schemas.microsoft.com/office/powerpoint/2010/main" val="13956860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BFAF5A7-1836-4B2A-BF7F-5DD81AD88086}"/>
              </a:ext>
            </a:extLst>
          </p:cNvPr>
          <p:cNvSpPr>
            <a:spLocks noGrp="1"/>
          </p:cNvSpPr>
          <p:nvPr>
            <p:ph idx="1"/>
          </p:nvPr>
        </p:nvSpPr>
        <p:spPr>
          <a:xfrm>
            <a:off x="381000" y="1447800"/>
            <a:ext cx="8229600" cy="5135563"/>
          </a:xfrm>
        </p:spPr>
        <p:txBody>
          <a:bodyPr>
            <a:normAutofit/>
          </a:bodyPr>
          <a:lstStyle/>
          <a:p>
            <a:r>
              <a:rPr lang="en-GB" sz="1600" b="1" dirty="0"/>
              <a:t>10.2.8.3	Create </a:t>
            </a:r>
            <a:r>
              <a:rPr lang="en-GB" sz="1600" b="1" i="1" dirty="0"/>
              <a:t>&lt;node&gt;</a:t>
            </a:r>
            <a:endParaRPr lang="en-US" sz="1600" b="1" dirty="0"/>
          </a:p>
          <a:p>
            <a:r>
              <a:rPr lang="en-GB" sz="1600" dirty="0"/>
              <a:t>This procedure shall be used for creating a </a:t>
            </a:r>
            <a:r>
              <a:rPr lang="en-GB" sz="1600" i="1" dirty="0"/>
              <a:t>&lt;node&gt;</a:t>
            </a:r>
            <a:r>
              <a:rPr lang="en-GB" sz="1600" dirty="0"/>
              <a:t> resource.</a:t>
            </a:r>
            <a:endParaRPr lang="en-US" sz="1600" dirty="0"/>
          </a:p>
          <a:p>
            <a:r>
              <a:rPr lang="en-GB" sz="1600" dirty="0"/>
              <a:t>NOTE:	The creation of the </a:t>
            </a:r>
            <a:r>
              <a:rPr lang="en-GB" sz="1600" i="1" dirty="0"/>
              <a:t>&lt;node&gt;</a:t>
            </a:r>
            <a:r>
              <a:rPr lang="en-GB" sz="1600" dirty="0"/>
              <a:t> resource is on discretion of the Originator. </a:t>
            </a:r>
            <a:r>
              <a:rPr lang="en-GB" sz="1600" dirty="0">
                <a:highlight>
                  <a:srgbClr val="FFFF00"/>
                </a:highlight>
              </a:rPr>
              <a:t>In general the resource is created when the Originator is not always reachable and therefore it is convenient that the entity that the Originator is registered to is aware of the characteristic of the node.</a:t>
            </a:r>
          </a:p>
          <a:p>
            <a:endParaRPr lang="en-GB" sz="1600" dirty="0">
              <a:highlight>
                <a:srgbClr val="FFFF00"/>
              </a:highlight>
            </a:endParaRPr>
          </a:p>
          <a:p>
            <a:endParaRPr lang="en-GB" sz="1600" dirty="0">
              <a:highlight>
                <a:srgbClr val="FFFF00"/>
              </a:highlight>
            </a:endParaRPr>
          </a:p>
          <a:p>
            <a:endParaRPr lang="en-GB" sz="1600" dirty="0">
              <a:highlight>
                <a:srgbClr val="FFFF00"/>
              </a:highlight>
            </a:endParaRPr>
          </a:p>
          <a:p>
            <a:endParaRPr lang="en-GB" sz="1600" dirty="0">
              <a:highlight>
                <a:srgbClr val="FFFF00"/>
              </a:highlight>
            </a:endParaRPr>
          </a:p>
          <a:p>
            <a:endParaRPr lang="en-GB" sz="1600" dirty="0">
              <a:highlight>
                <a:srgbClr val="FFFF00"/>
              </a:highlight>
            </a:endParaRPr>
          </a:p>
          <a:p>
            <a:endParaRPr lang="en-GB" sz="1600" dirty="0">
              <a:highlight>
                <a:srgbClr val="FFFF00"/>
              </a:highlight>
            </a:endParaRPr>
          </a:p>
          <a:p>
            <a:endParaRPr lang="en-GB" sz="1600" dirty="0">
              <a:highlight>
                <a:srgbClr val="FFFF00"/>
              </a:highlight>
            </a:endParaRPr>
          </a:p>
          <a:p>
            <a:endParaRPr lang="en-GB" sz="1600" dirty="0">
              <a:highlight>
                <a:srgbClr val="FFFF00"/>
              </a:highlight>
            </a:endParaRPr>
          </a:p>
          <a:p>
            <a:endParaRPr lang="en-GB" sz="1600" dirty="0">
              <a:highlight>
                <a:srgbClr val="FFFF00"/>
              </a:highlight>
            </a:endParaRPr>
          </a:p>
          <a:p>
            <a:endParaRPr lang="en-GB" sz="1600" dirty="0">
              <a:highlight>
                <a:srgbClr val="FFFF00"/>
              </a:highlight>
            </a:endParaRPr>
          </a:p>
          <a:p>
            <a:endParaRPr lang="en-GB" sz="1600" dirty="0">
              <a:highlight>
                <a:srgbClr val="FFFF00"/>
              </a:highlight>
            </a:endParaRPr>
          </a:p>
          <a:p>
            <a:endParaRPr lang="en-US" dirty="0"/>
          </a:p>
        </p:txBody>
      </p:sp>
      <p:graphicFrame>
        <p:nvGraphicFramePr>
          <p:cNvPr id="7" name="Table 6">
            <a:extLst>
              <a:ext uri="{FF2B5EF4-FFF2-40B4-BE49-F238E27FC236}">
                <a16:creationId xmlns:a16="http://schemas.microsoft.com/office/drawing/2014/main" id="{2BD3ECA2-1F96-49A3-84F9-A4866A209143}"/>
              </a:ext>
            </a:extLst>
          </p:cNvPr>
          <p:cNvGraphicFramePr>
            <a:graphicFrameLocks noGrp="1"/>
          </p:cNvGraphicFramePr>
          <p:nvPr>
            <p:extLst>
              <p:ext uri="{D42A27DB-BD31-4B8C-83A1-F6EECF244321}">
                <p14:modId xmlns:p14="http://schemas.microsoft.com/office/powerpoint/2010/main" val="3622609597"/>
              </p:ext>
            </p:extLst>
          </p:nvPr>
        </p:nvGraphicFramePr>
        <p:xfrm>
          <a:off x="1585277" y="3733800"/>
          <a:ext cx="5821045" cy="2621280"/>
        </p:xfrm>
        <a:graphic>
          <a:graphicData uri="http://schemas.openxmlformats.org/drawingml/2006/table">
            <a:tbl>
              <a:tblPr firstRow="1" firstCol="1" bandRow="1">
                <a:tableStyleId>{5940675A-B579-460E-94D1-54222C63F5DA}</a:tableStyleId>
              </a:tblPr>
              <a:tblGrid>
                <a:gridCol w="1329055">
                  <a:extLst>
                    <a:ext uri="{9D8B030D-6E8A-4147-A177-3AD203B41FA5}">
                      <a16:colId xmlns:a16="http://schemas.microsoft.com/office/drawing/2014/main" val="2532905655"/>
                    </a:ext>
                  </a:extLst>
                </a:gridCol>
                <a:gridCol w="4491990">
                  <a:extLst>
                    <a:ext uri="{9D8B030D-6E8A-4147-A177-3AD203B41FA5}">
                      <a16:colId xmlns:a16="http://schemas.microsoft.com/office/drawing/2014/main" val="3374878717"/>
                    </a:ext>
                  </a:extLst>
                </a:gridCol>
              </a:tblGrid>
              <a:tr h="0">
                <a:tc gridSpan="2">
                  <a:txBody>
                    <a:bodyPr/>
                    <a:lstStyle/>
                    <a:p>
                      <a:pPr marL="0" marR="0" algn="ctr" hangingPunct="0">
                        <a:spcBef>
                          <a:spcPts val="0"/>
                        </a:spcBef>
                        <a:spcAft>
                          <a:spcPts val="0"/>
                        </a:spcAft>
                      </a:pPr>
                      <a:r>
                        <a:rPr lang="en-GB" sz="1000">
                          <a:effectLst/>
                        </a:rPr>
                        <a:t>&lt;node&gt; CREATE</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hMerge="1">
                  <a:txBody>
                    <a:bodyPr/>
                    <a:lstStyle/>
                    <a:p>
                      <a:endParaRPr lang="en-US"/>
                    </a:p>
                  </a:txBody>
                  <a:tcPr/>
                </a:tc>
                <a:extLst>
                  <a:ext uri="{0D108BD9-81ED-4DB2-BD59-A6C34878D82A}">
                    <a16:rowId xmlns:a16="http://schemas.microsoft.com/office/drawing/2014/main" val="4173873357"/>
                  </a:ext>
                </a:extLst>
              </a:tr>
              <a:tr h="0">
                <a:tc>
                  <a:txBody>
                    <a:bodyPr/>
                    <a:lstStyle/>
                    <a:p>
                      <a:pPr marL="0" marR="0" hangingPunct="0">
                        <a:spcBef>
                          <a:spcPts val="0"/>
                        </a:spcBef>
                        <a:spcAft>
                          <a:spcPts val="0"/>
                        </a:spcAft>
                      </a:pPr>
                      <a:r>
                        <a:rPr lang="en-GB" sz="900">
                          <a:effectLst/>
                        </a:rPr>
                        <a:t>Associated Reference Point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hangingPunct="0">
                        <a:spcBef>
                          <a:spcPts val="0"/>
                        </a:spcBef>
                        <a:spcAft>
                          <a:spcPts val="0"/>
                        </a:spcAft>
                      </a:pPr>
                      <a:r>
                        <a:rPr lang="en-GB" sz="900" dirty="0">
                          <a:effectLst/>
                        </a:rPr>
                        <a:t>Mca, Mcc and Mcc'</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1281744809"/>
                  </a:ext>
                </a:extLst>
              </a:tr>
              <a:tr h="0">
                <a:tc>
                  <a:txBody>
                    <a:bodyPr/>
                    <a:lstStyle/>
                    <a:p>
                      <a:pPr marL="0" marR="0" hangingPunct="0">
                        <a:spcBef>
                          <a:spcPts val="0"/>
                        </a:spcBef>
                        <a:spcAft>
                          <a:spcPts val="0"/>
                        </a:spcAft>
                      </a:pPr>
                      <a:r>
                        <a:rPr lang="en-GB" sz="900" dirty="0">
                          <a:effectLst/>
                        </a:rPr>
                        <a:t>Information in Request message</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hangingPunct="0">
                        <a:spcBef>
                          <a:spcPts val="0"/>
                        </a:spcBef>
                        <a:spcAft>
                          <a:spcPts val="0"/>
                        </a:spcAft>
                      </a:pPr>
                      <a:r>
                        <a:rPr lang="en-GB" sz="900" dirty="0">
                          <a:effectLst/>
                        </a:rPr>
                        <a:t>All parameters defined in table 8.1.2-3 apply with the specific details for:</a:t>
                      </a:r>
                      <a:endParaRPr lang="en-US" sz="900" dirty="0">
                        <a:effectLst/>
                      </a:endParaRPr>
                    </a:p>
                    <a:p>
                      <a:pPr marL="0" marR="0" hangingPunct="0">
                        <a:spcBef>
                          <a:spcPts val="0"/>
                        </a:spcBef>
                        <a:spcAft>
                          <a:spcPts val="0"/>
                        </a:spcAft>
                      </a:pPr>
                      <a:r>
                        <a:rPr lang="en-GB" sz="900" dirty="0">
                          <a:effectLst/>
                        </a:rPr>
                        <a:t>Content: The representation of the &lt;node&gt; resource described in clause 9.6.18</a:t>
                      </a:r>
                      <a:endParaRPr lang="en-US" sz="900" dirty="0">
                        <a:effectLst/>
                      </a:endParaRPr>
                    </a:p>
                    <a:p>
                      <a:pPr marL="0" marR="0" hangingPunct="0">
                        <a:spcBef>
                          <a:spcPts val="0"/>
                        </a:spcBef>
                        <a:spcAft>
                          <a:spcPts val="0"/>
                        </a:spcAft>
                      </a:pPr>
                      <a:r>
                        <a:rPr lang="en-GB" sz="900" dirty="0">
                          <a:effectLst/>
                        </a:rPr>
                        <a:t>The following attributes from clause 9.6.18 are mandatory for the request:</a:t>
                      </a:r>
                      <a:endParaRPr lang="en-US" sz="900" dirty="0">
                        <a:effectLst/>
                      </a:endParaRPr>
                    </a:p>
                    <a:p>
                      <a:pPr marL="342900" marR="0" lvl="0" indent="-342900" hangingPunct="0">
                        <a:spcBef>
                          <a:spcPts val="0"/>
                        </a:spcBef>
                        <a:spcAft>
                          <a:spcPts val="0"/>
                        </a:spcAft>
                        <a:buFont typeface="Symbol" panose="05050102010706020507" pitchFamily="18" charset="2"/>
                        <a:buChar char=""/>
                        <a:tabLst>
                          <a:tab pos="457200" algn="l"/>
                        </a:tabLst>
                      </a:pPr>
                      <a:r>
                        <a:rPr lang="en-GB" sz="900" dirty="0">
                          <a:effectLst/>
                        </a:rPr>
                        <a:t>resourceType which shall be set to the appropriate tag that identify the &lt;node&gt; resource as defined in clause 9.6.1.3</a:t>
                      </a:r>
                      <a:endParaRPr lang="en-US" sz="900" dirty="0">
                        <a:effectLst/>
                      </a:endParaRPr>
                    </a:p>
                    <a:p>
                      <a:pPr marL="540385" marR="0" indent="-540385" hangingPunct="0">
                        <a:spcBef>
                          <a:spcPts val="0"/>
                        </a:spcBef>
                        <a:spcAft>
                          <a:spcPts val="0"/>
                        </a:spcAft>
                      </a:pPr>
                      <a:r>
                        <a:rPr lang="en-GB" sz="900" dirty="0">
                          <a:effectLst/>
                        </a:rPr>
                        <a:t>(see note)</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1992031724"/>
                  </a:ext>
                </a:extLst>
              </a:tr>
              <a:tr h="0">
                <a:tc>
                  <a:txBody>
                    <a:bodyPr/>
                    <a:lstStyle/>
                    <a:p>
                      <a:pPr marL="0" marR="0" hangingPunct="0">
                        <a:spcBef>
                          <a:spcPts val="0"/>
                        </a:spcBef>
                        <a:spcAft>
                          <a:spcPts val="0"/>
                        </a:spcAft>
                      </a:pPr>
                      <a:r>
                        <a:rPr lang="en-GB" sz="900">
                          <a:effectLst/>
                        </a:rPr>
                        <a:t>Processing at Originator before sending Request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hangingPunct="0">
                        <a:spcBef>
                          <a:spcPts val="0"/>
                        </a:spcBef>
                        <a:spcAft>
                          <a:spcPts val="0"/>
                        </a:spcAft>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900">
                          <a:effectLst/>
                        </a:rPr>
                        <a:t>According to clause 10.1.2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1985922172"/>
                  </a:ext>
                </a:extLst>
              </a:tr>
              <a:tr h="0">
                <a:tc>
                  <a:txBody>
                    <a:bodyPr/>
                    <a:lstStyle/>
                    <a:p>
                      <a:pPr marL="0" marR="0" hangingPunct="0">
                        <a:spcBef>
                          <a:spcPts val="0"/>
                        </a:spcBef>
                        <a:spcAft>
                          <a:spcPts val="0"/>
                        </a:spcAft>
                      </a:pPr>
                      <a:r>
                        <a:rPr lang="en-GB" sz="900">
                          <a:effectLst/>
                        </a:rPr>
                        <a:t>Processing at Receiver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hangingPunct="0">
                        <a:spcBef>
                          <a:spcPts val="0"/>
                        </a:spcBef>
                        <a:spcAft>
                          <a:spcPts val="0"/>
                        </a:spcAft>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900" dirty="0">
                          <a:effectLst/>
                        </a:rPr>
                        <a:t>According to clause 10.1.2</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1879190099"/>
                  </a:ext>
                </a:extLst>
              </a:tr>
              <a:tr h="0">
                <a:tc>
                  <a:txBody>
                    <a:bodyPr/>
                    <a:lstStyle/>
                    <a:p>
                      <a:pPr marL="0" marR="0" hangingPunct="0">
                        <a:spcBef>
                          <a:spcPts val="0"/>
                        </a:spcBef>
                        <a:spcAft>
                          <a:spcPts val="0"/>
                        </a:spcAft>
                      </a:pPr>
                      <a:r>
                        <a:rPr lang="en-GB" sz="900">
                          <a:effectLst/>
                        </a:rPr>
                        <a:t>Information in Response message</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hangingPunct="0">
                        <a:spcBef>
                          <a:spcPts val="0"/>
                        </a:spcBef>
                        <a:spcAft>
                          <a:spcPts val="0"/>
                        </a:spcAft>
                      </a:pPr>
                      <a:r>
                        <a:rPr lang="en-GB" sz="900">
                          <a:effectLst/>
                        </a:rPr>
                        <a:t>All parameters defined in table 8.1.3-1 apply with the specific details for:</a:t>
                      </a:r>
                      <a:endParaRPr lang="en-US" sz="900">
                        <a:effectLst/>
                      </a:endParaRPr>
                    </a:p>
                    <a:p>
                      <a:pPr marL="342900" marR="0" lvl="0" indent="-342900" hangingPunct="0">
                        <a:spcBef>
                          <a:spcPts val="0"/>
                        </a:spcBef>
                        <a:spcAft>
                          <a:spcPts val="0"/>
                        </a:spcAft>
                        <a:buFont typeface="Symbol" panose="05050102010706020507" pitchFamily="18" charset="2"/>
                        <a:buChar char=""/>
                        <a:tabLst>
                          <a:tab pos="457200" algn="l"/>
                        </a:tabLst>
                      </a:pPr>
                      <a:r>
                        <a:rPr lang="en-GB" sz="900">
                          <a:effectLst/>
                        </a:rPr>
                        <a:t>Content: Address of the created &lt;node&gt; resource, according to clause 10.1.2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2829391927"/>
                  </a:ext>
                </a:extLst>
              </a:tr>
              <a:tr h="0">
                <a:tc>
                  <a:txBody>
                    <a:bodyPr/>
                    <a:lstStyle/>
                    <a:p>
                      <a:pPr marL="0" marR="0" hangingPunct="0">
                        <a:spcBef>
                          <a:spcPts val="0"/>
                        </a:spcBef>
                        <a:spcAft>
                          <a:spcPts val="0"/>
                        </a:spcAft>
                      </a:pPr>
                      <a:r>
                        <a:rPr lang="en-GB" sz="900">
                          <a:effectLst/>
                        </a:rPr>
                        <a:t>Processing at Originator after receiving Response</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hangingPunct="0">
                        <a:spcBef>
                          <a:spcPts val="0"/>
                        </a:spcBef>
                        <a:spcAft>
                          <a:spcPts val="0"/>
                        </a:spcAft>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900">
                          <a:effectLst/>
                        </a:rPr>
                        <a:t>According to clause 10.1.2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4258132869"/>
                  </a:ext>
                </a:extLst>
              </a:tr>
              <a:tr h="0">
                <a:tc>
                  <a:txBody>
                    <a:bodyPr/>
                    <a:lstStyle/>
                    <a:p>
                      <a:pPr marL="0" marR="0" hangingPunct="0">
                        <a:spcBef>
                          <a:spcPts val="0"/>
                        </a:spcBef>
                        <a:spcAft>
                          <a:spcPts val="0"/>
                        </a:spcAft>
                      </a:pPr>
                      <a:r>
                        <a:rPr lang="en-GB" sz="900">
                          <a:effectLst/>
                        </a:rPr>
                        <a:t>Exceptions</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a:txBody>
                    <a:bodyPr/>
                    <a:lstStyle/>
                    <a:p>
                      <a:pPr marL="0" marR="0" hangingPunct="0">
                        <a:spcBef>
                          <a:spcPts val="0"/>
                        </a:spcBef>
                        <a:spcAft>
                          <a:spcPts val="0"/>
                        </a:spcAft>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900">
                          <a:effectLst/>
                        </a:rPr>
                        <a:t>According to clause 10.1.2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extLst>
                  <a:ext uri="{0D108BD9-81ED-4DB2-BD59-A6C34878D82A}">
                    <a16:rowId xmlns:a16="http://schemas.microsoft.com/office/drawing/2014/main" val="264632899"/>
                  </a:ext>
                </a:extLst>
              </a:tr>
              <a:tr h="0">
                <a:tc gridSpan="2">
                  <a:txBody>
                    <a:bodyPr/>
                    <a:lstStyle/>
                    <a:p>
                      <a:pPr marL="540385" marR="0" indent="-540385" hangingPunct="0">
                        <a:spcBef>
                          <a:spcPts val="0"/>
                        </a:spcBef>
                        <a:spcAft>
                          <a:spcPts val="0"/>
                        </a:spcAft>
                      </a:pPr>
                      <a:r>
                        <a:rPr lang="en-GB" sz="900" dirty="0">
                          <a:effectLst/>
                        </a:rPr>
                        <a:t>NOTE:	</a:t>
                      </a:r>
                      <a:r>
                        <a:rPr lang="en-GB" sz="900" dirty="0">
                          <a:effectLst/>
                          <a:highlight>
                            <a:srgbClr val="00FFFF"/>
                          </a:highlight>
                        </a:rPr>
                        <a:t>If the Originator is a CSE, it could take the information that is stored in the &lt;node&gt; resource under its own &lt;CSEBase&gt; resource and provide the information in the Content.</a:t>
                      </a:r>
                      <a:endParaRPr lang="en-US" sz="900" dirty="0">
                        <a:effectLst/>
                        <a:highlight>
                          <a:srgbClr val="00FFFF"/>
                        </a:highlight>
                        <a:latin typeface="Arial" panose="020B0604020202020204" pitchFamily="34" charset="0"/>
                        <a:ea typeface="Times New Roman" panose="02020603050405020304" pitchFamily="18" charset="0"/>
                        <a:cs typeface="Times New Roman" panose="02020603050405020304" pitchFamily="18" charset="0"/>
                      </a:endParaRPr>
                    </a:p>
                  </a:txBody>
                  <a:tcPr marL="17780" marR="68580" marT="0" marB="0"/>
                </a:tc>
                <a:tc hMerge="1">
                  <a:txBody>
                    <a:bodyPr/>
                    <a:lstStyle/>
                    <a:p>
                      <a:endParaRPr lang="en-US"/>
                    </a:p>
                  </a:txBody>
                  <a:tcPr/>
                </a:tc>
                <a:extLst>
                  <a:ext uri="{0D108BD9-81ED-4DB2-BD59-A6C34878D82A}">
                    <a16:rowId xmlns:a16="http://schemas.microsoft.com/office/drawing/2014/main" val="1239868515"/>
                  </a:ext>
                </a:extLst>
              </a:tr>
            </a:tbl>
          </a:graphicData>
        </a:graphic>
      </p:graphicFrame>
      <p:sp>
        <p:nvSpPr>
          <p:cNvPr id="8" name="Rectangle 1">
            <a:extLst>
              <a:ext uri="{FF2B5EF4-FFF2-40B4-BE49-F238E27FC236}">
                <a16:creationId xmlns:a16="http://schemas.microsoft.com/office/drawing/2014/main" id="{AD07C944-5F5D-4D40-AB37-DF4C65BC2CAA}"/>
              </a:ext>
            </a:extLst>
          </p:cNvPr>
          <p:cNvSpPr>
            <a:spLocks noChangeArrowheads="1"/>
          </p:cNvSpPr>
          <p:nvPr/>
        </p:nvSpPr>
        <p:spPr bwMode="auto">
          <a:xfrm>
            <a:off x="3124200" y="3174004"/>
            <a:ext cx="234664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tabLst>
                <a:tab pos="244475" algn="l"/>
                <a:tab pos="487363" algn="l"/>
                <a:tab pos="731838" algn="l"/>
                <a:tab pos="974725" algn="l"/>
                <a:tab pos="1219200" algn="l"/>
                <a:tab pos="1463675" algn="l"/>
                <a:tab pos="1706563" algn="l"/>
                <a:tab pos="1951038" algn="l"/>
                <a:tab pos="2193925" algn="l"/>
                <a:tab pos="2438400" algn="l"/>
                <a:tab pos="2682875" algn="l"/>
                <a:tab pos="2925763" algn="l"/>
                <a:tab pos="3170238" algn="l"/>
                <a:tab pos="3413125" algn="l"/>
                <a:tab pos="3657600" algn="l"/>
                <a:tab pos="3902075" algn="l"/>
                <a:tab pos="4144963" algn="l"/>
                <a:tab pos="4389438" algn="l"/>
                <a:tab pos="4632325" algn="l"/>
                <a:tab pos="4876800" algn="l"/>
                <a:tab pos="5121275" algn="l"/>
                <a:tab pos="5364163" algn="l"/>
                <a:tab pos="5608638" algn="l"/>
                <a:tab pos="5851525" algn="l"/>
              </a:tabLst>
              <a:defRPr>
                <a:solidFill>
                  <a:schemeClr val="tx1"/>
                </a:solidFill>
                <a:latin typeface="Arial" panose="020B0604020202020204" pitchFamily="34" charset="0"/>
              </a:defRPr>
            </a:lvl1pPr>
            <a:lvl2pPr eaLnBrk="0" hangingPunct="0">
              <a:tabLst>
                <a:tab pos="244475" algn="l"/>
                <a:tab pos="487363" algn="l"/>
                <a:tab pos="731838" algn="l"/>
                <a:tab pos="974725" algn="l"/>
                <a:tab pos="1219200" algn="l"/>
                <a:tab pos="1463675" algn="l"/>
                <a:tab pos="1706563" algn="l"/>
                <a:tab pos="1951038" algn="l"/>
                <a:tab pos="2193925" algn="l"/>
                <a:tab pos="2438400" algn="l"/>
                <a:tab pos="2682875" algn="l"/>
                <a:tab pos="2925763" algn="l"/>
                <a:tab pos="3170238" algn="l"/>
                <a:tab pos="3413125" algn="l"/>
                <a:tab pos="3657600" algn="l"/>
                <a:tab pos="3902075" algn="l"/>
                <a:tab pos="4144963" algn="l"/>
                <a:tab pos="4389438" algn="l"/>
                <a:tab pos="4632325" algn="l"/>
                <a:tab pos="4876800" algn="l"/>
                <a:tab pos="5121275" algn="l"/>
                <a:tab pos="5364163" algn="l"/>
                <a:tab pos="5608638" algn="l"/>
                <a:tab pos="5851525" algn="l"/>
              </a:tabLst>
              <a:defRPr>
                <a:solidFill>
                  <a:schemeClr val="tx1"/>
                </a:solidFill>
                <a:latin typeface="Arial" panose="020B0604020202020204" pitchFamily="34" charset="0"/>
              </a:defRPr>
            </a:lvl2pPr>
            <a:lvl3pPr eaLnBrk="0" hangingPunct="0">
              <a:tabLst>
                <a:tab pos="244475" algn="l"/>
                <a:tab pos="487363" algn="l"/>
                <a:tab pos="731838" algn="l"/>
                <a:tab pos="974725" algn="l"/>
                <a:tab pos="1219200" algn="l"/>
                <a:tab pos="1463675" algn="l"/>
                <a:tab pos="1706563" algn="l"/>
                <a:tab pos="1951038" algn="l"/>
                <a:tab pos="2193925" algn="l"/>
                <a:tab pos="2438400" algn="l"/>
                <a:tab pos="2682875" algn="l"/>
                <a:tab pos="2925763" algn="l"/>
                <a:tab pos="3170238" algn="l"/>
                <a:tab pos="3413125" algn="l"/>
                <a:tab pos="3657600" algn="l"/>
                <a:tab pos="3902075" algn="l"/>
                <a:tab pos="4144963" algn="l"/>
                <a:tab pos="4389438" algn="l"/>
                <a:tab pos="4632325" algn="l"/>
                <a:tab pos="4876800" algn="l"/>
                <a:tab pos="5121275" algn="l"/>
                <a:tab pos="5364163" algn="l"/>
                <a:tab pos="5608638" algn="l"/>
                <a:tab pos="5851525" algn="l"/>
              </a:tabLst>
              <a:defRPr>
                <a:solidFill>
                  <a:schemeClr val="tx1"/>
                </a:solidFill>
                <a:latin typeface="Arial" panose="020B0604020202020204" pitchFamily="34" charset="0"/>
              </a:defRPr>
            </a:lvl3pPr>
            <a:lvl4pPr eaLnBrk="0" hangingPunct="0">
              <a:tabLst>
                <a:tab pos="244475" algn="l"/>
                <a:tab pos="487363" algn="l"/>
                <a:tab pos="731838" algn="l"/>
                <a:tab pos="974725" algn="l"/>
                <a:tab pos="1219200" algn="l"/>
                <a:tab pos="1463675" algn="l"/>
                <a:tab pos="1706563" algn="l"/>
                <a:tab pos="1951038" algn="l"/>
                <a:tab pos="2193925" algn="l"/>
                <a:tab pos="2438400" algn="l"/>
                <a:tab pos="2682875" algn="l"/>
                <a:tab pos="2925763" algn="l"/>
                <a:tab pos="3170238" algn="l"/>
                <a:tab pos="3413125" algn="l"/>
                <a:tab pos="3657600" algn="l"/>
                <a:tab pos="3902075" algn="l"/>
                <a:tab pos="4144963" algn="l"/>
                <a:tab pos="4389438" algn="l"/>
                <a:tab pos="4632325" algn="l"/>
                <a:tab pos="4876800" algn="l"/>
                <a:tab pos="5121275" algn="l"/>
                <a:tab pos="5364163" algn="l"/>
                <a:tab pos="5608638" algn="l"/>
                <a:tab pos="5851525" algn="l"/>
              </a:tabLst>
              <a:defRPr>
                <a:solidFill>
                  <a:schemeClr val="tx1"/>
                </a:solidFill>
                <a:latin typeface="Arial" panose="020B0604020202020204" pitchFamily="34" charset="0"/>
              </a:defRPr>
            </a:lvl4pPr>
            <a:lvl5pPr eaLnBrk="0" hangingPunct="0">
              <a:tabLst>
                <a:tab pos="244475" algn="l"/>
                <a:tab pos="487363" algn="l"/>
                <a:tab pos="731838" algn="l"/>
                <a:tab pos="974725" algn="l"/>
                <a:tab pos="1219200" algn="l"/>
                <a:tab pos="1463675" algn="l"/>
                <a:tab pos="1706563" algn="l"/>
                <a:tab pos="1951038" algn="l"/>
                <a:tab pos="2193925" algn="l"/>
                <a:tab pos="2438400" algn="l"/>
                <a:tab pos="2682875" algn="l"/>
                <a:tab pos="2925763" algn="l"/>
                <a:tab pos="3170238" algn="l"/>
                <a:tab pos="3413125" algn="l"/>
                <a:tab pos="3657600" algn="l"/>
                <a:tab pos="3902075" algn="l"/>
                <a:tab pos="4144963" algn="l"/>
                <a:tab pos="4389438" algn="l"/>
                <a:tab pos="4632325" algn="l"/>
                <a:tab pos="4876800" algn="l"/>
                <a:tab pos="5121275" algn="l"/>
                <a:tab pos="5364163" algn="l"/>
                <a:tab pos="5608638" algn="l"/>
                <a:tab pos="5851525" algn="l"/>
              </a:tabLst>
              <a:defRPr>
                <a:solidFill>
                  <a:schemeClr val="tx1"/>
                </a:solidFill>
                <a:latin typeface="Arial" panose="020B0604020202020204" pitchFamily="34" charset="0"/>
              </a:defRPr>
            </a:lvl5pPr>
            <a:lvl6pPr eaLnBrk="0" fontAlgn="base" hangingPunct="0">
              <a:spcBef>
                <a:spcPct val="0"/>
              </a:spcBef>
              <a:spcAft>
                <a:spcPct val="0"/>
              </a:spcAft>
              <a:tabLst>
                <a:tab pos="244475" algn="l"/>
                <a:tab pos="487363" algn="l"/>
                <a:tab pos="731838" algn="l"/>
                <a:tab pos="974725" algn="l"/>
                <a:tab pos="1219200" algn="l"/>
                <a:tab pos="1463675" algn="l"/>
                <a:tab pos="1706563" algn="l"/>
                <a:tab pos="1951038" algn="l"/>
                <a:tab pos="2193925" algn="l"/>
                <a:tab pos="2438400" algn="l"/>
                <a:tab pos="2682875" algn="l"/>
                <a:tab pos="2925763" algn="l"/>
                <a:tab pos="3170238" algn="l"/>
                <a:tab pos="3413125" algn="l"/>
                <a:tab pos="3657600" algn="l"/>
                <a:tab pos="3902075" algn="l"/>
                <a:tab pos="4144963" algn="l"/>
                <a:tab pos="4389438" algn="l"/>
                <a:tab pos="4632325" algn="l"/>
                <a:tab pos="4876800" algn="l"/>
                <a:tab pos="5121275" algn="l"/>
                <a:tab pos="5364163" algn="l"/>
                <a:tab pos="5608638" algn="l"/>
                <a:tab pos="5851525" algn="l"/>
              </a:tabLst>
              <a:defRPr>
                <a:solidFill>
                  <a:schemeClr val="tx1"/>
                </a:solidFill>
                <a:latin typeface="Arial" panose="020B0604020202020204" pitchFamily="34" charset="0"/>
              </a:defRPr>
            </a:lvl6pPr>
            <a:lvl7pPr eaLnBrk="0" fontAlgn="base" hangingPunct="0">
              <a:spcBef>
                <a:spcPct val="0"/>
              </a:spcBef>
              <a:spcAft>
                <a:spcPct val="0"/>
              </a:spcAft>
              <a:tabLst>
                <a:tab pos="244475" algn="l"/>
                <a:tab pos="487363" algn="l"/>
                <a:tab pos="731838" algn="l"/>
                <a:tab pos="974725" algn="l"/>
                <a:tab pos="1219200" algn="l"/>
                <a:tab pos="1463675" algn="l"/>
                <a:tab pos="1706563" algn="l"/>
                <a:tab pos="1951038" algn="l"/>
                <a:tab pos="2193925" algn="l"/>
                <a:tab pos="2438400" algn="l"/>
                <a:tab pos="2682875" algn="l"/>
                <a:tab pos="2925763" algn="l"/>
                <a:tab pos="3170238" algn="l"/>
                <a:tab pos="3413125" algn="l"/>
                <a:tab pos="3657600" algn="l"/>
                <a:tab pos="3902075" algn="l"/>
                <a:tab pos="4144963" algn="l"/>
                <a:tab pos="4389438" algn="l"/>
                <a:tab pos="4632325" algn="l"/>
                <a:tab pos="4876800" algn="l"/>
                <a:tab pos="5121275" algn="l"/>
                <a:tab pos="5364163" algn="l"/>
                <a:tab pos="5608638" algn="l"/>
                <a:tab pos="5851525" algn="l"/>
              </a:tabLst>
              <a:defRPr>
                <a:solidFill>
                  <a:schemeClr val="tx1"/>
                </a:solidFill>
                <a:latin typeface="Arial" panose="020B0604020202020204" pitchFamily="34" charset="0"/>
              </a:defRPr>
            </a:lvl7pPr>
            <a:lvl8pPr eaLnBrk="0" fontAlgn="base" hangingPunct="0">
              <a:spcBef>
                <a:spcPct val="0"/>
              </a:spcBef>
              <a:spcAft>
                <a:spcPct val="0"/>
              </a:spcAft>
              <a:tabLst>
                <a:tab pos="244475" algn="l"/>
                <a:tab pos="487363" algn="l"/>
                <a:tab pos="731838" algn="l"/>
                <a:tab pos="974725" algn="l"/>
                <a:tab pos="1219200" algn="l"/>
                <a:tab pos="1463675" algn="l"/>
                <a:tab pos="1706563" algn="l"/>
                <a:tab pos="1951038" algn="l"/>
                <a:tab pos="2193925" algn="l"/>
                <a:tab pos="2438400" algn="l"/>
                <a:tab pos="2682875" algn="l"/>
                <a:tab pos="2925763" algn="l"/>
                <a:tab pos="3170238" algn="l"/>
                <a:tab pos="3413125" algn="l"/>
                <a:tab pos="3657600" algn="l"/>
                <a:tab pos="3902075" algn="l"/>
                <a:tab pos="4144963" algn="l"/>
                <a:tab pos="4389438" algn="l"/>
                <a:tab pos="4632325" algn="l"/>
                <a:tab pos="4876800" algn="l"/>
                <a:tab pos="5121275" algn="l"/>
                <a:tab pos="5364163" algn="l"/>
                <a:tab pos="5608638" algn="l"/>
                <a:tab pos="5851525" algn="l"/>
              </a:tabLst>
              <a:defRPr>
                <a:solidFill>
                  <a:schemeClr val="tx1"/>
                </a:solidFill>
                <a:latin typeface="Arial" panose="020B0604020202020204" pitchFamily="34" charset="0"/>
              </a:defRPr>
            </a:lvl8pPr>
            <a:lvl9pPr eaLnBrk="0" fontAlgn="base" hangingPunct="0">
              <a:spcBef>
                <a:spcPct val="0"/>
              </a:spcBef>
              <a:spcAft>
                <a:spcPct val="0"/>
              </a:spcAft>
              <a:tabLst>
                <a:tab pos="244475" algn="l"/>
                <a:tab pos="487363" algn="l"/>
                <a:tab pos="731838" algn="l"/>
                <a:tab pos="974725" algn="l"/>
                <a:tab pos="1219200" algn="l"/>
                <a:tab pos="1463675" algn="l"/>
                <a:tab pos="1706563" algn="l"/>
                <a:tab pos="1951038" algn="l"/>
                <a:tab pos="2193925" algn="l"/>
                <a:tab pos="2438400" algn="l"/>
                <a:tab pos="2682875" algn="l"/>
                <a:tab pos="2925763" algn="l"/>
                <a:tab pos="3170238" algn="l"/>
                <a:tab pos="3413125" algn="l"/>
                <a:tab pos="3657600" algn="l"/>
                <a:tab pos="3902075" algn="l"/>
                <a:tab pos="4144963" algn="l"/>
                <a:tab pos="4389438" algn="l"/>
                <a:tab pos="4632325" algn="l"/>
                <a:tab pos="4876800" algn="l"/>
                <a:tab pos="5121275" algn="l"/>
                <a:tab pos="5364163" algn="l"/>
                <a:tab pos="5608638" algn="l"/>
                <a:tab pos="585152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244475" algn="l"/>
                <a:tab pos="487363" algn="l"/>
                <a:tab pos="731838" algn="l"/>
                <a:tab pos="974725" algn="l"/>
                <a:tab pos="1219200" algn="l"/>
                <a:tab pos="1463675" algn="l"/>
                <a:tab pos="1706563" algn="l"/>
                <a:tab pos="1951038" algn="l"/>
                <a:tab pos="2193925" algn="l"/>
                <a:tab pos="2438400" algn="l"/>
                <a:tab pos="2682875" algn="l"/>
                <a:tab pos="2925763" algn="l"/>
                <a:tab pos="3170238" algn="l"/>
                <a:tab pos="3413125" algn="l"/>
                <a:tab pos="3657600" algn="l"/>
                <a:tab pos="3902075" algn="l"/>
                <a:tab pos="4144963" algn="l"/>
                <a:tab pos="4389438" algn="l"/>
                <a:tab pos="4632325" algn="l"/>
                <a:tab pos="4876800" algn="l"/>
                <a:tab pos="5121275" algn="l"/>
                <a:tab pos="5364163" algn="l"/>
                <a:tab pos="5608638" algn="l"/>
                <a:tab pos="5851525" algn="l"/>
              </a:tabLst>
            </a:pPr>
            <a:r>
              <a:rPr kumimoji="0" lang="en-GB" altLang="en-US" sz="1000" b="1" i="0" u="none" strike="noStrike" cap="none" normalizeH="0" baseline="0" dirty="0">
                <a:ln>
                  <a:noFill/>
                </a:ln>
                <a:solidFill>
                  <a:schemeClr val="tx1"/>
                </a:solidFill>
                <a:effectLst/>
                <a:latin typeface="Arial" panose="020B0604020202020204" pitchFamily="34" charset="0"/>
                <a:ea typeface="Arial Unicode MS" panose="020B0604020202020204" pitchFamily="34" charset="-128"/>
                <a:cs typeface="Arial" panose="020B0604020202020204" pitchFamily="34" charset="0"/>
              </a:rPr>
              <a:t>Table 10.2.8.3-1: </a:t>
            </a:r>
            <a:r>
              <a:rPr kumimoji="0" lang="en-GB" altLang="en-US" sz="1000" b="1" i="1" u="none" strike="noStrike" cap="none" normalizeH="0" baseline="0" dirty="0">
                <a:ln>
                  <a:noFill/>
                </a:ln>
                <a:solidFill>
                  <a:schemeClr val="tx1"/>
                </a:solidFill>
                <a:effectLst/>
                <a:latin typeface="Arial" panose="020B0604020202020204" pitchFamily="34" charset="0"/>
                <a:ea typeface="Arial Unicode MS" panose="020B0604020202020204" pitchFamily="34" charset="-128"/>
                <a:cs typeface="Arial" panose="020B0604020202020204" pitchFamily="34" charset="0"/>
              </a:rPr>
              <a:t>&lt;node&gt;</a:t>
            </a:r>
            <a:r>
              <a:rPr kumimoji="0" lang="en-GB" altLang="en-US" sz="1000" b="1" i="0" u="none" strike="noStrike" cap="none" normalizeH="0" baseline="0" dirty="0">
                <a:ln>
                  <a:noFill/>
                </a:ln>
                <a:solidFill>
                  <a:schemeClr val="tx1"/>
                </a:solidFill>
                <a:effectLst/>
                <a:latin typeface="Arial" panose="020B0604020202020204" pitchFamily="34" charset="0"/>
                <a:ea typeface="Arial Unicode MS" panose="020B0604020202020204" pitchFamily="34" charset="-128"/>
                <a:cs typeface="Arial" panose="020B0604020202020204" pitchFamily="34" charset="0"/>
              </a:rPr>
              <a:t> CREATE</a:t>
            </a:r>
            <a:endParaRPr kumimoji="0" lang="en-US" altLang="en-US" sz="6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244475" algn="l"/>
                <a:tab pos="487363" algn="l"/>
                <a:tab pos="731838" algn="l"/>
                <a:tab pos="974725" algn="l"/>
                <a:tab pos="1219200" algn="l"/>
                <a:tab pos="1463675" algn="l"/>
                <a:tab pos="1706563" algn="l"/>
                <a:tab pos="1951038" algn="l"/>
                <a:tab pos="2193925" algn="l"/>
                <a:tab pos="2438400" algn="l"/>
                <a:tab pos="2682875" algn="l"/>
                <a:tab pos="2925763" algn="l"/>
                <a:tab pos="3170238" algn="l"/>
                <a:tab pos="3413125" algn="l"/>
                <a:tab pos="3657600" algn="l"/>
                <a:tab pos="3902075" algn="l"/>
                <a:tab pos="4144963" algn="l"/>
                <a:tab pos="4389438" algn="l"/>
                <a:tab pos="4632325" algn="l"/>
                <a:tab pos="4876800" algn="l"/>
                <a:tab pos="5121275" algn="l"/>
                <a:tab pos="5364163" algn="l"/>
                <a:tab pos="5608638" algn="l"/>
                <a:tab pos="5851525" algn="l"/>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Title 4">
            <a:extLst>
              <a:ext uri="{FF2B5EF4-FFF2-40B4-BE49-F238E27FC236}">
                <a16:creationId xmlns:a16="http://schemas.microsoft.com/office/drawing/2014/main" id="{F05C581F-EB69-4E13-A9B8-8B196D420D98}"/>
              </a:ext>
            </a:extLst>
          </p:cNvPr>
          <p:cNvSpPr>
            <a:spLocks noGrp="1"/>
          </p:cNvSpPr>
          <p:nvPr>
            <p:ph type="title"/>
          </p:nvPr>
        </p:nvSpPr>
        <p:spPr>
          <a:xfrm>
            <a:off x="457200" y="274638"/>
            <a:ext cx="7239000" cy="683269"/>
          </a:xfrm>
        </p:spPr>
        <p:txBody>
          <a:bodyPr/>
          <a:lstStyle/>
          <a:p>
            <a:r>
              <a:rPr lang="en-US" dirty="0"/>
              <a:t>Other text for clarification (1)</a:t>
            </a:r>
          </a:p>
        </p:txBody>
      </p:sp>
    </p:spTree>
    <p:extLst>
      <p:ext uri="{BB962C8B-B14F-4D97-AF65-F5344CB8AC3E}">
        <p14:creationId xmlns:p14="http://schemas.microsoft.com/office/powerpoint/2010/main" val="36854499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05C581F-EB69-4E13-A9B8-8B196D420D98}"/>
              </a:ext>
            </a:extLst>
          </p:cNvPr>
          <p:cNvSpPr>
            <a:spLocks noGrp="1"/>
          </p:cNvSpPr>
          <p:nvPr>
            <p:ph type="title"/>
          </p:nvPr>
        </p:nvSpPr>
        <p:spPr/>
        <p:txBody>
          <a:bodyPr/>
          <a:lstStyle/>
          <a:p>
            <a:r>
              <a:rPr lang="en-US"/>
              <a:t>Other text for clarification (2)</a:t>
            </a:r>
            <a:endParaRPr lang="en-US" dirty="0"/>
          </a:p>
        </p:txBody>
      </p:sp>
      <p:sp>
        <p:nvSpPr>
          <p:cNvPr id="6" name="Content Placeholder 5">
            <a:extLst>
              <a:ext uri="{FF2B5EF4-FFF2-40B4-BE49-F238E27FC236}">
                <a16:creationId xmlns:a16="http://schemas.microsoft.com/office/drawing/2014/main" id="{DBFAF5A7-1836-4B2A-BF7F-5DD81AD88086}"/>
              </a:ext>
            </a:extLst>
          </p:cNvPr>
          <p:cNvSpPr>
            <a:spLocks noGrp="1"/>
          </p:cNvSpPr>
          <p:nvPr>
            <p:ph idx="1"/>
          </p:nvPr>
        </p:nvSpPr>
        <p:spPr>
          <a:xfrm>
            <a:off x="457200" y="1295400"/>
            <a:ext cx="8229600" cy="4830763"/>
          </a:xfrm>
        </p:spPr>
        <p:txBody>
          <a:bodyPr>
            <a:normAutofit fontScale="70000" lnSpcReduction="20000"/>
          </a:bodyPr>
          <a:lstStyle/>
          <a:p>
            <a:endParaRPr lang="en-GB" dirty="0"/>
          </a:p>
          <a:p>
            <a:r>
              <a:rPr lang="en-US" dirty="0"/>
              <a:t>TS-0001 10.2.8.7:</a:t>
            </a:r>
          </a:p>
          <a:p>
            <a:pPr lvl="1"/>
            <a:r>
              <a:rPr lang="en-GB" dirty="0">
                <a:solidFill>
                  <a:schemeClr val="tx1"/>
                </a:solidFill>
              </a:rPr>
              <a:t>“If the managed entity is an ADN node or the managed entity is co-located on an ASN, MN or IN, the &lt;</a:t>
            </a:r>
            <a:r>
              <a:rPr lang="en-GB" dirty="0" err="1">
                <a:solidFill>
                  <a:schemeClr val="tx1"/>
                </a:solidFill>
              </a:rPr>
              <a:t>mgmtObj</a:t>
            </a:r>
            <a:r>
              <a:rPr lang="en-GB" dirty="0">
                <a:solidFill>
                  <a:schemeClr val="tx1"/>
                </a:solidFill>
              </a:rPr>
              <a:t>&gt; resource is hosted on the registrar CSE of the managed entity”</a:t>
            </a:r>
          </a:p>
          <a:p>
            <a:pPr lvl="1"/>
            <a:r>
              <a:rPr lang="en-GB" dirty="0">
                <a:solidFill>
                  <a:schemeClr val="accent1"/>
                </a:solidFill>
              </a:rPr>
              <a:t>This means that if we have ASN + another entity on the same node, </a:t>
            </a:r>
            <a:r>
              <a:rPr lang="en-GB" dirty="0" err="1">
                <a:solidFill>
                  <a:schemeClr val="accent1"/>
                </a:solidFill>
              </a:rPr>
              <a:t>mgmgtObj</a:t>
            </a:r>
            <a:r>
              <a:rPr lang="en-GB" dirty="0">
                <a:solidFill>
                  <a:schemeClr val="accent1"/>
                </a:solidFill>
              </a:rPr>
              <a:t> for ASN are on ASN and </a:t>
            </a:r>
            <a:r>
              <a:rPr lang="en-GB" dirty="0" err="1">
                <a:solidFill>
                  <a:schemeClr val="accent1"/>
                </a:solidFill>
              </a:rPr>
              <a:t>mgmgtObj</a:t>
            </a:r>
            <a:r>
              <a:rPr lang="en-GB" dirty="0">
                <a:solidFill>
                  <a:schemeClr val="accent1"/>
                </a:solidFill>
              </a:rPr>
              <a:t> for other entity on registrar</a:t>
            </a:r>
          </a:p>
          <a:p>
            <a:pPr lvl="1"/>
            <a:endParaRPr lang="en-GB" dirty="0">
              <a:solidFill>
                <a:schemeClr val="tx1"/>
              </a:solidFill>
            </a:endParaRPr>
          </a:p>
          <a:p>
            <a:pPr marL="0" indent="0">
              <a:buNone/>
            </a:pPr>
            <a:r>
              <a:rPr lang="en-US" dirty="0">
                <a:solidFill>
                  <a:schemeClr val="accent1"/>
                </a:solidFill>
              </a:rPr>
              <a:t>Issues from pervious slide:</a:t>
            </a:r>
          </a:p>
          <a:p>
            <a:r>
              <a:rPr lang="en-US" dirty="0">
                <a:solidFill>
                  <a:schemeClr val="accent1"/>
                </a:solidFill>
              </a:rPr>
              <a:t>Is the yellow highlighted statement still true? It is not for 3GPP UEs, &lt;node&gt; is specified in that case to be created at attachment time</a:t>
            </a:r>
          </a:p>
          <a:p>
            <a:r>
              <a:rPr lang="en-US" dirty="0">
                <a:solidFill>
                  <a:schemeClr val="accent1"/>
                </a:solidFill>
              </a:rPr>
              <a:t>The blue highlighted statement should be clarified</a:t>
            </a:r>
          </a:p>
          <a:p>
            <a:pPr marL="0" indent="0">
              <a:buNone/>
            </a:pPr>
            <a:r>
              <a:rPr lang="en-US" dirty="0">
                <a:solidFill>
                  <a:schemeClr val="accent1"/>
                </a:solidFill>
              </a:rPr>
              <a:t>Issue from this slide:</a:t>
            </a:r>
          </a:p>
          <a:p>
            <a:r>
              <a:rPr lang="en-GB" dirty="0">
                <a:solidFill>
                  <a:schemeClr val="accent1"/>
                </a:solidFill>
              </a:rPr>
              <a:t>This doesn’t allow  ASN + another entity to be managed together, which seems to be the intent of the text</a:t>
            </a:r>
          </a:p>
          <a:p>
            <a:endParaRPr lang="en-US" dirty="0"/>
          </a:p>
          <a:p>
            <a:endParaRPr lang="en-US" dirty="0"/>
          </a:p>
        </p:txBody>
      </p:sp>
    </p:spTree>
    <p:extLst>
      <p:ext uri="{BB962C8B-B14F-4D97-AF65-F5344CB8AC3E}">
        <p14:creationId xmlns:p14="http://schemas.microsoft.com/office/powerpoint/2010/main" val="37090857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AE6D75C-A5F6-41E2-9639-80B4260DF874}"/>
              </a:ext>
            </a:extLst>
          </p:cNvPr>
          <p:cNvSpPr>
            <a:spLocks noGrp="1"/>
          </p:cNvSpPr>
          <p:nvPr>
            <p:ph type="title"/>
          </p:nvPr>
        </p:nvSpPr>
        <p:spPr>
          <a:xfrm>
            <a:off x="914400" y="3048000"/>
            <a:ext cx="7239000" cy="1143000"/>
          </a:xfrm>
        </p:spPr>
        <p:txBody>
          <a:bodyPr/>
          <a:lstStyle/>
          <a:p>
            <a:r>
              <a:rPr lang="en-US" dirty="0"/>
              <a:t>Issue clarification and Proposal</a:t>
            </a:r>
          </a:p>
        </p:txBody>
      </p:sp>
    </p:spTree>
    <p:extLst>
      <p:ext uri="{BB962C8B-B14F-4D97-AF65-F5344CB8AC3E}">
        <p14:creationId xmlns:p14="http://schemas.microsoft.com/office/powerpoint/2010/main" val="14296878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21371E2-E33B-41EA-B3D3-18E8DB89B55C}"/>
              </a:ext>
            </a:extLst>
          </p:cNvPr>
          <p:cNvSpPr>
            <a:spLocks noGrp="1"/>
          </p:cNvSpPr>
          <p:nvPr>
            <p:ph type="title"/>
          </p:nvPr>
        </p:nvSpPr>
        <p:spPr>
          <a:xfrm>
            <a:off x="685800" y="274638"/>
            <a:ext cx="7010400" cy="1143000"/>
          </a:xfrm>
        </p:spPr>
        <p:txBody>
          <a:bodyPr/>
          <a:lstStyle/>
          <a:p>
            <a:r>
              <a:rPr lang="en-US" sz="3600" dirty="0"/>
              <a:t>Issue at a  glance:</a:t>
            </a:r>
          </a:p>
        </p:txBody>
      </p:sp>
      <p:graphicFrame>
        <p:nvGraphicFramePr>
          <p:cNvPr id="5" name="Object 4">
            <a:extLst>
              <a:ext uri="{FF2B5EF4-FFF2-40B4-BE49-F238E27FC236}">
                <a16:creationId xmlns:a16="http://schemas.microsoft.com/office/drawing/2014/main" id="{733DE3BD-440E-4C1F-A0C1-26B89CEAD83D}"/>
              </a:ext>
            </a:extLst>
          </p:cNvPr>
          <p:cNvGraphicFramePr>
            <a:graphicFrameLocks noChangeAspect="1"/>
          </p:cNvGraphicFramePr>
          <p:nvPr>
            <p:extLst>
              <p:ext uri="{D42A27DB-BD31-4B8C-83A1-F6EECF244321}">
                <p14:modId xmlns:p14="http://schemas.microsoft.com/office/powerpoint/2010/main" val="3397359671"/>
              </p:ext>
            </p:extLst>
          </p:nvPr>
        </p:nvGraphicFramePr>
        <p:xfrm>
          <a:off x="2542032" y="1524000"/>
          <a:ext cx="5568950" cy="3275060"/>
        </p:xfrm>
        <a:graphic>
          <a:graphicData uri="http://schemas.openxmlformats.org/presentationml/2006/ole">
            <mc:AlternateContent xmlns:mc="http://schemas.openxmlformats.org/markup-compatibility/2006">
              <mc:Choice xmlns:v="urn:schemas-microsoft-com:vml" Requires="v">
                <p:oleObj spid="_x0000_s11273" name="Visio" r:id="rId3" imgW="4587033" imgH="2697532" progId="Visio.Drawing.15">
                  <p:embed/>
                </p:oleObj>
              </mc:Choice>
              <mc:Fallback>
                <p:oleObj name="Visio" r:id="rId3" imgW="4587033" imgH="2697532" progId="Visio.Drawing.15">
                  <p:embed/>
                  <p:pic>
                    <p:nvPicPr>
                      <p:cNvPr id="0" name=""/>
                      <p:cNvPicPr/>
                      <p:nvPr/>
                    </p:nvPicPr>
                    <p:blipFill>
                      <a:blip r:embed="rId4"/>
                      <a:stretch>
                        <a:fillRect/>
                      </a:stretch>
                    </p:blipFill>
                    <p:spPr>
                      <a:xfrm>
                        <a:off x="2542032" y="1524000"/>
                        <a:ext cx="5568950" cy="3275060"/>
                      </a:xfrm>
                      <a:prstGeom prst="rect">
                        <a:avLst/>
                      </a:prstGeom>
                    </p:spPr>
                  </p:pic>
                </p:oleObj>
              </mc:Fallback>
            </mc:AlternateContent>
          </a:graphicData>
        </a:graphic>
      </p:graphicFrame>
      <p:sp>
        <p:nvSpPr>
          <p:cNvPr id="6" name="Content Placeholder 2">
            <a:extLst>
              <a:ext uri="{FF2B5EF4-FFF2-40B4-BE49-F238E27FC236}">
                <a16:creationId xmlns:a16="http://schemas.microsoft.com/office/drawing/2014/main" id="{AD88D353-28D7-4BAB-AE82-444A92E072F5}"/>
              </a:ext>
            </a:extLst>
          </p:cNvPr>
          <p:cNvSpPr>
            <a:spLocks noGrp="1"/>
          </p:cNvSpPr>
          <p:nvPr>
            <p:ph idx="1"/>
          </p:nvPr>
        </p:nvSpPr>
        <p:spPr>
          <a:xfrm>
            <a:off x="381000" y="1417638"/>
            <a:ext cx="2286000" cy="4525963"/>
          </a:xfrm>
        </p:spPr>
        <p:txBody>
          <a:bodyPr>
            <a:normAutofit/>
          </a:bodyPr>
          <a:lstStyle/>
          <a:p>
            <a:r>
              <a:rPr lang="en-US" sz="2000" dirty="0"/>
              <a:t>Node has been changed to include 2 different logical constructs:</a:t>
            </a:r>
          </a:p>
          <a:p>
            <a:pPr lvl="1"/>
            <a:r>
              <a:rPr lang="en-US" sz="1800" dirty="0" err="1"/>
              <a:t>nodeDM</a:t>
            </a:r>
            <a:r>
              <a:rPr lang="en-US" sz="1800" dirty="0"/>
              <a:t>, </a:t>
            </a:r>
          </a:p>
          <a:p>
            <a:pPr marL="457200" lvl="1" indent="0">
              <a:buNone/>
            </a:pPr>
            <a:r>
              <a:rPr lang="en-US" sz="1800" dirty="0"/>
              <a:t>For device management</a:t>
            </a:r>
          </a:p>
          <a:p>
            <a:pPr marL="457200" lvl="1" indent="0">
              <a:buNone/>
            </a:pPr>
            <a:endParaRPr lang="en-US" sz="1800" dirty="0"/>
          </a:p>
          <a:p>
            <a:pPr lvl="1"/>
            <a:r>
              <a:rPr lang="en-US" sz="1800" dirty="0" err="1"/>
              <a:t>nodeComm</a:t>
            </a:r>
            <a:endParaRPr lang="en-US" sz="1800" dirty="0"/>
          </a:p>
          <a:p>
            <a:pPr marL="457200" lvl="1" indent="0">
              <a:buNone/>
            </a:pPr>
            <a:r>
              <a:rPr lang="en-US" sz="1800" dirty="0"/>
              <a:t>For communication management</a:t>
            </a:r>
          </a:p>
          <a:p>
            <a:pPr lvl="1"/>
            <a:endParaRPr lang="en-US" sz="1800" dirty="0"/>
          </a:p>
        </p:txBody>
      </p:sp>
      <p:sp>
        <p:nvSpPr>
          <p:cNvPr id="7" name="Content Placeholder 2">
            <a:extLst>
              <a:ext uri="{FF2B5EF4-FFF2-40B4-BE49-F238E27FC236}">
                <a16:creationId xmlns:a16="http://schemas.microsoft.com/office/drawing/2014/main" id="{E082F676-A9E9-4F3C-80F7-9625741896CF}"/>
              </a:ext>
            </a:extLst>
          </p:cNvPr>
          <p:cNvSpPr txBox="1">
            <a:spLocks/>
          </p:cNvSpPr>
          <p:nvPr/>
        </p:nvSpPr>
        <p:spPr bwMode="auto">
          <a:xfrm>
            <a:off x="2673096" y="5181600"/>
            <a:ext cx="6019800" cy="6857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400" kern="1200">
                <a:solidFill>
                  <a:srgbClr val="C00000"/>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1800" kern="1200">
                <a:solidFill>
                  <a:srgbClr val="C00000"/>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457200" lvl="1" indent="0">
              <a:buNone/>
            </a:pPr>
            <a:r>
              <a:rPr lang="en-US" sz="1800" dirty="0"/>
              <a:t>The following slides show where the information is NEEDED</a:t>
            </a:r>
          </a:p>
        </p:txBody>
      </p:sp>
    </p:spTree>
    <p:extLst>
      <p:ext uri="{BB962C8B-B14F-4D97-AF65-F5344CB8AC3E}">
        <p14:creationId xmlns:p14="http://schemas.microsoft.com/office/powerpoint/2010/main" val="3101411581"/>
      </p:ext>
    </p:extLst>
  </p:cSld>
  <p:clrMapOvr>
    <a:masterClrMapping/>
  </p:clrMapOvr>
</p:sld>
</file>

<file path=ppt/theme/theme1.xml><?xml version="1.0" encoding="utf-8"?>
<a:theme xmlns:a="http://schemas.openxmlformats.org/drawingml/2006/main" name="oneM2M Content Theme">
  <a:themeElements>
    <a:clrScheme name="oneM2M">
      <a:dk1>
        <a:srgbClr val="000000"/>
      </a:dk1>
      <a:lt1>
        <a:sysClr val="window" lastClr="FFFFFF"/>
      </a:lt1>
      <a:dk2>
        <a:srgbClr val="505450"/>
      </a:dk2>
      <a:lt2>
        <a:srgbClr val="A0A0A3"/>
      </a:lt2>
      <a:accent1>
        <a:srgbClr val="B42025"/>
      </a:accent1>
      <a:accent2>
        <a:srgbClr val="F6921E"/>
      </a:accent2>
      <a:accent3>
        <a:srgbClr val="005480"/>
      </a:accent3>
      <a:accent4>
        <a:srgbClr val="668C97"/>
      </a:accent4>
      <a:accent5>
        <a:srgbClr val="716896"/>
      </a:accent5>
      <a:accent6>
        <a:srgbClr val="0080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80705</TotalTime>
  <Words>912</Words>
  <Application>Microsoft Office PowerPoint</Application>
  <PresentationFormat>On-screen Show (4:3)</PresentationFormat>
  <Paragraphs>134</Paragraphs>
  <Slides>16</Slides>
  <Notes>1</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5" baseType="lpstr">
      <vt:lpstr>Arial Unicode MS</vt:lpstr>
      <vt:lpstr>굴림</vt:lpstr>
      <vt:lpstr>맑은 고딕</vt:lpstr>
      <vt:lpstr>Arial</vt:lpstr>
      <vt:lpstr>Calibri</vt:lpstr>
      <vt:lpstr>Symbol</vt:lpstr>
      <vt:lpstr>Times New Roman</vt:lpstr>
      <vt:lpstr>oneM2M Content Theme</vt:lpstr>
      <vt:lpstr>Visio</vt:lpstr>
      <vt:lpstr>Node discussion</vt:lpstr>
      <vt:lpstr>Introduction</vt:lpstr>
      <vt:lpstr>&lt;mgmtObj&gt; @ IN, ADN implications </vt:lpstr>
      <vt:lpstr>Management of 3GPP UEs</vt:lpstr>
      <vt:lpstr>&lt;schedule&gt; clarifications</vt:lpstr>
      <vt:lpstr>Other text for clarification (1)</vt:lpstr>
      <vt:lpstr>Other text for clarification (2)</vt:lpstr>
      <vt:lpstr>Issue clarification and Proposal</vt:lpstr>
      <vt:lpstr>Issue at a  glance:</vt:lpstr>
      <vt:lpstr>ADN @ IN (applies to 3GPP UEs)</vt:lpstr>
      <vt:lpstr>ADN @ ASN/MN</vt:lpstr>
      <vt:lpstr>ASN/MN @ IN (applies to 3GPP UEs)</vt:lpstr>
      <vt:lpstr>ASN@ MN</vt:lpstr>
      <vt:lpstr>Proposal (ARC-2018-0143R01)</vt:lpstr>
      <vt:lpstr>Proposal (cont)</vt:lpstr>
      <vt:lpstr>Proposal (cont)</vt:lpstr>
    </vt:vector>
  </TitlesOfParts>
  <Company>oneM2M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oneM2M - Taking a Look Inside</dc:title>
  <dc:creator/>
  <cp:keywords>oneM2M, M2M, IoT</cp:keywords>
  <cp:lastModifiedBy>Catalina Mladin 01</cp:lastModifiedBy>
  <cp:revision>3022</cp:revision>
  <cp:lastPrinted>2018-09-04T16:25:57Z</cp:lastPrinted>
  <dcterms:created xsi:type="dcterms:W3CDTF">2012-09-11T22:52:11Z</dcterms:created>
  <dcterms:modified xsi:type="dcterms:W3CDTF">2018-09-17T01:05:32Z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1672106458</vt:i4>
  </property>
  <property fmtid="{D5CDD505-2E9C-101B-9397-08002B2CF9AE}" pid="4" name="_EmailSubject">
    <vt:lpwstr>TIA oneM2M panel discussion </vt:lpwstr>
  </property>
  <property fmtid="{D5CDD505-2E9C-101B-9397-08002B2CF9AE}" pid="5" name="_AuthorEmail">
    <vt:lpwstr>omar.elloumi@nokia.com</vt:lpwstr>
  </property>
  <property fmtid="{D5CDD505-2E9C-101B-9397-08002B2CF9AE}" pid="6" name="_AuthorEmailDisplayName">
    <vt:lpwstr>Elloumi, Omar (Nokia - FR)</vt:lpwstr>
  </property>
  <property fmtid="{D5CDD505-2E9C-101B-9397-08002B2CF9AE}" pid="7" name="_PreviousAdHocReviewCycleID">
    <vt:i4>473736659</vt:i4>
  </property>
</Properties>
</file>