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9" r:id="rId3"/>
    <p:sldId id="274" r:id="rId4"/>
    <p:sldId id="273" r:id="rId5"/>
    <p:sldId id="265" r:id="rId6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8" autoAdjust="0"/>
    <p:restoredTop sz="94660"/>
  </p:normalViewPr>
  <p:slideViewPr>
    <p:cSldViewPr snapToGrid="0">
      <p:cViewPr>
        <p:scale>
          <a:sx n="85" d="100"/>
          <a:sy n="85" d="100"/>
        </p:scale>
        <p:origin x="115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7978E-C56D-684D-AB73-680C383568C6}" type="datetimeFigureOut">
              <a:rPr lang="en-US" smtClean="0"/>
              <a:t>9/10/18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643D9-5951-1248-8ED3-3109FE5B4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19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DE8D662E-6289-1246-9DBB-FF026F5C2852}" type="slidenum">
              <a:rPr lang="zh-CN" altLang="en-AU"/>
              <a:pPr>
                <a:spcBef>
                  <a:spcPct val="0"/>
                </a:spcBef>
              </a:pPr>
              <a:t>2</a:t>
            </a:fld>
            <a:endParaRPr lang="en-AU" altLang="zh-CN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zh-CN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7378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DE8D662E-6289-1246-9DBB-FF026F5C2852}" type="slidenum">
              <a:rPr lang="zh-CN" altLang="en-AU"/>
              <a:pPr>
                <a:spcBef>
                  <a:spcPct val="0"/>
                </a:spcBef>
              </a:pPr>
              <a:t>3</a:t>
            </a:fld>
            <a:endParaRPr lang="en-AU" altLang="zh-CN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zh-CN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48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801A2B33-909E-4949-85FB-B039E2D3787B}" type="slidenum">
              <a:rPr lang="zh-CN" altLang="en-AU"/>
              <a:pPr>
                <a:spcBef>
                  <a:spcPct val="0"/>
                </a:spcBef>
              </a:pPr>
              <a:t>4</a:t>
            </a:fld>
            <a:endParaRPr lang="en-AU" altLang="zh-CN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zh-CN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4262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>
                <a:uFillTx/>
              </a:rPr>
              <a:t>Click to edit Master text styles</a:t>
            </a:r>
          </a:p>
          <a:p>
            <a:pPr lvl="1"/>
            <a:r>
              <a:rPr lang="en-US" dirty="0" smtClean="0">
                <a:uFillTx/>
              </a:rPr>
              <a:t>Second level</a:t>
            </a:r>
          </a:p>
          <a:p>
            <a:pPr lvl="2"/>
            <a:r>
              <a:rPr lang="en-US" dirty="0" smtClean="0">
                <a:uFillTx/>
              </a:rPr>
              <a:t>Third level</a:t>
            </a:r>
          </a:p>
          <a:p>
            <a:pPr lvl="3"/>
            <a:r>
              <a:rPr lang="en-US" dirty="0" smtClean="0">
                <a:uFillTx/>
              </a:rPr>
              <a:t>Fourth level</a:t>
            </a:r>
          </a:p>
          <a:p>
            <a:pPr lvl="4"/>
            <a:r>
              <a:rPr lang="en-US" dirty="0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zh-CN" sz="48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Local Breakout in oneM2M</a:t>
            </a:r>
            <a:endParaRPr lang="ko-KR" altLang="en-US" sz="4800" dirty="0">
              <a:solidFill>
                <a:srgbClr val="C00000"/>
              </a:solidFill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</a:t>
            </a:r>
            <a:r>
              <a:rPr lang="en-US" altLang="zh-CN" sz="2400" dirty="0" smtClean="0">
                <a:solidFill>
                  <a:schemeClr val="bg1"/>
                </a:solidFill>
                <a:ea typeface="SimSun" charset="-122"/>
              </a:rPr>
              <a:t>ARC</a:t>
            </a:r>
            <a:endParaRPr lang="en-US" altLang="zh-CN" sz="2400" dirty="0">
              <a:solidFill>
                <a:schemeClr val="bg1"/>
              </a:solidFill>
              <a:ea typeface="SimSun" charset="-122"/>
            </a:endParaRP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</a:t>
            </a:r>
            <a:r>
              <a:rPr lang="en-US" altLang="ja-JP" sz="2400" dirty="0" err="1">
                <a:solidFill>
                  <a:schemeClr val="bg1"/>
                </a:solidFill>
              </a:rPr>
              <a:t>Youngjin</a:t>
            </a:r>
            <a:r>
              <a:rPr lang="en-US" altLang="ja-JP" sz="2400" dirty="0">
                <a:solidFill>
                  <a:schemeClr val="bg1"/>
                </a:solidFill>
              </a:rPr>
              <a:t> Na, Min-</a:t>
            </a:r>
            <a:r>
              <a:rPr lang="en-US" altLang="ja-JP" sz="2400" dirty="0" err="1">
                <a:solidFill>
                  <a:schemeClr val="bg1"/>
                </a:solidFill>
              </a:rPr>
              <a:t>Byeong</a:t>
            </a:r>
            <a:r>
              <a:rPr lang="en-US" altLang="ja-JP" sz="2400" dirty="0">
                <a:solidFill>
                  <a:schemeClr val="bg1"/>
                </a:solidFill>
              </a:rPr>
              <a:t> Lee, </a:t>
            </a:r>
            <a:r>
              <a:rPr lang="fr-FR" altLang="ko-KR" sz="2400" dirty="0" err="1">
                <a:solidFill>
                  <a:schemeClr val="bg1"/>
                </a:solidFill>
                <a:ea typeface="맑은 고딕" charset="-127"/>
              </a:rPr>
              <a:t>Joon</a:t>
            </a:r>
            <a:r>
              <a:rPr lang="fr-FR" altLang="ko-KR" sz="2400" dirty="0">
                <a:solidFill>
                  <a:schemeClr val="bg1"/>
                </a:solidFill>
                <a:ea typeface="맑은 고딕" charset="-127"/>
              </a:rPr>
              <a:t>-Young Kim / </a:t>
            </a:r>
            <a:r>
              <a:rPr lang="en-US" altLang="ja-JP" sz="2400" dirty="0">
                <a:solidFill>
                  <a:schemeClr val="bg1"/>
                </a:solidFill>
              </a:rPr>
              <a:t>HYUNDAI Motor (TTA</a:t>
            </a:r>
            <a:r>
              <a:rPr lang="en-US" altLang="ja-JP" sz="2400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	</a:t>
            </a:r>
            <a:r>
              <a:rPr lang="en-US" altLang="zh-CN" sz="2400" dirty="0" smtClean="0">
                <a:solidFill>
                  <a:schemeClr val="bg1"/>
                </a:solidFill>
                <a:ea typeface="SimSun" charset="-122"/>
              </a:rPr>
              <a:t>JaeSeung Song (KETI)</a:t>
            </a:r>
            <a:endParaRPr lang="en-US" altLang="zh-CN" sz="2400" dirty="0">
              <a:solidFill>
                <a:schemeClr val="bg1"/>
              </a:solidFill>
              <a:ea typeface="SimSun" charset="-122"/>
            </a:endParaRP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 smtClean="0">
                <a:solidFill>
                  <a:schemeClr val="bg1"/>
                </a:solidFill>
              </a:rPr>
              <a:t>2018-09-17 </a:t>
            </a:r>
            <a:r>
              <a:rPr lang="en-US" altLang="zh-CN" sz="2400" dirty="0">
                <a:solidFill>
                  <a:schemeClr val="bg1"/>
                </a:solidFill>
              </a:rPr>
              <a:t>to </a:t>
            </a:r>
            <a:r>
              <a:rPr lang="en-US" altLang="zh-CN" sz="2400" dirty="0" smtClean="0">
                <a:solidFill>
                  <a:schemeClr val="bg1"/>
                </a:solidFill>
              </a:rPr>
              <a:t>2018-09-21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8189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ARC-2018-0264-Local-Breakout-in-oneM2M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018" y="1299855"/>
            <a:ext cx="11518408" cy="4351338"/>
          </a:xfrm>
        </p:spPr>
        <p:txBody>
          <a:bodyPr>
            <a:normAutofit/>
          </a:bodyPr>
          <a:lstStyle/>
          <a:p>
            <a:r>
              <a:rPr lang="en-US" altLang="zh-CN" sz="24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2400" dirty="0">
                <a:latin typeface="Arial" charset="0"/>
                <a:ea typeface="ＭＳ Ｐゴシック" charset="-128"/>
              </a:rPr>
              <a:t> applications are limited to get </a:t>
            </a:r>
            <a:r>
              <a:rPr lang="en-US" altLang="zh-CN" sz="2400" dirty="0" smtClean="0">
                <a:latin typeface="Arial" charset="0"/>
                <a:ea typeface="ＭＳ Ｐゴシック" charset="-128"/>
              </a:rPr>
              <a:t>its services </a:t>
            </a:r>
            <a:r>
              <a:rPr lang="en-US" altLang="zh-CN" sz="2400" dirty="0">
                <a:latin typeface="Arial" charset="0"/>
                <a:ea typeface="ＭＳ Ｐゴシック" charset="-128"/>
              </a:rPr>
              <a:t>from visited CSE</a:t>
            </a:r>
          </a:p>
          <a:p>
            <a:r>
              <a:rPr lang="en-US" altLang="zh-CN" sz="2400" dirty="0">
                <a:latin typeface="Arial" charset="0"/>
                <a:ea typeface="ＭＳ Ｐゴシック" charset="-128"/>
              </a:rPr>
              <a:t>Managing resources should be stayed at the Home CSE</a:t>
            </a:r>
          </a:p>
          <a:p>
            <a:r>
              <a:rPr lang="en-US" altLang="zh-CN" sz="2400" dirty="0" smtClean="0">
                <a:latin typeface="Arial" charset="0"/>
                <a:ea typeface="ＭＳ Ｐゴシック" charset="-128"/>
              </a:rPr>
              <a:t>Even </a:t>
            </a:r>
            <a:r>
              <a:rPr lang="en-US" altLang="zh-CN" sz="24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2400" dirty="0">
                <a:latin typeface="Arial" charset="0"/>
                <a:ea typeface="ＭＳ Ｐゴシック" charset="-128"/>
              </a:rPr>
              <a:t> applications are located far away from its home CSE, the </a:t>
            </a:r>
            <a:r>
              <a:rPr lang="en-US" altLang="zh-CN" sz="24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2400" dirty="0">
                <a:latin typeface="Arial" charset="0"/>
                <a:ea typeface="ＭＳ Ｐゴシック" charset="-128"/>
              </a:rPr>
              <a:t> application should access its home CSE to get required information and services</a:t>
            </a:r>
          </a:p>
          <a:p>
            <a:r>
              <a:rPr lang="en-US" altLang="zh-CN" sz="2400" dirty="0">
                <a:latin typeface="Arial" charset="0"/>
                <a:ea typeface="ＭＳ Ｐゴシック" charset="-128"/>
              </a:rPr>
              <a:t>Why not applying Local Break Out (LBO) concept to oneM2M</a:t>
            </a:r>
            <a:endParaRPr lang="en-US" altLang="zh-CN" sz="2400" dirty="0">
              <a:latin typeface="Arial" charset="0"/>
              <a:ea typeface="ＭＳ Ｐゴシック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34696" y="0"/>
            <a:ext cx="8352104" cy="117357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Issues</a:t>
            </a:r>
            <a:endParaRPr lang="en-US" sz="360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03142" y="4081156"/>
            <a:ext cx="9179914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Font typeface="Wingdings" charset="2"/>
              <a:buChar char="n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990033"/>
              </a:buClr>
              <a:buChar char="»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990033"/>
              </a:buClr>
              <a:buChar char="–"/>
              <a:defRPr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dirty="0">
                <a:latin typeface="Arial" charset="0"/>
              </a:rPr>
              <a:t>“</a:t>
            </a:r>
            <a:r>
              <a:rPr lang="en-US" altLang="en-US" i="1" u="sng" dirty="0">
                <a:latin typeface="Times New Roman" charset="0"/>
              </a:rPr>
              <a:t>Local Breakout</a:t>
            </a:r>
            <a:r>
              <a:rPr lang="en-US" altLang="en-US" i="1" dirty="0">
                <a:latin typeface="Times New Roman" charset="0"/>
              </a:rPr>
              <a:t>, a mechanism where roaming traffic does not traverse back to the home network and is handled by the local operator, allows for cheaper tariffs and will also bring increased </a:t>
            </a:r>
            <a:r>
              <a:rPr lang="en-US" altLang="en-US" i="1" dirty="0" err="1">
                <a:latin typeface="Times New Roman" charset="0"/>
              </a:rPr>
              <a:t>localised</a:t>
            </a:r>
            <a:r>
              <a:rPr lang="en-US" altLang="en-US" i="1" dirty="0">
                <a:latin typeface="Times New Roman" charset="0"/>
              </a:rPr>
              <a:t> revenue.</a:t>
            </a:r>
            <a:r>
              <a:rPr lang="en-US" altLang="zh-CN" dirty="0">
                <a:latin typeface="Arial" charset="0"/>
              </a:rPr>
              <a:t>”</a:t>
            </a:r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01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018" y="1299855"/>
            <a:ext cx="11518408" cy="4351338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1900" dirty="0">
                <a:latin typeface="Arial" charset="0"/>
                <a:ea typeface="ＭＳ Ｐゴシック" charset="-128"/>
              </a:rPr>
              <a:t>Consider a case where an </a:t>
            </a:r>
            <a:r>
              <a:rPr lang="en-US" altLang="zh-CN" sz="19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1900" dirty="0">
                <a:latin typeface="Arial" charset="0"/>
                <a:ea typeface="ＭＳ Ｐゴシック" charset="-128"/>
              </a:rPr>
              <a:t> application is visited other places </a:t>
            </a:r>
          </a:p>
          <a:p>
            <a:pPr lvl="1"/>
            <a:r>
              <a:rPr lang="en-US" altLang="zh-CN" sz="1700" dirty="0">
                <a:latin typeface="Arial" charset="0"/>
                <a:ea typeface="ＭＳ Ｐゴシック" charset="-128"/>
              </a:rPr>
              <a:t>For example, a vehicle having </a:t>
            </a:r>
            <a:r>
              <a:rPr lang="en-US" altLang="zh-CN" sz="17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1700" dirty="0">
                <a:latin typeface="Arial" charset="0"/>
                <a:ea typeface="ＭＳ Ｐゴシック" charset="-128"/>
              </a:rPr>
              <a:t> application visits </a:t>
            </a:r>
            <a:r>
              <a:rPr lang="en-US" altLang="zh-CN" sz="1700" dirty="0" err="1">
                <a:latin typeface="Arial" charset="0"/>
                <a:ea typeface="ＭＳ Ｐゴシック" charset="-128"/>
              </a:rPr>
              <a:t>Pyeongchang</a:t>
            </a:r>
            <a:r>
              <a:rPr lang="en-US" altLang="zh-CN" sz="1700" dirty="0">
                <a:latin typeface="Arial" charset="0"/>
                <a:ea typeface="ＭＳ Ｐゴシック" charset="-128"/>
              </a:rPr>
              <a:t> where it only has an internet access via LTE</a:t>
            </a:r>
          </a:p>
          <a:p>
            <a:pPr lvl="1"/>
            <a:r>
              <a:rPr lang="en-US" altLang="zh-CN" sz="1700" dirty="0">
                <a:latin typeface="Arial" charset="0"/>
                <a:ea typeface="ＭＳ Ｐゴシック" charset="-128"/>
              </a:rPr>
              <a:t>The user of the application wants to access its home or office </a:t>
            </a:r>
            <a:r>
              <a:rPr lang="en-US" altLang="zh-CN" sz="17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1700" dirty="0">
                <a:latin typeface="Arial" charset="0"/>
                <a:ea typeface="ＭＳ Ｐゴシック" charset="-128"/>
              </a:rPr>
              <a:t> assets</a:t>
            </a:r>
          </a:p>
          <a:p>
            <a:pPr lvl="1"/>
            <a:r>
              <a:rPr lang="en-US" altLang="zh-CN" sz="1700" dirty="0">
                <a:latin typeface="Arial" charset="0"/>
                <a:ea typeface="ＭＳ Ｐゴシック" charset="-128"/>
              </a:rPr>
              <a:t>The application can’t get </a:t>
            </a:r>
            <a:r>
              <a:rPr lang="en-US" altLang="zh-CN" sz="1700" dirty="0" smtClean="0">
                <a:latin typeface="Arial" charset="0"/>
                <a:ea typeface="ＭＳ Ｐゴシック" charset="-128"/>
              </a:rPr>
              <a:t>any </a:t>
            </a:r>
            <a:r>
              <a:rPr lang="en-US" altLang="zh-CN" sz="1700" dirty="0">
                <a:latin typeface="Arial" charset="0"/>
                <a:ea typeface="ＭＳ Ｐゴシック" charset="-128"/>
              </a:rPr>
              <a:t>services via its local </a:t>
            </a:r>
            <a:r>
              <a:rPr lang="en-US" altLang="zh-CN" sz="17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1700" dirty="0">
                <a:latin typeface="Arial" charset="0"/>
                <a:ea typeface="ＭＳ Ｐゴシック" charset="-128"/>
              </a:rPr>
              <a:t> service </a:t>
            </a:r>
            <a:r>
              <a:rPr lang="en-US" altLang="zh-CN" sz="1700" dirty="0" smtClean="0">
                <a:latin typeface="Arial" charset="0"/>
                <a:ea typeface="ＭＳ Ｐゴシック" charset="-128"/>
              </a:rPr>
              <a:t>provider</a:t>
            </a:r>
          </a:p>
          <a:p>
            <a:pPr lvl="1"/>
            <a:endParaRPr lang="en-US" altLang="zh-CN" sz="1600" dirty="0" smtClean="0">
              <a:latin typeface="Arial" charset="0"/>
              <a:ea typeface="ＭＳ Ｐゴシック" charset="-128"/>
            </a:endParaRPr>
          </a:p>
          <a:p>
            <a:r>
              <a:rPr lang="en-US" altLang="zh-CN" sz="1900" dirty="0" err="1" smtClean="0">
                <a:latin typeface="Arial" charset="0"/>
                <a:ea typeface="ＭＳ Ｐゴシック" charset="-128"/>
              </a:rPr>
              <a:t>IoT</a:t>
            </a:r>
            <a:r>
              <a:rPr lang="en-US" altLang="zh-CN" sz="1900" dirty="0" smtClean="0">
                <a:latin typeface="Arial" charset="0"/>
                <a:ea typeface="ＭＳ Ｐゴシック" charset="-128"/>
              </a:rPr>
              <a:t> </a:t>
            </a:r>
            <a:r>
              <a:rPr lang="en-US" altLang="zh-CN" sz="1900" dirty="0">
                <a:latin typeface="Arial" charset="0"/>
                <a:ea typeface="ＭＳ Ｐゴシック" charset="-128"/>
              </a:rPr>
              <a:t>applications should be able to discover oneM2M service providers using Service Provider Discovery mechanism (to be </a:t>
            </a:r>
            <a:r>
              <a:rPr lang="en-US" altLang="zh-CN" sz="1900" dirty="0" smtClean="0">
                <a:latin typeface="Arial" charset="0"/>
                <a:ea typeface="ＭＳ Ｐゴシック" charset="-128"/>
              </a:rPr>
              <a:t>standardized via Registry)</a:t>
            </a:r>
            <a:endParaRPr lang="en-US" altLang="zh-CN" sz="1900" dirty="0">
              <a:latin typeface="Arial" charset="0"/>
              <a:ea typeface="ＭＳ Ｐゴシック" charset="-128"/>
            </a:endParaRPr>
          </a:p>
          <a:p>
            <a:r>
              <a:rPr lang="en-US" altLang="zh-CN" sz="19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zh-CN" sz="1900" dirty="0">
                <a:latin typeface="Arial" charset="0"/>
                <a:ea typeface="ＭＳ Ｐゴシック" charset="-128"/>
              </a:rPr>
              <a:t> application requests LBO procedures</a:t>
            </a:r>
          </a:p>
          <a:p>
            <a:pPr lvl="1"/>
            <a:r>
              <a:rPr lang="en-US" altLang="zh-CN" sz="1800" dirty="0" smtClean="0">
                <a:latin typeface="Arial" charset="0"/>
                <a:ea typeface="ＭＳ Ｐゴシック" charset="-128"/>
              </a:rPr>
              <a:t>With it’s home domain service provider</a:t>
            </a:r>
          </a:p>
          <a:p>
            <a:pPr lvl="1"/>
            <a:r>
              <a:rPr lang="en-US" altLang="zh-CN" sz="1800" dirty="0" smtClean="0">
                <a:latin typeface="Arial" charset="0"/>
                <a:ea typeface="ＭＳ Ｐゴシック" charset="-128"/>
              </a:rPr>
              <a:t>Home and Visited service provider should have an agreement</a:t>
            </a:r>
            <a:endParaRPr lang="en-US" altLang="zh-CN" dirty="0" smtClean="0">
              <a:latin typeface="Arial" charset="0"/>
              <a:ea typeface="ＭＳ Ｐゴシック" charset="-128"/>
            </a:endParaRPr>
          </a:p>
          <a:p>
            <a:r>
              <a:rPr lang="en-US" altLang="zh-CN" sz="2000" dirty="0" smtClean="0">
                <a:latin typeface="Arial" charset="0"/>
                <a:ea typeface="ＭＳ Ｐゴシック" charset="-128"/>
              </a:rPr>
              <a:t>Home </a:t>
            </a:r>
            <a:r>
              <a:rPr lang="en-US" altLang="zh-CN" sz="2000" dirty="0">
                <a:latin typeface="Arial" charset="0"/>
                <a:ea typeface="ＭＳ Ｐゴシック" charset="-128"/>
              </a:rPr>
              <a:t>and Visited providers	</a:t>
            </a:r>
          </a:p>
          <a:p>
            <a:pPr lvl="1"/>
            <a:r>
              <a:rPr lang="en-US" altLang="zh-CN" sz="1800" dirty="0">
                <a:latin typeface="Arial" charset="0"/>
                <a:ea typeface="ＭＳ Ｐゴシック" charset="-128"/>
              </a:rPr>
              <a:t>Should exchange required information </a:t>
            </a:r>
          </a:p>
          <a:p>
            <a:pPr lvl="1"/>
            <a:r>
              <a:rPr lang="en-US" altLang="zh-CN" sz="1800" dirty="0">
                <a:latin typeface="Arial" charset="0"/>
                <a:ea typeface="ＭＳ Ｐゴシック" charset="-128"/>
              </a:rPr>
              <a:t>Places copy resources (belongs to the user) to the visited CSE</a:t>
            </a:r>
          </a:p>
          <a:p>
            <a:pPr lvl="1"/>
            <a:r>
              <a:rPr lang="en-US" altLang="zh-CN" sz="1800" dirty="0">
                <a:latin typeface="Arial" charset="0"/>
                <a:ea typeface="ＭＳ Ｐゴシック" charset="-128"/>
              </a:rPr>
              <a:t>Indicate copied resources as LBO</a:t>
            </a:r>
          </a:p>
          <a:p>
            <a:pPr lvl="1"/>
            <a:r>
              <a:rPr lang="en-US" altLang="zh-CN" sz="1800" dirty="0">
                <a:latin typeface="Arial" charset="0"/>
                <a:ea typeface="ＭＳ Ｐゴシック" charset="-128"/>
              </a:rPr>
              <a:t>Configure proper access control</a:t>
            </a:r>
          </a:p>
          <a:p>
            <a:pPr lvl="1"/>
            <a:r>
              <a:rPr lang="en-US" altLang="zh-CN" sz="1800" dirty="0">
                <a:latin typeface="Arial" charset="0"/>
                <a:ea typeface="ＭＳ Ｐゴシック" charset="-128"/>
              </a:rPr>
              <a:t>Enable other available services (open resources) at the local visited CSE</a:t>
            </a:r>
          </a:p>
          <a:p>
            <a:pPr lvl="1"/>
            <a:endParaRPr lang="en-US" altLang="zh-CN" sz="1600" dirty="0">
              <a:latin typeface="Arial" charset="0"/>
              <a:ea typeface="ＭＳ Ｐゴシック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34696" y="0"/>
            <a:ext cx="8352104" cy="117357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Use Case and High-level Functions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7664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sz="2000" dirty="0">
                <a:latin typeface="Arial" charset="0"/>
                <a:ea typeface="ＭＳ Ｐゴシック" charset="-128"/>
              </a:rPr>
              <a:t>A resource for LBO IN-CSE can be modelled</a:t>
            </a:r>
          </a:p>
          <a:p>
            <a:r>
              <a:rPr lang="en-US" altLang="en-US" sz="1800" dirty="0">
                <a:latin typeface="Courier New" charset="0"/>
                <a:ea typeface="Courier New" charset="0"/>
                <a:cs typeface="Courier New" charset="0"/>
              </a:rPr>
              <a:t>&lt;LBO&gt;</a:t>
            </a:r>
            <a:r>
              <a:rPr lang="en-US" altLang="en-US" sz="2000" dirty="0">
                <a:latin typeface="Arial" charset="0"/>
                <a:ea typeface="ＭＳ Ｐゴシック" charset="-128"/>
              </a:rPr>
              <a:t> should include required information to be discovered by other IN-CSEs or </a:t>
            </a:r>
            <a:r>
              <a:rPr lang="en-US" altLang="en-US" sz="2000" dirty="0" err="1">
                <a:latin typeface="Arial" charset="0"/>
                <a:ea typeface="ＭＳ Ｐゴシック" charset="-128"/>
              </a:rPr>
              <a:t>IoT</a:t>
            </a:r>
            <a:r>
              <a:rPr lang="en-US" altLang="en-US" sz="2000" dirty="0">
                <a:latin typeface="Arial" charset="0"/>
                <a:ea typeface="ＭＳ Ｐゴシック" charset="-128"/>
              </a:rPr>
              <a:t> applications</a:t>
            </a:r>
          </a:p>
          <a:p>
            <a:r>
              <a:rPr lang="en-US" altLang="en-US" sz="1800" dirty="0">
                <a:latin typeface="Courier New" charset="0"/>
                <a:ea typeface="Courier New" charset="0"/>
                <a:cs typeface="Courier New" charset="0"/>
              </a:rPr>
              <a:t>&lt;LBO&gt;</a:t>
            </a:r>
            <a:r>
              <a:rPr lang="en-US" altLang="en-US" sz="2000" dirty="0">
                <a:latin typeface="Arial" charset="0"/>
                <a:ea typeface="ＭＳ Ｐゴシック" charset="-128"/>
              </a:rPr>
              <a:t> could have the following information: </a:t>
            </a:r>
          </a:p>
          <a:p>
            <a:pPr lvl="1"/>
            <a:r>
              <a:rPr lang="en-US" altLang="zh-CN" sz="1600" dirty="0">
                <a:latin typeface="Arial" charset="0"/>
                <a:ea typeface="ＭＳ Ｐゴシック" charset="-128"/>
              </a:rPr>
              <a:t>Contact of Address (IP Address)</a:t>
            </a:r>
          </a:p>
          <a:p>
            <a:pPr lvl="1"/>
            <a:r>
              <a:rPr lang="en-US" altLang="zh-CN" sz="1600" dirty="0">
                <a:latin typeface="Arial" charset="0"/>
                <a:ea typeface="ＭＳ Ｐゴシック" charset="-128"/>
              </a:rPr>
              <a:t>Port number</a:t>
            </a:r>
          </a:p>
          <a:p>
            <a:pPr lvl="1"/>
            <a:r>
              <a:rPr lang="en-US" altLang="zh-CN" sz="1600" dirty="0">
                <a:latin typeface="Arial" charset="0"/>
                <a:ea typeface="ＭＳ Ｐゴシック" charset="-128"/>
              </a:rPr>
              <a:t>Name of IN-CSE</a:t>
            </a:r>
          </a:p>
          <a:p>
            <a:pPr lvl="1"/>
            <a:r>
              <a:rPr lang="en-US" altLang="zh-CN" sz="1600" dirty="0">
                <a:latin typeface="Arial" charset="0"/>
                <a:ea typeface="ＭＳ Ｐゴシック" charset="-128"/>
              </a:rPr>
              <a:t>Status</a:t>
            </a:r>
          </a:p>
          <a:p>
            <a:pPr lvl="1"/>
            <a:r>
              <a:rPr lang="en-US" altLang="zh-CN" sz="1600" dirty="0">
                <a:latin typeface="Arial" charset="0"/>
                <a:ea typeface="ＭＳ Ｐゴシック" charset="-128"/>
              </a:rPr>
              <a:t>Profile of IN-CSE </a:t>
            </a:r>
          </a:p>
          <a:p>
            <a:pPr lvl="1"/>
            <a:r>
              <a:rPr lang="en-US" altLang="zh-CN" sz="1600" dirty="0">
                <a:latin typeface="Arial" charset="0"/>
                <a:ea typeface="ＭＳ Ｐゴシック" charset="-128"/>
              </a:rPr>
              <a:t>Type of IN-CSE</a:t>
            </a:r>
          </a:p>
          <a:p>
            <a:pPr lvl="1"/>
            <a:r>
              <a:rPr lang="en-US" altLang="zh-CN" sz="1600" dirty="0">
                <a:latin typeface="Arial" charset="0"/>
                <a:ea typeface="ＭＳ Ｐゴシック" charset="-128"/>
              </a:rPr>
              <a:t>Supported public services</a:t>
            </a:r>
          </a:p>
          <a:p>
            <a:pPr lvl="1"/>
            <a:r>
              <a:rPr lang="en-US" altLang="zh-CN" sz="1600" dirty="0">
                <a:latin typeface="Arial" charset="0"/>
                <a:ea typeface="ＭＳ Ｐゴシック" charset="-128"/>
              </a:rPr>
              <a:t>Maintenance information (for example, from 01:00 ~ 02:00)</a:t>
            </a:r>
          </a:p>
          <a:p>
            <a:pPr lvl="1"/>
            <a:r>
              <a:rPr lang="en-US" altLang="zh-CN" sz="1600" dirty="0">
                <a:latin typeface="Arial" charset="0"/>
                <a:ea typeface="ＭＳ Ｐゴシック" charset="-128"/>
              </a:rPr>
              <a:t>Access information (or </a:t>
            </a:r>
            <a:r>
              <a:rPr lang="en-US" altLang="zh-CN" sz="1600" dirty="0" err="1">
                <a:latin typeface="Arial" charset="0"/>
                <a:ea typeface="ＭＳ Ｐゴシック" charset="-128"/>
              </a:rPr>
              <a:t>credencial</a:t>
            </a:r>
            <a:r>
              <a:rPr lang="en-US" altLang="zh-CN" sz="1600" dirty="0">
                <a:latin typeface="Arial" charset="0"/>
                <a:ea typeface="ＭＳ Ｐゴシック" charset="-128"/>
              </a:rPr>
              <a:t>)</a:t>
            </a:r>
            <a:endParaRPr lang="en-US" altLang="en-US" sz="2000" dirty="0">
              <a:latin typeface="Arial" charset="0"/>
              <a:ea typeface="ＭＳ Ｐゴシック" charset="-128"/>
            </a:endParaRPr>
          </a:p>
          <a:p>
            <a:r>
              <a:rPr lang="en-US" altLang="en-US" sz="2000" dirty="0">
                <a:latin typeface="Arial" charset="0"/>
                <a:ea typeface="ＭＳ Ｐゴシック" charset="-128"/>
              </a:rPr>
              <a:t>IN-CSE having </a:t>
            </a:r>
            <a:r>
              <a:rPr lang="en-US" altLang="en-US" sz="1800" dirty="0">
                <a:latin typeface="Courier New" charset="0"/>
                <a:ea typeface="Courier New" charset="0"/>
                <a:cs typeface="Courier New" charset="0"/>
              </a:rPr>
              <a:t>&lt;LBO&gt;</a:t>
            </a:r>
            <a:r>
              <a:rPr lang="en-US" altLang="en-US" sz="2000" dirty="0">
                <a:latin typeface="Arial" charset="0"/>
                <a:ea typeface="ＭＳ Ｐゴシック" charset="-128"/>
              </a:rPr>
              <a:t> should exchange its description with other IN-CSE</a:t>
            </a:r>
          </a:p>
          <a:p>
            <a:pPr lvl="1"/>
            <a:r>
              <a:rPr lang="en-US" altLang="en-US" sz="1800" dirty="0">
                <a:latin typeface="Arial" charset="0"/>
                <a:ea typeface="ＭＳ Ｐゴシック" charset="-128"/>
              </a:rPr>
              <a:t>IN-CSEs having Service Level Agreement should exchange their information</a:t>
            </a:r>
          </a:p>
          <a:p>
            <a:pPr lvl="1"/>
            <a:r>
              <a:rPr lang="en-US" altLang="en-US" sz="1800" dirty="0">
                <a:latin typeface="Arial" charset="0"/>
                <a:ea typeface="ＭＳ Ｐゴシック" charset="-128"/>
              </a:rPr>
              <a:t>IN-CSEs having open data and services allow other IN-CSEs to discover</a:t>
            </a:r>
          </a:p>
          <a:p>
            <a:pPr lvl="1"/>
            <a:r>
              <a:rPr lang="en-US" altLang="en-US" sz="1800" dirty="0">
                <a:latin typeface="Arial" charset="0"/>
                <a:ea typeface="ＭＳ Ｐゴシック" charset="-128"/>
              </a:rPr>
              <a:t>Platform providers could manually add </a:t>
            </a:r>
            <a:r>
              <a:rPr lang="en-US" altLang="en-US" sz="1800" dirty="0"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altLang="en-US" sz="1800" dirty="0" err="1">
                <a:latin typeface="Courier New" charset="0"/>
                <a:ea typeface="Courier New" charset="0"/>
                <a:cs typeface="Courier New" charset="0"/>
              </a:rPr>
              <a:t>registryResource</a:t>
            </a:r>
            <a:r>
              <a:rPr lang="en-US" altLang="en-US" sz="1800" dirty="0">
                <a:latin typeface="Courier New" charset="0"/>
                <a:ea typeface="Courier New" charset="0"/>
                <a:cs typeface="Courier New" charset="0"/>
              </a:rPr>
              <a:t>&gt;</a:t>
            </a:r>
            <a:endParaRPr lang="en-US" altLang="en-US" sz="180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 smtClean="0"/>
              <a:t>LBO works?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8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350</Words>
  <Application>Microsoft Macintosh PowerPoint</Application>
  <PresentationFormat>Widescreen</PresentationFormat>
  <Paragraphs>49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Calibri</vt:lpstr>
      <vt:lpstr>MS PGothic</vt:lpstr>
      <vt:lpstr>ＭＳ Ｐゴシック</vt:lpstr>
      <vt:lpstr>Myriad Pro</vt:lpstr>
      <vt:lpstr>Myriad Pro Light</vt:lpstr>
      <vt:lpstr>SimSun</vt:lpstr>
      <vt:lpstr>맑은 고딕</vt:lpstr>
      <vt:lpstr>Arial</vt:lpstr>
      <vt:lpstr>Courier New</vt:lpstr>
      <vt:lpstr>Times New Roman</vt:lpstr>
      <vt:lpstr>Office Theme</vt:lpstr>
      <vt:lpstr>Local Breakout in oneM2M</vt:lpstr>
      <vt:lpstr>Issues</vt:lpstr>
      <vt:lpstr>Use Case and High-level Functions</vt:lpstr>
      <vt:lpstr>How LBO works?</vt:lpstr>
      <vt:lpstr>Thank you!</vt:lpstr>
    </vt:vector>
  </TitlesOfParts>
  <Company>iconectiv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JaeSeung Song</cp:lastModifiedBy>
  <cp:revision>48</cp:revision>
  <dcterms:created xsi:type="dcterms:W3CDTF">2017-09-21T15:46:31Z</dcterms:created>
  <dcterms:modified xsi:type="dcterms:W3CDTF">2018-09-09T23:57:32Z</dcterms:modified>
</cp:coreProperties>
</file>