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7" r:id="rId3"/>
    <p:sldId id="262" r:id="rId4"/>
    <p:sldId id="258" r:id="rId5"/>
    <p:sldId id="259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1" d="100"/>
          <a:sy n="61" d="100"/>
        </p:scale>
        <p:origin x="-2074" y="-57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9/14/2018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24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3D9CD67-9EAB-4898-8D5C-360626FDF8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z="3200" b="1" dirty="0">
                <a:solidFill>
                  <a:srgbClr val="A0A0A3"/>
                </a:solidFill>
              </a:rPr>
              <a:t>Optimize operations on a set of resources</a:t>
            </a:r>
            <a:br>
              <a:rPr lang="en-US" sz="3200" b="1" dirty="0">
                <a:solidFill>
                  <a:srgbClr val="A0A0A3"/>
                </a:solidFill>
              </a:rPr>
            </a:br>
            <a:r>
              <a:rPr lang="en-US" sz="3200" b="1" dirty="0">
                <a:solidFill>
                  <a:srgbClr val="A0A0A3"/>
                </a:solidFill>
              </a:rPr>
              <a:t>How to optimize </a:t>
            </a:r>
            <a:r>
              <a:rPr lang="en-US" sz="3200" b="1" dirty="0" smtClean="0">
                <a:solidFill>
                  <a:srgbClr val="A0A0A3"/>
                </a:solidFill>
              </a:rPr>
              <a:t>workflow?</a:t>
            </a:r>
            <a:r>
              <a:rPr lang="pl-PL" sz="3200" b="1" dirty="0">
                <a:solidFill>
                  <a:srgbClr val="A0A0A3"/>
                </a:solidFill>
              </a:rPr>
              <a:t/>
            </a:r>
            <a:br>
              <a:rPr lang="pl-PL" sz="3200" b="1" dirty="0">
                <a:solidFill>
                  <a:srgbClr val="A0A0A3"/>
                </a:solidFill>
              </a:rPr>
            </a:br>
            <a:r>
              <a:rPr lang="pl-PL" sz="1600" b="1" dirty="0">
                <a:solidFill>
                  <a:srgbClr val="A0A0A3"/>
                </a:solidFill>
              </a:rPr>
              <a:t>ARC-2018-0278-DynamicRequest_DynamicGroup_Usecase</a:t>
            </a:r>
            <a:endParaRPr lang="en-US" altLang="en-US" sz="3200" b="1" dirty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418422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</a:t>
            </a:r>
            <a:r>
              <a:rPr lang="pl-PL" altLang="en-US" dirty="0" smtClean="0">
                <a:solidFill>
                  <a:srgbClr val="B42025"/>
                </a:solidFill>
              </a:rPr>
              <a:t>ARC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</a:t>
            </a:r>
            <a:r>
              <a:rPr lang="pl-PL" altLang="en-US" dirty="0" err="1" smtClean="0">
                <a:solidFill>
                  <a:srgbClr val="B42025"/>
                </a:solidFill>
              </a:rPr>
              <a:t>Gharout</a:t>
            </a:r>
            <a:r>
              <a:rPr lang="pl-PL" altLang="en-US" dirty="0" smtClean="0">
                <a:solidFill>
                  <a:srgbClr val="B42025"/>
                </a:solidFill>
              </a:rPr>
              <a:t> Said, </a:t>
            </a:r>
            <a:r>
              <a:rPr lang="en-US" altLang="en-US" dirty="0" err="1" smtClean="0">
                <a:solidFill>
                  <a:srgbClr val="B42025"/>
                </a:solidFill>
              </a:rPr>
              <a:t>Bonnardel</a:t>
            </a:r>
            <a:r>
              <a:rPr lang="pl-PL" altLang="en-US" dirty="0" smtClean="0">
                <a:solidFill>
                  <a:srgbClr val="B42025"/>
                </a:solidFill>
              </a:rPr>
              <a:t> </a:t>
            </a:r>
            <a:r>
              <a:rPr lang="en-US" altLang="en-US" dirty="0" smtClean="0">
                <a:solidFill>
                  <a:srgbClr val="B42025"/>
                </a:solidFill>
              </a:rPr>
              <a:t>Gregory </a:t>
            </a:r>
            <a:endParaRPr lang="pl-PL" altLang="en-US" dirty="0" smtClean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B42025"/>
                </a:solidFill>
              </a:rPr>
              <a:t>Meeting </a:t>
            </a:r>
            <a:r>
              <a:rPr lang="en-US" altLang="en-US" dirty="0">
                <a:solidFill>
                  <a:srgbClr val="B42025"/>
                </a:solidFill>
              </a:rPr>
              <a:t>Date: </a:t>
            </a:r>
            <a:r>
              <a:rPr lang="pl-PL" altLang="en-US" dirty="0" smtClean="0">
                <a:solidFill>
                  <a:srgbClr val="B42025"/>
                </a:solidFill>
              </a:rPr>
              <a:t>2018-09-17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Agenda Item: </a:t>
            </a:r>
            <a:r>
              <a:rPr lang="pl-PL" altLang="ko-KR" dirty="0">
                <a:solidFill>
                  <a:srgbClr val="B42025"/>
                </a:solidFill>
              </a:rPr>
              <a:t>TS-0001 and TS-0004 </a:t>
            </a:r>
            <a:r>
              <a:rPr lang="pl-PL" altLang="ko-KR" dirty="0" err="1" smtClean="0">
                <a:solidFill>
                  <a:srgbClr val="B42025"/>
                </a:solidFill>
              </a:rPr>
              <a:t>related</a:t>
            </a:r>
            <a:endParaRPr lang="en-US" altLang="ko-KR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167482"/>
            <a:ext cx="8229600" cy="68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en-US" dirty="0" err="1" smtClean="0"/>
              <a:t>Use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case</a:t>
            </a:r>
            <a:r>
              <a:rPr lang="pl-PL" altLang="en-US" dirty="0" smtClean="0"/>
              <a:t> &amp; </a:t>
            </a:r>
            <a:r>
              <a:rPr lang="pl-PL" altLang="en-US" dirty="0" err="1" smtClean="0"/>
              <a:t>issue</a:t>
            </a:r>
            <a:endParaRPr lang="en-US" alt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sz="20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Use-case:  </a:t>
            </a:r>
            <a:r>
              <a:rPr lang="en-US" sz="2000" dirty="0"/>
              <a:t>perform the same request on a set of resources (example: perform an UPDATE request that switch on a set of </a:t>
            </a:r>
            <a:r>
              <a:rPr lang="en-US" sz="2000" dirty="0" err="1"/>
              <a:t>BinarySwitch</a:t>
            </a:r>
            <a:r>
              <a:rPr lang="en-US" sz="2000" dirty="0"/>
              <a:t> module </a:t>
            </a:r>
            <a:r>
              <a:rPr lang="en-US" sz="2000" dirty="0" err="1"/>
              <a:t>FlexContainer</a:t>
            </a:r>
            <a:r>
              <a:rPr lang="en-US" sz="2000" dirty="0"/>
              <a:t>)</a:t>
            </a:r>
          </a:p>
          <a:p>
            <a:pPr eaLnBrk="1" hangingPunct="1"/>
            <a:endParaRPr lang="en-US" sz="2000" dirty="0"/>
          </a:p>
          <a:p>
            <a:pPr marL="0" indent="0" eaLnBrk="1" hangingPunct="1">
              <a:buNone/>
            </a:pPr>
            <a:r>
              <a:rPr lang="en-US" sz="20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Current workflow in </a:t>
            </a:r>
            <a:r>
              <a:rPr lang="en-US" sz="2000" b="1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20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steps</a:t>
            </a:r>
            <a:r>
              <a:rPr lang="en-US" sz="2000" dirty="0"/>
              <a:t>: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000" dirty="0"/>
              <a:t>perform a discovery request in order to find out </a:t>
            </a:r>
            <a:r>
              <a:rPr lang="en-US" sz="2000" dirty="0" err="1"/>
              <a:t>BinarySwitch</a:t>
            </a:r>
            <a:r>
              <a:rPr lang="en-US" sz="2000" dirty="0"/>
              <a:t> module </a:t>
            </a:r>
            <a:r>
              <a:rPr lang="en-US" sz="2000" dirty="0" err="1"/>
              <a:t>FlexContainer</a:t>
            </a:r>
            <a:r>
              <a:rPr lang="en-US" sz="2000" dirty="0"/>
              <a:t> s matching conditions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000" dirty="0"/>
              <a:t>based on the discovery result, create a new group 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2000" dirty="0"/>
              <a:t>execute UPDATE request on all member of the group through group’s </a:t>
            </a:r>
            <a:r>
              <a:rPr lang="en-US" sz="2000" dirty="0" err="1"/>
              <a:t>fanOutPoint</a:t>
            </a:r>
            <a:endParaRPr lang="en-US" sz="2000" dirty="0"/>
          </a:p>
          <a:p>
            <a:pPr eaLnBrk="1" hangingPunct="1"/>
            <a:endParaRPr lang="en-US" sz="2000" dirty="0"/>
          </a:p>
          <a:p>
            <a:pPr marL="0" indent="0" eaLnBrk="1" hangingPunct="1">
              <a:buNone/>
            </a:pPr>
            <a:r>
              <a:rPr lang="en-US" sz="20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Issue : performance issue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</a:t>
            </a:r>
            <a:r>
              <a:rPr lang="pl-PL" altLang="en-US" dirty="0" smtClean="0">
                <a:solidFill>
                  <a:srgbClr val="898989"/>
                </a:solidFill>
                <a:latin typeface="Myriad pro"/>
              </a:rPr>
              <a:t>8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 eaLnBrk="1" hangingPunct="1"/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ARC-2018-0278-DynamicRequest_DynamicGroup_Usecase</a:t>
            </a:r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5" y="1600200"/>
            <a:ext cx="7171470" cy="4525963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457200" y="167482"/>
            <a:ext cx="8229600" cy="68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en-US" dirty="0" err="1" smtClean="0"/>
              <a:t>Use</a:t>
            </a:r>
            <a:r>
              <a:rPr lang="pl-PL" altLang="en-US" dirty="0" smtClean="0"/>
              <a:t> </a:t>
            </a:r>
            <a:r>
              <a:rPr lang="pl-PL" altLang="en-US" dirty="0" err="1" smtClean="0"/>
              <a:t>case</a:t>
            </a:r>
            <a:r>
              <a:rPr lang="pl-PL" altLang="en-US" dirty="0" smtClean="0"/>
              <a:t> &amp; </a:t>
            </a:r>
            <a:r>
              <a:rPr lang="pl-PL" altLang="en-US" dirty="0" err="1" smtClean="0"/>
              <a:t>issue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</a:t>
            </a:r>
            <a:r>
              <a:rPr lang="pl-PL" altLang="en-US" dirty="0" smtClean="0">
                <a:solidFill>
                  <a:srgbClr val="898989"/>
                </a:solidFill>
                <a:latin typeface="Myriad pro"/>
              </a:rPr>
              <a:t>8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 eaLnBrk="1" hangingPunct="1"/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ARC-2018-0278-DynamicRequest_DynamicGroup_Usecase</a:t>
            </a:r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2216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fr-FR" dirty="0" smtClean="0"/>
              <a:t>Possible </a:t>
            </a:r>
            <a:r>
              <a:rPr lang="fr-FR" dirty="0"/>
              <a:t>solutions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9337"/>
            <a:ext cx="8229600" cy="4525963"/>
          </a:xfrm>
        </p:spPr>
        <p:txBody>
          <a:bodyPr/>
          <a:lstStyle/>
          <a:p>
            <a:pPr marL="114300" indent="0">
              <a:buNone/>
            </a:pPr>
            <a:r>
              <a:rPr lang="en-US" sz="2000" b="1" dirty="0">
                <a:solidFill>
                  <a:srgbClr val="C00000"/>
                </a:solidFill>
              </a:rPr>
              <a:t>Introduce Dynamic Request</a:t>
            </a:r>
          </a:p>
          <a:p>
            <a:pPr marL="457200"/>
            <a:r>
              <a:rPr lang="en-US" sz="2000" dirty="0"/>
              <a:t>Dynamic Request is a single request to be executed on a set of resources</a:t>
            </a:r>
          </a:p>
          <a:p>
            <a:pPr marL="457200"/>
            <a:r>
              <a:rPr lang="en-US" sz="2000" dirty="0"/>
              <a:t>The set of resources is identified by a filter criteria</a:t>
            </a:r>
          </a:p>
          <a:p>
            <a:pPr marL="457200"/>
            <a:r>
              <a:rPr lang="en-US" sz="2000" b="1" dirty="0"/>
              <a:t>A single request instead of 3</a:t>
            </a:r>
          </a:p>
          <a:p>
            <a:pPr marL="114300" indent="0">
              <a:buNone/>
            </a:pPr>
            <a:r>
              <a:rPr lang="en-US" sz="2000" b="1" dirty="0">
                <a:solidFill>
                  <a:srgbClr val="C00000"/>
                </a:solidFill>
              </a:rPr>
              <a:t>Introduce Dynamic Group</a:t>
            </a:r>
          </a:p>
          <a:p>
            <a:pPr marL="457200"/>
            <a:r>
              <a:rPr lang="en-US" sz="2000" dirty="0"/>
              <a:t>Group member’s are defined using a </a:t>
            </a:r>
            <a:r>
              <a:rPr lang="en-US" sz="2000" dirty="0" err="1"/>
              <a:t>filterCriteria</a:t>
            </a:r>
            <a:endParaRPr lang="en-US" sz="2000" dirty="0"/>
          </a:p>
          <a:p>
            <a:pPr marL="457200"/>
            <a:r>
              <a:rPr lang="en-US" sz="2000" dirty="0"/>
              <a:t>Group membership is evaluated at each request</a:t>
            </a:r>
          </a:p>
          <a:p>
            <a:pPr marL="457200"/>
            <a:r>
              <a:rPr lang="en-US" sz="2000" dirty="0"/>
              <a:t>Reusable group for next call</a:t>
            </a:r>
          </a:p>
          <a:p>
            <a:pPr marL="457200"/>
            <a:r>
              <a:rPr lang="en-US" sz="2000" b="1" dirty="0"/>
              <a:t>Workflow in two steps instead of 3</a:t>
            </a:r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</a:t>
            </a:r>
            <a:r>
              <a:rPr lang="pl-PL" altLang="en-US" dirty="0" smtClean="0">
                <a:solidFill>
                  <a:srgbClr val="898989"/>
                </a:solidFill>
                <a:latin typeface="Myriad pro"/>
              </a:rPr>
              <a:t>8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 eaLnBrk="1" hangingPunct="1"/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ARC-2018-0278-DynamicRequest_DynamicGroup_Usecase</a:t>
            </a:r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66436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pl-PL" dirty="0" err="1" smtClean="0"/>
              <a:t>Dynamic</a:t>
            </a:r>
            <a:r>
              <a:rPr lang="pl-PL" dirty="0" smtClean="0"/>
              <a:t> </a:t>
            </a:r>
            <a:r>
              <a:rPr lang="pl-PL" dirty="0" err="1" smtClean="0"/>
              <a:t>Request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marL="114300" lvl="2" indent="0">
              <a:buNone/>
            </a:pPr>
            <a:r>
              <a:rPr lang="pl-PL" sz="1800" b="1" dirty="0" smtClean="0">
                <a:solidFill>
                  <a:srgbClr val="C00000"/>
                </a:solidFill>
              </a:rPr>
              <a:t>T</a:t>
            </a:r>
            <a:r>
              <a:rPr lang="en-US" sz="1800" b="1" dirty="0" smtClean="0">
                <a:solidFill>
                  <a:srgbClr val="C00000"/>
                </a:solidFill>
              </a:rPr>
              <a:t>he </a:t>
            </a:r>
            <a:r>
              <a:rPr lang="en-US" sz="1800" b="1" dirty="0">
                <a:solidFill>
                  <a:srgbClr val="C00000"/>
                </a:solidFill>
              </a:rPr>
              <a:t>all in one request</a:t>
            </a:r>
          </a:p>
          <a:p>
            <a:pPr marL="457200" lvl="2" indent="-342900">
              <a:buFont typeface="+mj-lt"/>
              <a:buAutoNum type="arabicPeriod"/>
            </a:pPr>
            <a:r>
              <a:rPr lang="en-US" sz="1800" dirty="0"/>
              <a:t>find out targeted resources using the filter criteria</a:t>
            </a:r>
          </a:p>
          <a:p>
            <a:pPr marL="457200" lvl="2" indent="-342900">
              <a:buFont typeface="+mj-lt"/>
              <a:buAutoNum type="arabicPeriod"/>
            </a:pPr>
            <a:r>
              <a:rPr lang="en-US" sz="1800" dirty="0"/>
              <a:t>create an hidden/temporary  Group (to be deleted) based on resource discovered in previous step</a:t>
            </a:r>
          </a:p>
          <a:p>
            <a:pPr marL="457200" lvl="2" indent="-342900">
              <a:buFont typeface="+mj-lt"/>
              <a:buAutoNum type="arabicPeriod"/>
            </a:pPr>
            <a:r>
              <a:rPr lang="en-US" sz="1800" dirty="0"/>
              <a:t>execute operation on each group’s member through the </a:t>
            </a:r>
            <a:r>
              <a:rPr lang="en-US" sz="1800" dirty="0" err="1"/>
              <a:t>fanOutpoint</a:t>
            </a:r>
            <a:endParaRPr lang="en-US" sz="1800" dirty="0"/>
          </a:p>
          <a:p>
            <a:pPr marL="457200" lvl="2" indent="-342900">
              <a:buFont typeface="+mj-lt"/>
              <a:buAutoNum type="arabicPeriod"/>
            </a:pPr>
            <a:r>
              <a:rPr lang="en-US" sz="1800" dirty="0"/>
              <a:t>delete group</a:t>
            </a:r>
          </a:p>
        </p:txBody>
      </p:sp>
      <p:pic>
        <p:nvPicPr>
          <p:cNvPr id="4" name="Picture 2" descr="C:\Users\mpcy8647\Documents\Orange\PlantUml\Djingo\SwitchAllLight_AE_DynamicReques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428" y="2857128"/>
            <a:ext cx="5927172" cy="3315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</a:t>
            </a:r>
            <a:r>
              <a:rPr lang="pl-PL" altLang="en-US" dirty="0" smtClean="0">
                <a:solidFill>
                  <a:srgbClr val="898989"/>
                </a:solidFill>
                <a:latin typeface="Myriad pro"/>
              </a:rPr>
              <a:t>8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 eaLnBrk="1" hangingPunct="1"/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ARC-2018-0278-DynamicRequest_DynamicGroup_Usecase</a:t>
            </a:r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03796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</a:t>
            </a:r>
            <a:r>
              <a:rPr lang="en-US" dirty="0" smtClean="0"/>
              <a:t>Group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smtClean="0"/>
              <a:t>A</a:t>
            </a:r>
            <a:r>
              <a:rPr lang="en-US" sz="2400" dirty="0" smtClean="0"/>
              <a:t> </a:t>
            </a:r>
            <a:r>
              <a:rPr lang="en-US" sz="2400" dirty="0"/>
              <a:t>group where members are defined through a </a:t>
            </a:r>
            <a:r>
              <a:rPr lang="en-US" sz="2400" dirty="0" err="1" smtClean="0"/>
              <a:t>FilterCriteria</a:t>
            </a:r>
            <a:endParaRPr lang="pl-PL" sz="2400" dirty="0" smtClean="0"/>
          </a:p>
          <a:p>
            <a:r>
              <a:rPr lang="en-US" sz="2400" dirty="0"/>
              <a:t>Group membership is evaluated at each request</a:t>
            </a:r>
          </a:p>
          <a:p>
            <a:r>
              <a:rPr lang="fr-FR" sz="2400" dirty="0" smtClean="0"/>
              <a:t>Dynamic </a:t>
            </a:r>
            <a:r>
              <a:rPr lang="fr-FR" sz="2400" dirty="0"/>
              <a:t>Group’s member types must be homogenous </a:t>
            </a:r>
            <a:endParaRPr lang="pl-PL" sz="2400" dirty="0" smtClean="0"/>
          </a:p>
          <a:p>
            <a:r>
              <a:rPr lang="fr-FR" sz="2400" dirty="0" smtClean="0"/>
              <a:t>Dynamic </a:t>
            </a:r>
            <a:r>
              <a:rPr lang="fr-FR" sz="2400" dirty="0"/>
              <a:t>Group’s members are evaluated for each incoming request (including request on fanOutPoint)</a:t>
            </a:r>
          </a:p>
          <a:p>
            <a:endParaRPr lang="pl-PL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</a:t>
            </a:r>
            <a:r>
              <a:rPr lang="pl-PL" altLang="en-US" dirty="0" smtClean="0">
                <a:solidFill>
                  <a:srgbClr val="898989"/>
                </a:solidFill>
                <a:latin typeface="Myriad pro"/>
              </a:rPr>
              <a:t>8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 eaLnBrk="1" hangingPunct="1"/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ARC-2018-0278-DynamicRequest_DynamicGroup_Usecase</a:t>
            </a:r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84143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</a:t>
            </a:r>
            <a:r>
              <a:rPr lang="en-US" dirty="0" smtClean="0"/>
              <a:t>Group</a:t>
            </a:r>
            <a:endParaRPr lang="pl-PL" dirty="0"/>
          </a:p>
        </p:txBody>
      </p:sp>
      <p:pic>
        <p:nvPicPr>
          <p:cNvPr id="5" name="Picture 2" descr="C:\Users\mpcy8647\Documents\Orange\PlantUml\Djingo\SwitchAllLight_AE_DynamicGrou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57400"/>
            <a:ext cx="8256380" cy="3595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</a:t>
            </a:r>
            <a:r>
              <a:rPr lang="pl-PL" altLang="en-US" dirty="0" smtClean="0">
                <a:solidFill>
                  <a:srgbClr val="898989"/>
                </a:solidFill>
                <a:latin typeface="Myriad pro"/>
              </a:rPr>
              <a:t>8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 eaLnBrk="1" hangingPunct="1"/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ARC-2018-0278-DynamicRequest_DynamicGroup_Usecase</a:t>
            </a:r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01961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</TotalTime>
  <Words>297</Words>
  <Application>Microsoft Office PowerPoint</Application>
  <PresentationFormat>Pokaz na ekranie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Office Theme</vt:lpstr>
      <vt:lpstr>Optimize operations on a set of resources How to optimize workflow? ARC-2018-0278-DynamicRequest_DynamicGroup_Usecase</vt:lpstr>
      <vt:lpstr>Use case &amp; issue</vt:lpstr>
      <vt:lpstr>Use case &amp; issue</vt:lpstr>
      <vt:lpstr>Possible solutions</vt:lpstr>
      <vt:lpstr>Dynamic Request</vt:lpstr>
      <vt:lpstr>Dynamic Group</vt:lpstr>
      <vt:lpstr>Dynamic Group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Paweł Strzemecki</cp:lastModifiedBy>
  <cp:revision>43</cp:revision>
  <dcterms:created xsi:type="dcterms:W3CDTF">2012-09-11T22:52:11Z</dcterms:created>
  <dcterms:modified xsi:type="dcterms:W3CDTF">2018-09-14T13:27:17Z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(2)Ry4A3K9dFXMFoQHOg6ySuEbqUIi6P6lP80Y6Kp7K0uzsZmzHHDDmnpJJH42ULh/6rtgyyFuP
HKdFVtthVDcjDe1UgoGdbi17e/V4FhCvkIVz+iiXjJ2T/YCB0p5qpqods+YEPtQiCGJtBac2
/nn3MV6JveG8NYGIOjzoMs1dbimaVsPkXLsm+BLIgTv8TnGfw+NIx4ra+Y6fTvfAueh7cvIG
zOSnD7Vr+8/ZElC6cA</vt:lpwstr>
  </property>
  <property fmtid="{D5CDD505-2E9C-101B-9397-08002B2CF9AE}" pid="3" name="_2015_ms_pID_7253431">
    <vt:lpwstr>7iiBLBOkxVqhjyD24Tkal9XdjZ9i1bRTriW4fJlWuebtlXhQKq6bmM
b51kUuyMwQfz53G+AtEU6/5keqIN47wiexpEUIbqWfIkfqE0oNlHG2ll3g4L8NapczWxwQXc
pa3X5hIzUN3/V/zDdqixxCpVeSIXskjOW1t1GaICa2YP6l5WVBiPgLa8kwceNPU+STo=</vt:lpwstr>
  </property>
</Properties>
</file>