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7" r:id="rId3"/>
    <p:sldId id="265" r:id="rId4"/>
    <p:sldId id="259" r:id="rId5"/>
    <p:sldId id="260" r:id="rId6"/>
    <p:sldId id="261" r:id="rId7"/>
    <p:sldId id="258" r:id="rId8"/>
    <p:sldId id="262" r:id="rId9"/>
    <p:sldId id="263" r:id="rId10"/>
    <p:sldId id="264"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A0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3" autoAdjust="0"/>
    <p:restoredTop sz="94660"/>
  </p:normalViewPr>
  <p:slideViewPr>
    <p:cSldViewPr>
      <p:cViewPr varScale="1">
        <p:scale>
          <a:sx n="107" d="100"/>
          <a:sy n="107" d="100"/>
        </p:scale>
        <p:origin x="-1326"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ja-JP" altLang="ja-JP"/>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B964617-FCDD-479E-93E2-227AD841101D}" type="datetimeFigureOut">
              <a:rPr lang="en-US" altLang="ja-JP"/>
              <a:pPr/>
              <a:t>2/16/2015</a:t>
            </a:fld>
            <a:endParaRPr lang="en-US" altLang="ja-JP"/>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ja-JP" altLang="ja-JP"/>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A9E42A0-60A4-44F9-A67D-6535B2B28AB7}" type="slidenum">
              <a:rPr lang="en-US" altLang="ja-JP"/>
              <a:pPr/>
              <a:t>‹#›</a:t>
            </a:fld>
            <a:endParaRPr lang="en-US" altLang="ja-JP"/>
          </a:p>
        </p:txBody>
      </p:sp>
    </p:spTree>
    <p:extLst>
      <p:ext uri="{BB962C8B-B14F-4D97-AF65-F5344CB8AC3E}">
        <p14:creationId xmlns:p14="http://schemas.microsoft.com/office/powerpoint/2010/main" val="14140738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DB9A2F22-A311-4355-9577-C1891B8573E1}" type="datetimeFigureOut">
              <a:rPr lang="ko-KR" altLang="en-US"/>
              <a:pPr/>
              <a:t>2015-02-16</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smtClean="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08D03-7E3F-4F16-B15C-B4D71E5CD6F8}" type="slidenum">
              <a:rPr lang="ko-KR" altLang="en-US"/>
              <a:pPr/>
              <a:t>‹#›</a:t>
            </a:fld>
            <a:endParaRPr lang="ko-KR" altLang="en-US"/>
          </a:p>
        </p:txBody>
      </p:sp>
    </p:spTree>
    <p:extLst>
      <p:ext uri="{BB962C8B-B14F-4D97-AF65-F5344CB8AC3E}">
        <p14:creationId xmlns:p14="http://schemas.microsoft.com/office/powerpoint/2010/main" val="551373749"/>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n-lt"/>
        <a:ea typeface="+mn-ea"/>
        <a:cs typeface="+mn-cs"/>
      </a:defRPr>
    </a:lvl1pPr>
    <a:lvl2pPr marL="457200" algn="l" rtl="0" eaLnBrk="0" fontAlgn="base" latinLnBrk="1" hangingPunct="0">
      <a:spcBef>
        <a:spcPct val="30000"/>
      </a:spcBef>
      <a:spcAft>
        <a:spcPct val="0"/>
      </a:spcAft>
      <a:defRPr sz="1200" kern="1200">
        <a:solidFill>
          <a:schemeClr val="tx1"/>
        </a:solidFill>
        <a:latin typeface="+mn-lt"/>
        <a:ea typeface="+mn-ea"/>
        <a:cs typeface="+mn-cs"/>
      </a:defRPr>
    </a:lvl2pPr>
    <a:lvl3pPr marL="914400" algn="l" rtl="0" eaLnBrk="0" fontAlgn="base" latinLnBrk="1" hangingPunct="0">
      <a:spcBef>
        <a:spcPct val="30000"/>
      </a:spcBef>
      <a:spcAft>
        <a:spcPct val="0"/>
      </a:spcAft>
      <a:defRPr sz="1200" kern="1200">
        <a:solidFill>
          <a:schemeClr val="tx1"/>
        </a:solidFill>
        <a:latin typeface="+mn-lt"/>
        <a:ea typeface="+mn-ea"/>
        <a:cs typeface="+mn-cs"/>
      </a:defRPr>
    </a:lvl3pPr>
    <a:lvl4pPr marL="1371600" algn="l" rtl="0" eaLnBrk="0" fontAlgn="base" latinLnBrk="1" hangingPunct="0">
      <a:spcBef>
        <a:spcPct val="30000"/>
      </a:spcBef>
      <a:spcAft>
        <a:spcPct val="0"/>
      </a:spcAft>
      <a:defRPr sz="1200" kern="1200">
        <a:solidFill>
          <a:schemeClr val="tx1"/>
        </a:solidFill>
        <a:latin typeface="+mn-lt"/>
        <a:ea typeface="+mn-ea"/>
        <a:cs typeface="+mn-cs"/>
      </a:defRPr>
    </a:lvl4pPr>
    <a:lvl5pPr marL="1828800" algn="l" rtl="0" eaLnBrk="0" fontAlgn="base" latinLnBrk="1" hangingPunct="0">
      <a:spcBef>
        <a:spcPct val="30000"/>
      </a:spcBef>
      <a:spcAft>
        <a:spcPct val="0"/>
      </a:spcAft>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ko-KR" altLang="en-US" smtClean="0"/>
          </a:p>
        </p:txBody>
      </p:sp>
      <p:sp>
        <p:nvSpPr>
          <p:cNvPr id="14340" name="슬라이드 번호 개체 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36F1165D-C358-4627-9AEE-92474872A3BA}" type="slidenum">
              <a:rPr lang="ko-KR" altLang="en-US"/>
              <a:pPr eaLnBrk="1" hangingPunct="1"/>
              <a:t>1</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B1868990-A3D6-4D53-ACDF-0066A8D1BC40}" type="slidenum">
              <a:rPr lang="en-US" altLang="ja-JP"/>
              <a:pPr/>
              <a:t>‹#›</a:t>
            </a:fld>
            <a:endParaRPr lang="en-US" altLang="ja-JP"/>
          </a:p>
        </p:txBody>
      </p:sp>
    </p:spTree>
    <p:extLst>
      <p:ext uri="{BB962C8B-B14F-4D97-AF65-F5344CB8AC3E}">
        <p14:creationId xmlns:p14="http://schemas.microsoft.com/office/powerpoint/2010/main" val="275038067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4"/>
          <p:cNvSpPr txBox="1">
            <a:spLocks noChangeArrowheads="1"/>
          </p:cNvSpPr>
          <p:nvPr userDrawn="1"/>
        </p:nvSpPr>
        <p:spPr bwMode="auto">
          <a:xfrm>
            <a:off x="457200" y="6324600"/>
            <a:ext cx="5943600" cy="381000"/>
          </a:xfrm>
          <a:prstGeom prst="rect">
            <a:avLst/>
          </a:prstGeom>
          <a:noFill/>
          <a:ln w="9525">
            <a:no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kumimoji="1" lang="en-US" altLang="ja-JP" dirty="0" smtClean="0"/>
              <a:t>oneM2M-MAS-2015-XXXX</a:t>
            </a:r>
            <a:endParaRPr kumimoji="1" lang="ja-JP" altLang="en-US" dirty="0"/>
          </a:p>
        </p:txBody>
      </p:sp>
      <p:sp>
        <p:nvSpPr>
          <p:cNvPr id="2" name="Title 1"/>
          <p:cNvSpPr>
            <a:spLocks noGrp="1"/>
          </p:cNvSpPr>
          <p:nvPr>
            <p:ph type="title"/>
          </p:nvPr>
        </p:nvSpPr>
        <p:spPr>
          <a:xfrm>
            <a:off x="457200" y="5334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65D8F1F-0A42-45EF-8A72-296B8E1AB4DB}" type="slidenum">
              <a:rPr lang="en-US" altLang="ja-JP"/>
              <a:pPr/>
              <a:t>‹#›</a:t>
            </a:fld>
            <a:endParaRPr lang="en-US" altLang="ja-JP"/>
          </a:p>
        </p:txBody>
      </p:sp>
    </p:spTree>
    <p:extLst>
      <p:ext uri="{BB962C8B-B14F-4D97-AF65-F5344CB8AC3E}">
        <p14:creationId xmlns:p14="http://schemas.microsoft.com/office/powerpoint/2010/main" val="18262680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413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4" r:id="rId3"/>
  </p:sldLayoutIdLst>
  <p:timing>
    <p:tnLst>
      <p:par>
        <p:cTn id="1" dur="indefinite" restart="never" nodeType="tmRoot"/>
      </p:par>
    </p:tnLst>
  </p:timing>
  <p:hf hdr="0" ftr="0" dt="0"/>
  <p:txStyles>
    <p:titleStyle>
      <a:lvl1pPr algn="ctr" rtl="0" eaLnBrk="1" fontAlgn="base" hangingPunct="1">
        <a:spcBef>
          <a:spcPct val="0"/>
        </a:spcBef>
        <a:spcAft>
          <a:spcPct val="0"/>
        </a:spcAft>
        <a:defRPr sz="4400" kern="1200">
          <a:solidFill>
            <a:srgbClr val="C00000"/>
          </a:solidFill>
          <a:latin typeface="+mj-lt"/>
          <a:ea typeface="+mj-ea"/>
          <a:cs typeface="+mj-cs"/>
        </a:defRPr>
      </a:lvl1pPr>
      <a:lvl2pPr algn="ctr" rtl="0" eaLnBrk="1" fontAlgn="base" hangingPunct="1">
        <a:spcBef>
          <a:spcPct val="0"/>
        </a:spcBef>
        <a:spcAft>
          <a:spcPct val="0"/>
        </a:spcAft>
        <a:defRPr sz="4400">
          <a:solidFill>
            <a:srgbClr val="C00000"/>
          </a:solidFill>
          <a:latin typeface="Calibri" pitchFamily="34" charset="0"/>
        </a:defRPr>
      </a:lvl2pPr>
      <a:lvl3pPr algn="ctr" rtl="0" eaLnBrk="1" fontAlgn="base" hangingPunct="1">
        <a:spcBef>
          <a:spcPct val="0"/>
        </a:spcBef>
        <a:spcAft>
          <a:spcPct val="0"/>
        </a:spcAft>
        <a:defRPr sz="4400">
          <a:solidFill>
            <a:srgbClr val="C00000"/>
          </a:solidFill>
          <a:latin typeface="Calibri" pitchFamily="34" charset="0"/>
        </a:defRPr>
      </a:lvl3pPr>
      <a:lvl4pPr algn="ctr" rtl="0" eaLnBrk="1" fontAlgn="base" hangingPunct="1">
        <a:spcBef>
          <a:spcPct val="0"/>
        </a:spcBef>
        <a:spcAft>
          <a:spcPct val="0"/>
        </a:spcAft>
        <a:defRPr sz="4400">
          <a:solidFill>
            <a:srgbClr val="C00000"/>
          </a:solidFill>
          <a:latin typeface="Calibri" pitchFamily="34" charset="0"/>
        </a:defRPr>
      </a:lvl4pPr>
      <a:lvl5pPr algn="ctr" rtl="0" eaLnBrk="1" fontAlgn="base" hangingPunct="1">
        <a:spcBef>
          <a:spcPct val="0"/>
        </a:spcBef>
        <a:spcAft>
          <a:spcPct val="0"/>
        </a:spcAft>
        <a:defRPr sz="4400">
          <a:solidFill>
            <a:srgbClr val="C00000"/>
          </a:solidFill>
          <a:latin typeface="Calibri" pitchFamily="34" charset="0"/>
        </a:defRPr>
      </a:lvl5pPr>
      <a:lvl6pPr marL="457200" algn="ctr" rtl="0" eaLnBrk="1" fontAlgn="base" hangingPunct="1">
        <a:spcBef>
          <a:spcPct val="0"/>
        </a:spcBef>
        <a:spcAft>
          <a:spcPct val="0"/>
        </a:spcAft>
        <a:defRPr sz="4400">
          <a:solidFill>
            <a:srgbClr val="C00000"/>
          </a:solidFill>
          <a:latin typeface="Calibri" pitchFamily="34" charset="0"/>
        </a:defRPr>
      </a:lvl6pPr>
      <a:lvl7pPr marL="914400" algn="ctr" rtl="0" eaLnBrk="1" fontAlgn="base" hangingPunct="1">
        <a:spcBef>
          <a:spcPct val="0"/>
        </a:spcBef>
        <a:spcAft>
          <a:spcPct val="0"/>
        </a:spcAft>
        <a:defRPr sz="4400">
          <a:solidFill>
            <a:srgbClr val="C00000"/>
          </a:solidFill>
          <a:latin typeface="Calibri" pitchFamily="34" charset="0"/>
        </a:defRPr>
      </a:lvl7pPr>
      <a:lvl8pPr marL="1371600" algn="ctr" rtl="0" eaLnBrk="1" fontAlgn="base" hangingPunct="1">
        <a:spcBef>
          <a:spcPct val="0"/>
        </a:spcBef>
        <a:spcAft>
          <a:spcPct val="0"/>
        </a:spcAft>
        <a:defRPr sz="4400">
          <a:solidFill>
            <a:srgbClr val="C00000"/>
          </a:solidFill>
          <a:latin typeface="Calibri" pitchFamily="34" charset="0"/>
        </a:defRPr>
      </a:lvl8pPr>
      <a:lvl9pPr marL="1828800" algn="ctr" rtl="0" eaLnBrk="1" fontAlgn="base" hangingPunct="1">
        <a:spcBef>
          <a:spcPct val="0"/>
        </a:spcBef>
        <a:spcAft>
          <a:spcPct val="0"/>
        </a:spcAft>
        <a:defRPr sz="4400">
          <a:solidFill>
            <a:srgbClr val="C00000"/>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rgbClr val="C00000"/>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rgbClr val="C00000"/>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mailto:martin.bauer@neclab.e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descr="C:\Documents and Settings\mcauley\Local Settings\Temp\wz83a6\oneM2M\oneM2M-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28575"/>
            <a:ext cx="5981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endParaRPr lang="ja-JP" altLang="ja-JP">
              <a:solidFill>
                <a:srgbClr val="FFFFFF"/>
              </a:solidFill>
            </a:endParaRPr>
          </a:p>
        </p:txBody>
      </p:sp>
      <p:sp>
        <p:nvSpPr>
          <p:cNvPr id="3076" name="Title 1"/>
          <p:cNvSpPr>
            <a:spLocks noGrp="1"/>
          </p:cNvSpPr>
          <p:nvPr>
            <p:ph type="ctrTitle" idx="4294967295"/>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4800" b="1" dirty="0" smtClean="0">
                <a:solidFill>
                  <a:srgbClr val="A0A0A3"/>
                </a:solidFill>
              </a:rPr>
              <a:t>oneM2M Architecture Adaptations for Semantics</a:t>
            </a:r>
          </a:p>
        </p:txBody>
      </p:sp>
      <p:sp>
        <p:nvSpPr>
          <p:cNvPr id="3077" name="TextBox 4"/>
          <p:cNvSpPr txBox="1">
            <a:spLocks noChangeArrowheads="1"/>
          </p:cNvSpPr>
          <p:nvPr/>
        </p:nvSpPr>
        <p:spPr bwMode="auto">
          <a:xfrm>
            <a:off x="611188" y="5256213"/>
            <a:ext cx="6828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ja-JP" dirty="0">
                <a:solidFill>
                  <a:srgbClr val="B42025"/>
                </a:solidFill>
              </a:rPr>
              <a:t>Group Name: MAS WG</a:t>
            </a:r>
          </a:p>
          <a:p>
            <a:pPr eaLnBrk="1" hangingPunct="1"/>
            <a:r>
              <a:rPr lang="en-US" altLang="ja-JP" dirty="0">
                <a:solidFill>
                  <a:srgbClr val="B42025"/>
                </a:solidFill>
              </a:rPr>
              <a:t>Source: </a:t>
            </a:r>
            <a:r>
              <a:rPr lang="en-US" altLang="ja-JP" dirty="0" smtClean="0">
                <a:solidFill>
                  <a:srgbClr val="B42025"/>
                </a:solidFill>
              </a:rPr>
              <a:t>Martin Bauer, </a:t>
            </a:r>
            <a:r>
              <a:rPr lang="en-US" altLang="ja-JP" dirty="0" smtClean="0">
                <a:solidFill>
                  <a:srgbClr val="B42025"/>
                </a:solidFill>
                <a:hlinkClick r:id="rId4"/>
              </a:rPr>
              <a:t>martin.bauer@neclab.eu</a:t>
            </a:r>
            <a:r>
              <a:rPr lang="en-US" altLang="ja-JP" dirty="0" smtClean="0">
                <a:solidFill>
                  <a:srgbClr val="B42025"/>
                </a:solidFill>
              </a:rPr>
              <a:t>, NEC Europe Ltd. (ETSI)</a:t>
            </a:r>
          </a:p>
          <a:p>
            <a:pPr eaLnBrk="1" hangingPunct="1"/>
            <a:r>
              <a:rPr lang="en-US" altLang="ja-JP" dirty="0" smtClean="0">
                <a:solidFill>
                  <a:srgbClr val="B42025"/>
                </a:solidFill>
              </a:rPr>
              <a:t>Meeting </a:t>
            </a:r>
            <a:r>
              <a:rPr lang="en-US" altLang="ja-JP" dirty="0">
                <a:solidFill>
                  <a:srgbClr val="B42025"/>
                </a:solidFill>
              </a:rPr>
              <a:t>Date: </a:t>
            </a:r>
            <a:r>
              <a:rPr lang="en-US" altLang="ja-JP" dirty="0" smtClean="0">
                <a:solidFill>
                  <a:srgbClr val="B42025"/>
                </a:solidFill>
              </a:rPr>
              <a:t>2015-03-16</a:t>
            </a:r>
            <a:endParaRPr lang="en-US" altLang="ja-JP" dirty="0">
              <a:solidFill>
                <a:srgbClr val="B42025"/>
              </a:solidFill>
            </a:endParaRPr>
          </a:p>
          <a:p>
            <a:pPr eaLnBrk="1" hangingPunct="1"/>
            <a:r>
              <a:rPr lang="en-US" altLang="ja-JP" dirty="0">
                <a:solidFill>
                  <a:srgbClr val="B42025"/>
                </a:solidFill>
              </a:rPr>
              <a:t>Agenda Item: TBD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4000" dirty="0" smtClean="0"/>
              <a:t>Subscription and Notification</a:t>
            </a:r>
            <a:endParaRPr lang="en-GB" sz="4000" dirty="0"/>
          </a:p>
        </p:txBody>
      </p:sp>
      <p:sp>
        <p:nvSpPr>
          <p:cNvPr id="3" name="Content Placeholder 2"/>
          <p:cNvSpPr>
            <a:spLocks noGrp="1"/>
          </p:cNvSpPr>
          <p:nvPr>
            <p:ph idx="1"/>
          </p:nvPr>
        </p:nvSpPr>
        <p:spPr/>
        <p:txBody>
          <a:bodyPr>
            <a:normAutofit/>
          </a:bodyPr>
          <a:lstStyle/>
          <a:p>
            <a:r>
              <a:rPr lang="en-GB" sz="2000" dirty="0"/>
              <a:t>The Subscription and Notification (SUB) CSF provides notifications pertaining to a subscription that tracks event changes on a resource (e.g. deletion of a resource). A subscription to a resource is initiated by an AE or a CSE, and is granted by the Hosting CSE subject to access control policies. During an active resource subscription, the Hosting CSE sends a notification regarding a notification event to the address(</a:t>
            </a:r>
            <a:r>
              <a:rPr lang="en-GB" sz="2000" dirty="0" err="1"/>
              <a:t>es</a:t>
            </a:r>
            <a:r>
              <a:rPr lang="en-GB" sz="2000" dirty="0"/>
              <a:t>) where the resource subscriber wants to receive it.</a:t>
            </a:r>
          </a:p>
          <a:p>
            <a:r>
              <a:rPr lang="en-GB" sz="2000" dirty="0" smtClean="0">
                <a:solidFill>
                  <a:srgbClr val="C00000"/>
                </a:solidFill>
              </a:rPr>
              <a:t>Subscription could be based on semantic information (</a:t>
            </a:r>
            <a:r>
              <a:rPr lang="en-GB" sz="2000" dirty="0" err="1" smtClean="0">
                <a:solidFill>
                  <a:srgbClr val="C00000"/>
                </a:solidFill>
              </a:rPr>
              <a:t>tbd</a:t>
            </a:r>
            <a:r>
              <a:rPr lang="en-GB" sz="2000" dirty="0" smtClean="0">
                <a:solidFill>
                  <a:srgbClr val="C00000"/>
                </a:solidFill>
              </a:rPr>
              <a:t>)</a:t>
            </a:r>
            <a:endParaRPr lang="en-GB" sz="2000"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10</a:t>
            </a:fld>
            <a:endParaRPr lang="en-US" altLang="ja-JP"/>
          </a:p>
        </p:txBody>
      </p:sp>
    </p:spTree>
    <p:extLst>
      <p:ext uri="{BB962C8B-B14F-4D97-AF65-F5344CB8AC3E}">
        <p14:creationId xmlns:p14="http://schemas.microsoft.com/office/powerpoint/2010/main" val="1418942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z="3600" dirty="0" smtClean="0"/>
              <a:t>Common Service Functions(CSF)</a:t>
            </a:r>
            <a:endParaRPr lang="en-GB" sz="3600" dirty="0"/>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2</a:t>
            </a:fld>
            <a:endParaRPr lang="en-US" altLang="ja-JP"/>
          </a:p>
        </p:txBody>
      </p:sp>
      <p:graphicFrame>
        <p:nvGraphicFramePr>
          <p:cNvPr id="5" name="Object 4"/>
          <p:cNvGraphicFramePr>
            <a:graphicFrameLocks noChangeAspect="1"/>
          </p:cNvGraphicFramePr>
          <p:nvPr>
            <p:extLst>
              <p:ext uri="{D42A27DB-BD31-4B8C-83A1-F6EECF244321}">
                <p14:modId xmlns:p14="http://schemas.microsoft.com/office/powerpoint/2010/main" val="3659741105"/>
              </p:ext>
            </p:extLst>
          </p:nvPr>
        </p:nvGraphicFramePr>
        <p:xfrm>
          <a:off x="539552" y="1268760"/>
          <a:ext cx="8342313" cy="4859338"/>
        </p:xfrm>
        <a:graphic>
          <a:graphicData uri="http://schemas.openxmlformats.org/presentationml/2006/ole">
            <mc:AlternateContent xmlns:mc="http://schemas.openxmlformats.org/markup-compatibility/2006">
              <mc:Choice xmlns:v="urn:schemas-microsoft-com:vml" Requires="v">
                <p:oleObj spid="_x0000_s1035" name="Visio" r:id="rId3" imgW="6370577" imgH="3748577" progId="Visio.Drawing.11">
                  <p:embed/>
                </p:oleObj>
              </mc:Choice>
              <mc:Fallback>
                <p:oleObj name="Visio" r:id="rId3" imgW="6370577" imgH="3748577" progId="Visio.Drawing.11">
                  <p:embed/>
                  <p:pic>
                    <p:nvPicPr>
                      <p:cNvPr id="0" name="Object 3"/>
                      <p:cNvPicPr>
                        <a:picLocks noChangeAspect="1" noChangeArrowheads="1"/>
                      </p:cNvPicPr>
                      <p:nvPr/>
                    </p:nvPicPr>
                    <p:blipFill>
                      <a:blip r:embed="rId4"/>
                      <a:srcRect/>
                      <a:stretch>
                        <a:fillRect/>
                      </a:stretch>
                    </p:blipFill>
                    <p:spPr bwMode="auto">
                      <a:xfrm>
                        <a:off x="539552" y="1268760"/>
                        <a:ext cx="8342313" cy="48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44261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Semantics Engine</a:t>
            </a:r>
            <a:endParaRPr lang="en-GB" dirty="0"/>
          </a:p>
        </p:txBody>
      </p:sp>
      <p:sp>
        <p:nvSpPr>
          <p:cNvPr id="3" name="Content Placeholder 2"/>
          <p:cNvSpPr>
            <a:spLocks noGrp="1"/>
          </p:cNvSpPr>
          <p:nvPr>
            <p:ph idx="1"/>
          </p:nvPr>
        </p:nvSpPr>
        <p:spPr/>
        <p:txBody>
          <a:bodyPr>
            <a:normAutofit fontScale="77500" lnSpcReduction="20000"/>
          </a:bodyPr>
          <a:lstStyle/>
          <a:p>
            <a:r>
              <a:rPr lang="de-DE" dirty="0" smtClean="0"/>
              <a:t>Provides core semantic functionality</a:t>
            </a:r>
          </a:p>
          <a:p>
            <a:pPr lvl="1"/>
            <a:r>
              <a:rPr lang="de-DE" dirty="0" smtClean="0">
                <a:solidFill>
                  <a:schemeClr val="tx1"/>
                </a:solidFill>
              </a:rPr>
              <a:t>management of </a:t>
            </a:r>
            <a:r>
              <a:rPr lang="de-DE" dirty="0" smtClean="0">
                <a:solidFill>
                  <a:schemeClr val="tx1"/>
                </a:solidFill>
              </a:rPr>
              <a:t>ontologies</a:t>
            </a:r>
          </a:p>
          <a:p>
            <a:pPr lvl="2"/>
            <a:r>
              <a:rPr lang="de-DE" dirty="0">
                <a:solidFill>
                  <a:schemeClr val="tx1"/>
                </a:solidFill>
              </a:rPr>
              <a:t>Relation to Data management &amp; Repository</a:t>
            </a:r>
            <a:r>
              <a:rPr lang="de-DE" dirty="0" smtClean="0">
                <a:solidFill>
                  <a:schemeClr val="tx1"/>
                </a:solidFill>
              </a:rPr>
              <a:t>?</a:t>
            </a:r>
            <a:endParaRPr lang="de-DE" dirty="0" smtClean="0">
              <a:solidFill>
                <a:schemeClr val="tx1"/>
              </a:solidFill>
            </a:endParaRPr>
          </a:p>
          <a:p>
            <a:pPr lvl="1"/>
            <a:r>
              <a:rPr lang="de-DE" dirty="0" smtClean="0">
                <a:solidFill>
                  <a:schemeClr val="tx1"/>
                </a:solidFill>
              </a:rPr>
              <a:t>management </a:t>
            </a:r>
            <a:r>
              <a:rPr lang="de-DE" dirty="0" smtClean="0">
                <a:solidFill>
                  <a:schemeClr val="tx1"/>
                </a:solidFill>
              </a:rPr>
              <a:t>of semantic </a:t>
            </a:r>
            <a:r>
              <a:rPr lang="de-DE" dirty="0" smtClean="0">
                <a:solidFill>
                  <a:schemeClr val="tx1"/>
                </a:solidFill>
              </a:rPr>
              <a:t>information</a:t>
            </a:r>
          </a:p>
          <a:p>
            <a:pPr lvl="2"/>
            <a:r>
              <a:rPr lang="de-DE" dirty="0" smtClean="0">
                <a:solidFill>
                  <a:schemeClr val="tx1"/>
                </a:solidFill>
              </a:rPr>
              <a:t>Relation </a:t>
            </a:r>
            <a:r>
              <a:rPr lang="de-DE" dirty="0">
                <a:solidFill>
                  <a:schemeClr val="tx1"/>
                </a:solidFill>
              </a:rPr>
              <a:t>to </a:t>
            </a:r>
            <a:r>
              <a:rPr lang="de-DE" dirty="0" smtClean="0">
                <a:solidFill>
                  <a:schemeClr val="tx1"/>
                </a:solidFill>
              </a:rPr>
              <a:t>Data management &amp; Repository?</a:t>
            </a:r>
            <a:endParaRPr lang="de-DE" dirty="0" smtClean="0">
              <a:solidFill>
                <a:schemeClr val="tx1"/>
              </a:solidFill>
            </a:endParaRPr>
          </a:p>
          <a:p>
            <a:pPr lvl="1"/>
            <a:r>
              <a:rPr lang="de-DE" dirty="0" smtClean="0">
                <a:solidFill>
                  <a:schemeClr val="tx1"/>
                </a:solidFill>
              </a:rPr>
              <a:t>semantic queries (e.g. SPARQL) </a:t>
            </a:r>
            <a:endParaRPr lang="de-DE" dirty="0" smtClean="0">
              <a:solidFill>
                <a:schemeClr val="tx1"/>
              </a:solidFill>
            </a:endParaRPr>
          </a:p>
          <a:p>
            <a:pPr lvl="2"/>
            <a:r>
              <a:rPr lang="de-DE" sz="2200" dirty="0" smtClean="0">
                <a:solidFill>
                  <a:schemeClr val="tx1"/>
                </a:solidFill>
              </a:rPr>
              <a:t>on </a:t>
            </a:r>
            <a:r>
              <a:rPr lang="de-DE" sz="2200" dirty="0" smtClean="0">
                <a:solidFill>
                  <a:schemeClr val="tx1"/>
                </a:solidFill>
              </a:rPr>
              <a:t>what information? Relation to discovery?</a:t>
            </a:r>
          </a:p>
          <a:p>
            <a:pPr lvl="1"/>
            <a:r>
              <a:rPr lang="de-DE" dirty="0" smtClean="0">
                <a:solidFill>
                  <a:schemeClr val="tx1"/>
                </a:solidFill>
              </a:rPr>
              <a:t>semantic reasoning</a:t>
            </a:r>
          </a:p>
          <a:p>
            <a:pPr lvl="1"/>
            <a:r>
              <a:rPr lang="de-DE" dirty="0" smtClean="0">
                <a:solidFill>
                  <a:schemeClr val="tx1"/>
                </a:solidFill>
              </a:rPr>
              <a:t>(support for) analytics, e.g. deployment within platform </a:t>
            </a:r>
          </a:p>
          <a:p>
            <a:pPr lvl="1"/>
            <a:r>
              <a:rPr lang="de-DE" dirty="0" smtClean="0">
                <a:solidFill>
                  <a:schemeClr val="tx1"/>
                </a:solidFill>
              </a:rPr>
              <a:t>(support for) mash-ups, e.g. </a:t>
            </a:r>
            <a:r>
              <a:rPr lang="de-DE" dirty="0">
                <a:solidFill>
                  <a:schemeClr val="tx1"/>
                </a:solidFill>
              </a:rPr>
              <a:t>c</a:t>
            </a:r>
            <a:r>
              <a:rPr lang="de-DE" dirty="0" smtClean="0">
                <a:solidFill>
                  <a:schemeClr val="tx1"/>
                </a:solidFill>
              </a:rPr>
              <a:t>onnecting sensors to analytics</a:t>
            </a:r>
          </a:p>
          <a:p>
            <a:r>
              <a:rPr lang="de-DE" dirty="0" smtClean="0"/>
              <a:t>CSF is about functionality being </a:t>
            </a:r>
            <a:r>
              <a:rPr lang="de-DE" dirty="0" smtClean="0">
                <a:solidFill>
                  <a:srgbClr val="C00000"/>
                </a:solidFill>
              </a:rPr>
              <a:t>exposed</a:t>
            </a:r>
            <a:r>
              <a:rPr lang="de-DE" dirty="0" smtClean="0"/>
              <a:t> to AEs, so which of the above are being exposed (in Rel. </a:t>
            </a:r>
            <a:r>
              <a:rPr lang="de-DE" dirty="0" smtClean="0"/>
              <a:t>2)?</a:t>
            </a:r>
            <a:endParaRPr lang="de-DE" dirty="0" smtClean="0"/>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3</a:t>
            </a:fld>
            <a:endParaRPr lang="en-US" altLang="ja-JP" dirty="0"/>
          </a:p>
        </p:txBody>
      </p:sp>
    </p:spTree>
    <p:extLst>
      <p:ext uri="{BB962C8B-B14F-4D97-AF65-F5344CB8AC3E}">
        <p14:creationId xmlns:p14="http://schemas.microsoft.com/office/powerpoint/2010/main" val="769804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33400"/>
            <a:ext cx="8229600" cy="1143000"/>
          </a:xfrm>
        </p:spPr>
        <p:txBody>
          <a:bodyPr/>
          <a:lstStyle/>
          <a:p>
            <a:r>
              <a:rPr lang="de-DE" sz="3200" dirty="0" smtClean="0"/>
              <a:t>Data Management and Repository (DMR)</a:t>
            </a:r>
            <a:endParaRPr lang="en-GB" sz="3200" dirty="0"/>
          </a:p>
        </p:txBody>
      </p:sp>
      <p:sp>
        <p:nvSpPr>
          <p:cNvPr id="3" name="Content Placeholder 2"/>
          <p:cNvSpPr>
            <a:spLocks noGrp="1"/>
          </p:cNvSpPr>
          <p:nvPr>
            <p:ph idx="1"/>
          </p:nvPr>
        </p:nvSpPr>
        <p:spPr>
          <a:xfrm>
            <a:off x="467544" y="1412776"/>
            <a:ext cx="8229600" cy="4525963"/>
          </a:xfrm>
        </p:spPr>
        <p:txBody>
          <a:bodyPr>
            <a:noAutofit/>
          </a:bodyPr>
          <a:lstStyle/>
          <a:p>
            <a:pPr hangingPunct="0"/>
            <a:r>
              <a:rPr lang="en-GB" sz="1800" dirty="0"/>
              <a:t>One of the purposes of CSEs is to </a:t>
            </a:r>
            <a:r>
              <a:rPr lang="en-GB" sz="1800" b="1" dirty="0"/>
              <a:t>enable AEs to exchange data with each other</a:t>
            </a:r>
            <a:r>
              <a:rPr lang="en-GB" sz="1800" dirty="0"/>
              <a:t>.</a:t>
            </a:r>
          </a:p>
          <a:p>
            <a:r>
              <a:rPr lang="en-GB" sz="1800" dirty="0"/>
              <a:t>The Data Management and Repository (DMR) CSF is responsible for providing</a:t>
            </a:r>
            <a:r>
              <a:rPr lang="en-GB" sz="1800" b="1" dirty="0"/>
              <a:t> data storage and mediation functions</a:t>
            </a:r>
            <a:r>
              <a:rPr lang="en-GB" sz="1800" dirty="0"/>
              <a:t>. It includes the capability of </a:t>
            </a:r>
            <a:r>
              <a:rPr lang="en-GB" sz="1800" b="1" dirty="0"/>
              <a:t>collecting data </a:t>
            </a:r>
            <a:r>
              <a:rPr lang="en-GB" sz="1800" dirty="0"/>
              <a:t>for the purpose of </a:t>
            </a:r>
            <a:r>
              <a:rPr lang="en-GB" sz="1800" b="1" dirty="0"/>
              <a:t>aggregating large amounts of data</a:t>
            </a:r>
            <a:r>
              <a:rPr lang="en-GB" sz="1800" dirty="0"/>
              <a:t>, </a:t>
            </a:r>
            <a:r>
              <a:rPr lang="en-GB" sz="1800" b="1" dirty="0"/>
              <a:t>converting this data into a specified format</a:t>
            </a:r>
            <a:r>
              <a:rPr lang="en-GB" sz="1800" dirty="0"/>
              <a:t>, and </a:t>
            </a:r>
            <a:r>
              <a:rPr lang="en-GB" sz="1800" b="1" dirty="0"/>
              <a:t>storing it for analytics and </a:t>
            </a:r>
            <a:r>
              <a:rPr lang="en-GB" sz="1800" b="1" dirty="0">
                <a:solidFill>
                  <a:srgbClr val="C00000"/>
                </a:solidFill>
              </a:rPr>
              <a:t>semantic </a:t>
            </a:r>
            <a:r>
              <a:rPr lang="en-GB" sz="1800" b="1" dirty="0"/>
              <a:t>processing</a:t>
            </a:r>
            <a:r>
              <a:rPr lang="en-GB" sz="1800" dirty="0"/>
              <a:t>. The data can be either raw data transparently retrieved from an M2M Device, or processed data which is calculated and/or aggregated by M2M entities.</a:t>
            </a:r>
          </a:p>
          <a:p>
            <a:pPr hangingPunct="0"/>
            <a:r>
              <a:rPr lang="en-GB" sz="1800" dirty="0"/>
              <a:t>The following are examples of DMR CSF functionalities:</a:t>
            </a:r>
          </a:p>
          <a:p>
            <a:pPr lvl="1" hangingPunct="0"/>
            <a:r>
              <a:rPr lang="x-none" sz="1600">
                <a:solidFill>
                  <a:schemeClr val="tx1"/>
                </a:solidFill>
              </a:rPr>
              <a:t>Ability to store data in an organized fashion so it is discernible. This includes storage of </a:t>
            </a:r>
            <a:r>
              <a:rPr lang="x-none" sz="1600" b="1">
                <a:solidFill>
                  <a:schemeClr val="tx1"/>
                </a:solidFill>
              </a:rPr>
              <a:t>contextual information such as data types, </a:t>
            </a:r>
            <a:r>
              <a:rPr lang="x-none" sz="1600" b="1"/>
              <a:t>semantic information</a:t>
            </a:r>
            <a:r>
              <a:rPr lang="x-none" sz="1600" b="1">
                <a:solidFill>
                  <a:schemeClr val="tx1"/>
                </a:solidFill>
              </a:rPr>
              <a:t>, time stamps, location, etc.</a:t>
            </a:r>
            <a:r>
              <a:rPr lang="x-none" sz="1600">
                <a:solidFill>
                  <a:schemeClr val="tx1"/>
                </a:solidFill>
              </a:rPr>
              <a:t>, to complement the data stored in order to access and search the data based on a set of parameters. </a:t>
            </a:r>
            <a:endParaRPr lang="en-GB" sz="1600" dirty="0">
              <a:solidFill>
                <a:schemeClr val="tx1"/>
              </a:solidFill>
            </a:endParaRPr>
          </a:p>
          <a:p>
            <a:pPr lvl="1" hangingPunct="0"/>
            <a:r>
              <a:rPr lang="x-none" sz="1600">
                <a:solidFill>
                  <a:schemeClr val="tx1"/>
                </a:solidFill>
              </a:rPr>
              <a:t>Provides the means to </a:t>
            </a:r>
            <a:r>
              <a:rPr lang="x-none" sz="1600" b="1">
                <a:solidFill>
                  <a:schemeClr val="tx1"/>
                </a:solidFill>
              </a:rPr>
              <a:t>aggregate data received from different entities</a:t>
            </a:r>
            <a:r>
              <a:rPr lang="x-none" sz="1600">
                <a:solidFill>
                  <a:schemeClr val="tx1"/>
                </a:solidFill>
              </a:rPr>
              <a:t>.</a:t>
            </a:r>
            <a:endParaRPr lang="en-GB" sz="1600" dirty="0">
              <a:solidFill>
                <a:schemeClr val="tx1"/>
              </a:solidFill>
            </a:endParaRPr>
          </a:p>
          <a:p>
            <a:pPr lvl="1" hangingPunct="0"/>
            <a:r>
              <a:rPr lang="x-none" sz="1600">
                <a:solidFill>
                  <a:schemeClr val="tx1"/>
                </a:solidFill>
              </a:rPr>
              <a:t>Ability to grant access to data from remote CSEs and AEs based on defined access control policies, </a:t>
            </a:r>
            <a:r>
              <a:rPr lang="x-none" sz="1600" b="1">
                <a:solidFill>
                  <a:schemeClr val="tx1"/>
                </a:solidFill>
              </a:rPr>
              <a:t>and trigger data processing based on data access</a:t>
            </a:r>
            <a:r>
              <a:rPr lang="x-none" sz="1600">
                <a:solidFill>
                  <a:schemeClr val="tx1"/>
                </a:solidFill>
              </a:rPr>
              <a:t>.</a:t>
            </a:r>
            <a:endParaRPr lang="en-GB" sz="1600" dirty="0">
              <a:solidFill>
                <a:schemeClr val="tx1"/>
              </a:solidFill>
            </a:endParaRPr>
          </a:p>
          <a:p>
            <a:pPr lvl="1" hangingPunct="0"/>
            <a:r>
              <a:rPr lang="x-none" sz="1600">
                <a:solidFill>
                  <a:schemeClr val="tx1"/>
                </a:solidFill>
              </a:rPr>
              <a:t>Ability to provide the means </a:t>
            </a:r>
            <a:r>
              <a:rPr lang="x-none" sz="1600" b="1">
                <a:solidFill>
                  <a:schemeClr val="tx1"/>
                </a:solidFill>
              </a:rPr>
              <a:t>to </a:t>
            </a:r>
            <a:r>
              <a:rPr lang="x-none" sz="1600" b="1"/>
              <a:t>perform data analytics</a:t>
            </a:r>
            <a:r>
              <a:rPr lang="x-none" sz="1600" b="1">
                <a:solidFill>
                  <a:schemeClr val="tx1"/>
                </a:solidFill>
              </a:rPr>
              <a:t> on large amount of data </a:t>
            </a:r>
            <a:r>
              <a:rPr lang="x-none" sz="1600">
                <a:solidFill>
                  <a:schemeClr val="tx1"/>
                </a:solidFill>
              </a:rPr>
              <a:t>to allow service providers to provide value-added services</a:t>
            </a:r>
            <a:r>
              <a:rPr lang="x-none" sz="1600" smtClean="0">
                <a:solidFill>
                  <a:schemeClr val="tx1"/>
                </a:solidFill>
              </a:rPr>
              <a:t>.</a:t>
            </a:r>
            <a:endParaRPr lang="en-GB" sz="1600" dirty="0">
              <a:solidFill>
                <a:schemeClr val="tx1"/>
              </a:solidFill>
            </a:endParaRPr>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4</a:t>
            </a:fld>
            <a:endParaRPr lang="en-US" altLang="ja-JP"/>
          </a:p>
        </p:txBody>
      </p:sp>
    </p:spTree>
    <p:extLst>
      <p:ext uri="{BB962C8B-B14F-4D97-AF65-F5344CB8AC3E}">
        <p14:creationId xmlns:p14="http://schemas.microsoft.com/office/powerpoint/2010/main" val="331365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Discovery (DIS)</a:t>
            </a:r>
            <a:endParaRPr lang="en-GB" dirty="0"/>
          </a:p>
        </p:txBody>
      </p:sp>
      <p:sp>
        <p:nvSpPr>
          <p:cNvPr id="3" name="Content Placeholder 2"/>
          <p:cNvSpPr>
            <a:spLocks noGrp="1"/>
          </p:cNvSpPr>
          <p:nvPr>
            <p:ph idx="1"/>
          </p:nvPr>
        </p:nvSpPr>
        <p:spPr/>
        <p:txBody>
          <a:bodyPr>
            <a:normAutofit fontScale="55000" lnSpcReduction="20000"/>
          </a:bodyPr>
          <a:lstStyle/>
          <a:p>
            <a:pPr hangingPunct="0"/>
            <a:r>
              <a:rPr lang="en-GB" dirty="0"/>
              <a:t>The Discovery (DIS) CSF </a:t>
            </a:r>
            <a:r>
              <a:rPr lang="en-GB" b="1" dirty="0"/>
              <a:t>searches information about applications and services </a:t>
            </a:r>
            <a:r>
              <a:rPr lang="en-GB" dirty="0"/>
              <a:t>as </a:t>
            </a:r>
            <a:r>
              <a:rPr lang="en-GB" b="1" dirty="0"/>
              <a:t>contained in attributes and resources</a:t>
            </a:r>
            <a:r>
              <a:rPr lang="en-GB" dirty="0"/>
              <a:t>. The result of a discovery request from an Originator depends upon </a:t>
            </a:r>
            <a:r>
              <a:rPr lang="en-GB" b="1" dirty="0"/>
              <a:t>the filter criteria</a:t>
            </a:r>
            <a:r>
              <a:rPr lang="en-GB" dirty="0"/>
              <a:t> and is subject to access control policy allowed by M2M Service Subscription. An Originator could be an AE or another CSE. The </a:t>
            </a:r>
            <a:r>
              <a:rPr lang="en-GB" b="1" dirty="0"/>
              <a:t>scope of the search could be within one CSE, or in more than one CSE</a:t>
            </a:r>
            <a:r>
              <a:rPr lang="en-GB" dirty="0"/>
              <a:t>. The discovery results are returned back to the Originator.</a:t>
            </a:r>
          </a:p>
          <a:p>
            <a:pPr hangingPunct="0"/>
            <a:endParaRPr lang="en-GB" dirty="0" smtClean="0"/>
          </a:p>
          <a:p>
            <a:pPr hangingPunct="0"/>
            <a:r>
              <a:rPr lang="en-GB" dirty="0" smtClean="0"/>
              <a:t>The </a:t>
            </a:r>
            <a:r>
              <a:rPr lang="en-GB" dirty="0"/>
              <a:t>DIS CSF uses the Originator provided </a:t>
            </a:r>
            <a:r>
              <a:rPr lang="en-GB" b="1" dirty="0"/>
              <a:t>filter criteria (e.g. a combination of keywords, identifiers, location and </a:t>
            </a:r>
            <a:r>
              <a:rPr lang="en-GB" b="1" dirty="0">
                <a:solidFill>
                  <a:srgbClr val="C00000"/>
                </a:solidFill>
              </a:rPr>
              <a:t>semantic information</a:t>
            </a:r>
            <a:r>
              <a:rPr lang="en-GB" b="1" dirty="0"/>
              <a:t>) </a:t>
            </a:r>
            <a:r>
              <a:rPr lang="en-GB" dirty="0"/>
              <a:t>that can </a:t>
            </a:r>
            <a:r>
              <a:rPr lang="en-GB" b="1" dirty="0"/>
              <a:t>limit the scope </a:t>
            </a:r>
            <a:r>
              <a:rPr lang="en-GB" dirty="0"/>
              <a:t>of information returned to the Originator.</a:t>
            </a:r>
          </a:p>
          <a:p>
            <a:pPr hangingPunct="0"/>
            <a:r>
              <a:rPr lang="en-GB" dirty="0"/>
              <a:t>The discovery request indicates the address of the resource where the discovery is to be performed. Upon receiving such request, the DIS CSF </a:t>
            </a:r>
            <a:r>
              <a:rPr lang="en-GB" b="1" dirty="0"/>
              <a:t>discovers, identifies, and returns the matching information regarding discovered resources according to the filter criteria.</a:t>
            </a:r>
          </a:p>
          <a:p>
            <a:pPr hangingPunct="0"/>
            <a:r>
              <a:rPr lang="en-GB" dirty="0"/>
              <a:t>A </a:t>
            </a:r>
            <a:r>
              <a:rPr lang="en-GB" b="1" dirty="0"/>
              <a:t>successful response includes the discovered information or address(</a:t>
            </a:r>
            <a:r>
              <a:rPr lang="en-GB" b="1" dirty="0" err="1"/>
              <a:t>es</a:t>
            </a:r>
            <a:r>
              <a:rPr lang="en-GB" b="1" dirty="0"/>
              <a:t>) pertaining to the discovered resources</a:t>
            </a:r>
            <a:r>
              <a:rPr lang="en-GB" dirty="0"/>
              <a:t>. In the latter case the Originator can retrieve the resources using such discovered address. Based on the policies or Originator request, the CSE which received the discovery request can forward the request to other registered ASN-CSEs, MN-CSEs or IN-CSEs.</a:t>
            </a:r>
          </a:p>
          <a:p>
            <a:endParaRPr lang="en-GB" dirty="0"/>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5</a:t>
            </a:fld>
            <a:endParaRPr lang="en-US" altLang="ja-JP"/>
          </a:p>
        </p:txBody>
      </p:sp>
    </p:spTree>
    <p:extLst>
      <p:ext uri="{BB962C8B-B14F-4D97-AF65-F5344CB8AC3E}">
        <p14:creationId xmlns:p14="http://schemas.microsoft.com/office/powerpoint/2010/main" val="471218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Location (LOC)</a:t>
            </a:r>
            <a:endParaRPr lang="en-GB" dirty="0"/>
          </a:p>
        </p:txBody>
      </p:sp>
      <p:sp>
        <p:nvSpPr>
          <p:cNvPr id="3" name="Content Placeholder 2"/>
          <p:cNvSpPr>
            <a:spLocks noGrp="1"/>
          </p:cNvSpPr>
          <p:nvPr>
            <p:ph idx="1"/>
          </p:nvPr>
        </p:nvSpPr>
        <p:spPr>
          <a:xfrm>
            <a:off x="467544" y="1268760"/>
            <a:ext cx="8229600" cy="4896544"/>
          </a:xfrm>
        </p:spPr>
        <p:txBody>
          <a:bodyPr>
            <a:normAutofit fontScale="55000" lnSpcReduction="20000"/>
          </a:bodyPr>
          <a:lstStyle/>
          <a:p>
            <a:pPr hangingPunct="0"/>
            <a:r>
              <a:rPr lang="en-GB" sz="3600" dirty="0"/>
              <a:t>The Location (LOC) CSF allows AEs to </a:t>
            </a:r>
            <a:r>
              <a:rPr lang="en-GB" sz="3600" b="1" dirty="0"/>
              <a:t>obtain geographical location information of Nodes</a:t>
            </a:r>
            <a:r>
              <a:rPr lang="en-GB" sz="3600" dirty="0"/>
              <a:t> (e.g. ASN, MN</a:t>
            </a:r>
            <a:r>
              <a:rPr lang="en-GB" sz="3600" b="1" dirty="0"/>
              <a:t>) for location-based services</a:t>
            </a:r>
            <a:r>
              <a:rPr lang="en-GB" sz="3600" dirty="0"/>
              <a:t>. Such location information requests can be from an AE residing on either a local Node or a remote Node</a:t>
            </a:r>
            <a:r>
              <a:rPr lang="en-GB" sz="3600" dirty="0" smtClean="0"/>
              <a:t>.</a:t>
            </a:r>
            <a:endParaRPr lang="de-DE" sz="3600" dirty="0" smtClean="0"/>
          </a:p>
          <a:p>
            <a:pPr marL="457200" lvl="1" indent="0" hangingPunct="0">
              <a:buNone/>
            </a:pPr>
            <a:r>
              <a:rPr lang="x-none" smtClean="0"/>
              <a:t>NOTE:</a:t>
            </a:r>
            <a:r>
              <a:rPr lang="de-DE" dirty="0" smtClean="0"/>
              <a:t> </a:t>
            </a:r>
            <a:r>
              <a:rPr lang="x-none" smtClean="0"/>
              <a:t>Geographical </a:t>
            </a:r>
            <a:r>
              <a:rPr lang="x-none"/>
              <a:t>location information can include more than simply the longitude and the latitude information</a:t>
            </a:r>
            <a:r>
              <a:rPr lang="x-none" smtClean="0"/>
              <a:t>.</a:t>
            </a:r>
            <a:endParaRPr lang="en-GB" dirty="0" smtClean="0"/>
          </a:p>
          <a:p>
            <a:pPr hangingPunct="0"/>
            <a:r>
              <a:rPr lang="en-GB" sz="3600" dirty="0" smtClean="0"/>
              <a:t>The </a:t>
            </a:r>
            <a:r>
              <a:rPr lang="en-GB" sz="3600" b="1" dirty="0"/>
              <a:t>LOC CSF obtains and manages geographical location information based on requests</a:t>
            </a:r>
            <a:r>
              <a:rPr lang="en-GB" sz="3600" dirty="0"/>
              <a:t> from AEs residing on either a local Node or a remote Node. The LOC CSF interacts with any of the following:</a:t>
            </a:r>
          </a:p>
          <a:p>
            <a:pPr lvl="1" hangingPunct="0"/>
            <a:r>
              <a:rPr lang="en-US" sz="3300" dirty="0">
                <a:solidFill>
                  <a:schemeClr val="tx1"/>
                </a:solidFill>
              </a:rPr>
              <a:t>a</a:t>
            </a:r>
            <a:r>
              <a:rPr lang="x-none" sz="3300">
                <a:solidFill>
                  <a:schemeClr val="tx1"/>
                </a:solidFill>
              </a:rPr>
              <a:t> </a:t>
            </a:r>
            <a:r>
              <a:rPr lang="x-none" sz="3300" b="1">
                <a:solidFill>
                  <a:schemeClr val="tx1"/>
                </a:solidFill>
              </a:rPr>
              <a:t>location server </a:t>
            </a:r>
            <a:r>
              <a:rPr lang="x-none" sz="3300">
                <a:solidFill>
                  <a:schemeClr val="tx1"/>
                </a:solidFill>
              </a:rPr>
              <a:t>in the Underlying Network;</a:t>
            </a:r>
            <a:endParaRPr lang="en-GB" sz="3300" dirty="0">
              <a:solidFill>
                <a:schemeClr val="tx1"/>
              </a:solidFill>
            </a:endParaRPr>
          </a:p>
          <a:p>
            <a:pPr lvl="1" hangingPunct="0"/>
            <a:r>
              <a:rPr lang="en-US" sz="3300" dirty="0">
                <a:solidFill>
                  <a:schemeClr val="tx1"/>
                </a:solidFill>
              </a:rPr>
              <a:t>a </a:t>
            </a:r>
            <a:r>
              <a:rPr lang="x-none" sz="3300" b="1">
                <a:solidFill>
                  <a:schemeClr val="tx1"/>
                </a:solidFill>
              </a:rPr>
              <a:t>GPS module </a:t>
            </a:r>
            <a:r>
              <a:rPr lang="x-none" sz="3300">
                <a:solidFill>
                  <a:schemeClr val="tx1"/>
                </a:solidFill>
              </a:rPr>
              <a:t>in an M2M device; or</a:t>
            </a:r>
            <a:endParaRPr lang="en-GB" sz="3300" dirty="0">
              <a:solidFill>
                <a:schemeClr val="tx1"/>
              </a:solidFill>
            </a:endParaRPr>
          </a:p>
          <a:p>
            <a:pPr lvl="1" hangingPunct="0"/>
            <a:r>
              <a:rPr lang="en-US" sz="3300" b="1" dirty="0" err="1">
                <a:solidFill>
                  <a:schemeClr val="tx1"/>
                </a:solidFill>
              </a:rPr>
              <a:t>i</a:t>
            </a:r>
            <a:r>
              <a:rPr lang="x-none" sz="3300" b="1">
                <a:solidFill>
                  <a:schemeClr val="tx1"/>
                </a:solidFill>
              </a:rPr>
              <a:t>nformation for inferring location </a:t>
            </a:r>
            <a:r>
              <a:rPr lang="x-none" sz="3300">
                <a:solidFill>
                  <a:schemeClr val="tx1"/>
                </a:solidFill>
              </a:rPr>
              <a:t>stored in other </a:t>
            </a:r>
            <a:r>
              <a:rPr lang="x-none" sz="3300" smtClean="0">
                <a:solidFill>
                  <a:schemeClr val="tx1"/>
                </a:solidFill>
              </a:rPr>
              <a:t>Nodes.</a:t>
            </a:r>
            <a:endParaRPr lang="en-GB" sz="3300" dirty="0" smtClean="0">
              <a:solidFill>
                <a:schemeClr val="tx1"/>
              </a:solidFill>
            </a:endParaRPr>
          </a:p>
          <a:p>
            <a:pPr hangingPunct="0"/>
            <a:r>
              <a:rPr lang="en-GB" sz="3600" dirty="0" smtClean="0"/>
              <a:t>In </a:t>
            </a:r>
            <a:r>
              <a:rPr lang="en-GB" sz="3600" dirty="0"/>
              <a:t>order to update the location information, an AE can </a:t>
            </a:r>
            <a:r>
              <a:rPr lang="en-GB" sz="3600" b="1" dirty="0"/>
              <a:t>configure an attribute (e.g. update period)</a:t>
            </a:r>
            <a:r>
              <a:rPr lang="en-GB" sz="3600" dirty="0"/>
              <a:t>. Based on such defined attributes, the LOC CSF can update the location information using one of the location retrieval mechanisms listed above</a:t>
            </a:r>
            <a:r>
              <a:rPr lang="en-GB" sz="3600" dirty="0" smtClean="0"/>
              <a:t>.</a:t>
            </a:r>
          </a:p>
          <a:p>
            <a:pPr hangingPunct="0"/>
            <a:r>
              <a:rPr lang="de-DE" sz="3600" dirty="0" smtClean="0">
                <a:solidFill>
                  <a:srgbClr val="C00000"/>
                </a:solidFill>
              </a:rPr>
              <a:t>Location information is inherently semantic information and may be modelled semantically</a:t>
            </a:r>
            <a:endParaRPr lang="en-GB" sz="3600" dirty="0">
              <a:solidFill>
                <a:srgbClr val="C00000"/>
              </a:solidFill>
            </a:endParaRPr>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6</a:t>
            </a:fld>
            <a:endParaRPr lang="en-US" altLang="ja-JP"/>
          </a:p>
        </p:txBody>
      </p:sp>
    </p:spTree>
    <p:extLst>
      <p:ext uri="{BB962C8B-B14F-4D97-AF65-F5344CB8AC3E}">
        <p14:creationId xmlns:p14="http://schemas.microsoft.com/office/powerpoint/2010/main" val="1660979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Registration</a:t>
            </a:r>
            <a:endParaRPr lang="en-GB" dirty="0"/>
          </a:p>
        </p:txBody>
      </p:sp>
      <p:sp>
        <p:nvSpPr>
          <p:cNvPr id="3" name="Content Placeholder 2"/>
          <p:cNvSpPr>
            <a:spLocks noGrp="1"/>
          </p:cNvSpPr>
          <p:nvPr>
            <p:ph idx="1"/>
          </p:nvPr>
        </p:nvSpPr>
        <p:spPr/>
        <p:txBody>
          <a:bodyPr>
            <a:normAutofit/>
          </a:bodyPr>
          <a:lstStyle/>
          <a:p>
            <a:pPr hangingPunct="0"/>
            <a:r>
              <a:rPr lang="en-GB" sz="2000" dirty="0"/>
              <a:t>The Registration (REG) CSF processes a request from an AE or another CSE to register with a Registrar CSE in order to allow the registered entities to use the services offered by the Registrar CSE.</a:t>
            </a:r>
          </a:p>
          <a:p>
            <a:pPr hangingPunct="0"/>
            <a:r>
              <a:rPr lang="de-DE" sz="2000" dirty="0" smtClean="0">
                <a:solidFill>
                  <a:srgbClr val="C00000"/>
                </a:solidFill>
              </a:rPr>
              <a:t>Registration could possibly include semantic information about the AE / CSE (tbd</a:t>
            </a:r>
            <a:r>
              <a:rPr lang="de-DE" sz="2000" dirty="0" smtClean="0">
                <a:solidFill>
                  <a:srgbClr val="C00000"/>
                </a:solidFill>
              </a:rPr>
              <a:t>)</a:t>
            </a:r>
          </a:p>
          <a:p>
            <a:pPr hangingPunct="0"/>
            <a:r>
              <a:rPr lang="de-DE" sz="2000" dirty="0" smtClean="0">
                <a:solidFill>
                  <a:srgbClr val="C00000"/>
                </a:solidFill>
              </a:rPr>
              <a:t>Access to semantic information as a service? </a:t>
            </a:r>
            <a:r>
              <a:rPr lang="de-DE" sz="2000" smtClean="0">
                <a:solidFill>
                  <a:srgbClr val="C00000"/>
                </a:solidFill>
              </a:rPr>
              <a:t>(tbd)</a:t>
            </a:r>
            <a:endParaRPr lang="en-GB" sz="2000" dirty="0">
              <a:solidFill>
                <a:srgbClr val="C00000"/>
              </a:solidFill>
            </a:endParaRPr>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7</a:t>
            </a:fld>
            <a:endParaRPr lang="en-US" altLang="ja-JP"/>
          </a:p>
        </p:txBody>
      </p:sp>
    </p:spTree>
    <p:extLst>
      <p:ext uri="{BB962C8B-B14F-4D97-AF65-F5344CB8AC3E}">
        <p14:creationId xmlns:p14="http://schemas.microsoft.com/office/powerpoint/2010/main" val="4261756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Security</a:t>
            </a:r>
            <a:endParaRPr lang="en-GB" dirty="0"/>
          </a:p>
        </p:txBody>
      </p:sp>
      <p:sp>
        <p:nvSpPr>
          <p:cNvPr id="3" name="Content Placeholder 2"/>
          <p:cNvSpPr>
            <a:spLocks noGrp="1"/>
          </p:cNvSpPr>
          <p:nvPr>
            <p:ph idx="1"/>
          </p:nvPr>
        </p:nvSpPr>
        <p:spPr/>
        <p:txBody>
          <a:bodyPr>
            <a:normAutofit/>
          </a:bodyPr>
          <a:lstStyle/>
          <a:p>
            <a:pPr hangingPunct="0"/>
            <a:r>
              <a:rPr lang="en-GB" sz="2000" dirty="0"/>
              <a:t>The Security (SEC) CSF comprises the following functionalities:</a:t>
            </a:r>
          </a:p>
          <a:p>
            <a:pPr lvl="1" hangingPunct="0"/>
            <a:r>
              <a:rPr lang="x-none" sz="1600">
                <a:solidFill>
                  <a:schemeClr val="tx1"/>
                </a:solidFill>
              </a:rPr>
              <a:t>Sensitive data handling;</a:t>
            </a:r>
            <a:endParaRPr lang="en-GB" sz="1600" dirty="0">
              <a:solidFill>
                <a:schemeClr val="tx1"/>
              </a:solidFill>
            </a:endParaRPr>
          </a:p>
          <a:p>
            <a:pPr lvl="1" hangingPunct="0"/>
            <a:r>
              <a:rPr lang="x-none" sz="1600">
                <a:solidFill>
                  <a:schemeClr val="tx1"/>
                </a:solidFill>
              </a:rPr>
              <a:t>Security administration;</a:t>
            </a:r>
            <a:endParaRPr lang="en-GB" sz="1600" dirty="0">
              <a:solidFill>
                <a:schemeClr val="tx1"/>
              </a:solidFill>
            </a:endParaRPr>
          </a:p>
          <a:p>
            <a:pPr lvl="1" hangingPunct="0"/>
            <a:r>
              <a:rPr lang="x-none" sz="1600">
                <a:solidFill>
                  <a:schemeClr val="tx1"/>
                </a:solidFill>
              </a:rPr>
              <a:t>Security association establishment;</a:t>
            </a:r>
            <a:endParaRPr lang="en-GB" sz="1600" dirty="0">
              <a:solidFill>
                <a:schemeClr val="tx1"/>
              </a:solidFill>
            </a:endParaRPr>
          </a:p>
          <a:p>
            <a:pPr lvl="1" hangingPunct="0"/>
            <a:r>
              <a:rPr lang="x-none" sz="1600">
                <a:solidFill>
                  <a:schemeClr val="tx1"/>
                </a:solidFill>
              </a:rPr>
              <a:t>Access control including identification, authentication and authorization;</a:t>
            </a:r>
            <a:endParaRPr lang="en-GB" sz="1600" dirty="0">
              <a:solidFill>
                <a:schemeClr val="tx1"/>
              </a:solidFill>
            </a:endParaRPr>
          </a:p>
          <a:p>
            <a:pPr lvl="1" hangingPunct="0"/>
            <a:r>
              <a:rPr lang="x-none" sz="1600">
                <a:solidFill>
                  <a:schemeClr val="tx1"/>
                </a:solidFill>
              </a:rPr>
              <a:t>Identity management.</a:t>
            </a:r>
            <a:endParaRPr lang="en-GB" sz="1600" dirty="0">
              <a:solidFill>
                <a:schemeClr val="tx1"/>
              </a:solidFill>
            </a:endParaRPr>
          </a:p>
          <a:p>
            <a:r>
              <a:rPr lang="de-DE" sz="2000" dirty="0" smtClean="0">
                <a:solidFill>
                  <a:srgbClr val="C00000"/>
                </a:solidFill>
              </a:rPr>
              <a:t>Sensitive data handling may be required for certain semantic information (tbd)</a:t>
            </a:r>
          </a:p>
          <a:p>
            <a:r>
              <a:rPr lang="de-DE" sz="2000" dirty="0" smtClean="0">
                <a:solidFill>
                  <a:srgbClr val="C00000"/>
                </a:solidFill>
              </a:rPr>
              <a:t>Semantic information may be relevant for security policies, e.g. access control (tbd)</a:t>
            </a:r>
            <a:endParaRPr lang="en-GB" sz="2000" dirty="0">
              <a:solidFill>
                <a:srgbClr val="C00000"/>
              </a:solidFill>
            </a:endParaRPr>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8</a:t>
            </a:fld>
            <a:endParaRPr lang="en-US" altLang="ja-JP"/>
          </a:p>
        </p:txBody>
      </p:sp>
    </p:spTree>
    <p:extLst>
      <p:ext uri="{BB962C8B-B14F-4D97-AF65-F5344CB8AC3E}">
        <p14:creationId xmlns:p14="http://schemas.microsoft.com/office/powerpoint/2010/main" val="3343533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Group Management</a:t>
            </a:r>
            <a:endParaRPr lang="en-GB" dirty="0"/>
          </a:p>
        </p:txBody>
      </p:sp>
      <p:sp>
        <p:nvSpPr>
          <p:cNvPr id="3" name="Content Placeholder 2"/>
          <p:cNvSpPr>
            <a:spLocks noGrp="1"/>
          </p:cNvSpPr>
          <p:nvPr>
            <p:ph idx="1"/>
          </p:nvPr>
        </p:nvSpPr>
        <p:spPr/>
        <p:txBody>
          <a:bodyPr>
            <a:normAutofit fontScale="62500" lnSpcReduction="20000"/>
          </a:bodyPr>
          <a:lstStyle/>
          <a:p>
            <a:r>
              <a:rPr lang="en-GB" dirty="0"/>
              <a:t>The Group Management (GMG) CSF is responsible for handling group related requests. The request is sent to manage a group and its membership as well as for the bulk operations supported by the group. When adding or removing members to/from a group, it is necessary to validate whether the group member complies with the purpose of the group. Bulk operations include read, write, subscribe, notify, device management, etc. Whenever a request or a subscription is made via the group, the group is responsible for aggregating its responses and notifications. The members of a group can have the same role with regards to access control policy control towards a resource. In this case, access control is facilitated by grouping. When the Underlying Network provides broadcasting and multicasting capability, the GMG CSF is able to utilize such capability</a:t>
            </a:r>
            <a:r>
              <a:rPr lang="en-GB" dirty="0" smtClean="0"/>
              <a:t>.</a:t>
            </a:r>
          </a:p>
          <a:p>
            <a:r>
              <a:rPr lang="de-DE" dirty="0" smtClean="0">
                <a:solidFill>
                  <a:srgbClr val="C00000"/>
                </a:solidFill>
              </a:rPr>
              <a:t>Semantics could play a role in defining group membership (tbd)</a:t>
            </a:r>
          </a:p>
          <a:p>
            <a:r>
              <a:rPr lang="de-DE" dirty="0" smtClean="0">
                <a:solidFill>
                  <a:srgbClr val="C00000"/>
                </a:solidFill>
              </a:rPr>
              <a:t>Semantics may play a role in aggregating responses and notifications (tbd)</a:t>
            </a:r>
          </a:p>
          <a:p>
            <a:endParaRPr lang="en-GB" dirty="0"/>
          </a:p>
          <a:p>
            <a:endParaRPr lang="en-GB" dirty="0"/>
          </a:p>
        </p:txBody>
      </p:sp>
      <p:sp>
        <p:nvSpPr>
          <p:cNvPr id="4" name="Slide Number Placeholder 3"/>
          <p:cNvSpPr>
            <a:spLocks noGrp="1"/>
          </p:cNvSpPr>
          <p:nvPr>
            <p:ph type="sldNum" sz="quarter" idx="10"/>
          </p:nvPr>
        </p:nvSpPr>
        <p:spPr/>
        <p:txBody>
          <a:bodyPr/>
          <a:lstStyle/>
          <a:p>
            <a:fld id="{765D8F1F-0A42-45EF-8A72-296B8E1AB4DB}" type="slidenum">
              <a:rPr lang="en-US" altLang="ja-JP" smtClean="0"/>
              <a:pPr/>
              <a:t>9</a:t>
            </a:fld>
            <a:endParaRPr lang="en-US" altLang="ja-JP"/>
          </a:p>
        </p:txBody>
      </p:sp>
    </p:spTree>
    <p:extLst>
      <p:ext uri="{BB962C8B-B14F-4D97-AF65-F5344CB8AC3E}">
        <p14:creationId xmlns:p14="http://schemas.microsoft.com/office/powerpoint/2010/main" val="2911750214"/>
      </p:ext>
    </p:extLst>
  </p:cSld>
  <p:clrMapOvr>
    <a:masterClrMapping/>
  </p:clrMapOvr>
</p:sld>
</file>

<file path=ppt/theme/theme1.xml><?xml version="1.0" encoding="utf-8"?>
<a:theme xmlns:a="http://schemas.openxmlformats.org/drawingml/2006/main" name="oneM2M-MAS-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oneM2M-MAS-2014</Template>
  <TotalTime>0</TotalTime>
  <Words>1181</Words>
  <Application>Microsoft Office PowerPoint</Application>
  <PresentationFormat>On-screen Show (4:3)</PresentationFormat>
  <Paragraphs>71</Paragraphs>
  <Slides>10</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oneM2M-MAS-2014</vt:lpstr>
      <vt:lpstr>Visio</vt:lpstr>
      <vt:lpstr>oneM2M Architecture Adaptations for Semantics</vt:lpstr>
      <vt:lpstr>Common Service Functions(CSF)</vt:lpstr>
      <vt:lpstr>Semantics Engine</vt:lpstr>
      <vt:lpstr>Data Management and Repository (DMR)</vt:lpstr>
      <vt:lpstr>Discovery (DIS)</vt:lpstr>
      <vt:lpstr>Location (LOC)</vt:lpstr>
      <vt:lpstr>Registration</vt:lpstr>
      <vt:lpstr>Security</vt:lpstr>
      <vt:lpstr>Group Management</vt:lpstr>
      <vt:lpstr>Subscription and Notification</vt:lpstr>
    </vt:vector>
  </TitlesOfParts>
  <Company>NEC Europe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&lt;Title&gt;</dc:title>
  <dc:creator>Martin Bauer v2</dc:creator>
  <cp:lastModifiedBy>Joerg Swetina (1)</cp:lastModifiedBy>
  <cp:revision>16</cp:revision>
  <dcterms:created xsi:type="dcterms:W3CDTF">2015-02-13T15:09:42Z</dcterms:created>
  <dcterms:modified xsi:type="dcterms:W3CDTF">2015-02-16T16:00:01Z</dcterms:modified>
</cp:coreProperties>
</file>