
<file path=[Content_Types].xml><?xml version="1.0" encoding="utf-8"?>
<Types xmlns="http://schemas.openxmlformats.org/package/2006/content-types">
  <Default Extension="png" ContentType="image/png"/>
  <Default Extension="vsd" ContentType="application/vnd.visio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3"/>
  </p:sldMasterIdLst>
  <p:notesMasterIdLst>
    <p:notesMasterId r:id="rId19"/>
  </p:notesMasterIdLst>
  <p:handoutMasterIdLst>
    <p:handoutMasterId r:id="rId20"/>
  </p:handoutMasterIdLst>
  <p:sldIdLst>
    <p:sldId id="256" r:id="rId4"/>
    <p:sldId id="300" r:id="rId5"/>
    <p:sldId id="301" r:id="rId6"/>
    <p:sldId id="303" r:id="rId7"/>
    <p:sldId id="306" r:id="rId8"/>
    <p:sldId id="314" r:id="rId9"/>
    <p:sldId id="304" r:id="rId10"/>
    <p:sldId id="305" r:id="rId11"/>
    <p:sldId id="307" r:id="rId12"/>
    <p:sldId id="308" r:id="rId13"/>
    <p:sldId id="309" r:id="rId14"/>
    <p:sldId id="310" r:id="rId15"/>
    <p:sldId id="311" r:id="rId16"/>
    <p:sldId id="312" r:id="rId17"/>
    <p:sldId id="313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talina Mladin" initials="CMM" lastIdx="1" clrIdx="0">
    <p:extLst>
      <p:ext uri="{19B8F6BF-5375-455C-9EA6-DF929625EA0E}">
        <p15:presenceInfo xmlns:p15="http://schemas.microsoft.com/office/powerpoint/2012/main" userId="Catalina Mlad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0A0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42" autoAdjust="0"/>
    <p:restoredTop sz="94660"/>
  </p:normalViewPr>
  <p:slideViewPr>
    <p:cSldViewPr>
      <p:cViewPr varScale="1">
        <p:scale>
          <a:sx n="61" d="100"/>
          <a:sy n="61" d="100"/>
        </p:scale>
        <p:origin x="184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25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1.xml"/><Relationship Id="rId21" Type="http://schemas.openxmlformats.org/officeDocument/2006/relationships/commentAuthors" Target="comment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ja-JP" altLang="ja-JP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B964617-FCDD-479E-93E2-227AD841101D}" type="datetimeFigureOut">
              <a:rPr lang="en-US" altLang="ja-JP"/>
              <a:pPr/>
              <a:t>5/1/2015</a:t>
            </a:fld>
            <a:endParaRPr lang="en-US" altLang="ja-JP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ja-JP" altLang="ja-JP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A9E42A0-60A4-44F9-A67D-6535B2B28AB7}" type="slidenum">
              <a:rPr lang="en-US" altLang="ja-JP"/>
              <a:pPr/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4140738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B9A2F22-A311-4355-9577-C1891B8573E1}" type="datetimeFigureOut">
              <a:rPr lang="ko-KR" altLang="en-US"/>
              <a:pPr/>
              <a:t>2015-05-01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08D03-7E3F-4F16-B15C-B4D71E5CD6F8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13737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36F1165D-C358-4627-9AEE-92474872A3BA}" type="slidenum">
              <a:rPr lang="ko-KR" altLang="en-US"/>
              <a:pPr eaLnBrk="1" hangingPunct="1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1275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solidFill>
            <a:srgbClr val="729FCF"/>
          </a:solidFill>
          <a:ln w="25400">
            <a:solidFill>
              <a:srgbClr val="3465A4"/>
            </a:solidFill>
            <a:miter lim="800000"/>
            <a:headEnd/>
            <a:tailEnd/>
          </a:ln>
        </p:spPr>
      </p:sp>
      <p:sp>
        <p:nvSpPr>
          <p:cNvPr id="10243" name="Notes Placeholder 2"/>
          <p:cNvSpPr>
            <a:spLocks noGrp="1"/>
          </p:cNvSpPr>
          <p:nvPr>
            <p:ph type="body" sz="quarter" idx="1"/>
          </p:nvPr>
        </p:nvSpPr>
        <p:spPr bwMode="auto">
          <a:xfrm>
            <a:off x="685800" y="4343400"/>
            <a:ext cx="5486400" cy="276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</a:pPr>
            <a:endParaRPr lang="fr-FR" altLang="en-US" smtClean="0"/>
          </a:p>
        </p:txBody>
      </p:sp>
    </p:spTree>
    <p:extLst>
      <p:ext uri="{BB962C8B-B14F-4D97-AF65-F5344CB8AC3E}">
        <p14:creationId xmlns:p14="http://schemas.microsoft.com/office/powerpoint/2010/main" val="823273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EF5C-45D7-42EC-997C-816D6907707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21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EF5C-45D7-42EC-997C-816D6907707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1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EF5C-45D7-42EC-997C-816D6907707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23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ew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457200" y="6248400"/>
            <a:ext cx="8229600" cy="0"/>
          </a:xfrm>
          <a:prstGeom prst="line">
            <a:avLst/>
          </a:prstGeom>
          <a:ln w="22225" cmpd="thickThin">
            <a:solidFill>
              <a:srgbClr val="A0A0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457200" y="1219200"/>
            <a:ext cx="8229600" cy="0"/>
          </a:xfrm>
          <a:prstGeom prst="line">
            <a:avLst/>
          </a:prstGeom>
          <a:ln w="22225" cmpd="thickThin">
            <a:solidFill>
              <a:srgbClr val="A0A0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7" descr="C:\Documents and Settings\mcauley\Local Settings\Temp\wz83a6\oneM2M\oneM2M-Logo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988" y="0"/>
            <a:ext cx="1497012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B1868990-A3D6-4D53-ACDF-0066A8D1BC40}" type="slidenum">
              <a:rPr lang="en-US" altLang="ja-JP"/>
              <a:pPr/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750380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457200" y="6248400"/>
            <a:ext cx="8229600" cy="0"/>
          </a:xfrm>
          <a:prstGeom prst="line">
            <a:avLst/>
          </a:prstGeom>
          <a:ln w="22225" cmpd="thickThin">
            <a:solidFill>
              <a:srgbClr val="A0A0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457200" y="1219200"/>
            <a:ext cx="8229600" cy="0"/>
          </a:xfrm>
          <a:prstGeom prst="line">
            <a:avLst/>
          </a:prstGeom>
          <a:ln w="22225" cmpd="thickThin">
            <a:solidFill>
              <a:srgbClr val="A0A0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7" descr="C:\Documents and Settings\mcauley\Local Settings\Temp\wz83a6\oneM2M\oneM2M-Logo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988" y="0"/>
            <a:ext cx="1497012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テキスト ボックス 4"/>
          <p:cNvSpPr txBox="1">
            <a:spLocks noChangeArrowheads="1"/>
          </p:cNvSpPr>
          <p:nvPr userDrawn="1"/>
        </p:nvSpPr>
        <p:spPr bwMode="auto">
          <a:xfrm>
            <a:off x="457200" y="6324600"/>
            <a:ext cx="5943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kumimoji="1" lang="en-US" altLang="ja-JP" dirty="0" smtClean="0"/>
              <a:t>oneM2M-MAS-2015-XXXX</a:t>
            </a:r>
            <a:endParaRPr kumimoji="1" lang="ja-JP" alt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765D8F1F-0A42-45EF-8A72-296B8E1AB4DB}" type="slidenum">
              <a:rPr lang="en-US" altLang="ja-JP"/>
              <a:pPr/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826268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9413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0425" cy="473075"/>
          </a:xfrm>
          <a:prstGeom prst="rect">
            <a:avLst/>
          </a:prstGeom>
        </p:spPr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7375" y="6248400"/>
            <a:ext cx="2897188" cy="473075"/>
          </a:xfrm>
          <a:prstGeom prst="rect">
            <a:avLst/>
          </a:prstGeom>
        </p:spPr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6375" y="6248400"/>
            <a:ext cx="2128838" cy="473075"/>
          </a:xfrm>
          <a:prstGeom prst="rect">
            <a:avLst/>
          </a:prstGeom>
        </p:spPr>
        <p:txBody>
          <a:bodyPr vert="horz" wrap="square" lIns="82945" tIns="41473" rIns="82945" bIns="41473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33C1F368-8006-4478-B9D2-F1533B9242FE}" type="slidenum">
              <a:rPr lang="fr-FR" altLang="en-US"/>
              <a:pPr/>
              <a:t>‹#›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1575194006"/>
      </p:ext>
    </p:extLst>
  </p:cSld>
  <p:clrMapOvr>
    <a:masterClrMapping/>
  </p:clrMapOvr>
  <p:transition spd="slow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4" r:id="rId3"/>
    <p:sldLayoutId id="2147483727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C000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C00000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C00000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emf"/><Relationship Id="rId4" Type="http://schemas.openxmlformats.org/officeDocument/2006/relationships/oleObject" Target="../embeddings/Microsoft_Visio_2003-2010_Drawing1.vsd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3.emf"/><Relationship Id="rId4" Type="http://schemas.openxmlformats.org/officeDocument/2006/relationships/oleObject" Target="../embeddings/Microsoft_Visio_2003-2010_Drawing2.vsd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png"/><Relationship Id="rId5" Type="http://schemas.openxmlformats.org/officeDocument/2006/relationships/image" Target="../media/image15.emf"/><Relationship Id="rId4" Type="http://schemas.openxmlformats.org/officeDocument/2006/relationships/oleObject" Target="../embeddings/Microsoft_Visio_2003-2010_Drawing3.vsd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9.emf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0.emf"/><Relationship Id="rId4" Type="http://schemas.openxmlformats.org/officeDocument/2006/relationships/oleObject" Target="../embeddings/Microsoft_Visio_2003-2010_Drawing4.vsd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Visio_2003-2010_Drawing5.vsd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C:\Documents and Settings\mcauley\Local Settings\Temp\wz83a6\oneM2M\oneM2M-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28575"/>
            <a:ext cx="5981700" cy="408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457200" y="5256213"/>
            <a:ext cx="8229600" cy="1222375"/>
          </a:xfrm>
          <a:prstGeom prst="roundRect">
            <a:avLst/>
          </a:prstGeom>
          <a:noFill/>
          <a:ln>
            <a:solidFill>
              <a:srgbClr val="A0A0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endParaRPr lang="ja-JP" altLang="ja-JP">
              <a:solidFill>
                <a:srgbClr val="FFFFFF"/>
              </a:solidFill>
            </a:endParaRPr>
          </a:p>
        </p:txBody>
      </p:sp>
      <p:sp>
        <p:nvSpPr>
          <p:cNvPr id="3076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685800" y="3573017"/>
            <a:ext cx="7772400" cy="160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ja-JP" sz="4800" b="1" dirty="0" smtClean="0">
                <a:solidFill>
                  <a:srgbClr val="A0A0A3"/>
                </a:solidFill>
              </a:rPr>
              <a:t>Ontology Architectural Support</a:t>
            </a:r>
            <a:r>
              <a:rPr lang="en-US" altLang="ja-JP" sz="4800" b="1" dirty="0">
                <a:solidFill>
                  <a:srgbClr val="A0A0A3"/>
                </a:solidFill>
              </a:rPr>
              <a:t> </a:t>
            </a:r>
            <a:r>
              <a:rPr lang="en-US" altLang="ja-JP" sz="4800" b="1" dirty="0" smtClean="0">
                <a:solidFill>
                  <a:srgbClr val="A0A0A3"/>
                </a:solidFill>
              </a:rPr>
              <a:t>Options </a:t>
            </a:r>
          </a:p>
        </p:txBody>
      </p:sp>
      <p:sp>
        <p:nvSpPr>
          <p:cNvPr id="3077" name="TextBox 4"/>
          <p:cNvSpPr txBox="1">
            <a:spLocks noChangeArrowheads="1"/>
          </p:cNvSpPr>
          <p:nvPr/>
        </p:nvSpPr>
        <p:spPr bwMode="auto">
          <a:xfrm>
            <a:off x="611188" y="5256213"/>
            <a:ext cx="466788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ja-JP" dirty="0">
                <a:solidFill>
                  <a:srgbClr val="B42025"/>
                </a:solidFill>
              </a:rPr>
              <a:t>Group Name: MAS WG</a:t>
            </a:r>
          </a:p>
          <a:p>
            <a:pPr eaLnBrk="1" hangingPunct="1"/>
            <a:r>
              <a:rPr lang="en-US" altLang="ja-JP" dirty="0">
                <a:solidFill>
                  <a:srgbClr val="B42025"/>
                </a:solidFill>
              </a:rPr>
              <a:t>Source: </a:t>
            </a:r>
            <a:r>
              <a:rPr lang="en-US" altLang="ja-JP" dirty="0" smtClean="0">
                <a:solidFill>
                  <a:srgbClr val="B42025"/>
                </a:solidFill>
              </a:rPr>
              <a:t>Catalina Mladin, Lijun Dong, InterDigital</a:t>
            </a:r>
          </a:p>
          <a:p>
            <a:pPr eaLnBrk="1" hangingPunct="1"/>
            <a:r>
              <a:rPr lang="en-US" altLang="ja-JP" dirty="0" smtClean="0">
                <a:solidFill>
                  <a:srgbClr val="B42025"/>
                </a:solidFill>
              </a:rPr>
              <a:t>Meeting Date: 2015-05-16</a:t>
            </a:r>
          </a:p>
          <a:p>
            <a:pPr eaLnBrk="1" hangingPunct="1"/>
            <a:r>
              <a:rPr lang="en-US" altLang="ja-JP" dirty="0" smtClean="0">
                <a:solidFill>
                  <a:srgbClr val="B42025"/>
                </a:solidFill>
              </a:rPr>
              <a:t>Agenda </a:t>
            </a:r>
            <a:r>
              <a:rPr lang="en-US" altLang="ja-JP" dirty="0">
                <a:solidFill>
                  <a:srgbClr val="B42025"/>
                </a:solidFill>
              </a:rPr>
              <a:t>Item: TBD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000" dirty="0" smtClean="0"/>
              <a:t>TS-0012 oneM2M Base Ontology is under development to define a set of concepts, relationships and properties that are mainly used for defining oneM2M resources</a:t>
            </a:r>
          </a:p>
          <a:p>
            <a:pPr marL="342900" lvl="1" indent="-342900">
              <a:buFont typeface="Arial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There are other ontologies defined addressing individual namespaces rated to M2M and  agreed requirements to </a:t>
            </a:r>
            <a:r>
              <a:rPr lang="en-US" sz="1800" dirty="0">
                <a:solidFill>
                  <a:schemeClr val="tx1"/>
                </a:solidFill>
              </a:rPr>
              <a:t>support simultaneous usage of multiple ontologies for the same M2M resource </a:t>
            </a:r>
            <a:endParaRPr lang="en-US" altLang="en-US" sz="1800" dirty="0">
              <a:solidFill>
                <a:schemeClr val="tx1"/>
              </a:solidFill>
            </a:endParaRPr>
          </a:p>
          <a:p>
            <a:r>
              <a:rPr lang="en-US" altLang="en-US" sz="2000" dirty="0" smtClean="0"/>
              <a:t>There are proposals/discussions (MAS-2015-0551R01) under way on modelling approaches when dealing with concepts from different ontologies</a:t>
            </a:r>
          </a:p>
          <a:p>
            <a:pPr lvl="1"/>
            <a:r>
              <a:rPr lang="en-US" altLang="en-US" sz="1600" dirty="0" smtClean="0">
                <a:solidFill>
                  <a:schemeClr val="tx1"/>
                </a:solidFill>
              </a:rPr>
              <a:t>RE-USE (concepts from existing ontologies) where possible and extend the oneM2M Base ontology where needed</a:t>
            </a:r>
          </a:p>
          <a:p>
            <a:pPr lvl="1"/>
            <a:r>
              <a:rPr lang="en-US" altLang="en-US" sz="1600" dirty="0" smtClean="0">
                <a:solidFill>
                  <a:schemeClr val="tx1"/>
                </a:solidFill>
              </a:rPr>
              <a:t>RE-DEFINITION ( of similar concepts) </a:t>
            </a:r>
          </a:p>
          <a:p>
            <a:pPr lvl="1"/>
            <a:endParaRPr lang="en-US" altLang="en-US" sz="16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2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35419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2" y="3157682"/>
            <a:ext cx="4104456" cy="290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1"/>
          <p:cNvSpPr>
            <a:spLocks noChangeArrowheads="1"/>
          </p:cNvSpPr>
          <p:nvPr/>
        </p:nvSpPr>
        <p:spPr bwMode="auto">
          <a:xfrm>
            <a:off x="3203848" y="6343523"/>
            <a:ext cx="71642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B42025"/>
                </a:solidFill>
              </a:rPr>
              <a:t>by Nicolas Seydoux, </a:t>
            </a:r>
            <a:r>
              <a:rPr lang="en-US" altLang="en-US" dirty="0" smtClean="0">
                <a:solidFill>
                  <a:srgbClr val="B42025"/>
                </a:solidFill>
              </a:rPr>
              <a:t>LAAS-CNRS, from NEC MAS-2015-0551 </a:t>
            </a:r>
            <a:endParaRPr lang="en-GB" alt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Re-use vs. Mapping</a:t>
            </a:r>
            <a:endParaRPr lang="en-US" dirty="0"/>
          </a:p>
        </p:txBody>
      </p:sp>
      <p:pic>
        <p:nvPicPr>
          <p:cNvPr id="7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35" y="1208167"/>
            <a:ext cx="4392488" cy="3107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5004048" y="1969773"/>
            <a:ext cx="3456384" cy="66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9pPr>
          </a:lstStyle>
          <a:p>
            <a:pPr>
              <a:buSzPct val="45000"/>
              <a:buFont typeface="StarSymbol"/>
              <a:buNone/>
            </a:pPr>
            <a:r>
              <a:rPr lang="en-US" altLang="en-US" sz="2800" dirty="0" smtClean="0">
                <a:sym typeface="Wingdings" panose="05000000000000000000" pitchFamily="2" charset="2"/>
              </a:rPr>
              <a:t> </a:t>
            </a:r>
            <a:r>
              <a:rPr lang="en-US" altLang="en-US" sz="2800" dirty="0" smtClean="0"/>
              <a:t>Re-use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539552" y="5082401"/>
            <a:ext cx="3456384" cy="66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9pPr>
          </a:lstStyle>
          <a:p>
            <a:pPr>
              <a:buSzPct val="45000"/>
              <a:buFont typeface="StarSymbol"/>
              <a:buNone/>
            </a:pPr>
            <a:r>
              <a:rPr lang="en-US" altLang="en-US" sz="2800" dirty="0" smtClean="0">
                <a:sym typeface="Wingdings" panose="05000000000000000000" pitchFamily="2" charset="2"/>
              </a:rPr>
              <a:t>Mapping 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58785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052936"/>
          </a:xfrm>
        </p:spPr>
        <p:txBody>
          <a:bodyPr/>
          <a:lstStyle/>
          <a:p>
            <a:pPr marL="57150" indent="0">
              <a:buNone/>
            </a:pPr>
            <a:r>
              <a:rPr lang="en-US" sz="2400" i="1" dirty="0" smtClean="0"/>
              <a:t>Independent of the answer to the modeling approach to move forward on functionality addressing the existing requirements, we need to </a:t>
            </a:r>
            <a:r>
              <a:rPr lang="en-US" sz="2400" i="1" dirty="0" smtClean="0">
                <a:solidFill>
                  <a:schemeClr val="tx1"/>
                </a:solidFill>
              </a:rPr>
              <a:t>determine architectural support needed for </a:t>
            </a:r>
            <a:r>
              <a:rPr lang="en-US" sz="2400" i="1" dirty="0" smtClean="0"/>
              <a:t>O</a:t>
            </a:r>
            <a:r>
              <a:rPr lang="en-US" sz="2400" i="1" dirty="0" smtClean="0">
                <a:solidFill>
                  <a:schemeClr val="tx1"/>
                </a:solidFill>
              </a:rPr>
              <a:t>ntology </a:t>
            </a:r>
            <a:r>
              <a:rPr lang="en-US" sz="2400" i="1" dirty="0">
                <a:solidFill>
                  <a:schemeClr val="tx1"/>
                </a:solidFill>
              </a:rPr>
              <a:t>storage and </a:t>
            </a:r>
            <a:r>
              <a:rPr lang="en-US" sz="2400" i="1" dirty="0" smtClean="0">
                <a:solidFill>
                  <a:schemeClr val="tx1"/>
                </a:solidFill>
              </a:rPr>
              <a:t>management</a:t>
            </a:r>
            <a:r>
              <a:rPr lang="en-US" sz="2400" i="1" dirty="0" smtClean="0"/>
              <a:t>.</a:t>
            </a:r>
          </a:p>
          <a:p>
            <a:pPr marL="57150" indent="0">
              <a:buNone/>
            </a:pPr>
            <a:endParaRPr lang="en-US" sz="2400" i="1" dirty="0">
              <a:solidFill>
                <a:schemeClr val="tx1"/>
              </a:solidFill>
            </a:endParaRPr>
          </a:p>
          <a:p>
            <a:pPr marL="57150" indent="0">
              <a:buNone/>
            </a:pPr>
            <a:r>
              <a:rPr lang="en-US" sz="2400" i="1" dirty="0" smtClean="0"/>
              <a:t>Consider a e-Health Use Case to highlight the Open Issues to address next</a:t>
            </a:r>
            <a:endParaRPr lang="en-US" sz="2400" i="1" dirty="0" smtClean="0">
              <a:solidFill>
                <a:schemeClr val="tx1"/>
              </a:solidFill>
            </a:endParaRPr>
          </a:p>
          <a:p>
            <a:pPr marL="5715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5715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4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793314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Connector 47"/>
          <p:cNvCxnSpPr>
            <a:endCxn id="10242" idx="1"/>
          </p:cNvCxnSpPr>
          <p:nvPr/>
        </p:nvCxnSpPr>
        <p:spPr>
          <a:xfrm>
            <a:off x="6175923" y="3382024"/>
            <a:ext cx="1279519" cy="1006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15" y="2426700"/>
            <a:ext cx="2159024" cy="128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latin typeface="Calibri"/>
                <a:cs typeface="Calibri"/>
              </a:rPr>
              <a:t>eHealth</a:t>
            </a:r>
            <a:r>
              <a:rPr lang="en-US" sz="3600" dirty="0">
                <a:latin typeface="Calibri"/>
                <a:cs typeface="Calibri"/>
              </a:rPr>
              <a:t> Use </a:t>
            </a:r>
            <a:r>
              <a:rPr lang="en-US" sz="3600" dirty="0" smtClean="0">
                <a:latin typeface="Calibri"/>
                <a:cs typeface="Calibri"/>
              </a:rPr>
              <a:t>Case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5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5" y="2145218"/>
            <a:ext cx="3257846" cy="2856034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442" y="2962356"/>
            <a:ext cx="656203" cy="1040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737647" y="3281259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>
                <a:solidFill>
                  <a:srgbClr val="C00000"/>
                </a:solidFill>
              </a:rPr>
              <a:t>eHealth</a:t>
            </a:r>
            <a:r>
              <a:rPr lang="en-US" sz="16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Monitoring 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System</a:t>
            </a:r>
          </a:p>
        </p:txBody>
      </p:sp>
      <p:sp>
        <p:nvSpPr>
          <p:cNvPr id="6" name="AutoShape 4" descr="Image result for server database"/>
          <p:cNvSpPr>
            <a:spLocks noChangeAspect="1" noChangeArrowheads="1"/>
          </p:cNvSpPr>
          <p:nvPr/>
        </p:nvSpPr>
        <p:spPr bwMode="auto">
          <a:xfrm>
            <a:off x="0" y="71278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893" y="2661681"/>
            <a:ext cx="677863" cy="885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423868" y="1916182"/>
            <a:ext cx="167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</a:rPr>
              <a:t>Service Provider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(IN-</a:t>
            </a:r>
            <a:r>
              <a:rPr lang="en-US" sz="1600" dirty="0" err="1">
                <a:solidFill>
                  <a:srgbClr val="C00000"/>
                </a:solidFill>
              </a:rPr>
              <a:t>CSE</a:t>
            </a:r>
            <a:r>
              <a:rPr lang="en-US" sz="1600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973" y="3001168"/>
            <a:ext cx="1288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C00000"/>
                </a:solidFill>
              </a:rPr>
              <a:t>Smart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 Watch</a:t>
            </a:r>
          </a:p>
        </p:txBody>
      </p:sp>
      <p:pic>
        <p:nvPicPr>
          <p:cNvPr id="10253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53" y="3215020"/>
            <a:ext cx="2792984" cy="1662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70" y="3180791"/>
            <a:ext cx="6032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1" name="Straight Connector 20"/>
          <p:cNvCxnSpPr/>
          <p:nvPr/>
        </p:nvCxnSpPr>
        <p:spPr>
          <a:xfrm>
            <a:off x="980054" y="4280471"/>
            <a:ext cx="514371" cy="284173"/>
          </a:xfrm>
          <a:prstGeom prst="line">
            <a:avLst/>
          </a:prstGeom>
          <a:ln w="28575" cmpd="sng">
            <a:solidFill>
              <a:srgbClr val="FF66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809742" y="3534329"/>
            <a:ext cx="208746" cy="231549"/>
          </a:xfrm>
          <a:prstGeom prst="line">
            <a:avLst/>
          </a:prstGeom>
          <a:ln w="28575" cmpd="sng">
            <a:solidFill>
              <a:srgbClr val="FF66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endCxn id="28" idx="3"/>
          </p:cNvCxnSpPr>
          <p:nvPr/>
        </p:nvCxnSpPr>
        <p:spPr>
          <a:xfrm flipV="1">
            <a:off x="2138145" y="4265618"/>
            <a:ext cx="465927" cy="222924"/>
          </a:xfrm>
          <a:prstGeom prst="line">
            <a:avLst/>
          </a:prstGeom>
          <a:ln w="28575" cmpd="sng">
            <a:solidFill>
              <a:srgbClr val="FF66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endCxn id="27" idx="1"/>
          </p:cNvCxnSpPr>
          <p:nvPr/>
        </p:nvCxnSpPr>
        <p:spPr>
          <a:xfrm>
            <a:off x="2138145" y="3657042"/>
            <a:ext cx="518974" cy="217670"/>
          </a:xfrm>
          <a:prstGeom prst="line">
            <a:avLst/>
          </a:prstGeom>
          <a:ln w="28575" cmpd="sng">
            <a:solidFill>
              <a:srgbClr val="FF66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761936" y="3676923"/>
            <a:ext cx="111693" cy="101409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1477620" y="4509446"/>
            <a:ext cx="111693" cy="101409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2640764" y="3859862"/>
            <a:ext cx="111693" cy="101409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2587716" y="4179062"/>
            <a:ext cx="111693" cy="101409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1213989" y="3418918"/>
            <a:ext cx="210854" cy="230821"/>
          </a:xfrm>
          <a:prstGeom prst="line">
            <a:avLst/>
          </a:prstGeom>
          <a:ln w="28575" cmpd="sng">
            <a:solidFill>
              <a:srgbClr val="FF66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1382732" y="3591648"/>
            <a:ext cx="111693" cy="101409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83850" y="2869878"/>
            <a:ext cx="17862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C00000"/>
                </a:solidFill>
              </a:rPr>
              <a:t>Blood 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Pressure Meter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4117" y="4653943"/>
            <a:ext cx="17862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C00000"/>
                </a:solidFill>
              </a:rPr>
              <a:t>Smart Scale</a:t>
            </a:r>
          </a:p>
        </p:txBody>
      </p:sp>
      <p:cxnSp>
        <p:nvCxnSpPr>
          <p:cNvPr id="31" name="Straight Connector 30"/>
          <p:cNvCxnSpPr/>
          <p:nvPr/>
        </p:nvCxnSpPr>
        <p:spPr>
          <a:xfrm flipV="1">
            <a:off x="2782471" y="3320555"/>
            <a:ext cx="1541384" cy="53110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endCxn id="46" idx="1"/>
          </p:cNvCxnSpPr>
          <p:nvPr/>
        </p:nvCxnSpPr>
        <p:spPr>
          <a:xfrm flipV="1">
            <a:off x="6427560" y="2222891"/>
            <a:ext cx="889673" cy="46320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5621436" y="2556894"/>
            <a:ext cx="850106" cy="383267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Ontology Repository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259563" y="3497691"/>
            <a:ext cx="1002506" cy="442798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</a:rPr>
              <a:t>Semantic</a:t>
            </a:r>
          </a:p>
          <a:p>
            <a:pPr algn="ctr"/>
            <a:r>
              <a:rPr lang="en-US" sz="1100" dirty="0">
                <a:solidFill>
                  <a:schemeClr val="tx1"/>
                </a:solidFill>
              </a:rPr>
              <a:t>Repository</a:t>
            </a:r>
          </a:p>
          <a:p>
            <a:pPr algn="ctr"/>
            <a:r>
              <a:rPr lang="en-US" sz="1100" dirty="0">
                <a:solidFill>
                  <a:schemeClr val="tx1"/>
                </a:solidFill>
              </a:rPr>
              <a:t>(Triple Store)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600424" y="3223387"/>
            <a:ext cx="850106" cy="383267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Semantic 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</a:rPr>
              <a:t>Engine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654688" y="4368426"/>
            <a:ext cx="850106" cy="383267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Resource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</a:rPr>
              <a:t>Repository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17233" y="1987600"/>
            <a:ext cx="1369567" cy="470581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3</a:t>
            </a:r>
            <a:r>
              <a:rPr lang="en-US" sz="1200" baseline="30000" dirty="0">
                <a:solidFill>
                  <a:schemeClr val="tx1"/>
                </a:solidFill>
              </a:rPr>
              <a:t>rd</a:t>
            </a:r>
            <a:r>
              <a:rPr lang="en-US" sz="1200" dirty="0">
                <a:solidFill>
                  <a:schemeClr val="tx1"/>
                </a:solidFill>
              </a:rPr>
              <a:t> Party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</a:rPr>
              <a:t> (e.g., insurance company)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127639" y="3475157"/>
            <a:ext cx="2028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</a:rPr>
              <a:t>Home 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Gateway 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(MN-</a:t>
            </a:r>
            <a:r>
              <a:rPr lang="en-US" sz="1600" dirty="0" err="1">
                <a:solidFill>
                  <a:srgbClr val="C00000"/>
                </a:solidFill>
              </a:rPr>
              <a:t>CSE</a:t>
            </a:r>
            <a:r>
              <a:rPr lang="en-US" sz="1600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2" name="Right Arrow 1"/>
          <p:cNvSpPr/>
          <p:nvPr/>
        </p:nvSpPr>
        <p:spPr>
          <a:xfrm rot="1674130">
            <a:off x="2104360" y="3407079"/>
            <a:ext cx="786163" cy="318807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ight Arrow 48"/>
          <p:cNvSpPr/>
          <p:nvPr/>
        </p:nvSpPr>
        <p:spPr>
          <a:xfrm rot="11329731">
            <a:off x="6472764" y="3447249"/>
            <a:ext cx="923620" cy="318807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ight Arrow 50"/>
          <p:cNvSpPr/>
          <p:nvPr/>
        </p:nvSpPr>
        <p:spPr>
          <a:xfrm rot="20867825">
            <a:off x="3506989" y="3716065"/>
            <a:ext cx="714175" cy="261278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ight Arrow 52"/>
          <p:cNvSpPr/>
          <p:nvPr/>
        </p:nvSpPr>
        <p:spPr>
          <a:xfrm rot="8981819">
            <a:off x="6413654" y="2136465"/>
            <a:ext cx="884411" cy="318807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ight Arrow 53"/>
          <p:cNvSpPr/>
          <p:nvPr/>
        </p:nvSpPr>
        <p:spPr>
          <a:xfrm rot="10047778">
            <a:off x="5233892" y="3473057"/>
            <a:ext cx="372769" cy="318807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Freeform 8"/>
          <p:cNvSpPr>
            <a:spLocks/>
          </p:cNvSpPr>
          <p:nvPr/>
        </p:nvSpPr>
        <p:spPr bwMode="auto">
          <a:xfrm>
            <a:off x="6507414" y="1440592"/>
            <a:ext cx="2331786" cy="491715"/>
          </a:xfrm>
          <a:custGeom>
            <a:avLst/>
            <a:gdLst>
              <a:gd name="T0" fmla="*/ 0 w 2624"/>
              <a:gd name="T1" fmla="*/ 179 h 1072"/>
              <a:gd name="T2" fmla="*/ 179 w 2624"/>
              <a:gd name="T3" fmla="*/ 0 h 1072"/>
              <a:gd name="T4" fmla="*/ 2446 w 2624"/>
              <a:gd name="T5" fmla="*/ 0 h 1072"/>
              <a:gd name="T6" fmla="*/ 2624 w 2624"/>
              <a:gd name="T7" fmla="*/ 179 h 1072"/>
              <a:gd name="T8" fmla="*/ 2624 w 2624"/>
              <a:gd name="T9" fmla="*/ 894 h 1072"/>
              <a:gd name="T10" fmla="*/ 2446 w 2624"/>
              <a:gd name="T11" fmla="*/ 1072 h 1072"/>
              <a:gd name="T12" fmla="*/ 179 w 2624"/>
              <a:gd name="T13" fmla="*/ 1072 h 1072"/>
              <a:gd name="T14" fmla="*/ 0 w 2624"/>
              <a:gd name="T15" fmla="*/ 894 h 1072"/>
              <a:gd name="T16" fmla="*/ 0 w 2624"/>
              <a:gd name="T17" fmla="*/ 179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24" h="1072">
                <a:moveTo>
                  <a:pt x="0" y="179"/>
                </a:moveTo>
                <a:cubicBezTo>
                  <a:pt x="0" y="80"/>
                  <a:pt x="80" y="0"/>
                  <a:pt x="179" y="0"/>
                </a:cubicBezTo>
                <a:lnTo>
                  <a:pt x="2446" y="0"/>
                </a:lnTo>
                <a:cubicBezTo>
                  <a:pt x="2544" y="0"/>
                  <a:pt x="2624" y="80"/>
                  <a:pt x="2624" y="179"/>
                </a:cubicBezTo>
                <a:lnTo>
                  <a:pt x="2624" y="894"/>
                </a:lnTo>
                <a:cubicBezTo>
                  <a:pt x="2624" y="992"/>
                  <a:pt x="2544" y="1072"/>
                  <a:pt x="2446" y="1072"/>
                </a:cubicBezTo>
                <a:lnTo>
                  <a:pt x="179" y="1072"/>
                </a:lnTo>
                <a:cubicBezTo>
                  <a:pt x="80" y="1072"/>
                  <a:pt x="0" y="992"/>
                  <a:pt x="0" y="894"/>
                </a:cubicBezTo>
                <a:lnTo>
                  <a:pt x="0" y="179"/>
                </a:lnTo>
                <a:close/>
              </a:path>
            </a:pathLst>
          </a:custGeom>
          <a:solidFill>
            <a:srgbClr val="FFFF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sz="1100" b="1" u="sng" dirty="0" smtClean="0">
                <a:solidFill>
                  <a:srgbClr val="FF0000"/>
                </a:solidFill>
              </a:rPr>
              <a:t>Q1</a:t>
            </a:r>
            <a:r>
              <a:rPr lang="en-US" sz="1100" b="1" u="sng" dirty="0">
                <a:solidFill>
                  <a:srgbClr val="FF0000"/>
                </a:solidFill>
              </a:rPr>
              <a:t>: </a:t>
            </a:r>
            <a:r>
              <a:rPr lang="en-US" sz="1100" b="1" dirty="0"/>
              <a:t> </a:t>
            </a:r>
            <a:r>
              <a:rPr lang="en-US" sz="1100" b="1" dirty="0" smtClean="0"/>
              <a:t>How to input (E-health) Ontology for oneM2M system use.</a:t>
            </a:r>
            <a:endParaRPr lang="en-US" sz="1100" b="1" dirty="0"/>
          </a:p>
        </p:txBody>
      </p:sp>
      <p:sp>
        <p:nvSpPr>
          <p:cNvPr id="57" name="Freeform 8"/>
          <p:cNvSpPr>
            <a:spLocks/>
          </p:cNvSpPr>
          <p:nvPr/>
        </p:nvSpPr>
        <p:spPr bwMode="auto">
          <a:xfrm>
            <a:off x="2262034" y="2449841"/>
            <a:ext cx="1893300" cy="650653"/>
          </a:xfrm>
          <a:custGeom>
            <a:avLst/>
            <a:gdLst>
              <a:gd name="T0" fmla="*/ 0 w 2624"/>
              <a:gd name="T1" fmla="*/ 179 h 1072"/>
              <a:gd name="T2" fmla="*/ 179 w 2624"/>
              <a:gd name="T3" fmla="*/ 0 h 1072"/>
              <a:gd name="T4" fmla="*/ 2446 w 2624"/>
              <a:gd name="T5" fmla="*/ 0 h 1072"/>
              <a:gd name="T6" fmla="*/ 2624 w 2624"/>
              <a:gd name="T7" fmla="*/ 179 h 1072"/>
              <a:gd name="T8" fmla="*/ 2624 w 2624"/>
              <a:gd name="T9" fmla="*/ 894 h 1072"/>
              <a:gd name="T10" fmla="*/ 2446 w 2624"/>
              <a:gd name="T11" fmla="*/ 1072 h 1072"/>
              <a:gd name="T12" fmla="*/ 179 w 2624"/>
              <a:gd name="T13" fmla="*/ 1072 h 1072"/>
              <a:gd name="T14" fmla="*/ 0 w 2624"/>
              <a:gd name="T15" fmla="*/ 894 h 1072"/>
              <a:gd name="T16" fmla="*/ 0 w 2624"/>
              <a:gd name="T17" fmla="*/ 179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24" h="1072">
                <a:moveTo>
                  <a:pt x="0" y="179"/>
                </a:moveTo>
                <a:cubicBezTo>
                  <a:pt x="0" y="80"/>
                  <a:pt x="80" y="0"/>
                  <a:pt x="179" y="0"/>
                </a:cubicBezTo>
                <a:lnTo>
                  <a:pt x="2446" y="0"/>
                </a:lnTo>
                <a:cubicBezTo>
                  <a:pt x="2544" y="0"/>
                  <a:pt x="2624" y="80"/>
                  <a:pt x="2624" y="179"/>
                </a:cubicBezTo>
                <a:lnTo>
                  <a:pt x="2624" y="894"/>
                </a:lnTo>
                <a:cubicBezTo>
                  <a:pt x="2624" y="992"/>
                  <a:pt x="2544" y="1072"/>
                  <a:pt x="2446" y="1072"/>
                </a:cubicBezTo>
                <a:lnTo>
                  <a:pt x="179" y="1072"/>
                </a:lnTo>
                <a:cubicBezTo>
                  <a:pt x="80" y="1072"/>
                  <a:pt x="0" y="992"/>
                  <a:pt x="0" y="894"/>
                </a:cubicBezTo>
                <a:lnTo>
                  <a:pt x="0" y="179"/>
                </a:lnTo>
                <a:close/>
              </a:path>
            </a:pathLst>
          </a:custGeom>
          <a:solidFill>
            <a:srgbClr val="FFFF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sz="1100" b="1" u="sng" dirty="0">
                <a:solidFill>
                  <a:srgbClr val="FF0000"/>
                </a:solidFill>
              </a:rPr>
              <a:t>Q</a:t>
            </a:r>
            <a:r>
              <a:rPr lang="en-US" sz="1100" b="1" u="sng" dirty="0" smtClean="0">
                <a:solidFill>
                  <a:srgbClr val="FF0000"/>
                </a:solidFill>
              </a:rPr>
              <a:t> </a:t>
            </a:r>
            <a:r>
              <a:rPr lang="en-US" sz="1100" b="1" u="sng" dirty="0" smtClean="0">
                <a:solidFill>
                  <a:srgbClr val="FF0000"/>
                </a:solidFill>
              </a:rPr>
              <a:t>2. </a:t>
            </a:r>
            <a:r>
              <a:rPr lang="en-US" sz="1100" b="1" dirty="0" smtClean="0"/>
              <a:t>How to create </a:t>
            </a:r>
            <a:r>
              <a:rPr lang="en-US" sz="1100" b="1" dirty="0"/>
              <a:t>semantic </a:t>
            </a:r>
            <a:r>
              <a:rPr lang="en-US" sz="1100" b="1" dirty="0" smtClean="0"/>
              <a:t>descriptions and annotate resources</a:t>
            </a:r>
            <a:endParaRPr lang="en-US" sz="1100" b="1" dirty="0"/>
          </a:p>
        </p:txBody>
      </p:sp>
      <p:sp>
        <p:nvSpPr>
          <p:cNvPr id="58" name="Freeform 8"/>
          <p:cNvSpPr>
            <a:spLocks/>
          </p:cNvSpPr>
          <p:nvPr/>
        </p:nvSpPr>
        <p:spPr bwMode="auto">
          <a:xfrm>
            <a:off x="3860661" y="4119408"/>
            <a:ext cx="1888243" cy="667694"/>
          </a:xfrm>
          <a:custGeom>
            <a:avLst/>
            <a:gdLst>
              <a:gd name="T0" fmla="*/ 0 w 2624"/>
              <a:gd name="T1" fmla="*/ 179 h 1072"/>
              <a:gd name="T2" fmla="*/ 179 w 2624"/>
              <a:gd name="T3" fmla="*/ 0 h 1072"/>
              <a:gd name="T4" fmla="*/ 2446 w 2624"/>
              <a:gd name="T5" fmla="*/ 0 h 1072"/>
              <a:gd name="T6" fmla="*/ 2624 w 2624"/>
              <a:gd name="T7" fmla="*/ 179 h 1072"/>
              <a:gd name="T8" fmla="*/ 2624 w 2624"/>
              <a:gd name="T9" fmla="*/ 894 h 1072"/>
              <a:gd name="T10" fmla="*/ 2446 w 2624"/>
              <a:gd name="T11" fmla="*/ 1072 h 1072"/>
              <a:gd name="T12" fmla="*/ 179 w 2624"/>
              <a:gd name="T13" fmla="*/ 1072 h 1072"/>
              <a:gd name="T14" fmla="*/ 0 w 2624"/>
              <a:gd name="T15" fmla="*/ 894 h 1072"/>
              <a:gd name="T16" fmla="*/ 0 w 2624"/>
              <a:gd name="T17" fmla="*/ 179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24" h="1072">
                <a:moveTo>
                  <a:pt x="0" y="179"/>
                </a:moveTo>
                <a:cubicBezTo>
                  <a:pt x="0" y="80"/>
                  <a:pt x="80" y="0"/>
                  <a:pt x="179" y="0"/>
                </a:cubicBezTo>
                <a:lnTo>
                  <a:pt x="2446" y="0"/>
                </a:lnTo>
                <a:cubicBezTo>
                  <a:pt x="2544" y="0"/>
                  <a:pt x="2624" y="80"/>
                  <a:pt x="2624" y="179"/>
                </a:cubicBezTo>
                <a:lnTo>
                  <a:pt x="2624" y="894"/>
                </a:lnTo>
                <a:cubicBezTo>
                  <a:pt x="2624" y="992"/>
                  <a:pt x="2544" y="1072"/>
                  <a:pt x="2446" y="1072"/>
                </a:cubicBezTo>
                <a:lnTo>
                  <a:pt x="179" y="1072"/>
                </a:lnTo>
                <a:cubicBezTo>
                  <a:pt x="80" y="1072"/>
                  <a:pt x="0" y="992"/>
                  <a:pt x="0" y="894"/>
                </a:cubicBezTo>
                <a:lnTo>
                  <a:pt x="0" y="179"/>
                </a:lnTo>
                <a:close/>
              </a:path>
            </a:pathLst>
          </a:custGeom>
          <a:solidFill>
            <a:srgbClr val="FFFF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sz="1100" b="1" u="sng" dirty="0">
                <a:solidFill>
                  <a:srgbClr val="FF0000"/>
                </a:solidFill>
              </a:rPr>
              <a:t>Q</a:t>
            </a:r>
            <a:r>
              <a:rPr lang="en-US" sz="1100" b="1" u="sng" dirty="0" smtClean="0">
                <a:solidFill>
                  <a:srgbClr val="FF0000"/>
                </a:solidFill>
              </a:rPr>
              <a:t> </a:t>
            </a:r>
            <a:r>
              <a:rPr lang="en-US" sz="1100" b="1" u="sng" dirty="0">
                <a:solidFill>
                  <a:srgbClr val="FF0000"/>
                </a:solidFill>
              </a:rPr>
              <a:t>3: </a:t>
            </a:r>
            <a:r>
              <a:rPr lang="en-US" sz="1100" b="1" dirty="0"/>
              <a:t> </a:t>
            </a:r>
            <a:r>
              <a:rPr lang="en-US" sz="1100" b="1" dirty="0" smtClean="0"/>
              <a:t>Enable Semantic </a:t>
            </a:r>
            <a:r>
              <a:rPr lang="en-US" sz="1100" b="1" dirty="0"/>
              <a:t>Repository (</a:t>
            </a:r>
            <a:r>
              <a:rPr lang="en-US" sz="1100" b="1" dirty="0" err="1"/>
              <a:t>TripleStore</a:t>
            </a:r>
            <a:r>
              <a:rPr lang="en-US" sz="1100" b="1" dirty="0"/>
              <a:t>)</a:t>
            </a:r>
          </a:p>
          <a:p>
            <a:pPr>
              <a:lnSpc>
                <a:spcPct val="110000"/>
              </a:lnSpc>
            </a:pPr>
            <a:r>
              <a:rPr lang="en-US" sz="1100" b="1" dirty="0"/>
              <a:t>t</a:t>
            </a:r>
            <a:r>
              <a:rPr lang="en-US" sz="1100" b="1" dirty="0" smtClean="0"/>
              <a:t>o store RDF triples?</a:t>
            </a:r>
            <a:endParaRPr lang="en-US" sz="1100" b="1" dirty="0"/>
          </a:p>
        </p:txBody>
      </p:sp>
      <p:sp>
        <p:nvSpPr>
          <p:cNvPr id="59" name="Freeform 8"/>
          <p:cNvSpPr>
            <a:spLocks/>
          </p:cNvSpPr>
          <p:nvPr/>
        </p:nvSpPr>
        <p:spPr bwMode="auto">
          <a:xfrm>
            <a:off x="6732758" y="4132847"/>
            <a:ext cx="1768680" cy="701572"/>
          </a:xfrm>
          <a:custGeom>
            <a:avLst/>
            <a:gdLst>
              <a:gd name="T0" fmla="*/ 0 w 2624"/>
              <a:gd name="T1" fmla="*/ 179 h 1072"/>
              <a:gd name="T2" fmla="*/ 179 w 2624"/>
              <a:gd name="T3" fmla="*/ 0 h 1072"/>
              <a:gd name="T4" fmla="*/ 2446 w 2624"/>
              <a:gd name="T5" fmla="*/ 0 h 1072"/>
              <a:gd name="T6" fmla="*/ 2624 w 2624"/>
              <a:gd name="T7" fmla="*/ 179 h 1072"/>
              <a:gd name="T8" fmla="*/ 2624 w 2624"/>
              <a:gd name="T9" fmla="*/ 894 h 1072"/>
              <a:gd name="T10" fmla="*/ 2446 w 2624"/>
              <a:gd name="T11" fmla="*/ 1072 h 1072"/>
              <a:gd name="T12" fmla="*/ 179 w 2624"/>
              <a:gd name="T13" fmla="*/ 1072 h 1072"/>
              <a:gd name="T14" fmla="*/ 0 w 2624"/>
              <a:gd name="T15" fmla="*/ 894 h 1072"/>
              <a:gd name="T16" fmla="*/ 0 w 2624"/>
              <a:gd name="T17" fmla="*/ 179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24" h="1072">
                <a:moveTo>
                  <a:pt x="0" y="179"/>
                </a:moveTo>
                <a:cubicBezTo>
                  <a:pt x="0" y="80"/>
                  <a:pt x="80" y="0"/>
                  <a:pt x="179" y="0"/>
                </a:cubicBezTo>
                <a:lnTo>
                  <a:pt x="2446" y="0"/>
                </a:lnTo>
                <a:cubicBezTo>
                  <a:pt x="2544" y="0"/>
                  <a:pt x="2624" y="80"/>
                  <a:pt x="2624" y="179"/>
                </a:cubicBezTo>
                <a:lnTo>
                  <a:pt x="2624" y="894"/>
                </a:lnTo>
                <a:cubicBezTo>
                  <a:pt x="2624" y="992"/>
                  <a:pt x="2544" y="1072"/>
                  <a:pt x="2446" y="1072"/>
                </a:cubicBezTo>
                <a:lnTo>
                  <a:pt x="179" y="1072"/>
                </a:lnTo>
                <a:cubicBezTo>
                  <a:pt x="80" y="1072"/>
                  <a:pt x="0" y="992"/>
                  <a:pt x="0" y="894"/>
                </a:cubicBezTo>
                <a:lnTo>
                  <a:pt x="0" y="179"/>
                </a:lnTo>
                <a:close/>
              </a:path>
            </a:pathLst>
          </a:custGeom>
          <a:solidFill>
            <a:srgbClr val="FFFF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sz="1100" b="1" u="sng" dirty="0">
                <a:solidFill>
                  <a:srgbClr val="FF0000"/>
                </a:solidFill>
              </a:rPr>
              <a:t>Q</a:t>
            </a:r>
            <a:r>
              <a:rPr lang="en-US" sz="1100" b="1" u="sng" dirty="0" smtClean="0">
                <a:solidFill>
                  <a:srgbClr val="FF0000"/>
                </a:solidFill>
              </a:rPr>
              <a:t> </a:t>
            </a:r>
            <a:r>
              <a:rPr lang="en-US" sz="1100" b="1" u="sng" dirty="0">
                <a:solidFill>
                  <a:srgbClr val="FF0000"/>
                </a:solidFill>
              </a:rPr>
              <a:t>4:</a:t>
            </a:r>
            <a:r>
              <a:rPr lang="en-US" sz="1100" b="1" dirty="0"/>
              <a:t> </a:t>
            </a:r>
            <a:r>
              <a:rPr lang="en-US" sz="1100" b="1" dirty="0" smtClean="0"/>
              <a:t> How to enable use of the Semantic </a:t>
            </a:r>
            <a:r>
              <a:rPr lang="en-US" sz="1100" b="1" dirty="0"/>
              <a:t>Repository (</a:t>
            </a:r>
            <a:r>
              <a:rPr lang="en-US" sz="1100" b="1" dirty="0" err="1"/>
              <a:t>TripleStore</a:t>
            </a:r>
            <a:r>
              <a:rPr lang="en-US" sz="1100" b="1" dirty="0" smtClean="0"/>
              <a:t>) for </a:t>
            </a:r>
            <a:r>
              <a:rPr lang="en-US" sz="1100" b="1" dirty="0" smtClean="0"/>
              <a:t>queries</a:t>
            </a:r>
            <a:endParaRPr lang="en-US" sz="1100" b="1" dirty="0"/>
          </a:p>
        </p:txBody>
      </p:sp>
      <p:sp>
        <p:nvSpPr>
          <p:cNvPr id="47" name="Title 2"/>
          <p:cNvSpPr txBox="1">
            <a:spLocks/>
          </p:cNvSpPr>
          <p:nvPr/>
        </p:nvSpPr>
        <p:spPr>
          <a:xfrm>
            <a:off x="609600" y="5538541"/>
            <a:ext cx="8229600" cy="421691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9pPr>
          </a:lstStyle>
          <a:p>
            <a:pPr algn="l"/>
            <a:r>
              <a:rPr lang="en-US" sz="2000" dirty="0" smtClean="0">
                <a:solidFill>
                  <a:schemeClr val="tx1"/>
                </a:solidFill>
                <a:latin typeface="Calibri"/>
                <a:cs typeface="Calibri"/>
              </a:rPr>
              <a:t>Illustrate questions/proposals via Blood Pressure reading use-case flows</a:t>
            </a:r>
            <a:endParaRPr lang="en-US" sz="2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4730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9" grpId="0" animBg="1"/>
      <p:bldP spid="51" grpId="0" animBg="1"/>
      <p:bldP spid="51" grpId="1" animBg="1"/>
      <p:bldP spid="53" grpId="0" animBg="1"/>
      <p:bldP spid="53" grpId="1" animBg="1"/>
      <p:bldP spid="54" grpId="0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" indent="0">
              <a:buNone/>
            </a:pPr>
            <a:r>
              <a:rPr lang="en-US" sz="2400" i="1" dirty="0" smtClean="0"/>
              <a:t>We propose for discussion the four steps identified in this use-case in order to address the following questions</a:t>
            </a:r>
            <a:endParaRPr lang="en-US" sz="2400" i="1" dirty="0" smtClean="0">
              <a:solidFill>
                <a:schemeClr val="tx1"/>
              </a:solidFill>
            </a:endParaRPr>
          </a:p>
          <a:p>
            <a:pPr marL="5715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457200" indent="-457200">
              <a:buFont typeface="+mj-lt"/>
              <a:buAutoNum type="alphaLcParenR"/>
            </a:pPr>
            <a:r>
              <a:rPr lang="en-US" sz="2400" dirty="0" smtClean="0">
                <a:solidFill>
                  <a:srgbClr val="C00000"/>
                </a:solidFill>
              </a:rPr>
              <a:t>How to store multiple ontologies such </a:t>
            </a:r>
            <a:r>
              <a:rPr lang="en-US" sz="2400" dirty="0">
                <a:solidFill>
                  <a:srgbClr val="C00000"/>
                </a:solidFill>
              </a:rPr>
              <a:t>that they can be </a:t>
            </a:r>
            <a:r>
              <a:rPr lang="en-US" sz="2400" dirty="0" smtClean="0">
                <a:solidFill>
                  <a:srgbClr val="C00000"/>
                </a:solidFill>
              </a:rPr>
              <a:t>discovered </a:t>
            </a:r>
            <a:r>
              <a:rPr lang="en-US" sz="2400" dirty="0">
                <a:solidFill>
                  <a:srgbClr val="C00000"/>
                </a:solidFill>
              </a:rPr>
              <a:t>and re-used by the M2M system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400" dirty="0" smtClean="0">
                <a:solidFill>
                  <a:srgbClr val="C00000"/>
                </a:solidFill>
              </a:rPr>
              <a:t>What the ontology repository resources should look like to enable use for semantic annotation</a:t>
            </a:r>
          </a:p>
          <a:p>
            <a:pPr marL="457200" indent="-457200">
              <a:buFont typeface="+mj-lt"/>
              <a:buAutoNum type="alphaLcParenR"/>
            </a:pPr>
            <a:r>
              <a:rPr lang="en-US" sz="2400" dirty="0" smtClean="0">
                <a:solidFill>
                  <a:srgbClr val="C00000"/>
                </a:solidFill>
              </a:rPr>
              <a:t>How to enable semantic queries using the given annotation</a:t>
            </a:r>
            <a:endParaRPr lang="en-US" sz="2400" dirty="0">
              <a:solidFill>
                <a:srgbClr val="C00000"/>
              </a:solidFill>
            </a:endParaRPr>
          </a:p>
          <a:p>
            <a:pPr lvl="0"/>
            <a:endParaRPr lang="en-US" sz="2000" dirty="0" smtClean="0">
              <a:solidFill>
                <a:srgbClr val="C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6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998509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Architectural support</a:t>
            </a:r>
            <a:br>
              <a:rPr lang="en-US" dirty="0" smtClean="0"/>
            </a:br>
            <a:r>
              <a:rPr lang="en-US" dirty="0" smtClean="0"/>
              <a:t> assumptions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r>
              <a:rPr lang="en-US" altLang="en-US" sz="2000" dirty="0" smtClean="0"/>
              <a:t>There are three architectural elements which have been discussed/proposed to support both the oneM2M Base Ontology and any extensions:</a:t>
            </a:r>
          </a:p>
          <a:p>
            <a:pPr lvl="1"/>
            <a:r>
              <a:rPr lang="en-US" altLang="en-US" sz="1800" dirty="0" err="1" smtClean="0"/>
              <a:t>ontologyRef</a:t>
            </a:r>
            <a:r>
              <a:rPr lang="en-US" altLang="en-US" sz="1800" dirty="0" smtClean="0"/>
              <a:t> attribute ( Release 1 agreement)</a:t>
            </a:r>
          </a:p>
          <a:p>
            <a:pPr lvl="2"/>
            <a:r>
              <a:rPr lang="en-US" altLang="en-US" sz="1600" dirty="0" smtClean="0"/>
              <a:t>For AE, container, </a:t>
            </a:r>
            <a:r>
              <a:rPr lang="en-US" altLang="en-US" sz="1600" dirty="0" err="1" smtClean="0"/>
              <a:t>contentInstance</a:t>
            </a:r>
            <a:r>
              <a:rPr lang="en-US" altLang="en-US" sz="1600" dirty="0" smtClean="0"/>
              <a:t> resources</a:t>
            </a:r>
          </a:p>
          <a:p>
            <a:pPr lvl="2"/>
            <a:r>
              <a:rPr lang="en-US" altLang="en-US" sz="1600" dirty="0" smtClean="0"/>
              <a:t>URI of the ontology used to represent the information that is managed and understood for that resource</a:t>
            </a:r>
          </a:p>
          <a:p>
            <a:pPr lvl="1"/>
            <a:r>
              <a:rPr lang="en-US" altLang="en-US" sz="1800" dirty="0" smtClean="0"/>
              <a:t>Semantic descriptor attribute ( several proposals)</a:t>
            </a:r>
          </a:p>
          <a:p>
            <a:pPr lvl="2"/>
            <a:r>
              <a:rPr lang="en-US" altLang="en-US" sz="1600" dirty="0" smtClean="0"/>
              <a:t>semantic descriptor with relationships and values for the parent resource</a:t>
            </a:r>
          </a:p>
          <a:p>
            <a:pPr lvl="2"/>
            <a:r>
              <a:rPr lang="en-US" sz="1600" dirty="0" smtClean="0"/>
              <a:t>RDF annotation or similar</a:t>
            </a:r>
          </a:p>
          <a:p>
            <a:pPr lvl="1"/>
            <a:r>
              <a:rPr lang="en-US" sz="1800" dirty="0" smtClean="0"/>
              <a:t>Ontology repository (MAS-2015-0528 NEC proposal)</a:t>
            </a:r>
          </a:p>
          <a:p>
            <a:pPr lvl="2"/>
            <a:r>
              <a:rPr lang="en-US" altLang="en-US" sz="1600" dirty="0" smtClean="0"/>
              <a:t>Supports Management of ontologies</a:t>
            </a:r>
          </a:p>
          <a:p>
            <a:pPr lvl="2"/>
            <a:r>
              <a:rPr lang="en-US" altLang="en-US" sz="1600" dirty="0" smtClean="0"/>
              <a:t>Supports CRUD, SPARQL query on ontology (as special retrieve)</a:t>
            </a:r>
            <a:endParaRPr lang="en-US" alt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7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449524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Ontology Repository Assumption</a:t>
            </a:r>
            <a:br>
              <a:rPr lang="en-US" sz="3600" dirty="0" smtClean="0"/>
            </a:br>
            <a:r>
              <a:rPr lang="en-US" sz="3600" dirty="0" smtClean="0"/>
              <a:t>MAS-2015-0528 </a:t>
            </a:r>
            <a:r>
              <a:rPr lang="en-US" sz="3600" dirty="0"/>
              <a:t>NEC proposal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757432"/>
            <a:ext cx="7859216" cy="4457203"/>
          </a:xfrm>
        </p:spPr>
        <p:txBody>
          <a:bodyPr/>
          <a:lstStyle/>
          <a:p>
            <a:r>
              <a:rPr lang="de-DE" sz="2000" dirty="0" smtClean="0"/>
              <a:t>Ontologies</a:t>
            </a:r>
          </a:p>
          <a:p>
            <a:pPr lvl="1"/>
            <a:r>
              <a:rPr lang="de-DE" sz="1800" dirty="0" smtClean="0"/>
              <a:t>Create </a:t>
            </a:r>
          </a:p>
          <a:p>
            <a:pPr lvl="2"/>
            <a:r>
              <a:rPr lang="de-DE" sz="1600" dirty="0" smtClean="0"/>
              <a:t>Provide ontology directly</a:t>
            </a:r>
          </a:p>
          <a:p>
            <a:pPr lvl="2"/>
            <a:r>
              <a:rPr lang="de-DE" sz="1600" dirty="0" smtClean="0"/>
              <a:t>Download ontology from URL</a:t>
            </a:r>
          </a:p>
          <a:p>
            <a:pPr lvl="1"/>
            <a:r>
              <a:rPr lang="de-DE" sz="1800" dirty="0"/>
              <a:t>Retrieve</a:t>
            </a:r>
          </a:p>
          <a:p>
            <a:pPr lvl="2"/>
            <a:r>
              <a:rPr lang="de-DE" sz="1600" dirty="0" smtClean="0"/>
              <a:t>List of supported ontologies</a:t>
            </a:r>
          </a:p>
          <a:p>
            <a:r>
              <a:rPr lang="de-DE" sz="2000" dirty="0"/>
              <a:t>&lt;ontology&gt;</a:t>
            </a:r>
          </a:p>
          <a:p>
            <a:pPr lvl="1"/>
            <a:r>
              <a:rPr lang="de-DE" sz="1800" dirty="0" smtClean="0"/>
              <a:t>Retrieve</a:t>
            </a:r>
          </a:p>
          <a:p>
            <a:pPr lvl="2"/>
            <a:r>
              <a:rPr lang="de-DE" sz="1600" dirty="0"/>
              <a:t>Read complete ontology</a:t>
            </a:r>
          </a:p>
          <a:p>
            <a:pPr lvl="2"/>
            <a:r>
              <a:rPr lang="de-DE" sz="1600" dirty="0" smtClean="0"/>
              <a:t>Retrieve parts based on (SPARQL) query (e.g. </a:t>
            </a:r>
            <a:r>
              <a:rPr lang="de-DE" sz="1600" dirty="0"/>
              <a:t>s</a:t>
            </a:r>
            <a:r>
              <a:rPr lang="de-DE" sz="1600" dirty="0" smtClean="0"/>
              <a:t>ubclasses)</a:t>
            </a:r>
          </a:p>
          <a:p>
            <a:pPr lvl="1"/>
            <a:r>
              <a:rPr lang="de-DE" sz="1800" dirty="0"/>
              <a:t>Update</a:t>
            </a:r>
          </a:p>
          <a:p>
            <a:pPr lvl="2"/>
            <a:r>
              <a:rPr lang="de-DE" sz="1600" dirty="0"/>
              <a:t>Complete ontology</a:t>
            </a:r>
          </a:p>
          <a:p>
            <a:pPr lvl="2"/>
            <a:r>
              <a:rPr lang="de-DE" sz="1600" dirty="0"/>
              <a:t>Partial update???</a:t>
            </a:r>
          </a:p>
          <a:p>
            <a:pPr lvl="1"/>
            <a:r>
              <a:rPr lang="de-DE" sz="1800" dirty="0"/>
              <a:t>Delete</a:t>
            </a:r>
            <a:endParaRPr lang="en-GB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8</a:t>
            </a:fld>
            <a:endParaRPr lang="en-US" altLang="ja-JP"/>
          </a:p>
        </p:txBody>
      </p:sp>
      <p:grpSp>
        <p:nvGrpSpPr>
          <p:cNvPr id="11" name="Group 10"/>
          <p:cNvGrpSpPr/>
          <p:nvPr/>
        </p:nvGrpSpPr>
        <p:grpSpPr>
          <a:xfrm>
            <a:off x="5364088" y="2686243"/>
            <a:ext cx="1440160" cy="504056"/>
            <a:chOff x="4860032" y="1660158"/>
            <a:chExt cx="1440160" cy="504056"/>
          </a:xfrm>
        </p:grpSpPr>
        <p:sp>
          <p:nvSpPr>
            <p:cNvPr id="6" name="Rectangle 5"/>
            <p:cNvSpPr/>
            <p:nvPr/>
          </p:nvSpPr>
          <p:spPr>
            <a:xfrm>
              <a:off x="4860032" y="1660158"/>
              <a:ext cx="1440160" cy="504056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997837" y="1727520"/>
              <a:ext cx="11645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smtClean="0"/>
                <a:t>ontologies</a:t>
              </a:r>
              <a:endParaRPr lang="en-GB" dirty="0"/>
            </a:p>
          </p:txBody>
        </p:sp>
      </p:grpSp>
      <p:cxnSp>
        <p:nvCxnSpPr>
          <p:cNvPr id="13" name="Straight Connector 12"/>
          <p:cNvCxnSpPr>
            <a:stCxn id="6" idx="2"/>
          </p:cNvCxnSpPr>
          <p:nvPr/>
        </p:nvCxnSpPr>
        <p:spPr>
          <a:xfrm>
            <a:off x="6084168" y="3190299"/>
            <a:ext cx="0" cy="2776954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4" name="Group 13"/>
          <p:cNvGrpSpPr/>
          <p:nvPr/>
        </p:nvGrpSpPr>
        <p:grpSpPr>
          <a:xfrm>
            <a:off x="6372199" y="3344930"/>
            <a:ext cx="2562316" cy="504056"/>
            <a:chOff x="4860031" y="1660158"/>
            <a:chExt cx="2562316" cy="504056"/>
          </a:xfrm>
        </p:grpSpPr>
        <p:sp>
          <p:nvSpPr>
            <p:cNvPr id="15" name="Rectangle 14"/>
            <p:cNvSpPr/>
            <p:nvPr/>
          </p:nvSpPr>
          <p:spPr>
            <a:xfrm>
              <a:off x="4860031" y="1660158"/>
              <a:ext cx="2562315" cy="504056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997837" y="1727520"/>
              <a:ext cx="242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smtClean="0"/>
                <a:t>oneM2M base ontology</a:t>
              </a:r>
              <a:endParaRPr lang="en-GB" dirty="0"/>
            </a:p>
          </p:txBody>
        </p:sp>
      </p:grpSp>
      <p:cxnSp>
        <p:nvCxnSpPr>
          <p:cNvPr id="18" name="Straight Connector 17"/>
          <p:cNvCxnSpPr>
            <a:stCxn id="15" idx="1"/>
          </p:cNvCxnSpPr>
          <p:nvPr/>
        </p:nvCxnSpPr>
        <p:spPr>
          <a:xfrm flipH="1">
            <a:off x="6084168" y="3596958"/>
            <a:ext cx="288031" cy="0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9" name="Group 18"/>
          <p:cNvGrpSpPr/>
          <p:nvPr/>
        </p:nvGrpSpPr>
        <p:grpSpPr>
          <a:xfrm>
            <a:off x="6372199" y="4085148"/>
            <a:ext cx="1562042" cy="504056"/>
            <a:chOff x="4860032" y="1660158"/>
            <a:chExt cx="1562042" cy="504056"/>
          </a:xfrm>
        </p:grpSpPr>
        <p:sp>
          <p:nvSpPr>
            <p:cNvPr id="20" name="Rectangle 19"/>
            <p:cNvSpPr/>
            <p:nvPr/>
          </p:nvSpPr>
          <p:spPr>
            <a:xfrm>
              <a:off x="4860032" y="1660158"/>
              <a:ext cx="1562042" cy="504056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97837" y="1727520"/>
              <a:ext cx="14242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smtClean="0"/>
                <a:t>SSN ontology</a:t>
              </a:r>
              <a:endParaRPr lang="en-GB" dirty="0"/>
            </a:p>
          </p:txBody>
        </p:sp>
      </p:grpSp>
      <p:cxnSp>
        <p:nvCxnSpPr>
          <p:cNvPr id="22" name="Straight Connector 21"/>
          <p:cNvCxnSpPr>
            <a:stCxn id="20" idx="1"/>
          </p:cNvCxnSpPr>
          <p:nvPr/>
        </p:nvCxnSpPr>
        <p:spPr>
          <a:xfrm flipH="1">
            <a:off x="6084169" y="4337176"/>
            <a:ext cx="288030" cy="0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4" name="Group 23"/>
          <p:cNvGrpSpPr/>
          <p:nvPr/>
        </p:nvGrpSpPr>
        <p:grpSpPr>
          <a:xfrm>
            <a:off x="6372198" y="4815125"/>
            <a:ext cx="2355528" cy="504056"/>
            <a:chOff x="4860032" y="1660158"/>
            <a:chExt cx="2355528" cy="504056"/>
          </a:xfrm>
        </p:grpSpPr>
        <p:sp>
          <p:nvSpPr>
            <p:cNvPr id="25" name="Rectangle 24"/>
            <p:cNvSpPr/>
            <p:nvPr/>
          </p:nvSpPr>
          <p:spPr>
            <a:xfrm>
              <a:off x="4860032" y="1660158"/>
              <a:ext cx="2355528" cy="504056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997837" y="1727520"/>
              <a:ext cx="22177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 smtClean="0"/>
                <a:t>Smart home ontology</a:t>
              </a:r>
              <a:endParaRPr lang="en-GB" dirty="0"/>
            </a:p>
          </p:txBody>
        </p:sp>
      </p:grpSp>
      <p:cxnSp>
        <p:nvCxnSpPr>
          <p:cNvPr id="27" name="Straight Connector 26"/>
          <p:cNvCxnSpPr>
            <a:stCxn id="25" idx="1"/>
          </p:cNvCxnSpPr>
          <p:nvPr/>
        </p:nvCxnSpPr>
        <p:spPr>
          <a:xfrm flipH="1">
            <a:off x="6084168" y="5067153"/>
            <a:ext cx="288030" cy="0"/>
          </a:xfrm>
          <a:prstGeom prst="lin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9" name="TextBox 28"/>
          <p:cNvSpPr txBox="1"/>
          <p:nvPr/>
        </p:nvSpPr>
        <p:spPr>
          <a:xfrm>
            <a:off x="3229665" y="1757432"/>
            <a:ext cx="5080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i="1" dirty="0" smtClean="0"/>
              <a:t>Proposal for discussion – neither final nor complete</a:t>
            </a:r>
            <a:endParaRPr lang="en-GB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5940151" y="6214635"/>
            <a:ext cx="112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324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71" y="1674228"/>
            <a:ext cx="5967829" cy="29789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alibri"/>
                <a:cs typeface="Calibri"/>
              </a:rPr>
              <a:t>Q</a:t>
            </a:r>
            <a:r>
              <a:rPr lang="en-US" sz="3600" dirty="0" smtClean="0">
                <a:latin typeface="Calibri"/>
                <a:cs typeface="Calibri"/>
              </a:rPr>
              <a:t>1</a:t>
            </a:r>
            <a:r>
              <a:rPr lang="en-US" sz="3600" dirty="0" smtClean="0">
                <a:latin typeface="Calibri"/>
                <a:cs typeface="Calibri"/>
              </a:rPr>
              <a:t>: Example Definition: Class</a:t>
            </a:r>
            <a:r>
              <a:rPr lang="en-US" sz="3600" dirty="0">
                <a:latin typeface="Calibri"/>
                <a:cs typeface="Calibri"/>
              </a:rPr>
              <a:t> </a:t>
            </a:r>
            <a:r>
              <a:rPr lang="en-US" sz="3600" dirty="0" smtClean="0">
                <a:latin typeface="Calibri"/>
                <a:cs typeface="Calibri"/>
              </a:rPr>
              <a:t>    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15616" y="5013176"/>
            <a:ext cx="5014816" cy="8572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200" b="1" dirty="0" err="1"/>
              <a:t>rdfs:Class</a:t>
            </a:r>
            <a:r>
              <a:rPr lang="en-US" sz="1200" b="1" dirty="0"/>
              <a:t> </a:t>
            </a:r>
            <a:r>
              <a:rPr lang="en-US" sz="1200" dirty="0"/>
              <a:t>– declare a resource as a class for other resources</a:t>
            </a:r>
          </a:p>
          <a:p>
            <a:r>
              <a:rPr lang="en-US" sz="1200" b="1" dirty="0" err="1"/>
              <a:t>rdf:type</a:t>
            </a:r>
            <a:r>
              <a:rPr lang="en-US" sz="1200" dirty="0"/>
              <a:t> – specify that a resource is an instance of a specific RDFS class</a:t>
            </a:r>
          </a:p>
          <a:p>
            <a:r>
              <a:rPr lang="en-US" sz="1200" b="1" dirty="0" err="1"/>
              <a:t>rdfs:subClassOf</a:t>
            </a:r>
            <a:r>
              <a:rPr lang="en-US" sz="1200" b="1" dirty="0"/>
              <a:t> </a:t>
            </a:r>
            <a:r>
              <a:rPr lang="en-US" sz="1200" dirty="0"/>
              <a:t>– declare hierarchies of classes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4859899" y="1633870"/>
            <a:ext cx="1693301" cy="757541"/>
          </a:xfrm>
          <a:custGeom>
            <a:avLst/>
            <a:gdLst>
              <a:gd name="T0" fmla="*/ 0 w 2624"/>
              <a:gd name="T1" fmla="*/ 179 h 1072"/>
              <a:gd name="T2" fmla="*/ 179 w 2624"/>
              <a:gd name="T3" fmla="*/ 0 h 1072"/>
              <a:gd name="T4" fmla="*/ 2446 w 2624"/>
              <a:gd name="T5" fmla="*/ 0 h 1072"/>
              <a:gd name="T6" fmla="*/ 2624 w 2624"/>
              <a:gd name="T7" fmla="*/ 179 h 1072"/>
              <a:gd name="T8" fmla="*/ 2624 w 2624"/>
              <a:gd name="T9" fmla="*/ 894 h 1072"/>
              <a:gd name="T10" fmla="*/ 2446 w 2624"/>
              <a:gd name="T11" fmla="*/ 1072 h 1072"/>
              <a:gd name="T12" fmla="*/ 179 w 2624"/>
              <a:gd name="T13" fmla="*/ 1072 h 1072"/>
              <a:gd name="T14" fmla="*/ 0 w 2624"/>
              <a:gd name="T15" fmla="*/ 894 h 1072"/>
              <a:gd name="T16" fmla="*/ 0 w 2624"/>
              <a:gd name="T17" fmla="*/ 179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24" h="1072">
                <a:moveTo>
                  <a:pt x="0" y="179"/>
                </a:moveTo>
                <a:cubicBezTo>
                  <a:pt x="0" y="80"/>
                  <a:pt x="80" y="0"/>
                  <a:pt x="179" y="0"/>
                </a:cubicBezTo>
                <a:lnTo>
                  <a:pt x="2446" y="0"/>
                </a:lnTo>
                <a:cubicBezTo>
                  <a:pt x="2544" y="0"/>
                  <a:pt x="2624" y="80"/>
                  <a:pt x="2624" y="179"/>
                </a:cubicBezTo>
                <a:lnTo>
                  <a:pt x="2624" y="894"/>
                </a:lnTo>
                <a:cubicBezTo>
                  <a:pt x="2624" y="992"/>
                  <a:pt x="2544" y="1072"/>
                  <a:pt x="2446" y="1072"/>
                </a:cubicBezTo>
                <a:lnTo>
                  <a:pt x="179" y="1072"/>
                </a:lnTo>
                <a:cubicBezTo>
                  <a:pt x="80" y="1072"/>
                  <a:pt x="0" y="992"/>
                  <a:pt x="0" y="894"/>
                </a:cubicBezTo>
                <a:lnTo>
                  <a:pt x="0" y="179"/>
                </a:lnTo>
                <a:close/>
              </a:path>
            </a:pathLst>
          </a:custGeom>
          <a:solidFill>
            <a:srgbClr val="FFFF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sz="1100" b="1" dirty="0" smtClean="0"/>
              <a:t>Define Concepts </a:t>
            </a:r>
            <a:r>
              <a:rPr lang="en-US" sz="1100" b="1" dirty="0"/>
              <a:t>such as “Patient”, “Blood Pressure Meter”, etc</a:t>
            </a:r>
            <a:r>
              <a:rPr lang="en-US" sz="1100" b="1" dirty="0" smtClean="0"/>
              <a:t>. </a:t>
            </a:r>
            <a:endParaRPr lang="en-US" sz="1100" b="1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4123080"/>
              </p:ext>
            </p:extLst>
          </p:nvPr>
        </p:nvGraphicFramePr>
        <p:xfrm>
          <a:off x="6914690" y="2348880"/>
          <a:ext cx="1685925" cy="277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Visio" r:id="rId4" imgW="1657266" imgH="2771820" progId="Visio.Drawing.11">
                  <p:embed/>
                </p:oleObj>
              </mc:Choice>
              <mc:Fallback>
                <p:oleObj name="Visio" r:id="rId4" imgW="1657266" imgH="277182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4690" y="2348880"/>
                        <a:ext cx="1685925" cy="277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977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Calibri"/>
                <a:cs typeface="Calibri"/>
              </a:rPr>
              <a:t>Q1: Example Definition: Property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10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99079" y="4941168"/>
            <a:ext cx="8637462" cy="10286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1200" b="1" dirty="0" err="1"/>
              <a:t>rdfs:Property</a:t>
            </a:r>
            <a:r>
              <a:rPr lang="en-US" sz="1200" b="1" dirty="0"/>
              <a:t> </a:t>
            </a:r>
            <a:r>
              <a:rPr lang="en-US" sz="1200" dirty="0"/>
              <a:t>– declare the class of properties</a:t>
            </a:r>
          </a:p>
          <a:p>
            <a:pPr>
              <a:lnSpc>
                <a:spcPct val="90000"/>
              </a:lnSpc>
            </a:pPr>
            <a:r>
              <a:rPr lang="en-US" sz="1200" b="1" dirty="0" err="1"/>
              <a:t>rdfs:domain</a:t>
            </a:r>
            <a:r>
              <a:rPr lang="en-US" sz="1200" b="1" dirty="0"/>
              <a:t> </a:t>
            </a:r>
            <a:r>
              <a:rPr lang="en-US" sz="1200" dirty="0"/>
              <a:t>– mean that when the specified property is used in a triple, the </a:t>
            </a:r>
            <a:r>
              <a:rPr lang="en-US" sz="1200" b="1" dirty="0"/>
              <a:t>subject</a:t>
            </a:r>
            <a:r>
              <a:rPr lang="en-US" sz="1200" dirty="0"/>
              <a:t> of the triple will always be an instance of the class specified by the </a:t>
            </a:r>
            <a:r>
              <a:rPr lang="en-US" sz="1200" dirty="0" err="1"/>
              <a:t>rdfs:domain</a:t>
            </a:r>
            <a:r>
              <a:rPr lang="en-US" sz="1200" dirty="0"/>
              <a:t> property in the ontology.</a:t>
            </a:r>
          </a:p>
          <a:p>
            <a:pPr>
              <a:lnSpc>
                <a:spcPct val="90000"/>
              </a:lnSpc>
            </a:pPr>
            <a:r>
              <a:rPr lang="en-US" sz="1200" b="1" dirty="0" err="1"/>
              <a:t>rdfs:range</a:t>
            </a:r>
            <a:r>
              <a:rPr lang="en-US" sz="1200" b="1" dirty="0"/>
              <a:t> </a:t>
            </a:r>
            <a:r>
              <a:rPr lang="en-US" sz="1200" dirty="0"/>
              <a:t>-- mean that when the specified property is used in a triple, the </a:t>
            </a:r>
            <a:r>
              <a:rPr lang="en-US" sz="1200" b="1" dirty="0"/>
              <a:t>object</a:t>
            </a:r>
            <a:r>
              <a:rPr lang="en-US" sz="1200" dirty="0"/>
              <a:t> of the triple will always be an instance of the class specified by the </a:t>
            </a:r>
            <a:r>
              <a:rPr lang="en-US" sz="1200" dirty="0" err="1"/>
              <a:t>rdfs:range</a:t>
            </a:r>
            <a:r>
              <a:rPr lang="en-US" sz="1200" dirty="0"/>
              <a:t> property in the ontology.</a:t>
            </a:r>
          </a:p>
        </p:txBody>
      </p:sp>
      <p:sp>
        <p:nvSpPr>
          <p:cNvPr id="7" name="Rectangle 6"/>
          <p:cNvSpPr/>
          <p:nvPr/>
        </p:nvSpPr>
        <p:spPr>
          <a:xfrm>
            <a:off x="3931138" y="4023797"/>
            <a:ext cx="23165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0070C0"/>
                </a:solidFill>
              </a:rPr>
              <a:t>sValue</a:t>
            </a:r>
            <a:r>
              <a:rPr lang="en-US" b="1" dirty="0" smtClean="0">
                <a:solidFill>
                  <a:srgbClr val="0070C0"/>
                </a:solidFill>
              </a:rPr>
              <a:t>: </a:t>
            </a:r>
            <a:r>
              <a:rPr lang="en-US" b="1" dirty="0">
                <a:solidFill>
                  <a:srgbClr val="0070C0"/>
                </a:solidFill>
              </a:rPr>
              <a:t>systolic </a:t>
            </a:r>
            <a:r>
              <a:rPr lang="en-US" b="1" dirty="0" smtClean="0">
                <a:solidFill>
                  <a:srgbClr val="0070C0"/>
                </a:solidFill>
              </a:rPr>
              <a:t>value</a:t>
            </a:r>
          </a:p>
          <a:p>
            <a:r>
              <a:rPr lang="en-US" b="1" dirty="0" err="1" smtClean="0">
                <a:solidFill>
                  <a:srgbClr val="0070C0"/>
                </a:solidFill>
              </a:rPr>
              <a:t>dValue</a:t>
            </a:r>
            <a:r>
              <a:rPr lang="en-US" b="1" dirty="0" smtClean="0">
                <a:solidFill>
                  <a:srgbClr val="0070C0"/>
                </a:solidFill>
              </a:rPr>
              <a:t>: diastolic value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79" y="1769966"/>
            <a:ext cx="5848591" cy="1982791"/>
          </a:xfrm>
          <a:prstGeom prst="rect">
            <a:avLst/>
          </a:prstGeom>
        </p:spPr>
      </p:pic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4816174"/>
              </p:ext>
            </p:extLst>
          </p:nvPr>
        </p:nvGraphicFramePr>
        <p:xfrm>
          <a:off x="6560502" y="2032394"/>
          <a:ext cx="1685925" cy="277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name="Visio" r:id="rId4" imgW="1657266" imgH="2771820" progId="Visio.Drawing.11">
                  <p:embed/>
                </p:oleObj>
              </mc:Choice>
              <mc:Fallback>
                <p:oleObj name="Visio" r:id="rId4" imgW="1657266" imgH="277182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0502" y="2032394"/>
                        <a:ext cx="1685925" cy="277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583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137494" y="1507693"/>
          <a:ext cx="5530412" cy="40726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Visio" r:id="rId4" imgW="8429498" imgH="6191370" progId="Visio.Drawing.11">
                  <p:embed/>
                </p:oleObj>
              </mc:Choice>
              <mc:Fallback>
                <p:oleObj name="Visio" r:id="rId4" imgW="8429498" imgH="6191370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37494" y="1507693"/>
                        <a:ext cx="5530412" cy="40726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3200" dirty="0" smtClean="0">
                <a:latin typeface="Calibri"/>
                <a:cs typeface="Calibri"/>
              </a:rPr>
              <a:t>Q2: </a:t>
            </a:r>
            <a:r>
              <a:rPr lang="en-US" sz="3200" dirty="0" smtClean="0">
                <a:latin typeface="Calibri"/>
                <a:cs typeface="Calibri"/>
              </a:rPr>
              <a:t>Creating Semantic Annotations &amp; Triples</a:t>
            </a:r>
            <a:endParaRPr lang="en-US" sz="3200" dirty="0">
              <a:latin typeface="Calibri"/>
              <a:cs typeface="Calibri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11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63773" y="2211774"/>
            <a:ext cx="3080471" cy="7505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63770" y="3025861"/>
            <a:ext cx="3080472" cy="7653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071284" y="3800683"/>
            <a:ext cx="3596622" cy="17033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289378" y="1803146"/>
            <a:ext cx="1774392" cy="690223"/>
            <a:chOff x="697676" y="718580"/>
            <a:chExt cx="1774392" cy="690223"/>
          </a:xfrm>
        </p:grpSpPr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697676" y="718580"/>
              <a:ext cx="1411451" cy="549566"/>
            </a:xfrm>
            <a:custGeom>
              <a:avLst/>
              <a:gdLst>
                <a:gd name="T0" fmla="*/ 0 w 2624"/>
                <a:gd name="T1" fmla="*/ 179 h 1072"/>
                <a:gd name="T2" fmla="*/ 179 w 2624"/>
                <a:gd name="T3" fmla="*/ 0 h 1072"/>
                <a:gd name="T4" fmla="*/ 2446 w 2624"/>
                <a:gd name="T5" fmla="*/ 0 h 1072"/>
                <a:gd name="T6" fmla="*/ 2624 w 2624"/>
                <a:gd name="T7" fmla="*/ 179 h 1072"/>
                <a:gd name="T8" fmla="*/ 2624 w 2624"/>
                <a:gd name="T9" fmla="*/ 894 h 1072"/>
                <a:gd name="T10" fmla="*/ 2446 w 2624"/>
                <a:gd name="T11" fmla="*/ 1072 h 1072"/>
                <a:gd name="T12" fmla="*/ 179 w 2624"/>
                <a:gd name="T13" fmla="*/ 1072 h 1072"/>
                <a:gd name="T14" fmla="*/ 0 w 2624"/>
                <a:gd name="T15" fmla="*/ 894 h 1072"/>
                <a:gd name="T16" fmla="*/ 0 w 2624"/>
                <a:gd name="T17" fmla="*/ 179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4" h="1072">
                  <a:moveTo>
                    <a:pt x="0" y="179"/>
                  </a:moveTo>
                  <a:cubicBezTo>
                    <a:pt x="0" y="80"/>
                    <a:pt x="80" y="0"/>
                    <a:pt x="179" y="0"/>
                  </a:cubicBezTo>
                  <a:lnTo>
                    <a:pt x="2446" y="0"/>
                  </a:lnTo>
                  <a:cubicBezTo>
                    <a:pt x="2544" y="0"/>
                    <a:pt x="2624" y="80"/>
                    <a:pt x="2624" y="179"/>
                  </a:cubicBezTo>
                  <a:lnTo>
                    <a:pt x="2624" y="894"/>
                  </a:lnTo>
                  <a:cubicBezTo>
                    <a:pt x="2624" y="992"/>
                    <a:pt x="2544" y="1072"/>
                    <a:pt x="2446" y="1072"/>
                  </a:cubicBezTo>
                  <a:lnTo>
                    <a:pt x="179" y="1072"/>
                  </a:lnTo>
                  <a:cubicBezTo>
                    <a:pt x="80" y="1072"/>
                    <a:pt x="0" y="992"/>
                    <a:pt x="0" y="894"/>
                  </a:cubicBezTo>
                  <a:lnTo>
                    <a:pt x="0" y="179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10000"/>
                </a:lnSpc>
              </a:pPr>
              <a:r>
                <a:rPr lang="en-US" sz="1100" b="1" dirty="0"/>
                <a:t>Create the real measurement data</a:t>
              </a:r>
            </a:p>
          </p:txBody>
        </p:sp>
        <p:pic>
          <p:nvPicPr>
            <p:cNvPr id="16" name="Straight Connector 64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98597">
              <a:off x="2086105" y="1218730"/>
              <a:ext cx="385963" cy="1900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/>
          <p:nvPr/>
        </p:nvGrpSpPr>
        <p:grpSpPr>
          <a:xfrm>
            <a:off x="1239768" y="2897413"/>
            <a:ext cx="1840698" cy="678334"/>
            <a:chOff x="711880" y="2008424"/>
            <a:chExt cx="1840698" cy="678334"/>
          </a:xfrm>
        </p:grpSpPr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711880" y="2008424"/>
              <a:ext cx="1549481" cy="678334"/>
            </a:xfrm>
            <a:custGeom>
              <a:avLst/>
              <a:gdLst>
                <a:gd name="T0" fmla="*/ 0 w 2624"/>
                <a:gd name="T1" fmla="*/ 179 h 1072"/>
                <a:gd name="T2" fmla="*/ 179 w 2624"/>
                <a:gd name="T3" fmla="*/ 0 h 1072"/>
                <a:gd name="T4" fmla="*/ 2446 w 2624"/>
                <a:gd name="T5" fmla="*/ 0 h 1072"/>
                <a:gd name="T6" fmla="*/ 2624 w 2624"/>
                <a:gd name="T7" fmla="*/ 179 h 1072"/>
                <a:gd name="T8" fmla="*/ 2624 w 2624"/>
                <a:gd name="T9" fmla="*/ 894 h 1072"/>
                <a:gd name="T10" fmla="*/ 2446 w 2624"/>
                <a:gd name="T11" fmla="*/ 1072 h 1072"/>
                <a:gd name="T12" fmla="*/ 179 w 2624"/>
                <a:gd name="T13" fmla="*/ 1072 h 1072"/>
                <a:gd name="T14" fmla="*/ 0 w 2624"/>
                <a:gd name="T15" fmla="*/ 894 h 1072"/>
                <a:gd name="T16" fmla="*/ 0 w 2624"/>
                <a:gd name="T17" fmla="*/ 179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4" h="1072">
                  <a:moveTo>
                    <a:pt x="0" y="179"/>
                  </a:moveTo>
                  <a:cubicBezTo>
                    <a:pt x="0" y="80"/>
                    <a:pt x="80" y="0"/>
                    <a:pt x="179" y="0"/>
                  </a:cubicBezTo>
                  <a:lnTo>
                    <a:pt x="2446" y="0"/>
                  </a:lnTo>
                  <a:cubicBezTo>
                    <a:pt x="2544" y="0"/>
                    <a:pt x="2624" y="80"/>
                    <a:pt x="2624" y="179"/>
                  </a:cubicBezTo>
                  <a:lnTo>
                    <a:pt x="2624" y="894"/>
                  </a:lnTo>
                  <a:cubicBezTo>
                    <a:pt x="2624" y="992"/>
                    <a:pt x="2544" y="1072"/>
                    <a:pt x="2446" y="1072"/>
                  </a:cubicBezTo>
                  <a:lnTo>
                    <a:pt x="179" y="1072"/>
                  </a:lnTo>
                  <a:cubicBezTo>
                    <a:pt x="80" y="1072"/>
                    <a:pt x="0" y="992"/>
                    <a:pt x="0" y="894"/>
                  </a:cubicBezTo>
                  <a:lnTo>
                    <a:pt x="0" y="179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10000"/>
                </a:lnSpc>
              </a:pPr>
              <a:r>
                <a:rPr lang="en-US" sz="1100" b="1" dirty="0"/>
                <a:t>Create the semantic descriptions about the measurement data</a:t>
              </a:r>
            </a:p>
          </p:txBody>
        </p:sp>
        <p:pic>
          <p:nvPicPr>
            <p:cNvPr id="17" name="Straight Connector 64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98597">
              <a:off x="2166615" y="2454809"/>
              <a:ext cx="385963" cy="1900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Group 18"/>
          <p:cNvGrpSpPr/>
          <p:nvPr/>
        </p:nvGrpSpPr>
        <p:grpSpPr>
          <a:xfrm>
            <a:off x="2974320" y="4473157"/>
            <a:ext cx="1932769" cy="791183"/>
            <a:chOff x="2974319" y="3615906"/>
            <a:chExt cx="1932769" cy="791183"/>
          </a:xfrm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2974319" y="3615906"/>
              <a:ext cx="1636239" cy="791183"/>
            </a:xfrm>
            <a:custGeom>
              <a:avLst/>
              <a:gdLst>
                <a:gd name="T0" fmla="*/ 0 w 2624"/>
                <a:gd name="T1" fmla="*/ 179 h 1072"/>
                <a:gd name="T2" fmla="*/ 179 w 2624"/>
                <a:gd name="T3" fmla="*/ 0 h 1072"/>
                <a:gd name="T4" fmla="*/ 2446 w 2624"/>
                <a:gd name="T5" fmla="*/ 0 h 1072"/>
                <a:gd name="T6" fmla="*/ 2624 w 2624"/>
                <a:gd name="T7" fmla="*/ 179 h 1072"/>
                <a:gd name="T8" fmla="*/ 2624 w 2624"/>
                <a:gd name="T9" fmla="*/ 894 h 1072"/>
                <a:gd name="T10" fmla="*/ 2446 w 2624"/>
                <a:gd name="T11" fmla="*/ 1072 h 1072"/>
                <a:gd name="T12" fmla="*/ 179 w 2624"/>
                <a:gd name="T13" fmla="*/ 1072 h 1072"/>
                <a:gd name="T14" fmla="*/ 0 w 2624"/>
                <a:gd name="T15" fmla="*/ 894 h 1072"/>
                <a:gd name="T16" fmla="*/ 0 w 2624"/>
                <a:gd name="T17" fmla="*/ 179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4" h="1072">
                  <a:moveTo>
                    <a:pt x="0" y="179"/>
                  </a:moveTo>
                  <a:cubicBezTo>
                    <a:pt x="0" y="80"/>
                    <a:pt x="80" y="0"/>
                    <a:pt x="179" y="0"/>
                  </a:cubicBezTo>
                  <a:lnTo>
                    <a:pt x="2446" y="0"/>
                  </a:lnTo>
                  <a:cubicBezTo>
                    <a:pt x="2544" y="0"/>
                    <a:pt x="2624" y="80"/>
                    <a:pt x="2624" y="179"/>
                  </a:cubicBezTo>
                  <a:lnTo>
                    <a:pt x="2624" y="894"/>
                  </a:lnTo>
                  <a:cubicBezTo>
                    <a:pt x="2624" y="992"/>
                    <a:pt x="2544" y="1072"/>
                    <a:pt x="2446" y="1072"/>
                  </a:cubicBezTo>
                  <a:lnTo>
                    <a:pt x="179" y="1072"/>
                  </a:lnTo>
                  <a:cubicBezTo>
                    <a:pt x="80" y="1072"/>
                    <a:pt x="0" y="992"/>
                    <a:pt x="0" y="894"/>
                  </a:cubicBezTo>
                  <a:lnTo>
                    <a:pt x="0" y="179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10000"/>
                </a:lnSpc>
              </a:pPr>
              <a:r>
                <a:rPr lang="en-US" sz="1100" b="1" dirty="0"/>
                <a:t>Create </a:t>
              </a:r>
              <a:r>
                <a:rPr lang="en-US" sz="1100" b="1" dirty="0" err="1"/>
                <a:t>RDF</a:t>
              </a:r>
              <a:r>
                <a:rPr lang="en-US" sz="1100" b="1" dirty="0"/>
                <a:t> triples and submit/store them in Semantic Repository</a:t>
              </a:r>
            </a:p>
          </p:txBody>
        </p:sp>
        <p:pic>
          <p:nvPicPr>
            <p:cNvPr id="18" name="Straight Connector 64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774111">
              <a:off x="4619070" y="3871321"/>
              <a:ext cx="385963" cy="1900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9578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  <p:bldP spid="8" grpId="1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45266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Calibri"/>
                <a:cs typeface="Calibri"/>
              </a:rPr>
              <a:t>Q2:</a:t>
            </a:r>
            <a:r>
              <a:rPr lang="en-US" sz="3600" dirty="0" smtClean="0">
                <a:latin typeface="Calibri"/>
                <a:cs typeface="Calibri"/>
              </a:rPr>
              <a:t> </a:t>
            </a:r>
            <a:r>
              <a:rPr lang="en-US" sz="3600" dirty="0">
                <a:latin typeface="Calibri"/>
                <a:cs typeface="Calibri"/>
              </a:rPr>
              <a:t>Resource </a:t>
            </a:r>
            <a:r>
              <a:rPr lang="en-US" sz="3600" dirty="0" smtClean="0">
                <a:latin typeface="Calibri"/>
                <a:cs typeface="Calibri"/>
              </a:rPr>
              <a:t>Representation examples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12</a:t>
            </a:fld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6881211" y="3613017"/>
            <a:ext cx="1551727" cy="1836315"/>
            <a:chOff x="-152389" y="362925"/>
            <a:chExt cx="3714908" cy="487680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34" r="12997"/>
            <a:stretch/>
          </p:blipFill>
          <p:spPr>
            <a:xfrm>
              <a:off x="-152389" y="362925"/>
              <a:ext cx="3700017" cy="487680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-85668" y="428398"/>
              <a:ext cx="3648187" cy="4542044"/>
            </a:xfrm>
            <a:prstGeom prst="rect">
              <a:avLst/>
            </a:prstGeom>
            <a:solidFill>
              <a:srgbClr val="FFFFFF">
                <a:alpha val="60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anose="020B060602020203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11062" y="2093819"/>
            <a:ext cx="1334007" cy="1808632"/>
            <a:chOff x="-152389" y="362925"/>
            <a:chExt cx="3714908" cy="4876800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34" r="12997"/>
            <a:stretch/>
          </p:blipFill>
          <p:spPr>
            <a:xfrm>
              <a:off x="-152389" y="362925"/>
              <a:ext cx="3700017" cy="4876800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-85668" y="428398"/>
              <a:ext cx="3648187" cy="4542044"/>
            </a:xfrm>
            <a:prstGeom prst="rect">
              <a:avLst/>
            </a:prstGeom>
            <a:solidFill>
              <a:srgbClr val="FFFFFF">
                <a:alpha val="60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anose="020B0606020202030204" pitchFamily="34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497" y="1772816"/>
            <a:ext cx="5120384" cy="3199595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5857925" y="3943932"/>
            <a:ext cx="951045" cy="640214"/>
          </a:xfrm>
          <a:prstGeom prst="straightConnector1">
            <a:avLst/>
          </a:prstGeom>
          <a:ln w="15875">
            <a:solidFill>
              <a:srgbClr val="0070C0"/>
            </a:solidFill>
            <a:prstDash val="sys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692578" y="3300486"/>
            <a:ext cx="1979879" cy="29909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94591" y="3456506"/>
            <a:ext cx="1333363" cy="573686"/>
          </a:xfrm>
          <a:prstGeom prst="rect">
            <a:avLst/>
          </a:prstGeom>
          <a:solidFill>
            <a:srgbClr val="FFFF00">
              <a:alpha val="69804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rial Narrow" panose="020B0606020202030204" pitchFamily="34" charset="0"/>
              </a:rPr>
              <a:t>Resource</a:t>
            </a:r>
          </a:p>
          <a:p>
            <a:pPr algn="ctr"/>
            <a:r>
              <a:rPr lang="en-US" sz="1600" dirty="0">
                <a:solidFill>
                  <a:schemeClr val="tx1"/>
                </a:solidFill>
                <a:latin typeface="Arial Narrow" panose="020B0606020202030204" pitchFamily="34" charset="0"/>
              </a:rPr>
              <a:t>Repository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452320" y="4842756"/>
            <a:ext cx="1307642" cy="628852"/>
          </a:xfrm>
          <a:prstGeom prst="rect">
            <a:avLst/>
          </a:prstGeom>
          <a:solidFill>
            <a:srgbClr val="FF0000">
              <a:alpha val="6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</a:rPr>
              <a:t>Semantic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</a:rPr>
              <a:t>Repository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</a:rPr>
              <a:t>(Triple Store)</a:t>
            </a:r>
          </a:p>
        </p:txBody>
      </p:sp>
      <p:sp>
        <p:nvSpPr>
          <p:cNvPr id="18" name="Left Brace 17"/>
          <p:cNvSpPr/>
          <p:nvPr/>
        </p:nvSpPr>
        <p:spPr>
          <a:xfrm>
            <a:off x="2194063" y="1897834"/>
            <a:ext cx="301341" cy="310917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367654" y="4087002"/>
            <a:ext cx="14744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Corresponding RDF triples stored in…</a:t>
            </a:r>
            <a:endParaRPr lang="en-US" sz="1050" b="1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5753277" y="2998135"/>
            <a:ext cx="1388830" cy="604662"/>
            <a:chOff x="5858024" y="3486397"/>
            <a:chExt cx="3185122" cy="591499"/>
          </a:xfrm>
        </p:grpSpPr>
        <p:pic>
          <p:nvPicPr>
            <p:cNvPr id="20" name="Straight Connector 64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225064">
              <a:off x="5838744" y="3749028"/>
              <a:ext cx="348148" cy="309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285129" y="3486397"/>
              <a:ext cx="2758017" cy="448393"/>
            </a:xfrm>
            <a:custGeom>
              <a:avLst/>
              <a:gdLst>
                <a:gd name="T0" fmla="*/ 0 w 2624"/>
                <a:gd name="T1" fmla="*/ 179 h 1072"/>
                <a:gd name="T2" fmla="*/ 179 w 2624"/>
                <a:gd name="T3" fmla="*/ 0 h 1072"/>
                <a:gd name="T4" fmla="*/ 2446 w 2624"/>
                <a:gd name="T5" fmla="*/ 0 h 1072"/>
                <a:gd name="T6" fmla="*/ 2624 w 2624"/>
                <a:gd name="T7" fmla="*/ 179 h 1072"/>
                <a:gd name="T8" fmla="*/ 2624 w 2624"/>
                <a:gd name="T9" fmla="*/ 894 h 1072"/>
                <a:gd name="T10" fmla="*/ 2446 w 2624"/>
                <a:gd name="T11" fmla="*/ 1072 h 1072"/>
                <a:gd name="T12" fmla="*/ 179 w 2624"/>
                <a:gd name="T13" fmla="*/ 1072 h 1072"/>
                <a:gd name="T14" fmla="*/ 0 w 2624"/>
                <a:gd name="T15" fmla="*/ 894 h 1072"/>
                <a:gd name="T16" fmla="*/ 0 w 2624"/>
                <a:gd name="T17" fmla="*/ 179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4" h="1072">
                  <a:moveTo>
                    <a:pt x="0" y="179"/>
                  </a:moveTo>
                  <a:cubicBezTo>
                    <a:pt x="0" y="80"/>
                    <a:pt x="80" y="0"/>
                    <a:pt x="179" y="0"/>
                  </a:cubicBezTo>
                  <a:lnTo>
                    <a:pt x="2446" y="0"/>
                  </a:lnTo>
                  <a:cubicBezTo>
                    <a:pt x="2544" y="0"/>
                    <a:pt x="2624" y="80"/>
                    <a:pt x="2624" y="179"/>
                  </a:cubicBezTo>
                  <a:lnTo>
                    <a:pt x="2624" y="894"/>
                  </a:lnTo>
                  <a:cubicBezTo>
                    <a:pt x="2624" y="992"/>
                    <a:pt x="2544" y="1072"/>
                    <a:pt x="2446" y="1072"/>
                  </a:cubicBezTo>
                  <a:lnTo>
                    <a:pt x="179" y="1072"/>
                  </a:lnTo>
                  <a:cubicBezTo>
                    <a:pt x="80" y="1072"/>
                    <a:pt x="0" y="992"/>
                    <a:pt x="0" y="894"/>
                  </a:cubicBezTo>
                  <a:lnTo>
                    <a:pt x="0" y="179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100" b="1" dirty="0">
                  <a:latin typeface="Arial Narrow" panose="020B0606020202030204" pitchFamily="34" charset="0"/>
                </a:rPr>
                <a:t>semantic </a:t>
              </a:r>
              <a:r>
                <a:rPr lang="en-US" sz="1100" b="1" dirty="0" smtClean="0">
                  <a:latin typeface="Arial Narrow" panose="020B0606020202030204" pitchFamily="34" charset="0"/>
                </a:rPr>
                <a:t>descriptor</a:t>
              </a:r>
              <a:endParaRPr lang="en-US" sz="1050" b="1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27" name="Title 1"/>
          <p:cNvSpPr txBox="1">
            <a:spLocks/>
          </p:cNvSpPr>
          <p:nvPr/>
        </p:nvSpPr>
        <p:spPr>
          <a:xfrm>
            <a:off x="457200" y="5627202"/>
            <a:ext cx="8147248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9pPr>
          </a:lstStyle>
          <a:p>
            <a:pPr algn="l"/>
            <a:r>
              <a:rPr lang="en-US" sz="2000" dirty="0" smtClean="0">
                <a:latin typeface="Calibri"/>
                <a:cs typeface="Calibri"/>
              </a:rPr>
              <a:t> Example: </a:t>
            </a:r>
            <a:r>
              <a:rPr lang="en-US" sz="2000" dirty="0" smtClean="0">
                <a:solidFill>
                  <a:schemeClr val="tx1"/>
                </a:solidFill>
                <a:latin typeface="Calibri"/>
                <a:cs typeface="Calibri"/>
              </a:rPr>
              <a:t>Resource Representation for Blood Pressure Measurements and its Semantic Descriptor</a:t>
            </a:r>
            <a:endParaRPr lang="en-US" sz="2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557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Calibri"/>
                <a:cs typeface="Calibri"/>
              </a:rPr>
              <a:t>Q3: Example Query </a:t>
            </a:r>
            <a:r>
              <a:rPr lang="en-US" sz="3600" dirty="0">
                <a:latin typeface="Calibri"/>
                <a:cs typeface="Calibri"/>
              </a:rPr>
              <a:t>on TripleStore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13</a:t>
            </a:fld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1269812"/>
              </p:ext>
            </p:extLst>
          </p:nvPr>
        </p:nvGraphicFramePr>
        <p:xfrm>
          <a:off x="2166875" y="1988640"/>
          <a:ext cx="4386326" cy="34936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Visio" r:id="rId4" imgW="6667421" imgH="5276880" progId="Visio.Drawing.11">
                  <p:embed/>
                </p:oleObj>
              </mc:Choice>
              <mc:Fallback>
                <p:oleObj name="Visio" r:id="rId4" imgW="6667421" imgH="5276880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6875" y="1988640"/>
                        <a:ext cx="4386326" cy="349369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379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latin typeface="Calibri"/>
                <a:cs typeface="Calibri"/>
              </a:rPr>
              <a:t>Q3: </a:t>
            </a:r>
            <a:r>
              <a:rPr lang="en-US" sz="3600" dirty="0">
                <a:latin typeface="Calibri"/>
                <a:cs typeface="Calibri"/>
              </a:rPr>
              <a:t>SPARQL </a:t>
            </a:r>
            <a:r>
              <a:rPr lang="en-US" sz="3600" dirty="0" smtClean="0">
                <a:latin typeface="Calibri"/>
                <a:cs typeface="Calibri"/>
              </a:rPr>
              <a:t>Query example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14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85384" y="1894864"/>
            <a:ext cx="6629399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600" b="1" dirty="0"/>
              <a:t>Select</a:t>
            </a:r>
            <a:r>
              <a:rPr lang="en-US" sz="1600" dirty="0"/>
              <a:t>  ?sample   ?</a:t>
            </a:r>
            <a:r>
              <a:rPr lang="en-US" sz="1600" dirty="0" err="1"/>
              <a:t>sValue_var</a:t>
            </a:r>
            <a:r>
              <a:rPr lang="en-US" sz="1600" dirty="0"/>
              <a:t>   ?</a:t>
            </a:r>
            <a:r>
              <a:rPr lang="en-US" sz="1600" dirty="0" err="1"/>
              <a:t>dValue_var</a:t>
            </a:r>
            <a:r>
              <a:rPr lang="en-US" sz="1600" dirty="0"/>
              <a:t> </a:t>
            </a:r>
          </a:p>
          <a:p>
            <a:pPr>
              <a:lnSpc>
                <a:spcPct val="90000"/>
              </a:lnSpc>
            </a:pPr>
            <a:r>
              <a:rPr lang="en-US" sz="1600" b="1" dirty="0"/>
              <a:t>Where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{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          ?sample </a:t>
            </a:r>
            <a:r>
              <a:rPr lang="en-US" sz="1600" dirty="0" err="1"/>
              <a:t>ex:sValue</a:t>
            </a:r>
            <a:r>
              <a:rPr lang="en-US" sz="1600" dirty="0"/>
              <a:t> ?</a:t>
            </a:r>
            <a:r>
              <a:rPr lang="en-US" sz="1600" dirty="0" err="1"/>
              <a:t>sValue_var</a:t>
            </a:r>
            <a:r>
              <a:rPr lang="en-US" sz="1600" dirty="0"/>
              <a:t>.   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          ?sample </a:t>
            </a:r>
            <a:r>
              <a:rPr lang="en-US" sz="1600" dirty="0" err="1"/>
              <a:t>ex:dValue</a:t>
            </a:r>
            <a:r>
              <a:rPr lang="en-US" sz="1600" dirty="0"/>
              <a:t> ?</a:t>
            </a:r>
            <a:r>
              <a:rPr lang="en-US" sz="1600" dirty="0" err="1"/>
              <a:t>dValue_var</a:t>
            </a:r>
            <a:r>
              <a:rPr lang="en-US" sz="1600" dirty="0"/>
              <a:t>.    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          </a:t>
            </a:r>
            <a:r>
              <a:rPr lang="en-US" sz="1600" b="1" dirty="0"/>
              <a:t>FILTER</a:t>
            </a:r>
            <a:r>
              <a:rPr lang="en-US" sz="1600" dirty="0"/>
              <a:t>  ( (?</a:t>
            </a:r>
            <a:r>
              <a:rPr lang="en-US" sz="1600" dirty="0" err="1"/>
              <a:t>sValue_var</a:t>
            </a:r>
            <a:r>
              <a:rPr lang="en-US" sz="1600" dirty="0"/>
              <a:t> &gt;= 120) || (?</a:t>
            </a:r>
            <a:r>
              <a:rPr lang="en-US" sz="1600" dirty="0" err="1"/>
              <a:t>sValue_var</a:t>
            </a:r>
            <a:r>
              <a:rPr lang="en-US" sz="1600" dirty="0"/>
              <a:t> &lt; 90) 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	        || (?</a:t>
            </a:r>
            <a:r>
              <a:rPr lang="en-US" sz="1600" dirty="0" err="1"/>
              <a:t>dValue_var</a:t>
            </a:r>
            <a:r>
              <a:rPr lang="en-US" sz="1600" dirty="0"/>
              <a:t> &gt;= 80) || (?</a:t>
            </a:r>
            <a:r>
              <a:rPr lang="en-US" sz="1600" dirty="0" err="1"/>
              <a:t>dValue_var</a:t>
            </a:r>
            <a:r>
              <a:rPr lang="en-US" sz="1600" dirty="0"/>
              <a:t> &lt; 60) )   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}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585196" y="2155578"/>
            <a:ext cx="1607786" cy="772698"/>
            <a:chOff x="6002258" y="3486397"/>
            <a:chExt cx="1897579" cy="696992"/>
          </a:xfrm>
        </p:grpSpPr>
        <p:pic>
          <p:nvPicPr>
            <p:cNvPr id="8" name="Straight Connector 64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225064">
              <a:off x="5982978" y="3854521"/>
              <a:ext cx="348148" cy="309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285129" y="3486397"/>
              <a:ext cx="1614708" cy="448393"/>
            </a:xfrm>
            <a:custGeom>
              <a:avLst/>
              <a:gdLst>
                <a:gd name="T0" fmla="*/ 0 w 2624"/>
                <a:gd name="T1" fmla="*/ 179 h 1072"/>
                <a:gd name="T2" fmla="*/ 179 w 2624"/>
                <a:gd name="T3" fmla="*/ 0 h 1072"/>
                <a:gd name="T4" fmla="*/ 2446 w 2624"/>
                <a:gd name="T5" fmla="*/ 0 h 1072"/>
                <a:gd name="T6" fmla="*/ 2624 w 2624"/>
                <a:gd name="T7" fmla="*/ 179 h 1072"/>
                <a:gd name="T8" fmla="*/ 2624 w 2624"/>
                <a:gd name="T9" fmla="*/ 894 h 1072"/>
                <a:gd name="T10" fmla="*/ 2446 w 2624"/>
                <a:gd name="T11" fmla="*/ 1072 h 1072"/>
                <a:gd name="T12" fmla="*/ 179 w 2624"/>
                <a:gd name="T13" fmla="*/ 1072 h 1072"/>
                <a:gd name="T14" fmla="*/ 0 w 2624"/>
                <a:gd name="T15" fmla="*/ 894 h 1072"/>
                <a:gd name="T16" fmla="*/ 0 w 2624"/>
                <a:gd name="T17" fmla="*/ 179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4" h="1072">
                  <a:moveTo>
                    <a:pt x="0" y="179"/>
                  </a:moveTo>
                  <a:cubicBezTo>
                    <a:pt x="0" y="80"/>
                    <a:pt x="80" y="0"/>
                    <a:pt x="179" y="0"/>
                  </a:cubicBezTo>
                  <a:lnTo>
                    <a:pt x="2446" y="0"/>
                  </a:lnTo>
                  <a:cubicBezTo>
                    <a:pt x="2544" y="0"/>
                    <a:pt x="2624" y="80"/>
                    <a:pt x="2624" y="179"/>
                  </a:cubicBezTo>
                  <a:lnTo>
                    <a:pt x="2624" y="894"/>
                  </a:lnTo>
                  <a:cubicBezTo>
                    <a:pt x="2624" y="992"/>
                    <a:pt x="2544" y="1072"/>
                    <a:pt x="2446" y="1072"/>
                  </a:cubicBezTo>
                  <a:lnTo>
                    <a:pt x="179" y="1072"/>
                  </a:lnTo>
                  <a:cubicBezTo>
                    <a:pt x="80" y="1072"/>
                    <a:pt x="0" y="992"/>
                    <a:pt x="0" y="894"/>
                  </a:cubicBezTo>
                  <a:lnTo>
                    <a:pt x="0" y="179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100" b="1" dirty="0"/>
                <a:t>Find blood pressure samples that are abnormal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192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Annex:</a:t>
            </a:r>
            <a:br>
              <a:rPr lang="en-US" dirty="0" smtClean="0"/>
            </a:br>
            <a:r>
              <a:rPr lang="en-US" dirty="0" smtClean="0"/>
              <a:t>Assumed </a:t>
            </a:r>
            <a:r>
              <a:rPr lang="en-US" dirty="0" smtClean="0"/>
              <a:t>Functional architecture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15</a:t>
            </a:fld>
            <a:endParaRPr lang="en-US" altLang="ja-JP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259632" y="184482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0449286"/>
              </p:ext>
            </p:extLst>
          </p:nvPr>
        </p:nvGraphicFramePr>
        <p:xfrm>
          <a:off x="1691680" y="2204864"/>
          <a:ext cx="5400600" cy="3783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Visio" r:id="rId3" imgW="11826395" imgH="8283158" progId="Visio.Drawing.11">
                  <p:embed/>
                </p:oleObj>
              </mc:Choice>
              <mc:Fallback>
                <p:oleObj name="Visio" r:id="rId3" imgW="11826395" imgH="8283158" progId="Visio.Drawing.11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2204864"/>
                        <a:ext cx="5400600" cy="378311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1994450"/>
      </p:ext>
    </p:extLst>
  </p:cSld>
  <p:clrMapOvr>
    <a:masterClrMapping/>
  </p:clrMapOvr>
</p:sld>
</file>

<file path=ppt/theme/theme1.xml><?xml version="1.0" encoding="utf-8"?>
<a:theme xmlns:a="http://schemas.openxmlformats.org/drawingml/2006/main" name="oneM2M-MAS-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2B4E09D6F7F4409272E6E6A6C1EB2E" ma:contentTypeVersion="6" ma:contentTypeDescription="Create a new document." ma:contentTypeScope="" ma:versionID="c853d7ab684c09853b9159c6057f8f3d">
  <xsd:schema xmlns:xsd="http://www.w3.org/2001/XMLSchema" xmlns:p="http://schemas.microsoft.com/office/2006/metadata/properties" xmlns:ns2="132a0d76-4fce-476a-bb63-62eb729f34bf" targetNamespace="http://schemas.microsoft.com/office/2006/metadata/properties" ma:root="true" ma:fieldsID="d26e2b4d056b456ec611eff4902e103f" ns2:_="">
    <xsd:import namespace="132a0d76-4fce-476a-bb63-62eb729f34bf"/>
    <xsd:element name="properties">
      <xsd:complexType>
        <xsd:sequence>
          <xsd:element name="documentManagement">
            <xsd:complexType>
              <xsd:all>
                <xsd:element ref="ns2:Meeting_id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132a0d76-4fce-476a-bb63-62eb729f34bf" elementFormDefault="qualified">
    <xsd:import namespace="http://schemas.microsoft.com/office/2006/documentManagement/types"/>
    <xsd:element name="Meeting_id" ma:index="8" nillable="true" ma:displayName="Meeting_id" ma:default="TP-15" ma:internalName="Meeting_id">
      <xsd:complexType>
        <xsd:complexContent>
          <xsd:extension base="dms:MultiChoiceFillIn">
            <xsd:sequence>
              <xsd:element name="Value" maxOccurs="unbounded" minOccurs="0" nillable="true">
                <xsd:simpleType>
                  <xsd:union memberTypes="dms:Text">
                    <xsd:simpleType>
                      <xsd:restriction base="dms:Choice">
                        <xsd:enumeration value="TP-15"/>
                        <xsd:enumeration value="TP-14"/>
                        <xsd:enumeration value="TP-13"/>
                      </xsd:restriction>
                    </xsd:simpleType>
                  </xsd:union>
                </xsd:simple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3791CF-4D97-49E1-A0EF-D463C41CE9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2a0d76-4fce-476a-bb63-62eb729f34bf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CE27FDDB-6218-4ABB-B1FB-BAE9DC69529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oneM2M-MAS-2014</Template>
  <TotalTime>2559</TotalTime>
  <Words>758</Words>
  <Application>Microsoft Office PowerPoint</Application>
  <PresentationFormat>On-screen Show (4:3)</PresentationFormat>
  <Paragraphs>139</Paragraphs>
  <Slides>15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Malgun Gothic</vt:lpstr>
      <vt:lpstr>MS PGothic</vt:lpstr>
      <vt:lpstr>Arial</vt:lpstr>
      <vt:lpstr>Arial Narrow</vt:lpstr>
      <vt:lpstr>Calibri</vt:lpstr>
      <vt:lpstr>StarSymbol</vt:lpstr>
      <vt:lpstr>Wingdings</vt:lpstr>
      <vt:lpstr>oneM2M-MAS-2014</vt:lpstr>
      <vt:lpstr>Visio</vt:lpstr>
      <vt:lpstr>Ontology Architectural Support Options </vt:lpstr>
      <vt:lpstr>Overview</vt:lpstr>
      <vt:lpstr>Re-use vs. Mapping</vt:lpstr>
      <vt:lpstr>Next</vt:lpstr>
      <vt:lpstr>eHealth Use Case</vt:lpstr>
      <vt:lpstr>Questions</vt:lpstr>
      <vt:lpstr>Architectural support  assumptions</vt:lpstr>
      <vt:lpstr>Ontology Repository Assumption MAS-2015-0528 NEC proposal</vt:lpstr>
      <vt:lpstr>Q1: Example Definition: Class     </vt:lpstr>
      <vt:lpstr>Q1: Example Definition: Property</vt:lpstr>
      <vt:lpstr>Q2: Creating Semantic Annotations &amp; Triples</vt:lpstr>
      <vt:lpstr>Q2: Resource Representation examples</vt:lpstr>
      <vt:lpstr>Q3: Example Query on TripleStore</vt:lpstr>
      <vt:lpstr>Q3: SPARQL Query example</vt:lpstr>
      <vt:lpstr>Annex: Assumed Functional architecture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Ontology Support Architectural Considerrations</dc:title>
  <dc:creator>Catalina Mladin</dc:creator>
  <cp:lastModifiedBy>Catalina Mladin</cp:lastModifiedBy>
  <dcterms:created xsi:type="dcterms:W3CDTF">2015-02-13T15:09:42Z</dcterms:created>
  <dcterms:modified xsi:type="dcterms:W3CDTF">2015-05-01T19:28:52Z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0x010100442B4E09D6F7F4409272E6E6A6C1EB2E</vt:lpwstr>
  </property>
  <property fmtid="{D5CDD505-2E9C-101B-9397-08002B2CF9AE}" pid="3" name="Meeting_id">
    <vt:lpwstr>;#TP-15;#</vt:lpwstr>
  </property>
</Properties>
</file>