
<file path=[Content_Types].xml><?xml version="1.0" encoding="utf-8"?>
<Types xmlns="http://schemas.openxmlformats.org/package/2006/content-types">
  <Default Extension="png" ContentType="image/png"/>
  <Default Extension="vsd" ContentType="application/vnd.visio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3"/>
  </p:sldMasterIdLst>
  <p:notesMasterIdLst>
    <p:notesMasterId r:id="rId18"/>
  </p:notesMasterIdLst>
  <p:handoutMasterIdLst>
    <p:handoutMasterId r:id="rId19"/>
  </p:handoutMasterIdLst>
  <p:sldIdLst>
    <p:sldId id="256" r:id="rId4"/>
    <p:sldId id="300" r:id="rId5"/>
    <p:sldId id="301" r:id="rId6"/>
    <p:sldId id="303" r:id="rId7"/>
    <p:sldId id="306" r:id="rId8"/>
    <p:sldId id="314" r:id="rId9"/>
    <p:sldId id="304" r:id="rId10"/>
    <p:sldId id="307" r:id="rId11"/>
    <p:sldId id="308" r:id="rId12"/>
    <p:sldId id="309" r:id="rId13"/>
    <p:sldId id="310" r:id="rId14"/>
    <p:sldId id="311" r:id="rId15"/>
    <p:sldId id="312" r:id="rId16"/>
    <p:sldId id="313" r:id="rId1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atalina Mladin" initials="CMM" lastIdx="1" clrIdx="0">
    <p:extLst>
      <p:ext uri="{19B8F6BF-5375-455C-9EA6-DF929625EA0E}">
        <p15:presenceInfo xmlns:p15="http://schemas.microsoft.com/office/powerpoint/2012/main" userId="Catalina Mladi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0A0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542" autoAdjust="0"/>
    <p:restoredTop sz="94660"/>
  </p:normalViewPr>
  <p:slideViewPr>
    <p:cSldViewPr>
      <p:cViewPr>
        <p:scale>
          <a:sx n="100" d="100"/>
          <a:sy n="100" d="100"/>
        </p:scale>
        <p:origin x="-2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8" d="100"/>
          <a:sy n="68" d="100"/>
        </p:scale>
        <p:origin x="-3252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1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7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ja-JP" altLang="ja-JP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B964617-FCDD-479E-93E2-227AD841101D}" type="datetimeFigureOut">
              <a:rPr lang="en-US" altLang="ja-JP"/>
              <a:pPr/>
              <a:t>5/18/2015</a:t>
            </a:fld>
            <a:endParaRPr lang="en-US" altLang="ja-JP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ja-JP" altLang="ja-JP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A9E42A0-60A4-44F9-A67D-6535B2B28AB7}" type="slidenum">
              <a:rPr lang="en-US" altLang="ja-JP"/>
              <a:pPr/>
              <a:t>‹#›</a:t>
            </a:fld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14140738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B9A2F22-A311-4355-9577-C1891B8573E1}" type="datetimeFigureOut">
              <a:rPr lang="ko-KR" altLang="en-US"/>
              <a:pPr/>
              <a:t>2015-05-18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 smtClean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08D03-7E3F-4F16-B15C-B4D71E5CD6F8}" type="slidenum">
              <a:rPr lang="ko-KR" altLang="en-US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5137374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4340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fld id="{36F1165D-C358-4627-9AEE-92474872A3BA}" type="slidenum">
              <a:rPr lang="ko-KR" altLang="en-US"/>
              <a:pPr eaLnBrk="1" hangingPunct="1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12755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43000" y="695325"/>
            <a:ext cx="4570413" cy="3427413"/>
          </a:xfrm>
          <a:solidFill>
            <a:srgbClr val="729FCF"/>
          </a:solidFill>
          <a:ln w="25400">
            <a:solidFill>
              <a:srgbClr val="3465A4"/>
            </a:solidFill>
            <a:miter lim="800000"/>
            <a:headEnd/>
            <a:tailEnd/>
          </a:ln>
        </p:spPr>
      </p:sp>
      <p:sp>
        <p:nvSpPr>
          <p:cNvPr id="10243" name="Notes Placeholder 2"/>
          <p:cNvSpPr>
            <a:spLocks noGrp="1"/>
          </p:cNvSpPr>
          <p:nvPr>
            <p:ph type="body" sz="quarter" idx="1"/>
          </p:nvPr>
        </p:nvSpPr>
        <p:spPr bwMode="auto">
          <a:xfrm>
            <a:off x="685800" y="4343400"/>
            <a:ext cx="5486400" cy="2762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 hangingPunct="1">
              <a:spcBef>
                <a:spcPct val="0"/>
              </a:spcBef>
            </a:pPr>
            <a:endParaRPr lang="fr-FR" altLang="en-US" smtClean="0"/>
          </a:p>
        </p:txBody>
      </p:sp>
    </p:spTree>
    <p:extLst>
      <p:ext uri="{BB962C8B-B14F-4D97-AF65-F5344CB8AC3E}">
        <p14:creationId xmlns:p14="http://schemas.microsoft.com/office/powerpoint/2010/main" val="8232730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AEF5C-45D7-42EC-997C-816D6907707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5214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AEF5C-45D7-42EC-997C-816D6907707D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21322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AEF5C-45D7-42EC-997C-816D6907707D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5233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ew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 userDrawn="1"/>
        </p:nvCxnSpPr>
        <p:spPr>
          <a:xfrm>
            <a:off x="457200" y="6248400"/>
            <a:ext cx="8229600" cy="0"/>
          </a:xfrm>
          <a:prstGeom prst="line">
            <a:avLst/>
          </a:prstGeom>
          <a:ln w="22225" cmpd="thickThin">
            <a:solidFill>
              <a:srgbClr val="A0A0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457200" y="1219200"/>
            <a:ext cx="8229600" cy="0"/>
          </a:xfrm>
          <a:prstGeom prst="line">
            <a:avLst/>
          </a:prstGeom>
          <a:ln w="22225" cmpd="thickThin">
            <a:solidFill>
              <a:srgbClr val="A0A0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7" descr="C:\Documents and Settings\mcauley\Local Settings\Temp\wz83a6\oneM2M\oneM2M-Logo.gif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6988" y="0"/>
            <a:ext cx="1497012" cy="102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B1868990-A3D6-4D53-ACDF-0066A8D1BC40}" type="slidenum">
              <a:rPr lang="en-US" altLang="ja-JP"/>
              <a:pPr/>
              <a:t>‹#›</a:t>
            </a:fld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27503806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 userDrawn="1"/>
        </p:nvCxnSpPr>
        <p:spPr>
          <a:xfrm>
            <a:off x="457200" y="6248400"/>
            <a:ext cx="8229600" cy="0"/>
          </a:xfrm>
          <a:prstGeom prst="line">
            <a:avLst/>
          </a:prstGeom>
          <a:ln w="22225" cmpd="thickThin">
            <a:solidFill>
              <a:srgbClr val="A0A0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 userDrawn="1"/>
        </p:nvCxnSpPr>
        <p:spPr>
          <a:xfrm>
            <a:off x="457200" y="1219200"/>
            <a:ext cx="8229600" cy="0"/>
          </a:xfrm>
          <a:prstGeom prst="line">
            <a:avLst/>
          </a:prstGeom>
          <a:ln w="22225" cmpd="thickThin">
            <a:solidFill>
              <a:srgbClr val="A0A0A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Picture 7" descr="C:\Documents and Settings\mcauley\Local Settings\Temp\wz83a6\oneM2M\oneM2M-Logo.gif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6988" y="0"/>
            <a:ext cx="1497012" cy="102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テキスト ボックス 4"/>
          <p:cNvSpPr txBox="1">
            <a:spLocks noChangeArrowheads="1"/>
          </p:cNvSpPr>
          <p:nvPr userDrawn="1"/>
        </p:nvSpPr>
        <p:spPr bwMode="auto">
          <a:xfrm>
            <a:off x="457200" y="6324600"/>
            <a:ext cx="59436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kumimoji="1" lang="en-US" altLang="ja-JP" dirty="0" smtClean="0"/>
              <a:t>oneM2M-MAS-2015-XXXX</a:t>
            </a:r>
            <a:endParaRPr kumimoji="1" lang="ja-JP" alt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765D8F1F-0A42-45EF-8A72-296B8E1AB4DB}" type="slidenum">
              <a:rPr lang="en-US" altLang="ja-JP"/>
              <a:pPr/>
              <a:t>‹#›</a:t>
            </a:fld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18262680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294137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0425" cy="473075"/>
          </a:xfrm>
          <a:prstGeom prst="rect">
            <a:avLst/>
          </a:prstGeom>
        </p:spPr>
        <p:txBody>
          <a:bodyPr lIns="82945" tIns="41473" rIns="82945" bIns="41473"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7375" y="6248400"/>
            <a:ext cx="2897188" cy="473075"/>
          </a:xfrm>
          <a:prstGeom prst="rect">
            <a:avLst/>
          </a:prstGeom>
        </p:spPr>
        <p:txBody>
          <a:bodyPr lIns="82945" tIns="41473" rIns="82945" bIns="41473"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6375" y="6248400"/>
            <a:ext cx="2128838" cy="473075"/>
          </a:xfrm>
          <a:prstGeom prst="rect">
            <a:avLst/>
          </a:prstGeom>
        </p:spPr>
        <p:txBody>
          <a:bodyPr vert="horz" wrap="square" lIns="82945" tIns="41473" rIns="82945" bIns="41473" numCol="1" anchor="t" anchorCtr="0" compatLnSpc="1">
            <a:prstTxWarp prst="textNoShape">
              <a:avLst/>
            </a:prstTxWarp>
          </a:bodyPr>
          <a:lstStyle>
            <a:lvl1pPr>
              <a:defRPr/>
            </a:lvl1pPr>
          </a:lstStyle>
          <a:p>
            <a:fld id="{33C1F368-8006-4478-B9D2-F1533B9242FE}" type="slidenum">
              <a:rPr lang="fr-FR" altLang="en-US"/>
              <a:pPr/>
              <a:t>‹#›</a:t>
            </a:fld>
            <a:endParaRPr lang="fr-FR" altLang="en-US"/>
          </a:p>
        </p:txBody>
      </p:sp>
    </p:spTree>
    <p:extLst>
      <p:ext uri="{BB962C8B-B14F-4D97-AF65-F5344CB8AC3E}">
        <p14:creationId xmlns:p14="http://schemas.microsoft.com/office/powerpoint/2010/main" val="1575194006"/>
      </p:ext>
    </p:extLst>
  </p:cSld>
  <p:clrMapOvr>
    <a:masterClrMapping/>
  </p:clrMapOvr>
  <p:transition spd="slow"/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4" r:id="rId3"/>
    <p:sldLayoutId id="2147483727" r:id="rId4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rgbClr val="C00000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C00000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rgbClr val="C00000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C00000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1.emf"/><Relationship Id="rId4" Type="http://schemas.openxmlformats.org/officeDocument/2006/relationships/oleObject" Target="../embeddings/Microsoft_Visio_2003-2010_Drawing1.vsd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3.emf"/><Relationship Id="rId4" Type="http://schemas.openxmlformats.org/officeDocument/2006/relationships/oleObject" Target="../embeddings/Microsoft_Visio_2003-2010_Drawing2.vsd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6.png"/><Relationship Id="rId5" Type="http://schemas.openxmlformats.org/officeDocument/2006/relationships/image" Target="../media/image15.emf"/><Relationship Id="rId4" Type="http://schemas.openxmlformats.org/officeDocument/2006/relationships/oleObject" Target="../embeddings/Microsoft_Visio_2003-2010_Drawing3.vsd"/></Relationships>
</file>

<file path=ppt/slides/_rels/slide1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6.emf"/><Relationship Id="rId18" Type="http://schemas.openxmlformats.org/officeDocument/2006/relationships/image" Target="../media/image31.emf"/><Relationship Id="rId26" Type="http://schemas.openxmlformats.org/officeDocument/2006/relationships/image" Target="../media/image39.emf"/><Relationship Id="rId39" Type="http://schemas.openxmlformats.org/officeDocument/2006/relationships/image" Target="../media/image52.emf"/><Relationship Id="rId21" Type="http://schemas.openxmlformats.org/officeDocument/2006/relationships/image" Target="../media/image34.emf"/><Relationship Id="rId34" Type="http://schemas.openxmlformats.org/officeDocument/2006/relationships/image" Target="../media/image47.emf"/><Relationship Id="rId42" Type="http://schemas.openxmlformats.org/officeDocument/2006/relationships/image" Target="../media/image55.emf"/><Relationship Id="rId47" Type="http://schemas.openxmlformats.org/officeDocument/2006/relationships/image" Target="../media/image60.emf"/><Relationship Id="rId50" Type="http://schemas.openxmlformats.org/officeDocument/2006/relationships/image" Target="../media/image63.emf"/><Relationship Id="rId55" Type="http://schemas.openxmlformats.org/officeDocument/2006/relationships/image" Target="../media/image68.emf"/><Relationship Id="rId63" Type="http://schemas.openxmlformats.org/officeDocument/2006/relationships/image" Target="../media/image76.emf"/><Relationship Id="rId68" Type="http://schemas.openxmlformats.org/officeDocument/2006/relationships/image" Target="../media/image81.emf"/><Relationship Id="rId76" Type="http://schemas.openxmlformats.org/officeDocument/2006/relationships/image" Target="../media/image89.emf"/><Relationship Id="rId84" Type="http://schemas.openxmlformats.org/officeDocument/2006/relationships/image" Target="../media/image97.emf"/><Relationship Id="rId89" Type="http://schemas.openxmlformats.org/officeDocument/2006/relationships/image" Target="../media/image102.emf"/><Relationship Id="rId7" Type="http://schemas.openxmlformats.org/officeDocument/2006/relationships/image" Target="../media/image20.emf"/><Relationship Id="rId71" Type="http://schemas.openxmlformats.org/officeDocument/2006/relationships/image" Target="../media/image84.emf"/><Relationship Id="rId92" Type="http://schemas.openxmlformats.org/officeDocument/2006/relationships/image" Target="../media/image105.emf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29.emf"/><Relationship Id="rId29" Type="http://schemas.openxmlformats.org/officeDocument/2006/relationships/image" Target="../media/image42.emf"/><Relationship Id="rId11" Type="http://schemas.openxmlformats.org/officeDocument/2006/relationships/image" Target="../media/image24.emf"/><Relationship Id="rId24" Type="http://schemas.openxmlformats.org/officeDocument/2006/relationships/image" Target="../media/image37.emf"/><Relationship Id="rId32" Type="http://schemas.openxmlformats.org/officeDocument/2006/relationships/image" Target="../media/image45.emf"/><Relationship Id="rId37" Type="http://schemas.openxmlformats.org/officeDocument/2006/relationships/image" Target="../media/image50.emf"/><Relationship Id="rId40" Type="http://schemas.openxmlformats.org/officeDocument/2006/relationships/image" Target="../media/image53.emf"/><Relationship Id="rId45" Type="http://schemas.openxmlformats.org/officeDocument/2006/relationships/image" Target="../media/image58.emf"/><Relationship Id="rId53" Type="http://schemas.openxmlformats.org/officeDocument/2006/relationships/image" Target="../media/image66.emf"/><Relationship Id="rId58" Type="http://schemas.openxmlformats.org/officeDocument/2006/relationships/image" Target="../media/image71.emf"/><Relationship Id="rId66" Type="http://schemas.openxmlformats.org/officeDocument/2006/relationships/image" Target="../media/image79.emf"/><Relationship Id="rId74" Type="http://schemas.openxmlformats.org/officeDocument/2006/relationships/image" Target="../media/image87.emf"/><Relationship Id="rId79" Type="http://schemas.openxmlformats.org/officeDocument/2006/relationships/image" Target="../media/image92.emf"/><Relationship Id="rId87" Type="http://schemas.openxmlformats.org/officeDocument/2006/relationships/image" Target="../media/image100.emf"/><Relationship Id="rId5" Type="http://schemas.openxmlformats.org/officeDocument/2006/relationships/image" Target="../media/image16.png"/><Relationship Id="rId61" Type="http://schemas.openxmlformats.org/officeDocument/2006/relationships/image" Target="../media/image74.emf"/><Relationship Id="rId82" Type="http://schemas.openxmlformats.org/officeDocument/2006/relationships/image" Target="../media/image95.emf"/><Relationship Id="rId90" Type="http://schemas.openxmlformats.org/officeDocument/2006/relationships/image" Target="../media/image103.emf"/><Relationship Id="rId19" Type="http://schemas.openxmlformats.org/officeDocument/2006/relationships/image" Target="../media/image32.emf"/><Relationship Id="rId14" Type="http://schemas.openxmlformats.org/officeDocument/2006/relationships/image" Target="../media/image27.emf"/><Relationship Id="rId22" Type="http://schemas.openxmlformats.org/officeDocument/2006/relationships/image" Target="../media/image35.emf"/><Relationship Id="rId27" Type="http://schemas.openxmlformats.org/officeDocument/2006/relationships/image" Target="../media/image40.emf"/><Relationship Id="rId30" Type="http://schemas.openxmlformats.org/officeDocument/2006/relationships/image" Target="../media/image43.emf"/><Relationship Id="rId35" Type="http://schemas.openxmlformats.org/officeDocument/2006/relationships/image" Target="../media/image48.emf"/><Relationship Id="rId43" Type="http://schemas.openxmlformats.org/officeDocument/2006/relationships/image" Target="../media/image56.emf"/><Relationship Id="rId48" Type="http://schemas.openxmlformats.org/officeDocument/2006/relationships/image" Target="../media/image61.emf"/><Relationship Id="rId56" Type="http://schemas.openxmlformats.org/officeDocument/2006/relationships/image" Target="../media/image69.emf"/><Relationship Id="rId64" Type="http://schemas.openxmlformats.org/officeDocument/2006/relationships/image" Target="../media/image77.emf"/><Relationship Id="rId69" Type="http://schemas.openxmlformats.org/officeDocument/2006/relationships/image" Target="../media/image82.emf"/><Relationship Id="rId77" Type="http://schemas.openxmlformats.org/officeDocument/2006/relationships/image" Target="../media/image90.emf"/><Relationship Id="rId8" Type="http://schemas.openxmlformats.org/officeDocument/2006/relationships/image" Target="../media/image21.emf"/><Relationship Id="rId51" Type="http://schemas.openxmlformats.org/officeDocument/2006/relationships/image" Target="../media/image64.emf"/><Relationship Id="rId72" Type="http://schemas.openxmlformats.org/officeDocument/2006/relationships/image" Target="../media/image85.emf"/><Relationship Id="rId80" Type="http://schemas.openxmlformats.org/officeDocument/2006/relationships/image" Target="../media/image93.emf"/><Relationship Id="rId85" Type="http://schemas.openxmlformats.org/officeDocument/2006/relationships/image" Target="../media/image98.emf"/><Relationship Id="rId93" Type="http://schemas.openxmlformats.org/officeDocument/2006/relationships/image" Target="../media/image106.emf"/><Relationship Id="rId3" Type="http://schemas.openxmlformats.org/officeDocument/2006/relationships/image" Target="../media/image17.jpeg"/><Relationship Id="rId12" Type="http://schemas.openxmlformats.org/officeDocument/2006/relationships/image" Target="../media/image25.emf"/><Relationship Id="rId17" Type="http://schemas.openxmlformats.org/officeDocument/2006/relationships/image" Target="../media/image30.emf"/><Relationship Id="rId25" Type="http://schemas.openxmlformats.org/officeDocument/2006/relationships/image" Target="../media/image38.emf"/><Relationship Id="rId33" Type="http://schemas.openxmlformats.org/officeDocument/2006/relationships/image" Target="../media/image46.emf"/><Relationship Id="rId38" Type="http://schemas.openxmlformats.org/officeDocument/2006/relationships/image" Target="../media/image51.emf"/><Relationship Id="rId46" Type="http://schemas.openxmlformats.org/officeDocument/2006/relationships/image" Target="../media/image59.emf"/><Relationship Id="rId59" Type="http://schemas.openxmlformats.org/officeDocument/2006/relationships/image" Target="../media/image72.emf"/><Relationship Id="rId67" Type="http://schemas.openxmlformats.org/officeDocument/2006/relationships/image" Target="../media/image80.emf"/><Relationship Id="rId20" Type="http://schemas.openxmlformats.org/officeDocument/2006/relationships/image" Target="../media/image33.emf"/><Relationship Id="rId41" Type="http://schemas.openxmlformats.org/officeDocument/2006/relationships/image" Target="../media/image54.emf"/><Relationship Id="rId54" Type="http://schemas.openxmlformats.org/officeDocument/2006/relationships/image" Target="../media/image67.emf"/><Relationship Id="rId62" Type="http://schemas.openxmlformats.org/officeDocument/2006/relationships/image" Target="../media/image75.emf"/><Relationship Id="rId70" Type="http://schemas.openxmlformats.org/officeDocument/2006/relationships/image" Target="../media/image83.emf"/><Relationship Id="rId75" Type="http://schemas.openxmlformats.org/officeDocument/2006/relationships/image" Target="../media/image88.emf"/><Relationship Id="rId83" Type="http://schemas.openxmlformats.org/officeDocument/2006/relationships/image" Target="../media/image96.emf"/><Relationship Id="rId88" Type="http://schemas.openxmlformats.org/officeDocument/2006/relationships/image" Target="../media/image101.emf"/><Relationship Id="rId91" Type="http://schemas.openxmlformats.org/officeDocument/2006/relationships/image" Target="../media/image104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emf"/><Relationship Id="rId15" Type="http://schemas.openxmlformats.org/officeDocument/2006/relationships/image" Target="../media/image28.emf"/><Relationship Id="rId23" Type="http://schemas.openxmlformats.org/officeDocument/2006/relationships/image" Target="../media/image36.emf"/><Relationship Id="rId28" Type="http://schemas.openxmlformats.org/officeDocument/2006/relationships/image" Target="../media/image41.emf"/><Relationship Id="rId36" Type="http://schemas.openxmlformats.org/officeDocument/2006/relationships/image" Target="../media/image49.emf"/><Relationship Id="rId49" Type="http://schemas.openxmlformats.org/officeDocument/2006/relationships/image" Target="../media/image62.emf"/><Relationship Id="rId57" Type="http://schemas.openxmlformats.org/officeDocument/2006/relationships/image" Target="../media/image70.emf"/><Relationship Id="rId10" Type="http://schemas.openxmlformats.org/officeDocument/2006/relationships/image" Target="../media/image23.emf"/><Relationship Id="rId31" Type="http://schemas.openxmlformats.org/officeDocument/2006/relationships/image" Target="../media/image44.emf"/><Relationship Id="rId44" Type="http://schemas.openxmlformats.org/officeDocument/2006/relationships/image" Target="../media/image57.emf"/><Relationship Id="rId52" Type="http://schemas.openxmlformats.org/officeDocument/2006/relationships/image" Target="../media/image65.emf"/><Relationship Id="rId60" Type="http://schemas.openxmlformats.org/officeDocument/2006/relationships/image" Target="../media/image73.emf"/><Relationship Id="rId65" Type="http://schemas.openxmlformats.org/officeDocument/2006/relationships/image" Target="../media/image78.emf"/><Relationship Id="rId73" Type="http://schemas.openxmlformats.org/officeDocument/2006/relationships/image" Target="../media/image86.emf"/><Relationship Id="rId78" Type="http://schemas.openxmlformats.org/officeDocument/2006/relationships/image" Target="../media/image91.emf"/><Relationship Id="rId81" Type="http://schemas.openxmlformats.org/officeDocument/2006/relationships/image" Target="../media/image94.emf"/><Relationship Id="rId86" Type="http://schemas.openxmlformats.org/officeDocument/2006/relationships/image" Target="../media/image99.emf"/><Relationship Id="rId4" Type="http://schemas.openxmlformats.org/officeDocument/2006/relationships/image" Target="../media/image18.jpeg"/><Relationship Id="rId9" Type="http://schemas.openxmlformats.org/officeDocument/2006/relationships/image" Target="../media/image22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07.emf"/><Relationship Id="rId4" Type="http://schemas.openxmlformats.org/officeDocument/2006/relationships/oleObject" Target="../embeddings/Microsoft_Visio_2003-2010_Drawing4.vsd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Visio_2003-2010_Drawing5.vsd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0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C:\Documents and Settings\mcauley\Local Settings\Temp\wz83a6\oneM2M\oneM2M-Logo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1150" y="28575"/>
            <a:ext cx="5981700" cy="408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457200" y="5256213"/>
            <a:ext cx="8229600" cy="1222375"/>
          </a:xfrm>
          <a:prstGeom prst="roundRect">
            <a:avLst/>
          </a:prstGeom>
          <a:noFill/>
          <a:ln>
            <a:solidFill>
              <a:srgbClr val="A0A0A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algn="ctr" eaLnBrk="1" hangingPunct="1"/>
            <a:endParaRPr lang="ja-JP" altLang="ja-JP">
              <a:solidFill>
                <a:srgbClr val="FFFFFF"/>
              </a:solidFill>
            </a:endParaRPr>
          </a:p>
        </p:txBody>
      </p:sp>
      <p:sp>
        <p:nvSpPr>
          <p:cNvPr id="3076" name="Title 1"/>
          <p:cNvSpPr>
            <a:spLocks noGrp="1"/>
          </p:cNvSpPr>
          <p:nvPr>
            <p:ph type="ctrTitle" idx="4294967295"/>
          </p:nvPr>
        </p:nvSpPr>
        <p:spPr bwMode="auto">
          <a:xfrm>
            <a:off x="685800" y="3573017"/>
            <a:ext cx="7772400" cy="1608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altLang="ja-JP" sz="4800" b="1" dirty="0" smtClean="0">
                <a:solidFill>
                  <a:srgbClr val="A0A0A3"/>
                </a:solidFill>
              </a:rPr>
              <a:t>Ontology Architectural Support</a:t>
            </a:r>
            <a:r>
              <a:rPr lang="en-US" altLang="ja-JP" sz="4800" b="1" dirty="0">
                <a:solidFill>
                  <a:srgbClr val="A0A0A3"/>
                </a:solidFill>
              </a:rPr>
              <a:t> </a:t>
            </a:r>
            <a:r>
              <a:rPr lang="en-US" altLang="ja-JP" sz="4800" b="1" dirty="0" smtClean="0">
                <a:solidFill>
                  <a:srgbClr val="A0A0A3"/>
                </a:solidFill>
              </a:rPr>
              <a:t>Options </a:t>
            </a:r>
          </a:p>
        </p:txBody>
      </p:sp>
      <p:sp>
        <p:nvSpPr>
          <p:cNvPr id="3077" name="TextBox 4"/>
          <p:cNvSpPr txBox="1">
            <a:spLocks noChangeArrowheads="1"/>
          </p:cNvSpPr>
          <p:nvPr/>
        </p:nvSpPr>
        <p:spPr bwMode="auto">
          <a:xfrm>
            <a:off x="611188" y="5256213"/>
            <a:ext cx="4667881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n-US" altLang="ja-JP" dirty="0">
                <a:solidFill>
                  <a:srgbClr val="B42025"/>
                </a:solidFill>
              </a:rPr>
              <a:t>Group Name: MAS WG</a:t>
            </a:r>
          </a:p>
          <a:p>
            <a:pPr eaLnBrk="1" hangingPunct="1"/>
            <a:r>
              <a:rPr lang="en-US" altLang="ja-JP" dirty="0">
                <a:solidFill>
                  <a:srgbClr val="B42025"/>
                </a:solidFill>
              </a:rPr>
              <a:t>Source: </a:t>
            </a:r>
            <a:r>
              <a:rPr lang="en-US" altLang="ja-JP" dirty="0" smtClean="0">
                <a:solidFill>
                  <a:srgbClr val="B42025"/>
                </a:solidFill>
              </a:rPr>
              <a:t>Catalina Mladin, Lijun Dong, InterDigital</a:t>
            </a:r>
          </a:p>
          <a:p>
            <a:pPr eaLnBrk="1" hangingPunct="1"/>
            <a:r>
              <a:rPr lang="en-US" altLang="ja-JP" dirty="0" smtClean="0">
                <a:solidFill>
                  <a:srgbClr val="B42025"/>
                </a:solidFill>
              </a:rPr>
              <a:t>Meeting Date: 2015-05-16</a:t>
            </a:r>
          </a:p>
          <a:p>
            <a:pPr eaLnBrk="1" hangingPunct="1"/>
            <a:r>
              <a:rPr lang="en-US" altLang="ja-JP" dirty="0" smtClean="0">
                <a:solidFill>
                  <a:srgbClr val="B42025"/>
                </a:solidFill>
              </a:rPr>
              <a:t>Agenda </a:t>
            </a:r>
            <a:r>
              <a:rPr lang="en-US" altLang="ja-JP" dirty="0">
                <a:solidFill>
                  <a:srgbClr val="B42025"/>
                </a:solidFill>
              </a:rPr>
              <a:t>Item: TBD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sz="2000" dirty="0" smtClean="0"/>
              <a:t>TS-0012 oneM2M Base Ontology is under development to define a set of concepts, relationships and properties that are mainly used for defining oneM2M resources</a:t>
            </a:r>
          </a:p>
          <a:p>
            <a:pPr marL="342900" lvl="1" indent="-342900">
              <a:buFont typeface="Arial" charset="0"/>
              <a:buChar char="•"/>
            </a:pPr>
            <a:r>
              <a:rPr lang="en-US" altLang="en-US" sz="2000" dirty="0">
                <a:solidFill>
                  <a:schemeClr val="tx1"/>
                </a:solidFill>
              </a:rPr>
              <a:t>There are other ontologies defined addressing individual namespaces rated to M2M and  agreed requirements to </a:t>
            </a:r>
            <a:r>
              <a:rPr lang="en-US" sz="1800" dirty="0">
                <a:solidFill>
                  <a:schemeClr val="tx1"/>
                </a:solidFill>
              </a:rPr>
              <a:t>support simultaneous usage of multiple ontologies for the same M2M resource </a:t>
            </a:r>
            <a:endParaRPr lang="en-US" altLang="en-US" sz="1800" dirty="0">
              <a:solidFill>
                <a:schemeClr val="tx1"/>
              </a:solidFill>
            </a:endParaRPr>
          </a:p>
          <a:p>
            <a:r>
              <a:rPr lang="en-US" altLang="en-US" sz="2000" dirty="0" smtClean="0"/>
              <a:t>There are proposals/discussions (MAS-2015-0551R01) under way on modelling approaches when dealing with concepts from different ontologies</a:t>
            </a:r>
          </a:p>
          <a:p>
            <a:pPr lvl="1"/>
            <a:r>
              <a:rPr lang="en-US" altLang="en-US" sz="1600" dirty="0" smtClean="0">
                <a:solidFill>
                  <a:schemeClr val="tx1"/>
                </a:solidFill>
              </a:rPr>
              <a:t>RE-USE (concepts from existing ontologies) where possible and extend the oneM2M Base ontology where needed</a:t>
            </a:r>
          </a:p>
          <a:p>
            <a:pPr lvl="1"/>
            <a:r>
              <a:rPr lang="en-US" altLang="en-US" sz="1600" dirty="0" smtClean="0">
                <a:solidFill>
                  <a:schemeClr val="tx1"/>
                </a:solidFill>
              </a:rPr>
              <a:t>MAPPING ( </a:t>
            </a:r>
            <a:r>
              <a:rPr lang="en-US" altLang="en-US" sz="1600" dirty="0" smtClean="0">
                <a:solidFill>
                  <a:schemeClr val="tx1"/>
                </a:solidFill>
              </a:rPr>
              <a:t>of similar concepts) </a:t>
            </a:r>
          </a:p>
          <a:p>
            <a:pPr lvl="1"/>
            <a:endParaRPr lang="en-US" altLang="en-US" sz="1600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5D8F1F-0A42-45EF-8A72-296B8E1AB4DB}" type="slidenum">
              <a:rPr lang="en-US" altLang="ja-JP" smtClean="0"/>
              <a:pPr/>
              <a:t>2</a:t>
            </a:fld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3354199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0012" y="3157682"/>
            <a:ext cx="4104456" cy="2902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Rectangle 1"/>
          <p:cNvSpPr>
            <a:spLocks noChangeArrowheads="1"/>
          </p:cNvSpPr>
          <p:nvPr/>
        </p:nvSpPr>
        <p:spPr bwMode="auto">
          <a:xfrm>
            <a:off x="3203848" y="6343523"/>
            <a:ext cx="71642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dirty="0">
                <a:solidFill>
                  <a:srgbClr val="B42025"/>
                </a:solidFill>
              </a:rPr>
              <a:t>by Nicolas Seydoux, </a:t>
            </a:r>
            <a:r>
              <a:rPr lang="en-US" altLang="en-US" dirty="0" smtClean="0">
                <a:solidFill>
                  <a:srgbClr val="B42025"/>
                </a:solidFill>
              </a:rPr>
              <a:t>LAAS-CNRS, from NEC MAS-2015-0551 </a:t>
            </a:r>
            <a:endParaRPr lang="en-GB" alt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Re-use vs. Mapping</a:t>
            </a:r>
            <a:endParaRPr lang="en-US" dirty="0"/>
          </a:p>
        </p:txBody>
      </p:sp>
      <p:pic>
        <p:nvPicPr>
          <p:cNvPr id="7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435" y="1208167"/>
            <a:ext cx="4392488" cy="31073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1"/>
          <p:cNvSpPr txBox="1">
            <a:spLocks/>
          </p:cNvSpPr>
          <p:nvPr/>
        </p:nvSpPr>
        <p:spPr bwMode="auto">
          <a:xfrm>
            <a:off x="5004048" y="1969773"/>
            <a:ext cx="3456384" cy="665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945" tIns="41473" rIns="82945" bIns="41473"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C00000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9pPr>
          </a:lstStyle>
          <a:p>
            <a:pPr>
              <a:buSzPct val="45000"/>
              <a:buFont typeface="StarSymbol"/>
              <a:buNone/>
            </a:pPr>
            <a:r>
              <a:rPr lang="en-US" altLang="en-US" sz="2800" dirty="0" smtClean="0">
                <a:sym typeface="Wingdings" panose="05000000000000000000" pitchFamily="2" charset="2"/>
              </a:rPr>
              <a:t> </a:t>
            </a:r>
            <a:r>
              <a:rPr lang="en-US" altLang="en-US" sz="2800" dirty="0" smtClean="0"/>
              <a:t>Re-use </a:t>
            </a:r>
          </a:p>
        </p:txBody>
      </p:sp>
      <p:sp>
        <p:nvSpPr>
          <p:cNvPr id="9" name="Title 1"/>
          <p:cNvSpPr txBox="1">
            <a:spLocks/>
          </p:cNvSpPr>
          <p:nvPr/>
        </p:nvSpPr>
        <p:spPr bwMode="auto">
          <a:xfrm>
            <a:off x="539552" y="5082401"/>
            <a:ext cx="3456384" cy="977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2945" tIns="41473" rIns="82945" bIns="41473"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C00000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9pPr>
          </a:lstStyle>
          <a:p>
            <a:pPr>
              <a:buSzPct val="45000"/>
              <a:buFont typeface="StarSymbol"/>
              <a:buNone/>
            </a:pPr>
            <a:r>
              <a:rPr lang="en-US" altLang="en-US" sz="2800" dirty="0" smtClean="0">
                <a:sym typeface="Wingdings" panose="05000000000000000000" pitchFamily="2" charset="2"/>
              </a:rPr>
              <a:t>Mapping </a:t>
            </a:r>
            <a:r>
              <a:rPr lang="en-US" altLang="en-US" sz="2800" dirty="0" smtClean="0">
                <a:sym typeface="Wingdings" panose="05000000000000000000" pitchFamily="2" charset="2"/>
              </a:rPr>
              <a:t></a:t>
            </a:r>
            <a:endParaRPr lang="en-US" alt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val="1587855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Next?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052936"/>
          </a:xfrm>
        </p:spPr>
        <p:txBody>
          <a:bodyPr/>
          <a:lstStyle/>
          <a:p>
            <a:pPr marL="57150" indent="0">
              <a:buNone/>
            </a:pPr>
            <a:r>
              <a:rPr lang="en-US" sz="2400" i="1" dirty="0" smtClean="0"/>
              <a:t>Independent of the answer to the modeling approach to move forward on functionality addressing the existing requirements, we need to </a:t>
            </a:r>
            <a:r>
              <a:rPr lang="en-US" sz="2400" i="1" dirty="0" smtClean="0">
                <a:solidFill>
                  <a:schemeClr val="tx1"/>
                </a:solidFill>
              </a:rPr>
              <a:t>determine architectural support needed for </a:t>
            </a:r>
            <a:r>
              <a:rPr lang="en-US" sz="2400" i="1" dirty="0" smtClean="0"/>
              <a:t>O</a:t>
            </a:r>
            <a:r>
              <a:rPr lang="en-US" sz="2400" i="1" dirty="0" smtClean="0">
                <a:solidFill>
                  <a:schemeClr val="tx1"/>
                </a:solidFill>
              </a:rPr>
              <a:t>ntology </a:t>
            </a:r>
            <a:r>
              <a:rPr lang="en-US" sz="2400" i="1" dirty="0">
                <a:solidFill>
                  <a:schemeClr val="tx1"/>
                </a:solidFill>
              </a:rPr>
              <a:t>storage and </a:t>
            </a:r>
            <a:r>
              <a:rPr lang="en-US" sz="2400" i="1" dirty="0" smtClean="0">
                <a:solidFill>
                  <a:schemeClr val="tx1"/>
                </a:solidFill>
              </a:rPr>
              <a:t>management</a:t>
            </a:r>
            <a:r>
              <a:rPr lang="en-US" sz="2400" i="1" dirty="0" smtClean="0"/>
              <a:t>.</a:t>
            </a:r>
          </a:p>
          <a:p>
            <a:pPr marL="57150" indent="0">
              <a:buNone/>
            </a:pPr>
            <a:endParaRPr lang="en-US" sz="2400" i="1" dirty="0">
              <a:solidFill>
                <a:schemeClr val="tx1"/>
              </a:solidFill>
            </a:endParaRPr>
          </a:p>
          <a:p>
            <a:pPr marL="57150" indent="0">
              <a:buNone/>
            </a:pPr>
            <a:r>
              <a:rPr lang="en-US" sz="2400" i="1" dirty="0" smtClean="0"/>
              <a:t>Consider </a:t>
            </a:r>
            <a:r>
              <a:rPr lang="en-US" sz="2400" i="1" dirty="0" smtClean="0"/>
              <a:t>the following </a:t>
            </a:r>
            <a:r>
              <a:rPr lang="en-US" sz="2400" i="1" dirty="0" smtClean="0"/>
              <a:t>e-Health Use Case to highlight the Open Issues to address next</a:t>
            </a:r>
            <a:endParaRPr lang="en-US" sz="2400" i="1" dirty="0" smtClean="0">
              <a:solidFill>
                <a:schemeClr val="tx1"/>
              </a:solidFill>
            </a:endParaRPr>
          </a:p>
          <a:p>
            <a:pPr marL="57150" indent="0">
              <a:buNone/>
            </a:pPr>
            <a:endParaRPr lang="en-US" sz="2400" dirty="0" smtClean="0">
              <a:solidFill>
                <a:schemeClr val="tx1"/>
              </a:solidFill>
            </a:endParaRPr>
          </a:p>
          <a:p>
            <a:pPr marL="57150" indent="0">
              <a:buNone/>
            </a:pPr>
            <a:endParaRPr lang="en-US" sz="2400" dirty="0" smtClean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5D8F1F-0A42-45EF-8A72-296B8E1AB4DB}" type="slidenum">
              <a:rPr lang="en-US" altLang="ja-JP" smtClean="0"/>
              <a:pPr/>
              <a:t>4</a:t>
            </a:fld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793314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8" name="Straight Connector 47"/>
          <p:cNvCxnSpPr>
            <a:endCxn id="10242" idx="1"/>
          </p:cNvCxnSpPr>
          <p:nvPr/>
        </p:nvCxnSpPr>
        <p:spPr>
          <a:xfrm>
            <a:off x="6175923" y="3382024"/>
            <a:ext cx="1279519" cy="10065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247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0015" y="2426700"/>
            <a:ext cx="2159024" cy="1289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600" dirty="0" err="1">
                <a:latin typeface="Calibri"/>
                <a:cs typeface="Calibri"/>
              </a:rPr>
              <a:t>eHealth</a:t>
            </a:r>
            <a:r>
              <a:rPr lang="en-US" sz="3600" dirty="0">
                <a:latin typeface="Calibri"/>
                <a:cs typeface="Calibri"/>
              </a:rPr>
              <a:t> Use </a:t>
            </a:r>
            <a:r>
              <a:rPr lang="en-US" sz="3600" dirty="0" smtClean="0">
                <a:latin typeface="Calibri"/>
                <a:cs typeface="Calibri"/>
              </a:rPr>
              <a:t>Case</a:t>
            </a:r>
            <a:endParaRPr lang="en-US" sz="3600" dirty="0">
              <a:latin typeface="Calibri"/>
              <a:cs typeface="Calibri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/>
          <a:p>
            <a:fld id="{EAE548C6-0A77-41A4-B323-123A794098E5}" type="slidenum">
              <a:rPr lang="en-US" smtClean="0"/>
              <a:t>5</a:t>
            </a:fld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555" y="2145218"/>
            <a:ext cx="3257846" cy="2856034"/>
          </a:xfrm>
          <a:prstGeom prst="rect">
            <a:avLst/>
          </a:prstGeom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5442" y="2962356"/>
            <a:ext cx="656203" cy="10406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737647" y="3281259"/>
            <a:ext cx="16764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err="1">
                <a:solidFill>
                  <a:srgbClr val="C00000"/>
                </a:solidFill>
              </a:rPr>
              <a:t>eHealth</a:t>
            </a:r>
            <a:r>
              <a:rPr lang="en-US" sz="1600" dirty="0">
                <a:solidFill>
                  <a:srgbClr val="C00000"/>
                </a:solidFill>
              </a:rPr>
              <a:t> </a:t>
            </a:r>
          </a:p>
          <a:p>
            <a:pPr algn="ctr"/>
            <a:r>
              <a:rPr lang="en-US" sz="1600" dirty="0">
                <a:solidFill>
                  <a:srgbClr val="C00000"/>
                </a:solidFill>
              </a:rPr>
              <a:t>Monitoring </a:t>
            </a:r>
          </a:p>
          <a:p>
            <a:pPr algn="ctr"/>
            <a:r>
              <a:rPr lang="en-US" sz="1600" dirty="0">
                <a:solidFill>
                  <a:srgbClr val="C00000"/>
                </a:solidFill>
              </a:rPr>
              <a:t>System</a:t>
            </a:r>
          </a:p>
        </p:txBody>
      </p:sp>
      <p:sp>
        <p:nvSpPr>
          <p:cNvPr id="6" name="AutoShape 4" descr="Image result for server database"/>
          <p:cNvSpPr>
            <a:spLocks noChangeAspect="1" noChangeArrowheads="1"/>
          </p:cNvSpPr>
          <p:nvPr/>
        </p:nvSpPr>
        <p:spPr bwMode="auto">
          <a:xfrm>
            <a:off x="0" y="71278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8893" y="2661681"/>
            <a:ext cx="677863" cy="8859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4423868" y="1916182"/>
            <a:ext cx="1676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C00000"/>
                </a:solidFill>
              </a:rPr>
              <a:t>Service Provider</a:t>
            </a:r>
          </a:p>
          <a:p>
            <a:pPr algn="ctr"/>
            <a:r>
              <a:rPr lang="en-US" sz="1600" dirty="0">
                <a:solidFill>
                  <a:srgbClr val="C00000"/>
                </a:solidFill>
              </a:rPr>
              <a:t>(IN-</a:t>
            </a:r>
            <a:r>
              <a:rPr lang="en-US" sz="1600" dirty="0" err="1">
                <a:solidFill>
                  <a:srgbClr val="C00000"/>
                </a:solidFill>
              </a:rPr>
              <a:t>CSE</a:t>
            </a:r>
            <a:r>
              <a:rPr lang="en-US" sz="1600" dirty="0">
                <a:solidFill>
                  <a:srgbClr val="C00000"/>
                </a:solidFill>
              </a:rPr>
              <a:t>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3973" y="3001168"/>
            <a:ext cx="1288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rgbClr val="C00000"/>
                </a:solidFill>
              </a:rPr>
              <a:t>Smart</a:t>
            </a:r>
          </a:p>
          <a:p>
            <a:pPr algn="ctr"/>
            <a:r>
              <a:rPr lang="en-US" sz="1400" dirty="0">
                <a:solidFill>
                  <a:srgbClr val="C00000"/>
                </a:solidFill>
              </a:rPr>
              <a:t> Watch</a:t>
            </a:r>
          </a:p>
        </p:txBody>
      </p:sp>
      <p:pic>
        <p:nvPicPr>
          <p:cNvPr id="10253" name="Picture 1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353" y="3215020"/>
            <a:ext cx="2792984" cy="16628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9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370" y="3180791"/>
            <a:ext cx="60325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21" name="Straight Connector 20"/>
          <p:cNvCxnSpPr/>
          <p:nvPr/>
        </p:nvCxnSpPr>
        <p:spPr>
          <a:xfrm>
            <a:off x="980054" y="4280471"/>
            <a:ext cx="514371" cy="284173"/>
          </a:xfrm>
          <a:prstGeom prst="line">
            <a:avLst/>
          </a:prstGeom>
          <a:ln w="28575" cmpd="sng">
            <a:solidFill>
              <a:srgbClr val="FF6600"/>
            </a:solidFill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809742" y="3534329"/>
            <a:ext cx="208746" cy="231549"/>
          </a:xfrm>
          <a:prstGeom prst="line">
            <a:avLst/>
          </a:prstGeom>
          <a:ln w="28575" cmpd="sng">
            <a:solidFill>
              <a:srgbClr val="FF6600"/>
            </a:solidFill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>
            <a:endCxn id="28" idx="3"/>
          </p:cNvCxnSpPr>
          <p:nvPr/>
        </p:nvCxnSpPr>
        <p:spPr>
          <a:xfrm flipV="1">
            <a:off x="2138145" y="4265618"/>
            <a:ext cx="465927" cy="222924"/>
          </a:xfrm>
          <a:prstGeom prst="line">
            <a:avLst/>
          </a:prstGeom>
          <a:ln w="28575" cmpd="sng">
            <a:solidFill>
              <a:srgbClr val="FF6600"/>
            </a:solidFill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endCxn id="27" idx="1"/>
          </p:cNvCxnSpPr>
          <p:nvPr/>
        </p:nvCxnSpPr>
        <p:spPr>
          <a:xfrm>
            <a:off x="2138145" y="3657042"/>
            <a:ext cx="518974" cy="217670"/>
          </a:xfrm>
          <a:prstGeom prst="line">
            <a:avLst/>
          </a:prstGeom>
          <a:ln w="28575" cmpd="sng">
            <a:solidFill>
              <a:srgbClr val="FF6600"/>
            </a:solidFill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Oval 24"/>
          <p:cNvSpPr/>
          <p:nvPr/>
        </p:nvSpPr>
        <p:spPr>
          <a:xfrm>
            <a:off x="761936" y="3676923"/>
            <a:ext cx="111693" cy="101409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Oval 25"/>
          <p:cNvSpPr/>
          <p:nvPr/>
        </p:nvSpPr>
        <p:spPr>
          <a:xfrm>
            <a:off x="1477620" y="4509446"/>
            <a:ext cx="111693" cy="101409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Oval 26"/>
          <p:cNvSpPr/>
          <p:nvPr/>
        </p:nvSpPr>
        <p:spPr>
          <a:xfrm>
            <a:off x="2640764" y="3859862"/>
            <a:ext cx="111693" cy="101409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2587716" y="4179062"/>
            <a:ext cx="111693" cy="101409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9" name="Straight Connector 28"/>
          <p:cNvCxnSpPr/>
          <p:nvPr/>
        </p:nvCxnSpPr>
        <p:spPr>
          <a:xfrm>
            <a:off x="1213989" y="3418918"/>
            <a:ext cx="210854" cy="230821"/>
          </a:xfrm>
          <a:prstGeom prst="line">
            <a:avLst/>
          </a:prstGeom>
          <a:ln w="28575" cmpd="sng">
            <a:solidFill>
              <a:srgbClr val="FF6600"/>
            </a:solidFill>
            <a:prstDash val="dot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>
            <a:off x="1382732" y="3591648"/>
            <a:ext cx="111693" cy="101409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983850" y="2869878"/>
            <a:ext cx="17862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rgbClr val="C00000"/>
                </a:solidFill>
              </a:rPr>
              <a:t>Blood </a:t>
            </a:r>
          </a:p>
          <a:p>
            <a:pPr algn="ctr"/>
            <a:r>
              <a:rPr lang="en-US" sz="1400" dirty="0">
                <a:solidFill>
                  <a:srgbClr val="C00000"/>
                </a:solidFill>
              </a:rPr>
              <a:t>Pressure Meter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914117" y="4653943"/>
            <a:ext cx="178628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solidFill>
                  <a:srgbClr val="C00000"/>
                </a:solidFill>
              </a:rPr>
              <a:t>Smart Scale</a:t>
            </a:r>
          </a:p>
        </p:txBody>
      </p:sp>
      <p:cxnSp>
        <p:nvCxnSpPr>
          <p:cNvPr id="31" name="Straight Connector 30"/>
          <p:cNvCxnSpPr/>
          <p:nvPr/>
        </p:nvCxnSpPr>
        <p:spPr>
          <a:xfrm flipV="1">
            <a:off x="2782471" y="3320555"/>
            <a:ext cx="1541384" cy="531105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endCxn id="46" idx="1"/>
          </p:cNvCxnSpPr>
          <p:nvPr/>
        </p:nvCxnSpPr>
        <p:spPr>
          <a:xfrm flipV="1">
            <a:off x="6427560" y="2222891"/>
            <a:ext cx="889673" cy="463204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0" name="Rectangle 39"/>
          <p:cNvSpPr/>
          <p:nvPr/>
        </p:nvSpPr>
        <p:spPr>
          <a:xfrm>
            <a:off x="5621436" y="2556894"/>
            <a:ext cx="850106" cy="383267"/>
          </a:xfrm>
          <a:prstGeom prst="rect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/>
                </a:solidFill>
              </a:rPr>
              <a:t>Ontology Repository</a:t>
            </a:r>
          </a:p>
        </p:txBody>
      </p:sp>
      <p:sp>
        <p:nvSpPr>
          <p:cNvPr id="41" name="Rectangle 40"/>
          <p:cNvSpPr/>
          <p:nvPr/>
        </p:nvSpPr>
        <p:spPr>
          <a:xfrm>
            <a:off x="4259563" y="3497691"/>
            <a:ext cx="1002506" cy="442798"/>
          </a:xfrm>
          <a:prstGeom prst="rect">
            <a:avLst/>
          </a:prstGeom>
          <a:solidFill>
            <a:srgbClr val="FF0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100" dirty="0">
                <a:solidFill>
                  <a:schemeClr val="tx1"/>
                </a:solidFill>
              </a:rPr>
              <a:t>Semantic</a:t>
            </a:r>
          </a:p>
          <a:p>
            <a:pPr algn="ctr"/>
            <a:r>
              <a:rPr lang="en-US" sz="1100" dirty="0">
                <a:solidFill>
                  <a:schemeClr val="tx1"/>
                </a:solidFill>
              </a:rPr>
              <a:t>Repository</a:t>
            </a:r>
          </a:p>
          <a:p>
            <a:pPr algn="ctr"/>
            <a:r>
              <a:rPr lang="en-US" sz="1100" dirty="0">
                <a:solidFill>
                  <a:schemeClr val="tx1"/>
                </a:solidFill>
              </a:rPr>
              <a:t>(Triple Store)</a:t>
            </a:r>
          </a:p>
        </p:txBody>
      </p:sp>
      <p:sp>
        <p:nvSpPr>
          <p:cNvPr id="44" name="Rectangle 43"/>
          <p:cNvSpPr/>
          <p:nvPr/>
        </p:nvSpPr>
        <p:spPr>
          <a:xfrm>
            <a:off x="5600424" y="3223387"/>
            <a:ext cx="850106" cy="383267"/>
          </a:xfrm>
          <a:prstGeom prst="rect">
            <a:avLst/>
          </a:prstGeom>
          <a:solidFill>
            <a:srgbClr val="00B0F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/>
                </a:solidFill>
              </a:rPr>
              <a:t>Semantic </a:t>
            </a:r>
          </a:p>
          <a:p>
            <a:pPr algn="ctr"/>
            <a:r>
              <a:rPr lang="en-US" sz="1200" dirty="0">
                <a:solidFill>
                  <a:schemeClr val="tx1"/>
                </a:solidFill>
              </a:rPr>
              <a:t>Engine</a:t>
            </a:r>
          </a:p>
        </p:txBody>
      </p:sp>
      <p:sp>
        <p:nvSpPr>
          <p:cNvPr id="45" name="Rectangle 44"/>
          <p:cNvSpPr/>
          <p:nvPr/>
        </p:nvSpPr>
        <p:spPr>
          <a:xfrm>
            <a:off x="2654688" y="4368426"/>
            <a:ext cx="850106" cy="383267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/>
                </a:solidFill>
              </a:rPr>
              <a:t>Resource</a:t>
            </a:r>
          </a:p>
          <a:p>
            <a:pPr algn="ctr"/>
            <a:r>
              <a:rPr lang="en-US" sz="1200" dirty="0">
                <a:solidFill>
                  <a:schemeClr val="tx1"/>
                </a:solidFill>
              </a:rPr>
              <a:t>Repository</a:t>
            </a:r>
          </a:p>
        </p:txBody>
      </p:sp>
      <p:sp>
        <p:nvSpPr>
          <p:cNvPr id="46" name="Rectangle 45"/>
          <p:cNvSpPr/>
          <p:nvPr/>
        </p:nvSpPr>
        <p:spPr>
          <a:xfrm>
            <a:off x="7317233" y="1987600"/>
            <a:ext cx="1369567" cy="470581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solidFill>
                  <a:schemeClr val="tx1"/>
                </a:solidFill>
              </a:rPr>
              <a:t>3</a:t>
            </a:r>
            <a:r>
              <a:rPr lang="en-US" sz="1200" baseline="30000" dirty="0">
                <a:solidFill>
                  <a:schemeClr val="tx1"/>
                </a:solidFill>
              </a:rPr>
              <a:t>rd</a:t>
            </a:r>
            <a:r>
              <a:rPr lang="en-US" sz="1200" dirty="0">
                <a:solidFill>
                  <a:schemeClr val="tx1"/>
                </a:solidFill>
              </a:rPr>
              <a:t> Party</a:t>
            </a:r>
          </a:p>
          <a:p>
            <a:pPr algn="ctr"/>
            <a:r>
              <a:rPr lang="en-US" sz="1200" dirty="0">
                <a:solidFill>
                  <a:schemeClr val="tx1"/>
                </a:solidFill>
              </a:rPr>
              <a:t> (e.g., insurance company)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2127639" y="3475157"/>
            <a:ext cx="20287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C00000"/>
                </a:solidFill>
              </a:rPr>
              <a:t>Home </a:t>
            </a:r>
          </a:p>
          <a:p>
            <a:pPr algn="ctr"/>
            <a:r>
              <a:rPr lang="en-US" sz="1600" dirty="0">
                <a:solidFill>
                  <a:srgbClr val="C00000"/>
                </a:solidFill>
              </a:rPr>
              <a:t>Gateway </a:t>
            </a:r>
          </a:p>
          <a:p>
            <a:pPr algn="ctr"/>
            <a:r>
              <a:rPr lang="en-US" sz="1600" dirty="0">
                <a:solidFill>
                  <a:srgbClr val="C00000"/>
                </a:solidFill>
              </a:rPr>
              <a:t>(MN-</a:t>
            </a:r>
            <a:r>
              <a:rPr lang="en-US" sz="1600" dirty="0" err="1">
                <a:solidFill>
                  <a:srgbClr val="C00000"/>
                </a:solidFill>
              </a:rPr>
              <a:t>CSE</a:t>
            </a:r>
            <a:r>
              <a:rPr lang="en-US" sz="1600" dirty="0">
                <a:solidFill>
                  <a:srgbClr val="C00000"/>
                </a:solidFill>
              </a:rPr>
              <a:t>)</a:t>
            </a:r>
          </a:p>
        </p:txBody>
      </p:sp>
      <p:sp>
        <p:nvSpPr>
          <p:cNvPr id="2" name="Right Arrow 1"/>
          <p:cNvSpPr/>
          <p:nvPr/>
        </p:nvSpPr>
        <p:spPr>
          <a:xfrm rot="1674130">
            <a:off x="2104360" y="3407079"/>
            <a:ext cx="786163" cy="318807"/>
          </a:xfrm>
          <a:prstGeom prst="rightArrow">
            <a:avLst/>
          </a:prstGeom>
          <a:solidFill>
            <a:srgbClr val="00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ight Arrow 48"/>
          <p:cNvSpPr/>
          <p:nvPr/>
        </p:nvSpPr>
        <p:spPr>
          <a:xfrm rot="11329731">
            <a:off x="6472764" y="3447249"/>
            <a:ext cx="923620" cy="318807"/>
          </a:xfrm>
          <a:prstGeom prst="rightArrow">
            <a:avLst/>
          </a:prstGeom>
          <a:solidFill>
            <a:srgbClr val="00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" name="Right Arrow 50"/>
          <p:cNvSpPr/>
          <p:nvPr/>
        </p:nvSpPr>
        <p:spPr>
          <a:xfrm rot="20867825">
            <a:off x="3506989" y="3716065"/>
            <a:ext cx="714175" cy="261278"/>
          </a:xfrm>
          <a:prstGeom prst="rightArrow">
            <a:avLst/>
          </a:prstGeom>
          <a:solidFill>
            <a:srgbClr val="00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ight Arrow 52"/>
          <p:cNvSpPr/>
          <p:nvPr/>
        </p:nvSpPr>
        <p:spPr>
          <a:xfrm rot="8981819">
            <a:off x="6413654" y="2136465"/>
            <a:ext cx="884411" cy="318807"/>
          </a:xfrm>
          <a:prstGeom prst="rightArrow">
            <a:avLst/>
          </a:prstGeom>
          <a:solidFill>
            <a:srgbClr val="00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4" name="Right Arrow 53"/>
          <p:cNvSpPr/>
          <p:nvPr/>
        </p:nvSpPr>
        <p:spPr>
          <a:xfrm rot="10047778">
            <a:off x="5233892" y="3473057"/>
            <a:ext cx="372769" cy="318807"/>
          </a:xfrm>
          <a:prstGeom prst="rightArrow">
            <a:avLst/>
          </a:prstGeom>
          <a:solidFill>
            <a:srgbClr val="00FF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Freeform 8"/>
          <p:cNvSpPr>
            <a:spLocks/>
          </p:cNvSpPr>
          <p:nvPr/>
        </p:nvSpPr>
        <p:spPr bwMode="auto">
          <a:xfrm>
            <a:off x="6507414" y="1440592"/>
            <a:ext cx="2331786" cy="491715"/>
          </a:xfrm>
          <a:custGeom>
            <a:avLst/>
            <a:gdLst>
              <a:gd name="T0" fmla="*/ 0 w 2624"/>
              <a:gd name="T1" fmla="*/ 179 h 1072"/>
              <a:gd name="T2" fmla="*/ 179 w 2624"/>
              <a:gd name="T3" fmla="*/ 0 h 1072"/>
              <a:gd name="T4" fmla="*/ 2446 w 2624"/>
              <a:gd name="T5" fmla="*/ 0 h 1072"/>
              <a:gd name="T6" fmla="*/ 2624 w 2624"/>
              <a:gd name="T7" fmla="*/ 179 h 1072"/>
              <a:gd name="T8" fmla="*/ 2624 w 2624"/>
              <a:gd name="T9" fmla="*/ 894 h 1072"/>
              <a:gd name="T10" fmla="*/ 2446 w 2624"/>
              <a:gd name="T11" fmla="*/ 1072 h 1072"/>
              <a:gd name="T12" fmla="*/ 179 w 2624"/>
              <a:gd name="T13" fmla="*/ 1072 h 1072"/>
              <a:gd name="T14" fmla="*/ 0 w 2624"/>
              <a:gd name="T15" fmla="*/ 894 h 1072"/>
              <a:gd name="T16" fmla="*/ 0 w 2624"/>
              <a:gd name="T17" fmla="*/ 179 h 10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24" h="1072">
                <a:moveTo>
                  <a:pt x="0" y="179"/>
                </a:moveTo>
                <a:cubicBezTo>
                  <a:pt x="0" y="80"/>
                  <a:pt x="80" y="0"/>
                  <a:pt x="179" y="0"/>
                </a:cubicBezTo>
                <a:lnTo>
                  <a:pt x="2446" y="0"/>
                </a:lnTo>
                <a:cubicBezTo>
                  <a:pt x="2544" y="0"/>
                  <a:pt x="2624" y="80"/>
                  <a:pt x="2624" y="179"/>
                </a:cubicBezTo>
                <a:lnTo>
                  <a:pt x="2624" y="894"/>
                </a:lnTo>
                <a:cubicBezTo>
                  <a:pt x="2624" y="992"/>
                  <a:pt x="2544" y="1072"/>
                  <a:pt x="2446" y="1072"/>
                </a:cubicBezTo>
                <a:lnTo>
                  <a:pt x="179" y="1072"/>
                </a:lnTo>
                <a:cubicBezTo>
                  <a:pt x="80" y="1072"/>
                  <a:pt x="0" y="992"/>
                  <a:pt x="0" y="894"/>
                </a:cubicBezTo>
                <a:lnTo>
                  <a:pt x="0" y="179"/>
                </a:lnTo>
                <a:close/>
              </a:path>
            </a:pathLst>
          </a:custGeom>
          <a:solidFill>
            <a:srgbClr val="FFFF00"/>
          </a:solidFill>
          <a:ln w="0">
            <a:solidFill>
              <a:schemeClr val="bg1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10000"/>
              </a:lnSpc>
            </a:pPr>
            <a:r>
              <a:rPr lang="en-US" sz="1100" b="1" u="sng" dirty="0">
                <a:solidFill>
                  <a:srgbClr val="FF0000"/>
                </a:solidFill>
              </a:rPr>
              <a:t>Q</a:t>
            </a:r>
            <a:r>
              <a:rPr lang="en-US" sz="1100" b="1" u="sng" dirty="0" smtClean="0">
                <a:solidFill>
                  <a:srgbClr val="FF0000"/>
                </a:solidFill>
              </a:rPr>
              <a:t>1</a:t>
            </a:r>
            <a:r>
              <a:rPr lang="en-US" sz="1100" b="1" u="sng" dirty="0">
                <a:solidFill>
                  <a:srgbClr val="FF0000"/>
                </a:solidFill>
              </a:rPr>
              <a:t>: </a:t>
            </a:r>
            <a:r>
              <a:rPr lang="en-US" sz="1100" b="1" dirty="0"/>
              <a:t> </a:t>
            </a:r>
            <a:r>
              <a:rPr lang="en-US" sz="1100" b="1" dirty="0" smtClean="0"/>
              <a:t>How to input </a:t>
            </a:r>
            <a:r>
              <a:rPr lang="en-US" sz="1100" b="1" dirty="0" smtClean="0"/>
              <a:t>(E-health) Ontology for oneM2M system use.</a:t>
            </a:r>
            <a:endParaRPr lang="en-US" sz="1100" b="1" dirty="0"/>
          </a:p>
        </p:txBody>
      </p:sp>
      <p:sp>
        <p:nvSpPr>
          <p:cNvPr id="57" name="Freeform 8"/>
          <p:cNvSpPr>
            <a:spLocks/>
          </p:cNvSpPr>
          <p:nvPr/>
        </p:nvSpPr>
        <p:spPr bwMode="auto">
          <a:xfrm>
            <a:off x="2262034" y="2449841"/>
            <a:ext cx="1893300" cy="650653"/>
          </a:xfrm>
          <a:custGeom>
            <a:avLst/>
            <a:gdLst>
              <a:gd name="T0" fmla="*/ 0 w 2624"/>
              <a:gd name="T1" fmla="*/ 179 h 1072"/>
              <a:gd name="T2" fmla="*/ 179 w 2624"/>
              <a:gd name="T3" fmla="*/ 0 h 1072"/>
              <a:gd name="T4" fmla="*/ 2446 w 2624"/>
              <a:gd name="T5" fmla="*/ 0 h 1072"/>
              <a:gd name="T6" fmla="*/ 2624 w 2624"/>
              <a:gd name="T7" fmla="*/ 179 h 1072"/>
              <a:gd name="T8" fmla="*/ 2624 w 2624"/>
              <a:gd name="T9" fmla="*/ 894 h 1072"/>
              <a:gd name="T10" fmla="*/ 2446 w 2624"/>
              <a:gd name="T11" fmla="*/ 1072 h 1072"/>
              <a:gd name="T12" fmla="*/ 179 w 2624"/>
              <a:gd name="T13" fmla="*/ 1072 h 1072"/>
              <a:gd name="T14" fmla="*/ 0 w 2624"/>
              <a:gd name="T15" fmla="*/ 894 h 1072"/>
              <a:gd name="T16" fmla="*/ 0 w 2624"/>
              <a:gd name="T17" fmla="*/ 179 h 10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24" h="1072">
                <a:moveTo>
                  <a:pt x="0" y="179"/>
                </a:moveTo>
                <a:cubicBezTo>
                  <a:pt x="0" y="80"/>
                  <a:pt x="80" y="0"/>
                  <a:pt x="179" y="0"/>
                </a:cubicBezTo>
                <a:lnTo>
                  <a:pt x="2446" y="0"/>
                </a:lnTo>
                <a:cubicBezTo>
                  <a:pt x="2544" y="0"/>
                  <a:pt x="2624" y="80"/>
                  <a:pt x="2624" y="179"/>
                </a:cubicBezTo>
                <a:lnTo>
                  <a:pt x="2624" y="894"/>
                </a:lnTo>
                <a:cubicBezTo>
                  <a:pt x="2624" y="992"/>
                  <a:pt x="2544" y="1072"/>
                  <a:pt x="2446" y="1072"/>
                </a:cubicBezTo>
                <a:lnTo>
                  <a:pt x="179" y="1072"/>
                </a:lnTo>
                <a:cubicBezTo>
                  <a:pt x="80" y="1072"/>
                  <a:pt x="0" y="992"/>
                  <a:pt x="0" y="894"/>
                </a:cubicBezTo>
                <a:lnTo>
                  <a:pt x="0" y="179"/>
                </a:lnTo>
                <a:close/>
              </a:path>
            </a:pathLst>
          </a:custGeom>
          <a:solidFill>
            <a:srgbClr val="FFFF00"/>
          </a:solidFill>
          <a:ln w="0">
            <a:solidFill>
              <a:schemeClr val="bg1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10000"/>
              </a:lnSpc>
            </a:pPr>
            <a:r>
              <a:rPr lang="en-US" sz="1100" b="1" u="sng" dirty="0">
                <a:solidFill>
                  <a:srgbClr val="FF0000"/>
                </a:solidFill>
              </a:rPr>
              <a:t>Q</a:t>
            </a:r>
            <a:r>
              <a:rPr lang="en-US" sz="1100" b="1" u="sng" dirty="0" smtClean="0">
                <a:solidFill>
                  <a:srgbClr val="FF0000"/>
                </a:solidFill>
              </a:rPr>
              <a:t> </a:t>
            </a:r>
            <a:r>
              <a:rPr lang="en-US" sz="1100" b="1" u="sng" dirty="0" smtClean="0">
                <a:solidFill>
                  <a:srgbClr val="FF0000"/>
                </a:solidFill>
              </a:rPr>
              <a:t>2. </a:t>
            </a:r>
            <a:r>
              <a:rPr lang="en-US" sz="1100" b="1" dirty="0" smtClean="0"/>
              <a:t>How to create </a:t>
            </a:r>
            <a:r>
              <a:rPr lang="en-US" sz="1100" b="1" dirty="0"/>
              <a:t>semantic </a:t>
            </a:r>
            <a:r>
              <a:rPr lang="en-US" sz="1100" b="1" dirty="0" smtClean="0"/>
              <a:t>descriptions and annotate resources</a:t>
            </a:r>
            <a:endParaRPr lang="en-US" sz="1100" b="1" dirty="0"/>
          </a:p>
        </p:txBody>
      </p:sp>
      <p:sp>
        <p:nvSpPr>
          <p:cNvPr id="58" name="Freeform 8"/>
          <p:cNvSpPr>
            <a:spLocks/>
          </p:cNvSpPr>
          <p:nvPr/>
        </p:nvSpPr>
        <p:spPr bwMode="auto">
          <a:xfrm>
            <a:off x="3860661" y="4119408"/>
            <a:ext cx="1888243" cy="667694"/>
          </a:xfrm>
          <a:custGeom>
            <a:avLst/>
            <a:gdLst>
              <a:gd name="T0" fmla="*/ 0 w 2624"/>
              <a:gd name="T1" fmla="*/ 179 h 1072"/>
              <a:gd name="T2" fmla="*/ 179 w 2624"/>
              <a:gd name="T3" fmla="*/ 0 h 1072"/>
              <a:gd name="T4" fmla="*/ 2446 w 2624"/>
              <a:gd name="T5" fmla="*/ 0 h 1072"/>
              <a:gd name="T6" fmla="*/ 2624 w 2624"/>
              <a:gd name="T7" fmla="*/ 179 h 1072"/>
              <a:gd name="T8" fmla="*/ 2624 w 2624"/>
              <a:gd name="T9" fmla="*/ 894 h 1072"/>
              <a:gd name="T10" fmla="*/ 2446 w 2624"/>
              <a:gd name="T11" fmla="*/ 1072 h 1072"/>
              <a:gd name="T12" fmla="*/ 179 w 2624"/>
              <a:gd name="T13" fmla="*/ 1072 h 1072"/>
              <a:gd name="T14" fmla="*/ 0 w 2624"/>
              <a:gd name="T15" fmla="*/ 894 h 1072"/>
              <a:gd name="T16" fmla="*/ 0 w 2624"/>
              <a:gd name="T17" fmla="*/ 179 h 10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24" h="1072">
                <a:moveTo>
                  <a:pt x="0" y="179"/>
                </a:moveTo>
                <a:cubicBezTo>
                  <a:pt x="0" y="80"/>
                  <a:pt x="80" y="0"/>
                  <a:pt x="179" y="0"/>
                </a:cubicBezTo>
                <a:lnTo>
                  <a:pt x="2446" y="0"/>
                </a:lnTo>
                <a:cubicBezTo>
                  <a:pt x="2544" y="0"/>
                  <a:pt x="2624" y="80"/>
                  <a:pt x="2624" y="179"/>
                </a:cubicBezTo>
                <a:lnTo>
                  <a:pt x="2624" y="894"/>
                </a:lnTo>
                <a:cubicBezTo>
                  <a:pt x="2624" y="992"/>
                  <a:pt x="2544" y="1072"/>
                  <a:pt x="2446" y="1072"/>
                </a:cubicBezTo>
                <a:lnTo>
                  <a:pt x="179" y="1072"/>
                </a:lnTo>
                <a:cubicBezTo>
                  <a:pt x="80" y="1072"/>
                  <a:pt x="0" y="992"/>
                  <a:pt x="0" y="894"/>
                </a:cubicBezTo>
                <a:lnTo>
                  <a:pt x="0" y="179"/>
                </a:lnTo>
                <a:close/>
              </a:path>
            </a:pathLst>
          </a:custGeom>
          <a:solidFill>
            <a:srgbClr val="FFFF00"/>
          </a:solidFill>
          <a:ln w="0">
            <a:solidFill>
              <a:schemeClr val="bg1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10000"/>
              </a:lnSpc>
            </a:pPr>
            <a:r>
              <a:rPr lang="en-US" sz="1100" b="1" u="sng" dirty="0" smtClean="0">
                <a:solidFill>
                  <a:srgbClr val="FF0000"/>
                </a:solidFill>
              </a:rPr>
              <a:t>Q’ : </a:t>
            </a:r>
            <a:r>
              <a:rPr lang="en-US" sz="1100" b="1" dirty="0" smtClean="0"/>
              <a:t> </a:t>
            </a:r>
            <a:r>
              <a:rPr lang="en-US" sz="1100" b="1" dirty="0" smtClean="0"/>
              <a:t>Enable Semantic </a:t>
            </a:r>
            <a:r>
              <a:rPr lang="en-US" sz="1100" b="1" dirty="0"/>
              <a:t>Repository (</a:t>
            </a:r>
            <a:r>
              <a:rPr lang="en-US" sz="1100" b="1" dirty="0" err="1"/>
              <a:t>TripleStore</a:t>
            </a:r>
            <a:r>
              <a:rPr lang="en-US" sz="1100" b="1" dirty="0"/>
              <a:t>)</a:t>
            </a:r>
          </a:p>
          <a:p>
            <a:pPr>
              <a:lnSpc>
                <a:spcPct val="110000"/>
              </a:lnSpc>
            </a:pPr>
            <a:r>
              <a:rPr lang="en-US" sz="1100" b="1" dirty="0"/>
              <a:t>t</a:t>
            </a:r>
            <a:r>
              <a:rPr lang="en-US" sz="1100" b="1" dirty="0" smtClean="0"/>
              <a:t>o store RDF triples?</a:t>
            </a:r>
            <a:endParaRPr lang="en-US" sz="1100" b="1" dirty="0"/>
          </a:p>
        </p:txBody>
      </p:sp>
      <p:sp>
        <p:nvSpPr>
          <p:cNvPr id="59" name="Freeform 8"/>
          <p:cNvSpPr>
            <a:spLocks/>
          </p:cNvSpPr>
          <p:nvPr/>
        </p:nvSpPr>
        <p:spPr bwMode="auto">
          <a:xfrm>
            <a:off x="6732758" y="4132847"/>
            <a:ext cx="1768680" cy="701572"/>
          </a:xfrm>
          <a:custGeom>
            <a:avLst/>
            <a:gdLst>
              <a:gd name="T0" fmla="*/ 0 w 2624"/>
              <a:gd name="T1" fmla="*/ 179 h 1072"/>
              <a:gd name="T2" fmla="*/ 179 w 2624"/>
              <a:gd name="T3" fmla="*/ 0 h 1072"/>
              <a:gd name="T4" fmla="*/ 2446 w 2624"/>
              <a:gd name="T5" fmla="*/ 0 h 1072"/>
              <a:gd name="T6" fmla="*/ 2624 w 2624"/>
              <a:gd name="T7" fmla="*/ 179 h 1072"/>
              <a:gd name="T8" fmla="*/ 2624 w 2624"/>
              <a:gd name="T9" fmla="*/ 894 h 1072"/>
              <a:gd name="T10" fmla="*/ 2446 w 2624"/>
              <a:gd name="T11" fmla="*/ 1072 h 1072"/>
              <a:gd name="T12" fmla="*/ 179 w 2624"/>
              <a:gd name="T13" fmla="*/ 1072 h 1072"/>
              <a:gd name="T14" fmla="*/ 0 w 2624"/>
              <a:gd name="T15" fmla="*/ 894 h 1072"/>
              <a:gd name="T16" fmla="*/ 0 w 2624"/>
              <a:gd name="T17" fmla="*/ 179 h 10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24" h="1072">
                <a:moveTo>
                  <a:pt x="0" y="179"/>
                </a:moveTo>
                <a:cubicBezTo>
                  <a:pt x="0" y="80"/>
                  <a:pt x="80" y="0"/>
                  <a:pt x="179" y="0"/>
                </a:cubicBezTo>
                <a:lnTo>
                  <a:pt x="2446" y="0"/>
                </a:lnTo>
                <a:cubicBezTo>
                  <a:pt x="2544" y="0"/>
                  <a:pt x="2624" y="80"/>
                  <a:pt x="2624" y="179"/>
                </a:cubicBezTo>
                <a:lnTo>
                  <a:pt x="2624" y="894"/>
                </a:lnTo>
                <a:cubicBezTo>
                  <a:pt x="2624" y="992"/>
                  <a:pt x="2544" y="1072"/>
                  <a:pt x="2446" y="1072"/>
                </a:cubicBezTo>
                <a:lnTo>
                  <a:pt x="179" y="1072"/>
                </a:lnTo>
                <a:cubicBezTo>
                  <a:pt x="80" y="1072"/>
                  <a:pt x="0" y="992"/>
                  <a:pt x="0" y="894"/>
                </a:cubicBezTo>
                <a:lnTo>
                  <a:pt x="0" y="179"/>
                </a:lnTo>
                <a:close/>
              </a:path>
            </a:pathLst>
          </a:custGeom>
          <a:solidFill>
            <a:srgbClr val="FFFF00"/>
          </a:solidFill>
          <a:ln w="0">
            <a:solidFill>
              <a:schemeClr val="bg1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10000"/>
              </a:lnSpc>
            </a:pPr>
            <a:r>
              <a:rPr lang="en-US" sz="1100" b="1" u="sng" dirty="0">
                <a:solidFill>
                  <a:srgbClr val="FF0000"/>
                </a:solidFill>
              </a:rPr>
              <a:t>Q</a:t>
            </a:r>
            <a:r>
              <a:rPr lang="en-US" sz="1100" b="1" u="sng" dirty="0" smtClean="0">
                <a:solidFill>
                  <a:srgbClr val="FF0000"/>
                </a:solidFill>
              </a:rPr>
              <a:t>3</a:t>
            </a:r>
            <a:r>
              <a:rPr lang="en-US" sz="1100" b="1" u="sng" dirty="0" smtClean="0">
                <a:solidFill>
                  <a:srgbClr val="FF0000"/>
                </a:solidFill>
              </a:rPr>
              <a:t>:</a:t>
            </a:r>
            <a:r>
              <a:rPr lang="en-US" sz="1100" b="1" dirty="0" smtClean="0"/>
              <a:t>  </a:t>
            </a:r>
            <a:r>
              <a:rPr lang="en-US" sz="1100" b="1" dirty="0" smtClean="0"/>
              <a:t>How to enable use of the Semantic </a:t>
            </a:r>
            <a:r>
              <a:rPr lang="en-US" sz="1100" b="1" dirty="0"/>
              <a:t>Repository (</a:t>
            </a:r>
            <a:r>
              <a:rPr lang="en-US" sz="1100" b="1" dirty="0" err="1"/>
              <a:t>TripleStore</a:t>
            </a:r>
            <a:r>
              <a:rPr lang="en-US" sz="1100" b="1" dirty="0" smtClean="0"/>
              <a:t>) for queries</a:t>
            </a:r>
            <a:endParaRPr lang="en-US" sz="1100" b="1" dirty="0"/>
          </a:p>
        </p:txBody>
      </p:sp>
    </p:spTree>
    <p:extLst>
      <p:ext uri="{BB962C8B-B14F-4D97-AF65-F5344CB8AC3E}">
        <p14:creationId xmlns:p14="http://schemas.microsoft.com/office/powerpoint/2010/main" val="747308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Issues derived from flows</a:t>
            </a:r>
            <a:br>
              <a:rPr lang="en-US" dirty="0" smtClean="0"/>
            </a:br>
            <a:r>
              <a:rPr lang="en-US" dirty="0" smtClean="0"/>
              <a:t> in question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68" y="2132856"/>
            <a:ext cx="8229600" cy="3733875"/>
          </a:xfrm>
        </p:spPr>
        <p:txBody>
          <a:bodyPr/>
          <a:lstStyle/>
          <a:p>
            <a:pPr marL="57150" indent="0">
              <a:buNone/>
            </a:pPr>
            <a:r>
              <a:rPr lang="en-US" sz="2400" i="1" dirty="0" smtClean="0"/>
              <a:t>We propose for discussion the </a:t>
            </a:r>
            <a:r>
              <a:rPr lang="en-US" sz="2400" i="1" dirty="0" smtClean="0"/>
              <a:t>flows </a:t>
            </a:r>
            <a:r>
              <a:rPr lang="en-US" sz="2400" i="1" dirty="0" smtClean="0"/>
              <a:t>identified in this use-case in order to address the following </a:t>
            </a:r>
            <a:r>
              <a:rPr lang="en-US" sz="2400" i="1" dirty="0" smtClean="0"/>
              <a:t>issues:</a:t>
            </a:r>
            <a:endParaRPr lang="en-US" sz="2400" i="1" dirty="0" smtClean="0">
              <a:solidFill>
                <a:schemeClr val="tx1"/>
              </a:solidFill>
            </a:endParaRPr>
          </a:p>
          <a:p>
            <a:pPr marL="57150" indent="0">
              <a:buNone/>
            </a:pPr>
            <a:endParaRPr lang="en-US" sz="2400" dirty="0" smtClean="0">
              <a:solidFill>
                <a:schemeClr val="tx1"/>
              </a:solidFill>
            </a:endParaRPr>
          </a:p>
          <a:p>
            <a:r>
              <a:rPr lang="en-US" sz="2400" dirty="0" smtClean="0">
                <a:solidFill>
                  <a:srgbClr val="C00000"/>
                </a:solidFill>
              </a:rPr>
              <a:t>How to store multiple ontologies such </a:t>
            </a:r>
            <a:r>
              <a:rPr lang="en-US" sz="2400" dirty="0">
                <a:solidFill>
                  <a:srgbClr val="C00000"/>
                </a:solidFill>
              </a:rPr>
              <a:t>that they can be </a:t>
            </a:r>
            <a:r>
              <a:rPr lang="en-US" sz="2400" dirty="0" smtClean="0">
                <a:solidFill>
                  <a:srgbClr val="C00000"/>
                </a:solidFill>
              </a:rPr>
              <a:t>discovered </a:t>
            </a:r>
            <a:r>
              <a:rPr lang="en-US" sz="2400" dirty="0">
                <a:solidFill>
                  <a:srgbClr val="C00000"/>
                </a:solidFill>
              </a:rPr>
              <a:t>and re-used by the M2M system</a:t>
            </a:r>
          </a:p>
          <a:p>
            <a:r>
              <a:rPr lang="en-US" sz="2400" dirty="0" smtClean="0">
                <a:solidFill>
                  <a:srgbClr val="C00000"/>
                </a:solidFill>
              </a:rPr>
              <a:t>What the ontology repository resources should look like to enable use for semantic annotation</a:t>
            </a:r>
          </a:p>
          <a:p>
            <a:r>
              <a:rPr lang="en-US" sz="2400" dirty="0" smtClean="0">
                <a:solidFill>
                  <a:srgbClr val="C00000"/>
                </a:solidFill>
              </a:rPr>
              <a:t>How to enable semantic queries using the given annotation</a:t>
            </a:r>
            <a:endParaRPr lang="en-US" sz="2400" dirty="0">
              <a:solidFill>
                <a:srgbClr val="C00000"/>
              </a:solidFill>
            </a:endParaRPr>
          </a:p>
          <a:p>
            <a:pPr lvl="0"/>
            <a:endParaRPr lang="en-US" sz="2000" dirty="0" smtClean="0">
              <a:solidFill>
                <a:srgbClr val="C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5D8F1F-0A42-45EF-8A72-296B8E1AB4DB}" type="slidenum">
              <a:rPr lang="en-US" altLang="ja-JP" smtClean="0"/>
              <a:pPr/>
              <a:t>6</a:t>
            </a:fld>
            <a:endParaRPr lang="en-US" altLang="ja-JP" dirty="0"/>
          </a:p>
        </p:txBody>
      </p:sp>
    </p:spTree>
    <p:extLst>
      <p:ext uri="{BB962C8B-B14F-4D97-AF65-F5344CB8AC3E}">
        <p14:creationId xmlns:p14="http://schemas.microsoft.com/office/powerpoint/2010/main" val="998509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Architectural support</a:t>
            </a:r>
            <a:br>
              <a:rPr lang="en-US" dirty="0" smtClean="0"/>
            </a:br>
            <a:r>
              <a:rPr lang="en-US" dirty="0" smtClean="0"/>
              <a:t> assumptions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32856"/>
            <a:ext cx="7643192" cy="3993307"/>
          </a:xfrm>
        </p:spPr>
        <p:txBody>
          <a:bodyPr/>
          <a:lstStyle/>
          <a:p>
            <a:pPr lvl="1"/>
            <a:r>
              <a:rPr lang="en-US" altLang="en-US" sz="1800" dirty="0" err="1" smtClean="0"/>
              <a:t>ontologyRef</a:t>
            </a:r>
            <a:r>
              <a:rPr lang="en-US" altLang="en-US" sz="1800" dirty="0" smtClean="0"/>
              <a:t> </a:t>
            </a:r>
            <a:r>
              <a:rPr lang="en-US" altLang="en-US" sz="1800" dirty="0" smtClean="0"/>
              <a:t>attribute ( Release 1 agreement)</a:t>
            </a:r>
          </a:p>
          <a:p>
            <a:pPr lvl="2"/>
            <a:r>
              <a:rPr lang="en-US" altLang="en-US" sz="1600" dirty="0" smtClean="0"/>
              <a:t>For AE, container, </a:t>
            </a:r>
            <a:r>
              <a:rPr lang="en-US" altLang="en-US" sz="1600" dirty="0" err="1" smtClean="0"/>
              <a:t>contentInstance</a:t>
            </a:r>
            <a:r>
              <a:rPr lang="en-US" altLang="en-US" sz="1600" dirty="0" smtClean="0"/>
              <a:t> resources</a:t>
            </a:r>
          </a:p>
          <a:p>
            <a:pPr lvl="2"/>
            <a:r>
              <a:rPr lang="en-US" altLang="en-US" sz="1600" dirty="0" smtClean="0"/>
              <a:t>URI of the ontology used to represent the information that is managed and understood for that resource</a:t>
            </a:r>
          </a:p>
          <a:p>
            <a:pPr lvl="1"/>
            <a:r>
              <a:rPr lang="en-US" altLang="en-US" sz="1800" dirty="0" smtClean="0"/>
              <a:t>Semantic descriptor attribute ( several proposals)</a:t>
            </a:r>
          </a:p>
          <a:p>
            <a:pPr lvl="2"/>
            <a:r>
              <a:rPr lang="en-US" altLang="en-US" sz="1600" dirty="0" smtClean="0"/>
              <a:t>semantic descriptor with relationships and values for the parent resource</a:t>
            </a:r>
          </a:p>
          <a:p>
            <a:pPr lvl="2"/>
            <a:r>
              <a:rPr lang="en-US" sz="1600" dirty="0" smtClean="0"/>
              <a:t>RDF annotation or similar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5D8F1F-0A42-45EF-8A72-296B8E1AB4DB}" type="slidenum">
              <a:rPr lang="en-US" altLang="ja-JP" smtClean="0"/>
              <a:pPr/>
              <a:t>7</a:t>
            </a:fld>
            <a:endParaRPr lang="en-US" altLang="ja-JP" dirty="0"/>
          </a:p>
        </p:txBody>
      </p:sp>
      <p:grpSp>
        <p:nvGrpSpPr>
          <p:cNvPr id="5" name="Group 4"/>
          <p:cNvGrpSpPr/>
          <p:nvPr/>
        </p:nvGrpSpPr>
        <p:grpSpPr>
          <a:xfrm>
            <a:off x="6084168" y="4269611"/>
            <a:ext cx="2850347" cy="1697642"/>
            <a:chOff x="5364088" y="2686243"/>
            <a:chExt cx="3570426" cy="3281010"/>
          </a:xfrm>
        </p:grpSpPr>
        <p:grpSp>
          <p:nvGrpSpPr>
            <p:cNvPr id="6" name="Group 5"/>
            <p:cNvGrpSpPr/>
            <p:nvPr/>
          </p:nvGrpSpPr>
          <p:grpSpPr>
            <a:xfrm>
              <a:off x="5364088" y="2686243"/>
              <a:ext cx="1440160" cy="602714"/>
              <a:chOff x="4860032" y="1660158"/>
              <a:chExt cx="1440160" cy="602714"/>
            </a:xfrm>
          </p:grpSpPr>
          <p:sp>
            <p:nvSpPr>
              <p:cNvPr id="20" name="Rectangle 19"/>
              <p:cNvSpPr/>
              <p:nvPr/>
            </p:nvSpPr>
            <p:spPr>
              <a:xfrm>
                <a:off x="4860032" y="1660158"/>
                <a:ext cx="1440160" cy="504056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00"/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4997837" y="1727520"/>
                <a:ext cx="1050970" cy="53535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de-DE" sz="1200" dirty="0" smtClean="0">
                    <a:latin typeface="+mn-lt"/>
                  </a:rPr>
                  <a:t>ontologies</a:t>
                </a:r>
                <a:endParaRPr lang="en-GB" sz="1200" dirty="0">
                  <a:latin typeface="+mn-lt"/>
                </a:endParaRPr>
              </a:p>
            </p:txBody>
          </p:sp>
        </p:grpSp>
        <p:cxnSp>
          <p:nvCxnSpPr>
            <p:cNvPr id="7" name="Straight Connector 6"/>
            <p:cNvCxnSpPr>
              <a:stCxn id="20" idx="2"/>
            </p:cNvCxnSpPr>
            <p:nvPr/>
          </p:nvCxnSpPr>
          <p:spPr>
            <a:xfrm>
              <a:off x="6084168" y="3190299"/>
              <a:ext cx="0" cy="2776954"/>
            </a:xfrm>
            <a:prstGeom prst="lin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grpSp>
          <p:nvGrpSpPr>
            <p:cNvPr id="8" name="Group 7"/>
            <p:cNvGrpSpPr/>
            <p:nvPr/>
          </p:nvGrpSpPr>
          <p:grpSpPr>
            <a:xfrm>
              <a:off x="6372199" y="3344930"/>
              <a:ext cx="2562315" cy="602714"/>
              <a:chOff x="4860031" y="1660158"/>
              <a:chExt cx="2562315" cy="602714"/>
            </a:xfrm>
          </p:grpSpPr>
          <p:sp>
            <p:nvSpPr>
              <p:cNvPr id="18" name="Rectangle 17"/>
              <p:cNvSpPr/>
              <p:nvPr/>
            </p:nvSpPr>
            <p:spPr>
              <a:xfrm>
                <a:off x="4860031" y="1660158"/>
                <a:ext cx="2562315" cy="504056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00"/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4997836" y="1727520"/>
                <a:ext cx="2101137" cy="53535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de-DE" sz="1200" dirty="0" smtClean="0">
                    <a:latin typeface="+mn-lt"/>
                  </a:rPr>
                  <a:t>oneM2M base ontology</a:t>
                </a:r>
                <a:endParaRPr lang="en-GB" sz="1200" dirty="0">
                  <a:latin typeface="+mn-lt"/>
                </a:endParaRPr>
              </a:p>
            </p:txBody>
          </p:sp>
        </p:grpSp>
        <p:cxnSp>
          <p:nvCxnSpPr>
            <p:cNvPr id="9" name="Straight Connector 8"/>
            <p:cNvCxnSpPr>
              <a:stCxn id="18" idx="1"/>
            </p:cNvCxnSpPr>
            <p:nvPr/>
          </p:nvCxnSpPr>
          <p:spPr>
            <a:xfrm flipH="1">
              <a:off x="6084168" y="3596958"/>
              <a:ext cx="28803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grpSp>
          <p:nvGrpSpPr>
            <p:cNvPr id="10" name="Group 9"/>
            <p:cNvGrpSpPr/>
            <p:nvPr/>
          </p:nvGrpSpPr>
          <p:grpSpPr>
            <a:xfrm>
              <a:off x="6372199" y="4085148"/>
              <a:ext cx="1562042" cy="602714"/>
              <a:chOff x="4860032" y="1660158"/>
              <a:chExt cx="1562042" cy="602714"/>
            </a:xfrm>
          </p:grpSpPr>
          <p:sp>
            <p:nvSpPr>
              <p:cNvPr id="16" name="Rectangle 15"/>
              <p:cNvSpPr/>
              <p:nvPr/>
            </p:nvSpPr>
            <p:spPr>
              <a:xfrm>
                <a:off x="4860032" y="1660158"/>
                <a:ext cx="1562042" cy="504056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00"/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4997837" y="1727520"/>
                <a:ext cx="1265822" cy="53535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de-DE" sz="1200" dirty="0" smtClean="0">
                    <a:latin typeface="+mn-lt"/>
                  </a:rPr>
                  <a:t>SSN ontology</a:t>
                </a:r>
                <a:endParaRPr lang="en-GB" sz="1200" dirty="0">
                  <a:latin typeface="+mn-lt"/>
                </a:endParaRPr>
              </a:p>
            </p:txBody>
          </p:sp>
        </p:grpSp>
        <p:cxnSp>
          <p:nvCxnSpPr>
            <p:cNvPr id="11" name="Straight Connector 10"/>
            <p:cNvCxnSpPr>
              <a:stCxn id="16" idx="1"/>
            </p:cNvCxnSpPr>
            <p:nvPr/>
          </p:nvCxnSpPr>
          <p:spPr>
            <a:xfrm flipH="1">
              <a:off x="6084169" y="4337176"/>
              <a:ext cx="28803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grpSp>
          <p:nvGrpSpPr>
            <p:cNvPr id="12" name="Group 11"/>
            <p:cNvGrpSpPr/>
            <p:nvPr/>
          </p:nvGrpSpPr>
          <p:grpSpPr>
            <a:xfrm>
              <a:off x="6372198" y="4815125"/>
              <a:ext cx="2355528" cy="602714"/>
              <a:chOff x="4860032" y="1660158"/>
              <a:chExt cx="2355528" cy="602714"/>
            </a:xfrm>
          </p:grpSpPr>
          <p:sp>
            <p:nvSpPr>
              <p:cNvPr id="14" name="Rectangle 13"/>
              <p:cNvSpPr/>
              <p:nvPr/>
            </p:nvSpPr>
            <p:spPr>
              <a:xfrm>
                <a:off x="4860032" y="1660158"/>
                <a:ext cx="2355528" cy="504056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sz="1200"/>
              </a:p>
            </p:txBody>
          </p:sp>
          <p:sp>
            <p:nvSpPr>
              <p:cNvPr id="15" name="TextBox 14"/>
              <p:cNvSpPr txBox="1"/>
              <p:nvPr/>
            </p:nvSpPr>
            <p:spPr>
              <a:xfrm>
                <a:off x="4997837" y="1727520"/>
                <a:ext cx="1928452" cy="53535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de-DE" sz="1200" dirty="0" smtClean="0">
                    <a:latin typeface="+mn-lt"/>
                  </a:rPr>
                  <a:t>Smart home ontology</a:t>
                </a:r>
                <a:endParaRPr lang="en-GB" sz="1200" dirty="0">
                  <a:latin typeface="+mn-lt"/>
                </a:endParaRPr>
              </a:p>
            </p:txBody>
          </p:sp>
        </p:grpSp>
        <p:cxnSp>
          <p:nvCxnSpPr>
            <p:cNvPr id="13" name="Straight Connector 12"/>
            <p:cNvCxnSpPr>
              <a:stCxn id="14" idx="1"/>
            </p:cNvCxnSpPr>
            <p:nvPr/>
          </p:nvCxnSpPr>
          <p:spPr>
            <a:xfrm flipH="1">
              <a:off x="6084168" y="5067153"/>
              <a:ext cx="28803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457199" y="4269611"/>
            <a:ext cx="4475190" cy="1595084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rgbClr val="C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rgbClr val="C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/>
            <a:r>
              <a:rPr lang="en-US" sz="1800" dirty="0" smtClean="0"/>
              <a:t>Ontology repository (MAS-2015-0528 NEC proposal)</a:t>
            </a:r>
          </a:p>
          <a:p>
            <a:pPr lvl="2"/>
            <a:r>
              <a:rPr lang="en-US" altLang="en-US" sz="1600" dirty="0" smtClean="0"/>
              <a:t>Supports Management of ontologies</a:t>
            </a:r>
          </a:p>
          <a:p>
            <a:pPr lvl="2"/>
            <a:r>
              <a:rPr lang="en-US" altLang="en-US" sz="1600" dirty="0" smtClean="0"/>
              <a:t>Supports CRUD, SPARQL query on ontology (as special retrieve)</a:t>
            </a:r>
          </a:p>
          <a:p>
            <a:pPr lvl="2"/>
            <a:r>
              <a:rPr lang="en-US" altLang="en-US" sz="1600" dirty="0" smtClean="0"/>
              <a:t>&lt;ontology&gt; resource</a:t>
            </a:r>
            <a:endParaRPr lang="en-US" alt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9524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371" y="1674228"/>
            <a:ext cx="5967829" cy="297890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>
                <a:latin typeface="Calibri"/>
                <a:cs typeface="Calibri"/>
              </a:rPr>
              <a:t>Q</a:t>
            </a:r>
            <a:r>
              <a:rPr lang="en-US" sz="3600" dirty="0" smtClean="0">
                <a:latin typeface="Calibri"/>
                <a:cs typeface="Calibri"/>
              </a:rPr>
              <a:t>1</a:t>
            </a:r>
            <a:r>
              <a:rPr lang="en-US" sz="3600" dirty="0" smtClean="0">
                <a:latin typeface="Calibri"/>
                <a:cs typeface="Calibri"/>
              </a:rPr>
              <a:t>: Example Definition: Class</a:t>
            </a:r>
            <a:r>
              <a:rPr lang="en-US" sz="3600" dirty="0">
                <a:latin typeface="Calibri"/>
                <a:cs typeface="Calibri"/>
              </a:rPr>
              <a:t> </a:t>
            </a:r>
            <a:r>
              <a:rPr lang="en-US" sz="3600" dirty="0" smtClean="0">
                <a:latin typeface="Calibri"/>
                <a:cs typeface="Calibri"/>
              </a:rPr>
              <a:t>    </a:t>
            </a:r>
            <a:endParaRPr lang="en-US" sz="3600" dirty="0">
              <a:latin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/>
          <a:p>
            <a:fld id="{EAE548C6-0A77-41A4-B323-123A794098E5}" type="slidenum">
              <a:rPr lang="en-US" smtClean="0"/>
              <a:t>8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115616" y="5013176"/>
            <a:ext cx="5014816" cy="85725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en-US" sz="1200" b="1" dirty="0" err="1"/>
              <a:t>rdfs:Class</a:t>
            </a:r>
            <a:r>
              <a:rPr lang="en-US" sz="1200" b="1" dirty="0"/>
              <a:t> </a:t>
            </a:r>
            <a:r>
              <a:rPr lang="en-US" sz="1200" dirty="0"/>
              <a:t>– declare a resource as a class for other resources</a:t>
            </a:r>
          </a:p>
          <a:p>
            <a:r>
              <a:rPr lang="en-US" sz="1200" b="1" dirty="0" err="1"/>
              <a:t>rdf:type</a:t>
            </a:r>
            <a:r>
              <a:rPr lang="en-US" sz="1200" dirty="0"/>
              <a:t> – specify that a resource is an instance of a specific RDFS class</a:t>
            </a:r>
          </a:p>
          <a:p>
            <a:r>
              <a:rPr lang="en-US" sz="1200" b="1" dirty="0" err="1"/>
              <a:t>rdfs:subClassOf</a:t>
            </a:r>
            <a:r>
              <a:rPr lang="en-US" sz="1200" b="1" dirty="0"/>
              <a:t> </a:t>
            </a:r>
            <a:r>
              <a:rPr lang="en-US" sz="1200" dirty="0"/>
              <a:t>– declare hierarchies of classes</a:t>
            </a:r>
          </a:p>
        </p:txBody>
      </p:sp>
      <p:sp>
        <p:nvSpPr>
          <p:cNvPr id="12" name="Freeform 8"/>
          <p:cNvSpPr>
            <a:spLocks/>
          </p:cNvSpPr>
          <p:nvPr/>
        </p:nvSpPr>
        <p:spPr bwMode="auto">
          <a:xfrm>
            <a:off x="4859899" y="1633870"/>
            <a:ext cx="1693301" cy="757541"/>
          </a:xfrm>
          <a:custGeom>
            <a:avLst/>
            <a:gdLst>
              <a:gd name="T0" fmla="*/ 0 w 2624"/>
              <a:gd name="T1" fmla="*/ 179 h 1072"/>
              <a:gd name="T2" fmla="*/ 179 w 2624"/>
              <a:gd name="T3" fmla="*/ 0 h 1072"/>
              <a:gd name="T4" fmla="*/ 2446 w 2624"/>
              <a:gd name="T5" fmla="*/ 0 h 1072"/>
              <a:gd name="T6" fmla="*/ 2624 w 2624"/>
              <a:gd name="T7" fmla="*/ 179 h 1072"/>
              <a:gd name="T8" fmla="*/ 2624 w 2624"/>
              <a:gd name="T9" fmla="*/ 894 h 1072"/>
              <a:gd name="T10" fmla="*/ 2446 w 2624"/>
              <a:gd name="T11" fmla="*/ 1072 h 1072"/>
              <a:gd name="T12" fmla="*/ 179 w 2624"/>
              <a:gd name="T13" fmla="*/ 1072 h 1072"/>
              <a:gd name="T14" fmla="*/ 0 w 2624"/>
              <a:gd name="T15" fmla="*/ 894 h 1072"/>
              <a:gd name="T16" fmla="*/ 0 w 2624"/>
              <a:gd name="T17" fmla="*/ 179 h 10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24" h="1072">
                <a:moveTo>
                  <a:pt x="0" y="179"/>
                </a:moveTo>
                <a:cubicBezTo>
                  <a:pt x="0" y="80"/>
                  <a:pt x="80" y="0"/>
                  <a:pt x="179" y="0"/>
                </a:cubicBezTo>
                <a:lnTo>
                  <a:pt x="2446" y="0"/>
                </a:lnTo>
                <a:cubicBezTo>
                  <a:pt x="2544" y="0"/>
                  <a:pt x="2624" y="80"/>
                  <a:pt x="2624" y="179"/>
                </a:cubicBezTo>
                <a:lnTo>
                  <a:pt x="2624" y="894"/>
                </a:lnTo>
                <a:cubicBezTo>
                  <a:pt x="2624" y="992"/>
                  <a:pt x="2544" y="1072"/>
                  <a:pt x="2446" y="1072"/>
                </a:cubicBezTo>
                <a:lnTo>
                  <a:pt x="179" y="1072"/>
                </a:lnTo>
                <a:cubicBezTo>
                  <a:pt x="80" y="1072"/>
                  <a:pt x="0" y="992"/>
                  <a:pt x="0" y="894"/>
                </a:cubicBezTo>
                <a:lnTo>
                  <a:pt x="0" y="179"/>
                </a:lnTo>
                <a:close/>
              </a:path>
            </a:pathLst>
          </a:custGeom>
          <a:solidFill>
            <a:srgbClr val="FFFF00"/>
          </a:solidFill>
          <a:ln w="0">
            <a:solidFill>
              <a:schemeClr val="bg1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10000"/>
              </a:lnSpc>
            </a:pPr>
            <a:r>
              <a:rPr lang="en-US" sz="1100" b="1" dirty="0" smtClean="0"/>
              <a:t>Define Concepts </a:t>
            </a:r>
            <a:r>
              <a:rPr lang="en-US" sz="1100" b="1" dirty="0"/>
              <a:t>such as “Patient”, “Blood Pressure Meter”, etc</a:t>
            </a:r>
            <a:r>
              <a:rPr lang="en-US" sz="1100" b="1" dirty="0" smtClean="0"/>
              <a:t>. </a:t>
            </a:r>
            <a:endParaRPr lang="en-US" sz="1100" b="1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06539774"/>
              </p:ext>
            </p:extLst>
          </p:nvPr>
        </p:nvGraphicFramePr>
        <p:xfrm>
          <a:off x="6914690" y="2348880"/>
          <a:ext cx="1685925" cy="2771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8" name="Visio" r:id="rId4" imgW="1657437" imgH="2771678" progId="Visio.Drawing.11">
                  <p:embed/>
                </p:oleObj>
              </mc:Choice>
              <mc:Fallback>
                <p:oleObj name="Visio" r:id="rId4" imgW="1657437" imgH="2771678" progId="Visio.Drawing.1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14690" y="2348880"/>
                        <a:ext cx="1685925" cy="2771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99773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smtClean="0">
                <a:latin typeface="Calibri"/>
                <a:cs typeface="Calibri"/>
              </a:rPr>
              <a:t>Q1: Example Definition: Property</a:t>
            </a:r>
            <a:endParaRPr lang="en-US" sz="3600" dirty="0">
              <a:latin typeface="Calibri"/>
              <a:cs typeface="Calibri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/>
          <a:p>
            <a:fld id="{EAE548C6-0A77-41A4-B323-123A794098E5}" type="slidenum">
              <a:rPr lang="en-US" smtClean="0"/>
              <a:t>9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399079" y="4941168"/>
            <a:ext cx="8637462" cy="102864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>
              <a:lnSpc>
                <a:spcPct val="90000"/>
              </a:lnSpc>
            </a:pPr>
            <a:r>
              <a:rPr lang="en-US" sz="1200" b="1" dirty="0" err="1"/>
              <a:t>rdfs:Property</a:t>
            </a:r>
            <a:r>
              <a:rPr lang="en-US" sz="1200" b="1" dirty="0"/>
              <a:t> </a:t>
            </a:r>
            <a:r>
              <a:rPr lang="en-US" sz="1200" dirty="0"/>
              <a:t>– declare the class of properties</a:t>
            </a:r>
          </a:p>
          <a:p>
            <a:pPr>
              <a:lnSpc>
                <a:spcPct val="90000"/>
              </a:lnSpc>
            </a:pPr>
            <a:r>
              <a:rPr lang="en-US" sz="1200" b="1" dirty="0" err="1"/>
              <a:t>rdfs:domain</a:t>
            </a:r>
            <a:r>
              <a:rPr lang="en-US" sz="1200" b="1" dirty="0"/>
              <a:t> </a:t>
            </a:r>
            <a:r>
              <a:rPr lang="en-US" sz="1200" dirty="0"/>
              <a:t>– mean that when the specified property is used in a triple, the </a:t>
            </a:r>
            <a:r>
              <a:rPr lang="en-US" sz="1200" b="1" dirty="0"/>
              <a:t>subject</a:t>
            </a:r>
            <a:r>
              <a:rPr lang="en-US" sz="1200" dirty="0"/>
              <a:t> of the triple will always be an instance of the class specified by the </a:t>
            </a:r>
            <a:r>
              <a:rPr lang="en-US" sz="1200" dirty="0" err="1"/>
              <a:t>rdfs:domain</a:t>
            </a:r>
            <a:r>
              <a:rPr lang="en-US" sz="1200" dirty="0"/>
              <a:t> property in the ontology.</a:t>
            </a:r>
          </a:p>
          <a:p>
            <a:pPr>
              <a:lnSpc>
                <a:spcPct val="90000"/>
              </a:lnSpc>
            </a:pPr>
            <a:r>
              <a:rPr lang="en-US" sz="1200" b="1" dirty="0" err="1"/>
              <a:t>rdfs:range</a:t>
            </a:r>
            <a:r>
              <a:rPr lang="en-US" sz="1200" b="1" dirty="0"/>
              <a:t> </a:t>
            </a:r>
            <a:r>
              <a:rPr lang="en-US" sz="1200" dirty="0"/>
              <a:t>-- mean that when the specified property is used in a triple, the </a:t>
            </a:r>
            <a:r>
              <a:rPr lang="en-US" sz="1200" b="1" dirty="0"/>
              <a:t>object</a:t>
            </a:r>
            <a:r>
              <a:rPr lang="en-US" sz="1200" dirty="0"/>
              <a:t> of the triple will always be an instance of the class specified by the </a:t>
            </a:r>
            <a:r>
              <a:rPr lang="en-US" sz="1200" dirty="0" err="1"/>
              <a:t>rdfs:range</a:t>
            </a:r>
            <a:r>
              <a:rPr lang="en-US" sz="1200" dirty="0"/>
              <a:t> property in the ontology.</a:t>
            </a:r>
          </a:p>
        </p:txBody>
      </p:sp>
      <p:sp>
        <p:nvSpPr>
          <p:cNvPr id="7" name="Rectangle 6"/>
          <p:cNvSpPr/>
          <p:nvPr/>
        </p:nvSpPr>
        <p:spPr>
          <a:xfrm>
            <a:off x="3931138" y="4023797"/>
            <a:ext cx="231653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 smtClean="0">
                <a:solidFill>
                  <a:srgbClr val="0070C0"/>
                </a:solidFill>
              </a:rPr>
              <a:t>sValue</a:t>
            </a:r>
            <a:r>
              <a:rPr lang="en-US" b="1" dirty="0" smtClean="0">
                <a:solidFill>
                  <a:srgbClr val="0070C0"/>
                </a:solidFill>
              </a:rPr>
              <a:t>: </a:t>
            </a:r>
            <a:r>
              <a:rPr lang="en-US" b="1" dirty="0">
                <a:solidFill>
                  <a:srgbClr val="0070C0"/>
                </a:solidFill>
              </a:rPr>
              <a:t>systolic </a:t>
            </a:r>
            <a:r>
              <a:rPr lang="en-US" b="1" dirty="0" smtClean="0">
                <a:solidFill>
                  <a:srgbClr val="0070C0"/>
                </a:solidFill>
              </a:rPr>
              <a:t>value</a:t>
            </a:r>
          </a:p>
          <a:p>
            <a:r>
              <a:rPr lang="en-US" b="1" dirty="0" err="1" smtClean="0">
                <a:solidFill>
                  <a:srgbClr val="0070C0"/>
                </a:solidFill>
              </a:rPr>
              <a:t>dValue</a:t>
            </a:r>
            <a:r>
              <a:rPr lang="en-US" b="1" dirty="0" smtClean="0">
                <a:solidFill>
                  <a:srgbClr val="0070C0"/>
                </a:solidFill>
              </a:rPr>
              <a:t>: diastolic value</a:t>
            </a:r>
            <a:endParaRPr lang="en-US" b="1" dirty="0">
              <a:solidFill>
                <a:srgbClr val="0070C0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079" y="1769966"/>
            <a:ext cx="5848591" cy="1982791"/>
          </a:xfrm>
          <a:prstGeom prst="rect">
            <a:avLst/>
          </a:prstGeom>
        </p:spPr>
      </p:pic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58065800"/>
              </p:ext>
            </p:extLst>
          </p:nvPr>
        </p:nvGraphicFramePr>
        <p:xfrm>
          <a:off x="6560502" y="2032394"/>
          <a:ext cx="1685925" cy="2771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1" name="Visio" r:id="rId4" imgW="1657437" imgH="2771678" progId="Visio.Drawing.11">
                  <p:embed/>
                </p:oleObj>
              </mc:Choice>
              <mc:Fallback>
                <p:oleObj name="Visio" r:id="rId4" imgW="1657437" imgH="2771678" progId="Visio.Drawing.1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60502" y="2032394"/>
                        <a:ext cx="1685925" cy="2771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65830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3137494" y="1507693"/>
          <a:ext cx="5530412" cy="40726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2" name="Visio" r:id="rId4" imgW="8429498" imgH="6191370" progId="Visio.Drawing.11">
                  <p:embed/>
                </p:oleObj>
              </mc:Choice>
              <mc:Fallback>
                <p:oleObj name="Visio" r:id="rId4" imgW="8429498" imgH="6191370" progId="Visio.Drawing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137494" y="1507693"/>
                        <a:ext cx="5530412" cy="40726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en-US" sz="3200" dirty="0" smtClean="0">
                <a:latin typeface="Calibri"/>
                <a:cs typeface="Calibri"/>
              </a:rPr>
              <a:t>Q2: Creating Semantic Annotations &amp; Triples</a:t>
            </a:r>
            <a:endParaRPr lang="en-US" sz="3200" dirty="0">
              <a:latin typeface="Calibri"/>
              <a:cs typeface="Calibri"/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/>
          <a:p>
            <a:fld id="{EAE548C6-0A77-41A4-B323-123A794098E5}" type="slidenum">
              <a:rPr lang="en-US" smtClean="0"/>
              <a:t>10</a:t>
            </a:fld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3063773" y="2211774"/>
            <a:ext cx="3080471" cy="75057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3063770" y="3025861"/>
            <a:ext cx="3080472" cy="76536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5071284" y="3800683"/>
            <a:ext cx="3596622" cy="170338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" name="Group 2"/>
          <p:cNvGrpSpPr/>
          <p:nvPr/>
        </p:nvGrpSpPr>
        <p:grpSpPr>
          <a:xfrm>
            <a:off x="1289378" y="1803146"/>
            <a:ext cx="1774392" cy="690223"/>
            <a:chOff x="697676" y="718580"/>
            <a:chExt cx="1774392" cy="690223"/>
          </a:xfrm>
        </p:grpSpPr>
        <p:sp>
          <p:nvSpPr>
            <p:cNvPr id="15" name="Freeform 8"/>
            <p:cNvSpPr>
              <a:spLocks/>
            </p:cNvSpPr>
            <p:nvPr/>
          </p:nvSpPr>
          <p:spPr bwMode="auto">
            <a:xfrm>
              <a:off x="697676" y="718580"/>
              <a:ext cx="1411451" cy="549566"/>
            </a:xfrm>
            <a:custGeom>
              <a:avLst/>
              <a:gdLst>
                <a:gd name="T0" fmla="*/ 0 w 2624"/>
                <a:gd name="T1" fmla="*/ 179 h 1072"/>
                <a:gd name="T2" fmla="*/ 179 w 2624"/>
                <a:gd name="T3" fmla="*/ 0 h 1072"/>
                <a:gd name="T4" fmla="*/ 2446 w 2624"/>
                <a:gd name="T5" fmla="*/ 0 h 1072"/>
                <a:gd name="T6" fmla="*/ 2624 w 2624"/>
                <a:gd name="T7" fmla="*/ 179 h 1072"/>
                <a:gd name="T8" fmla="*/ 2624 w 2624"/>
                <a:gd name="T9" fmla="*/ 894 h 1072"/>
                <a:gd name="T10" fmla="*/ 2446 w 2624"/>
                <a:gd name="T11" fmla="*/ 1072 h 1072"/>
                <a:gd name="T12" fmla="*/ 179 w 2624"/>
                <a:gd name="T13" fmla="*/ 1072 h 1072"/>
                <a:gd name="T14" fmla="*/ 0 w 2624"/>
                <a:gd name="T15" fmla="*/ 894 h 1072"/>
                <a:gd name="T16" fmla="*/ 0 w 2624"/>
                <a:gd name="T17" fmla="*/ 179 h 10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24" h="1072">
                  <a:moveTo>
                    <a:pt x="0" y="179"/>
                  </a:moveTo>
                  <a:cubicBezTo>
                    <a:pt x="0" y="80"/>
                    <a:pt x="80" y="0"/>
                    <a:pt x="179" y="0"/>
                  </a:cubicBezTo>
                  <a:lnTo>
                    <a:pt x="2446" y="0"/>
                  </a:lnTo>
                  <a:cubicBezTo>
                    <a:pt x="2544" y="0"/>
                    <a:pt x="2624" y="80"/>
                    <a:pt x="2624" y="179"/>
                  </a:cubicBezTo>
                  <a:lnTo>
                    <a:pt x="2624" y="894"/>
                  </a:lnTo>
                  <a:cubicBezTo>
                    <a:pt x="2624" y="992"/>
                    <a:pt x="2544" y="1072"/>
                    <a:pt x="2446" y="1072"/>
                  </a:cubicBezTo>
                  <a:lnTo>
                    <a:pt x="179" y="1072"/>
                  </a:lnTo>
                  <a:cubicBezTo>
                    <a:pt x="80" y="1072"/>
                    <a:pt x="0" y="992"/>
                    <a:pt x="0" y="894"/>
                  </a:cubicBezTo>
                  <a:lnTo>
                    <a:pt x="0" y="179"/>
                  </a:lnTo>
                  <a:close/>
                </a:path>
              </a:pathLst>
            </a:custGeom>
            <a:solidFill>
              <a:srgbClr val="FFFF00"/>
            </a:solidFill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10000"/>
                </a:lnSpc>
              </a:pPr>
              <a:r>
                <a:rPr lang="en-US" sz="1100" b="1" dirty="0"/>
                <a:t>Create the real measurement data</a:t>
              </a:r>
            </a:p>
          </p:txBody>
        </p:sp>
        <p:pic>
          <p:nvPicPr>
            <p:cNvPr id="16" name="Straight Connector 64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98597">
              <a:off x="2086105" y="1218730"/>
              <a:ext cx="385963" cy="1900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1" name="Group 20"/>
          <p:cNvGrpSpPr/>
          <p:nvPr/>
        </p:nvGrpSpPr>
        <p:grpSpPr>
          <a:xfrm>
            <a:off x="1239768" y="2897413"/>
            <a:ext cx="1840698" cy="678334"/>
            <a:chOff x="711880" y="2008424"/>
            <a:chExt cx="1840698" cy="678334"/>
          </a:xfrm>
        </p:grpSpPr>
        <p:sp>
          <p:nvSpPr>
            <p:cNvPr id="14" name="Freeform 8"/>
            <p:cNvSpPr>
              <a:spLocks/>
            </p:cNvSpPr>
            <p:nvPr/>
          </p:nvSpPr>
          <p:spPr bwMode="auto">
            <a:xfrm>
              <a:off x="711880" y="2008424"/>
              <a:ext cx="1549481" cy="678334"/>
            </a:xfrm>
            <a:custGeom>
              <a:avLst/>
              <a:gdLst>
                <a:gd name="T0" fmla="*/ 0 w 2624"/>
                <a:gd name="T1" fmla="*/ 179 h 1072"/>
                <a:gd name="T2" fmla="*/ 179 w 2624"/>
                <a:gd name="T3" fmla="*/ 0 h 1072"/>
                <a:gd name="T4" fmla="*/ 2446 w 2624"/>
                <a:gd name="T5" fmla="*/ 0 h 1072"/>
                <a:gd name="T6" fmla="*/ 2624 w 2624"/>
                <a:gd name="T7" fmla="*/ 179 h 1072"/>
                <a:gd name="T8" fmla="*/ 2624 w 2624"/>
                <a:gd name="T9" fmla="*/ 894 h 1072"/>
                <a:gd name="T10" fmla="*/ 2446 w 2624"/>
                <a:gd name="T11" fmla="*/ 1072 h 1072"/>
                <a:gd name="T12" fmla="*/ 179 w 2624"/>
                <a:gd name="T13" fmla="*/ 1072 h 1072"/>
                <a:gd name="T14" fmla="*/ 0 w 2624"/>
                <a:gd name="T15" fmla="*/ 894 h 1072"/>
                <a:gd name="T16" fmla="*/ 0 w 2624"/>
                <a:gd name="T17" fmla="*/ 179 h 10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24" h="1072">
                  <a:moveTo>
                    <a:pt x="0" y="179"/>
                  </a:moveTo>
                  <a:cubicBezTo>
                    <a:pt x="0" y="80"/>
                    <a:pt x="80" y="0"/>
                    <a:pt x="179" y="0"/>
                  </a:cubicBezTo>
                  <a:lnTo>
                    <a:pt x="2446" y="0"/>
                  </a:lnTo>
                  <a:cubicBezTo>
                    <a:pt x="2544" y="0"/>
                    <a:pt x="2624" y="80"/>
                    <a:pt x="2624" y="179"/>
                  </a:cubicBezTo>
                  <a:lnTo>
                    <a:pt x="2624" y="894"/>
                  </a:lnTo>
                  <a:cubicBezTo>
                    <a:pt x="2624" y="992"/>
                    <a:pt x="2544" y="1072"/>
                    <a:pt x="2446" y="1072"/>
                  </a:cubicBezTo>
                  <a:lnTo>
                    <a:pt x="179" y="1072"/>
                  </a:lnTo>
                  <a:cubicBezTo>
                    <a:pt x="80" y="1072"/>
                    <a:pt x="0" y="992"/>
                    <a:pt x="0" y="894"/>
                  </a:cubicBezTo>
                  <a:lnTo>
                    <a:pt x="0" y="179"/>
                  </a:lnTo>
                  <a:close/>
                </a:path>
              </a:pathLst>
            </a:custGeom>
            <a:solidFill>
              <a:srgbClr val="FFFF00"/>
            </a:solidFill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10000"/>
                </a:lnSpc>
              </a:pPr>
              <a:r>
                <a:rPr lang="en-US" sz="1100" b="1" dirty="0"/>
                <a:t>Create the semantic descriptions about the measurement data</a:t>
              </a:r>
            </a:p>
          </p:txBody>
        </p:sp>
        <p:pic>
          <p:nvPicPr>
            <p:cNvPr id="17" name="Straight Connector 64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798597">
              <a:off x="2166615" y="2454809"/>
              <a:ext cx="385963" cy="1900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9" name="Group 18"/>
          <p:cNvGrpSpPr/>
          <p:nvPr/>
        </p:nvGrpSpPr>
        <p:grpSpPr>
          <a:xfrm>
            <a:off x="2974320" y="4473157"/>
            <a:ext cx="1932769" cy="791183"/>
            <a:chOff x="2974319" y="3615906"/>
            <a:chExt cx="1932769" cy="791183"/>
          </a:xfrm>
        </p:grpSpPr>
        <p:sp>
          <p:nvSpPr>
            <p:cNvPr id="13" name="Freeform 8"/>
            <p:cNvSpPr>
              <a:spLocks/>
            </p:cNvSpPr>
            <p:nvPr/>
          </p:nvSpPr>
          <p:spPr bwMode="auto">
            <a:xfrm>
              <a:off x="2974319" y="3615906"/>
              <a:ext cx="1636239" cy="791183"/>
            </a:xfrm>
            <a:custGeom>
              <a:avLst/>
              <a:gdLst>
                <a:gd name="T0" fmla="*/ 0 w 2624"/>
                <a:gd name="T1" fmla="*/ 179 h 1072"/>
                <a:gd name="T2" fmla="*/ 179 w 2624"/>
                <a:gd name="T3" fmla="*/ 0 h 1072"/>
                <a:gd name="T4" fmla="*/ 2446 w 2624"/>
                <a:gd name="T5" fmla="*/ 0 h 1072"/>
                <a:gd name="T6" fmla="*/ 2624 w 2624"/>
                <a:gd name="T7" fmla="*/ 179 h 1072"/>
                <a:gd name="T8" fmla="*/ 2624 w 2624"/>
                <a:gd name="T9" fmla="*/ 894 h 1072"/>
                <a:gd name="T10" fmla="*/ 2446 w 2624"/>
                <a:gd name="T11" fmla="*/ 1072 h 1072"/>
                <a:gd name="T12" fmla="*/ 179 w 2624"/>
                <a:gd name="T13" fmla="*/ 1072 h 1072"/>
                <a:gd name="T14" fmla="*/ 0 w 2624"/>
                <a:gd name="T15" fmla="*/ 894 h 1072"/>
                <a:gd name="T16" fmla="*/ 0 w 2624"/>
                <a:gd name="T17" fmla="*/ 179 h 10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24" h="1072">
                  <a:moveTo>
                    <a:pt x="0" y="179"/>
                  </a:moveTo>
                  <a:cubicBezTo>
                    <a:pt x="0" y="80"/>
                    <a:pt x="80" y="0"/>
                    <a:pt x="179" y="0"/>
                  </a:cubicBezTo>
                  <a:lnTo>
                    <a:pt x="2446" y="0"/>
                  </a:lnTo>
                  <a:cubicBezTo>
                    <a:pt x="2544" y="0"/>
                    <a:pt x="2624" y="80"/>
                    <a:pt x="2624" y="179"/>
                  </a:cubicBezTo>
                  <a:lnTo>
                    <a:pt x="2624" y="894"/>
                  </a:lnTo>
                  <a:cubicBezTo>
                    <a:pt x="2624" y="992"/>
                    <a:pt x="2544" y="1072"/>
                    <a:pt x="2446" y="1072"/>
                  </a:cubicBezTo>
                  <a:lnTo>
                    <a:pt x="179" y="1072"/>
                  </a:lnTo>
                  <a:cubicBezTo>
                    <a:pt x="80" y="1072"/>
                    <a:pt x="0" y="992"/>
                    <a:pt x="0" y="894"/>
                  </a:cubicBezTo>
                  <a:lnTo>
                    <a:pt x="0" y="179"/>
                  </a:lnTo>
                  <a:close/>
                </a:path>
              </a:pathLst>
            </a:custGeom>
            <a:solidFill>
              <a:srgbClr val="FFFF00"/>
            </a:solidFill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10000"/>
                </a:lnSpc>
              </a:pPr>
              <a:r>
                <a:rPr lang="en-US" sz="1100" b="1" dirty="0"/>
                <a:t>Create </a:t>
              </a:r>
              <a:r>
                <a:rPr lang="en-US" sz="1100" b="1" dirty="0" err="1"/>
                <a:t>RDF</a:t>
              </a:r>
              <a:r>
                <a:rPr lang="en-US" sz="1100" b="1" dirty="0"/>
                <a:t> triples and submit/store them in Semantic Repository</a:t>
              </a:r>
            </a:p>
          </p:txBody>
        </p:sp>
        <p:pic>
          <p:nvPicPr>
            <p:cNvPr id="18" name="Straight Connector 64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8774111">
              <a:off x="4619070" y="3871321"/>
              <a:ext cx="385963" cy="19007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495783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8" grpId="0" animBg="1"/>
      <p:bldP spid="8" grpId="1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45266"/>
            <a:ext cx="8229600" cy="1143000"/>
          </a:xfrm>
        </p:spPr>
        <p:txBody>
          <a:bodyPr>
            <a:noAutofit/>
          </a:bodyPr>
          <a:lstStyle/>
          <a:p>
            <a:r>
              <a:rPr lang="en-US" sz="3600" dirty="0" smtClean="0">
                <a:latin typeface="Calibri"/>
                <a:cs typeface="Calibri"/>
              </a:rPr>
              <a:t>Q2: </a:t>
            </a:r>
            <a:r>
              <a:rPr lang="en-US" sz="3600" dirty="0">
                <a:latin typeface="Calibri"/>
                <a:cs typeface="Calibri"/>
              </a:rPr>
              <a:t>Resource </a:t>
            </a:r>
            <a:r>
              <a:rPr lang="en-US" sz="3600" dirty="0" smtClean="0">
                <a:latin typeface="Calibri"/>
                <a:cs typeface="Calibri"/>
              </a:rPr>
              <a:t>Representation examples</a:t>
            </a:r>
            <a:endParaRPr lang="en-US" sz="3600" dirty="0">
              <a:latin typeface="Calibri"/>
              <a:cs typeface="Calibri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/>
          <a:p>
            <a:fld id="{EAE548C6-0A77-41A4-B323-123A794098E5}" type="slidenum">
              <a:rPr lang="en-US" smtClean="0"/>
              <a:t>11</a:t>
            </a:fld>
            <a:endParaRPr lang="en-US"/>
          </a:p>
        </p:txBody>
      </p:sp>
      <p:grpSp>
        <p:nvGrpSpPr>
          <p:cNvPr id="24" name="Group 23"/>
          <p:cNvGrpSpPr/>
          <p:nvPr/>
        </p:nvGrpSpPr>
        <p:grpSpPr>
          <a:xfrm>
            <a:off x="6881211" y="3613017"/>
            <a:ext cx="1551727" cy="1836315"/>
            <a:chOff x="-152389" y="362925"/>
            <a:chExt cx="3714908" cy="4876800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134" r="12997"/>
            <a:stretch/>
          </p:blipFill>
          <p:spPr>
            <a:xfrm>
              <a:off x="-152389" y="362925"/>
              <a:ext cx="3700017" cy="4876800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-85668" y="428398"/>
              <a:ext cx="3648187" cy="4542044"/>
            </a:xfrm>
            <a:prstGeom prst="rect">
              <a:avLst/>
            </a:prstGeom>
            <a:solidFill>
              <a:srgbClr val="FFFFFF">
                <a:alpha val="60000"/>
              </a:srgb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 Narrow" panose="020B0606020202030204" pitchFamily="34" charset="0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711062" y="2093819"/>
            <a:ext cx="1334007" cy="1808632"/>
            <a:chOff x="-152389" y="362925"/>
            <a:chExt cx="3714908" cy="4876800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1134" r="12997"/>
            <a:stretch/>
          </p:blipFill>
          <p:spPr>
            <a:xfrm>
              <a:off x="-152389" y="362925"/>
              <a:ext cx="3700017" cy="4876800"/>
            </a:xfrm>
            <a:prstGeom prst="rect">
              <a:avLst/>
            </a:prstGeom>
          </p:spPr>
        </p:pic>
        <p:sp>
          <p:nvSpPr>
            <p:cNvPr id="23" name="Rectangle 22"/>
            <p:cNvSpPr/>
            <p:nvPr/>
          </p:nvSpPr>
          <p:spPr>
            <a:xfrm>
              <a:off x="-85668" y="428398"/>
              <a:ext cx="3648187" cy="4542044"/>
            </a:xfrm>
            <a:prstGeom prst="rect">
              <a:avLst/>
            </a:prstGeom>
            <a:solidFill>
              <a:srgbClr val="FFFFFF">
                <a:alpha val="60000"/>
              </a:srgbClr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atin typeface="Arial Narrow" panose="020B0606020202030204" pitchFamily="34" charset="0"/>
              </a:endParaRPr>
            </a:p>
          </p:txBody>
        </p:sp>
      </p:grpSp>
      <p:cxnSp>
        <p:nvCxnSpPr>
          <p:cNvPr id="11" name="Straight Arrow Connector 10"/>
          <p:cNvCxnSpPr/>
          <p:nvPr/>
        </p:nvCxnSpPr>
        <p:spPr>
          <a:xfrm>
            <a:off x="5857925" y="3943932"/>
            <a:ext cx="951045" cy="640214"/>
          </a:xfrm>
          <a:prstGeom prst="straightConnector1">
            <a:avLst/>
          </a:prstGeom>
          <a:ln w="15875">
            <a:solidFill>
              <a:srgbClr val="0070C0"/>
            </a:solidFill>
            <a:prstDash val="sysDash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692578" y="3300486"/>
            <a:ext cx="1979879" cy="299090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Arial Narrow" panose="020B060602020203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94591" y="3456506"/>
            <a:ext cx="1333363" cy="573686"/>
          </a:xfrm>
          <a:prstGeom prst="rect">
            <a:avLst/>
          </a:prstGeom>
          <a:solidFill>
            <a:srgbClr val="FFFF00">
              <a:alpha val="69804"/>
            </a:srgb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dirty="0">
                <a:solidFill>
                  <a:schemeClr val="tx1"/>
                </a:solidFill>
                <a:latin typeface="Arial Narrow" panose="020B0606020202030204" pitchFamily="34" charset="0"/>
              </a:rPr>
              <a:t>Resource</a:t>
            </a:r>
          </a:p>
          <a:p>
            <a:pPr algn="ctr"/>
            <a:r>
              <a:rPr lang="en-US" sz="1600" dirty="0">
                <a:solidFill>
                  <a:schemeClr val="tx1"/>
                </a:solidFill>
                <a:latin typeface="Arial Narrow" panose="020B0606020202030204" pitchFamily="34" charset="0"/>
              </a:rPr>
              <a:t>Repository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452320" y="4842756"/>
            <a:ext cx="1307642" cy="628852"/>
          </a:xfrm>
          <a:prstGeom prst="rect">
            <a:avLst/>
          </a:prstGeom>
          <a:solidFill>
            <a:srgbClr val="FF0000">
              <a:alpha val="60000"/>
            </a:srgb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>
                <a:solidFill>
                  <a:schemeClr val="tx1"/>
                </a:solidFill>
                <a:latin typeface="Arial Narrow" panose="020B0606020202030204" pitchFamily="34" charset="0"/>
              </a:rPr>
              <a:t>Semantic</a:t>
            </a:r>
          </a:p>
          <a:p>
            <a:pPr algn="ctr"/>
            <a:r>
              <a:rPr lang="en-US" sz="1400" dirty="0">
                <a:solidFill>
                  <a:schemeClr val="tx1"/>
                </a:solidFill>
                <a:latin typeface="Arial Narrow" panose="020B0606020202030204" pitchFamily="34" charset="0"/>
              </a:rPr>
              <a:t>Repository</a:t>
            </a:r>
          </a:p>
          <a:p>
            <a:pPr algn="ctr"/>
            <a:r>
              <a:rPr lang="en-US" sz="1400" dirty="0">
                <a:solidFill>
                  <a:schemeClr val="tx1"/>
                </a:solidFill>
                <a:latin typeface="Arial Narrow" panose="020B0606020202030204" pitchFamily="34" charset="0"/>
              </a:rPr>
              <a:t>(Triple Store)</a:t>
            </a:r>
          </a:p>
        </p:txBody>
      </p:sp>
      <p:sp>
        <p:nvSpPr>
          <p:cNvPr id="18" name="Left Brace 17"/>
          <p:cNvSpPr/>
          <p:nvPr/>
        </p:nvSpPr>
        <p:spPr>
          <a:xfrm>
            <a:off x="2194063" y="1897834"/>
            <a:ext cx="301341" cy="3109176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latin typeface="Arial Narrow" panose="020B060602020203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5367654" y="4087002"/>
            <a:ext cx="147448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0070C0"/>
                </a:solidFill>
                <a:latin typeface="Arial Narrow" panose="020B0606020202030204" pitchFamily="34" charset="0"/>
              </a:rPr>
              <a:t>Corresponding RDF triples stored in…</a:t>
            </a:r>
            <a:endParaRPr lang="en-US" sz="1050" b="1" dirty="0">
              <a:solidFill>
                <a:srgbClr val="0070C0"/>
              </a:solidFill>
              <a:latin typeface="Arial Narrow" panose="020B0606020202030204" pitchFamily="34" charset="0"/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5753277" y="2998135"/>
            <a:ext cx="1388830" cy="604662"/>
            <a:chOff x="5858024" y="3486397"/>
            <a:chExt cx="3185122" cy="591499"/>
          </a:xfrm>
        </p:grpSpPr>
        <p:pic>
          <p:nvPicPr>
            <p:cNvPr id="20" name="Straight Connector 64"/>
            <p:cNvPicPr>
              <a:picLocks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8225064">
              <a:off x="5838744" y="3749028"/>
              <a:ext cx="348148" cy="3095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6285129" y="3486397"/>
              <a:ext cx="2758017" cy="448393"/>
            </a:xfrm>
            <a:custGeom>
              <a:avLst/>
              <a:gdLst>
                <a:gd name="T0" fmla="*/ 0 w 2624"/>
                <a:gd name="T1" fmla="*/ 179 h 1072"/>
                <a:gd name="T2" fmla="*/ 179 w 2624"/>
                <a:gd name="T3" fmla="*/ 0 h 1072"/>
                <a:gd name="T4" fmla="*/ 2446 w 2624"/>
                <a:gd name="T5" fmla="*/ 0 h 1072"/>
                <a:gd name="T6" fmla="*/ 2624 w 2624"/>
                <a:gd name="T7" fmla="*/ 179 h 1072"/>
                <a:gd name="T8" fmla="*/ 2624 w 2624"/>
                <a:gd name="T9" fmla="*/ 894 h 1072"/>
                <a:gd name="T10" fmla="*/ 2446 w 2624"/>
                <a:gd name="T11" fmla="*/ 1072 h 1072"/>
                <a:gd name="T12" fmla="*/ 179 w 2624"/>
                <a:gd name="T13" fmla="*/ 1072 h 1072"/>
                <a:gd name="T14" fmla="*/ 0 w 2624"/>
                <a:gd name="T15" fmla="*/ 894 h 1072"/>
                <a:gd name="T16" fmla="*/ 0 w 2624"/>
                <a:gd name="T17" fmla="*/ 179 h 10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24" h="1072">
                  <a:moveTo>
                    <a:pt x="0" y="179"/>
                  </a:moveTo>
                  <a:cubicBezTo>
                    <a:pt x="0" y="80"/>
                    <a:pt x="80" y="0"/>
                    <a:pt x="179" y="0"/>
                  </a:cubicBezTo>
                  <a:lnTo>
                    <a:pt x="2446" y="0"/>
                  </a:lnTo>
                  <a:cubicBezTo>
                    <a:pt x="2544" y="0"/>
                    <a:pt x="2624" y="80"/>
                    <a:pt x="2624" y="179"/>
                  </a:cubicBezTo>
                  <a:lnTo>
                    <a:pt x="2624" y="894"/>
                  </a:lnTo>
                  <a:cubicBezTo>
                    <a:pt x="2624" y="992"/>
                    <a:pt x="2544" y="1072"/>
                    <a:pt x="2446" y="1072"/>
                  </a:cubicBezTo>
                  <a:lnTo>
                    <a:pt x="179" y="1072"/>
                  </a:lnTo>
                  <a:cubicBezTo>
                    <a:pt x="80" y="1072"/>
                    <a:pt x="0" y="992"/>
                    <a:pt x="0" y="894"/>
                  </a:cubicBezTo>
                  <a:lnTo>
                    <a:pt x="0" y="179"/>
                  </a:lnTo>
                  <a:close/>
                </a:path>
              </a:pathLst>
            </a:custGeom>
            <a:solidFill>
              <a:srgbClr val="FFFF00"/>
            </a:solidFill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sz="1100" b="1" dirty="0">
                  <a:latin typeface="Arial Narrow" panose="020B0606020202030204" pitchFamily="34" charset="0"/>
                </a:rPr>
                <a:t>semantic </a:t>
              </a:r>
              <a:r>
                <a:rPr lang="en-US" sz="1100" b="1" dirty="0" smtClean="0">
                  <a:latin typeface="Arial Narrow" panose="020B0606020202030204" pitchFamily="34" charset="0"/>
                </a:rPr>
                <a:t>descriptor</a:t>
              </a:r>
              <a:endParaRPr lang="en-US" sz="1050" b="1" dirty="0">
                <a:latin typeface="Arial Narrow" panose="020B0606020202030204" pitchFamily="34" charset="0"/>
              </a:endParaRPr>
            </a:p>
          </p:txBody>
        </p:sp>
      </p:grpSp>
      <p:sp>
        <p:nvSpPr>
          <p:cNvPr id="27" name="Title 1"/>
          <p:cNvSpPr txBox="1">
            <a:spLocks/>
          </p:cNvSpPr>
          <p:nvPr/>
        </p:nvSpPr>
        <p:spPr>
          <a:xfrm>
            <a:off x="457200" y="5627202"/>
            <a:ext cx="8147248" cy="1143000"/>
          </a:xfrm>
          <a:prstGeom prst="rect">
            <a:avLst/>
          </a:prstGeom>
        </p:spPr>
        <p:txBody>
          <a:bodyPr>
            <a:noAutofit/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rgbClr val="C00000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rgbClr val="C00000"/>
                </a:solidFill>
                <a:latin typeface="Calibri" pitchFamily="34" charset="0"/>
              </a:defRPr>
            </a:lvl9pPr>
          </a:lstStyle>
          <a:p>
            <a:pPr algn="l"/>
            <a:r>
              <a:rPr lang="en-US" sz="2000" dirty="0" smtClean="0">
                <a:latin typeface="Calibri"/>
                <a:cs typeface="Calibri"/>
              </a:rPr>
              <a:t> Example: </a:t>
            </a:r>
            <a:r>
              <a:rPr lang="en-US" sz="2000" dirty="0" smtClean="0">
                <a:solidFill>
                  <a:schemeClr val="tx1"/>
                </a:solidFill>
                <a:latin typeface="Calibri"/>
                <a:cs typeface="Calibri"/>
              </a:rPr>
              <a:t>Resource Representation for Blood Pressure Measurements and its Semantic Descriptor</a:t>
            </a:r>
            <a:endParaRPr lang="en-US" sz="2000" dirty="0">
              <a:solidFill>
                <a:schemeClr val="tx1"/>
              </a:solidFill>
              <a:latin typeface="Calibri"/>
              <a:cs typeface="Calibri"/>
            </a:endParaRPr>
          </a:p>
        </p:txBody>
      </p:sp>
      <p:grpSp>
        <p:nvGrpSpPr>
          <p:cNvPr id="4" name="Group 4"/>
          <p:cNvGrpSpPr>
            <a:grpSpLocks noChangeAspect="1"/>
          </p:cNvGrpSpPr>
          <p:nvPr/>
        </p:nvGrpSpPr>
        <p:grpSpPr bwMode="auto">
          <a:xfrm>
            <a:off x="2532063" y="1773238"/>
            <a:ext cx="5119687" cy="3198812"/>
            <a:chOff x="1595" y="1117"/>
            <a:chExt cx="3225" cy="2015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1595" y="1117"/>
              <a:ext cx="3225" cy="20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6" name="Group 205"/>
            <p:cNvGrpSpPr>
              <a:grpSpLocks/>
            </p:cNvGrpSpPr>
            <p:nvPr/>
          </p:nvGrpSpPr>
          <p:grpSpPr bwMode="auto">
            <a:xfrm>
              <a:off x="1599" y="1121"/>
              <a:ext cx="3230" cy="1926"/>
              <a:chOff x="1599" y="1121"/>
              <a:chExt cx="3230" cy="1926"/>
            </a:xfrm>
          </p:grpSpPr>
          <p:pic>
            <p:nvPicPr>
              <p:cNvPr id="11269" name="Picture 5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600" y="1123"/>
                <a:ext cx="623" cy="1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270" name="Picture 6"/>
              <p:cNvPicPr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600" y="1123"/>
                <a:ext cx="623" cy="1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0" name="Rectangle 7"/>
              <p:cNvSpPr>
                <a:spLocks noChangeArrowheads="1"/>
              </p:cNvSpPr>
              <p:nvPr/>
            </p:nvSpPr>
            <p:spPr bwMode="auto">
              <a:xfrm>
                <a:off x="1599" y="1121"/>
                <a:ext cx="614" cy="108"/>
              </a:xfrm>
              <a:prstGeom prst="rect">
                <a:avLst/>
              </a:prstGeom>
              <a:noFill/>
              <a:ln w="4763" cap="rnd">
                <a:solidFill>
                  <a:srgbClr val="40404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pic>
            <p:nvPicPr>
              <p:cNvPr id="11272" name="Picture 8"/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619" y="1131"/>
                <a:ext cx="588" cy="11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273" name="Picture 9"/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619" y="1131"/>
                <a:ext cx="588" cy="11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1" name="Rectangle 10"/>
              <p:cNvSpPr>
                <a:spLocks noChangeArrowheads="1"/>
              </p:cNvSpPr>
              <p:nvPr/>
            </p:nvSpPr>
            <p:spPr bwMode="auto">
              <a:xfrm>
                <a:off x="1641" y="1141"/>
                <a:ext cx="53" cy="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&lt;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2" name="Rectangle 11"/>
              <p:cNvSpPr>
                <a:spLocks noChangeArrowheads="1"/>
              </p:cNvSpPr>
              <p:nvPr/>
            </p:nvSpPr>
            <p:spPr bwMode="auto">
              <a:xfrm>
                <a:off x="1666" y="1141"/>
                <a:ext cx="323" cy="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healthcare AE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3" name="Rectangle 12"/>
              <p:cNvSpPr>
                <a:spLocks noChangeArrowheads="1"/>
              </p:cNvSpPr>
              <p:nvPr/>
            </p:nvSpPr>
            <p:spPr bwMode="auto">
              <a:xfrm>
                <a:off x="1944" y="1141"/>
                <a:ext cx="53" cy="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&gt;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4" name="Rectangle 13"/>
              <p:cNvSpPr>
                <a:spLocks noChangeArrowheads="1"/>
              </p:cNvSpPr>
              <p:nvPr/>
            </p:nvSpPr>
            <p:spPr bwMode="auto">
              <a:xfrm>
                <a:off x="1969" y="1141"/>
                <a:ext cx="53" cy="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: 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5" name="Rectangle 14"/>
              <p:cNvSpPr>
                <a:spLocks noChangeArrowheads="1"/>
              </p:cNvSpPr>
              <p:nvPr/>
            </p:nvSpPr>
            <p:spPr bwMode="auto">
              <a:xfrm>
                <a:off x="1993" y="1141"/>
                <a:ext cx="165" cy="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BPDev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6" name="Rectangle 15"/>
              <p:cNvSpPr>
                <a:spLocks noChangeArrowheads="1"/>
              </p:cNvSpPr>
              <p:nvPr/>
            </p:nvSpPr>
            <p:spPr bwMode="auto">
              <a:xfrm>
                <a:off x="2123" y="1141"/>
                <a:ext cx="80" cy="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01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pic>
            <p:nvPicPr>
              <p:cNvPr id="11280" name="Picture 16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31" y="1290"/>
                <a:ext cx="757" cy="1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281" name="Picture 17"/>
              <p:cNvPicPr>
                <a:picLocks noChangeAspect="1" noChangeArrowheads="1"/>
              </p:cNvPicPr>
              <p:nvPr/>
            </p:nvPicPr>
            <p:blipFill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831" y="1290"/>
                <a:ext cx="757" cy="1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7" name="Rectangle 18"/>
              <p:cNvSpPr>
                <a:spLocks noChangeArrowheads="1"/>
              </p:cNvSpPr>
              <p:nvPr/>
            </p:nvSpPr>
            <p:spPr bwMode="auto">
              <a:xfrm>
                <a:off x="1828" y="1288"/>
                <a:ext cx="750" cy="107"/>
              </a:xfrm>
              <a:prstGeom prst="rect">
                <a:avLst/>
              </a:prstGeom>
              <a:noFill/>
              <a:ln w="4763" cap="rnd">
                <a:solidFill>
                  <a:srgbClr val="40404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pic>
            <p:nvPicPr>
              <p:cNvPr id="11283" name="Picture 19"/>
              <p:cNvPicPr>
                <a:picLocks noChangeAspect="1" noChangeArrowheads="1"/>
              </p:cNvPicPr>
              <p:nvPr/>
            </p:nvPicPr>
            <p:blipFill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66" y="1296"/>
                <a:ext cx="484" cy="11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284" name="Picture 20"/>
              <p:cNvPicPr>
                <a:picLocks noChangeAspect="1" noChangeArrowheads="1"/>
              </p:cNvPicPr>
              <p:nvPr/>
            </p:nvPicPr>
            <p:blipFill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66" y="1296"/>
                <a:ext cx="484" cy="11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8" name="Rectangle 21"/>
              <p:cNvSpPr>
                <a:spLocks noChangeArrowheads="1"/>
              </p:cNvSpPr>
              <p:nvPr/>
            </p:nvSpPr>
            <p:spPr bwMode="auto">
              <a:xfrm>
                <a:off x="1989" y="1306"/>
                <a:ext cx="53" cy="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&lt;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59" name="Rectangle 22"/>
              <p:cNvSpPr>
                <a:spLocks noChangeArrowheads="1"/>
              </p:cNvSpPr>
              <p:nvPr/>
            </p:nvSpPr>
            <p:spPr bwMode="auto">
              <a:xfrm>
                <a:off x="2014" y="1306"/>
                <a:ext cx="230" cy="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container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60" name="Rectangle 23"/>
              <p:cNvSpPr>
                <a:spLocks noChangeArrowheads="1"/>
              </p:cNvSpPr>
              <p:nvPr/>
            </p:nvSpPr>
            <p:spPr bwMode="auto">
              <a:xfrm>
                <a:off x="2206" y="1306"/>
                <a:ext cx="53" cy="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&gt;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61" name="Rectangle 24"/>
              <p:cNvSpPr>
                <a:spLocks noChangeArrowheads="1"/>
              </p:cNvSpPr>
              <p:nvPr/>
            </p:nvSpPr>
            <p:spPr bwMode="auto">
              <a:xfrm>
                <a:off x="2231" y="1306"/>
                <a:ext cx="53" cy="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: 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62" name="Rectangle 25"/>
              <p:cNvSpPr>
                <a:spLocks noChangeArrowheads="1"/>
              </p:cNvSpPr>
              <p:nvPr/>
            </p:nvSpPr>
            <p:spPr bwMode="auto">
              <a:xfrm>
                <a:off x="2255" y="1306"/>
                <a:ext cx="201" cy="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samples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pic>
            <p:nvPicPr>
              <p:cNvPr id="11290" name="Picture 26"/>
              <p:cNvPicPr>
                <a:picLocks noChangeAspect="1" noChangeArrowheads="1"/>
              </p:cNvPicPr>
              <p:nvPr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49" y="1899"/>
                <a:ext cx="307" cy="1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291" name="Picture 27"/>
              <p:cNvPicPr>
                <a:picLocks noChangeAspect="1" noChangeArrowheads="1"/>
              </p:cNvPicPr>
              <p:nvPr/>
            </p:nvPicPr>
            <p:blipFill>
              <a:blip r:embed="rId1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49" y="1899"/>
                <a:ext cx="307" cy="1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63" name="Rectangle 28"/>
              <p:cNvSpPr>
                <a:spLocks noChangeArrowheads="1"/>
              </p:cNvSpPr>
              <p:nvPr/>
            </p:nvSpPr>
            <p:spPr bwMode="auto">
              <a:xfrm>
                <a:off x="2245" y="1895"/>
                <a:ext cx="301" cy="107"/>
              </a:xfrm>
              <a:prstGeom prst="rect">
                <a:avLst/>
              </a:prstGeom>
              <a:noFill/>
              <a:ln w="4763" cap="rnd">
                <a:solidFill>
                  <a:srgbClr val="40404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pic>
            <p:nvPicPr>
              <p:cNvPr id="11293" name="Picture 29"/>
              <p:cNvPicPr>
                <a:picLocks noChangeAspect="1" noChangeArrowheads="1"/>
              </p:cNvPicPr>
              <p:nvPr/>
            </p:nvPicPr>
            <p:blipFill>
              <a:blip r:embed="rId1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49" y="1904"/>
                <a:ext cx="305" cy="11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294" name="Picture 30"/>
              <p:cNvPicPr>
                <a:picLocks noChangeAspect="1" noChangeArrowheads="1"/>
              </p:cNvPicPr>
              <p:nvPr/>
            </p:nvPicPr>
            <p:blipFill>
              <a:blip r:embed="rId1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49" y="1904"/>
                <a:ext cx="305" cy="11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488" name="Rectangle 31"/>
              <p:cNvSpPr>
                <a:spLocks noChangeArrowheads="1"/>
              </p:cNvSpPr>
              <p:nvPr/>
            </p:nvSpPr>
            <p:spPr bwMode="auto">
              <a:xfrm>
                <a:off x="2272" y="1915"/>
                <a:ext cx="52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&lt;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489" name="Rectangle 32"/>
              <p:cNvSpPr>
                <a:spLocks noChangeArrowheads="1"/>
              </p:cNvSpPr>
              <p:nvPr/>
            </p:nvSpPr>
            <p:spPr bwMode="auto">
              <a:xfrm>
                <a:off x="2296" y="1915"/>
                <a:ext cx="241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semantics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490" name="Rectangle 33"/>
              <p:cNvSpPr>
                <a:spLocks noChangeArrowheads="1"/>
              </p:cNvSpPr>
              <p:nvPr/>
            </p:nvSpPr>
            <p:spPr bwMode="auto">
              <a:xfrm>
                <a:off x="2497" y="1915"/>
                <a:ext cx="53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&gt;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pic>
            <p:nvPicPr>
              <p:cNvPr id="11298" name="Picture 34"/>
              <p:cNvPicPr>
                <a:picLocks noChangeAspect="1" noChangeArrowheads="1"/>
              </p:cNvPicPr>
              <p:nvPr/>
            </p:nvPicPr>
            <p:blipFill>
              <a:blip r:embed="rId1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79" y="2069"/>
                <a:ext cx="1212" cy="1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299" name="Picture 35"/>
              <p:cNvPicPr>
                <a:picLocks noChangeAspect="1" noChangeArrowheads="1"/>
              </p:cNvPicPr>
              <p:nvPr/>
            </p:nvPicPr>
            <p:blipFill>
              <a:blip r:embed="rId1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79" y="2069"/>
                <a:ext cx="1212" cy="15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493" name="Rectangle 36"/>
              <p:cNvSpPr>
                <a:spLocks noChangeArrowheads="1"/>
              </p:cNvSpPr>
              <p:nvPr/>
            </p:nvSpPr>
            <p:spPr bwMode="auto">
              <a:xfrm>
                <a:off x="2375" y="2067"/>
                <a:ext cx="1206" cy="152"/>
              </a:xfrm>
              <a:prstGeom prst="rect">
                <a:avLst/>
              </a:prstGeom>
              <a:noFill/>
              <a:ln w="4763" cap="rnd">
                <a:solidFill>
                  <a:srgbClr val="40404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pic>
            <p:nvPicPr>
              <p:cNvPr id="11301" name="Picture 37"/>
              <p:cNvPicPr>
                <a:picLocks noChangeAspect="1" noChangeArrowheads="1"/>
              </p:cNvPicPr>
              <p:nvPr/>
            </p:nvPicPr>
            <p:blipFill>
              <a:blip r:embed="rId2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68" y="2066"/>
                <a:ext cx="1226" cy="1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302" name="Picture 38"/>
              <p:cNvPicPr>
                <a:picLocks noChangeAspect="1" noChangeArrowheads="1"/>
              </p:cNvPicPr>
              <p:nvPr/>
            </p:nvPicPr>
            <p:blipFill>
              <a:blip r:embed="rId2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68" y="2066"/>
                <a:ext cx="1226" cy="1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496" name="Rectangle 39"/>
              <p:cNvSpPr>
                <a:spLocks noChangeArrowheads="1"/>
              </p:cNvSpPr>
              <p:nvPr/>
            </p:nvSpPr>
            <p:spPr bwMode="auto">
              <a:xfrm>
                <a:off x="2391" y="2077"/>
                <a:ext cx="145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Tuple</a:t>
                </a:r>
                <a:endParaRPr kumimoji="0" lang="en-US" altLang="en-US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499" name="Rectangle 40"/>
              <p:cNvSpPr>
                <a:spLocks noChangeArrowheads="1"/>
              </p:cNvSpPr>
              <p:nvPr/>
            </p:nvSpPr>
            <p:spPr bwMode="auto">
              <a:xfrm>
                <a:off x="2503" y="2077"/>
                <a:ext cx="53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: </a:t>
                </a:r>
                <a:endParaRPr kumimoji="0" lang="en-US" altLang="en-US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502" name="Rectangle 41"/>
              <p:cNvSpPr>
                <a:spLocks noChangeArrowheads="1"/>
              </p:cNvSpPr>
              <p:nvPr/>
            </p:nvSpPr>
            <p:spPr bwMode="auto">
              <a:xfrm>
                <a:off x="2527" y="2077"/>
                <a:ext cx="48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/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505" name="Rectangle 42"/>
              <p:cNvSpPr>
                <a:spLocks noChangeArrowheads="1"/>
              </p:cNvSpPr>
              <p:nvPr/>
            </p:nvSpPr>
            <p:spPr bwMode="auto">
              <a:xfrm>
                <a:off x="2546" y="2077"/>
                <a:ext cx="310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measuredFor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506" name="Rectangle 43"/>
              <p:cNvSpPr>
                <a:spLocks noChangeArrowheads="1"/>
              </p:cNvSpPr>
              <p:nvPr/>
            </p:nvSpPr>
            <p:spPr bwMode="auto">
              <a:xfrm>
                <a:off x="2813" y="2077"/>
                <a:ext cx="50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, 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507" name="Rectangle 44"/>
              <p:cNvSpPr>
                <a:spLocks noChangeArrowheads="1"/>
              </p:cNvSpPr>
              <p:nvPr/>
            </p:nvSpPr>
            <p:spPr bwMode="auto">
              <a:xfrm>
                <a:off x="2837" y="2077"/>
                <a:ext cx="336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URI of patient 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508" name="Rectangle 45"/>
              <p:cNvSpPr>
                <a:spLocks noChangeArrowheads="1"/>
              </p:cNvSpPr>
              <p:nvPr/>
            </p:nvSpPr>
            <p:spPr bwMode="auto">
              <a:xfrm>
                <a:off x="3127" y="2077"/>
                <a:ext cx="77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1  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509" name="Rectangle 46"/>
              <p:cNvSpPr>
                <a:spLocks noChangeArrowheads="1"/>
              </p:cNvSpPr>
              <p:nvPr/>
            </p:nvSpPr>
            <p:spPr bwMode="auto">
              <a:xfrm>
                <a:off x="3174" y="2077"/>
                <a:ext cx="53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&lt;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510" name="Rectangle 47"/>
              <p:cNvSpPr>
                <a:spLocks noChangeArrowheads="1"/>
              </p:cNvSpPr>
              <p:nvPr/>
            </p:nvSpPr>
            <p:spPr bwMode="auto">
              <a:xfrm>
                <a:off x="3199" y="2077"/>
                <a:ext cx="376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contentInstance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511" name="Rectangle 48"/>
              <p:cNvSpPr>
                <a:spLocks noChangeArrowheads="1"/>
              </p:cNvSpPr>
              <p:nvPr/>
            </p:nvSpPr>
            <p:spPr bwMode="auto">
              <a:xfrm>
                <a:off x="3525" y="2077"/>
                <a:ext cx="66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&gt;;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512" name="Rectangle 49"/>
              <p:cNvSpPr>
                <a:spLocks noChangeArrowheads="1"/>
              </p:cNvSpPr>
              <p:nvPr/>
            </p:nvSpPr>
            <p:spPr bwMode="auto">
              <a:xfrm>
                <a:off x="2391" y="2141"/>
                <a:ext cx="169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            </a:t>
                </a:r>
                <a:endParaRPr kumimoji="0" lang="en-US" altLang="en-US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513" name="Rectangle 50"/>
              <p:cNvSpPr>
                <a:spLocks noChangeArrowheads="1"/>
              </p:cNvSpPr>
              <p:nvPr/>
            </p:nvSpPr>
            <p:spPr bwMode="auto">
              <a:xfrm>
                <a:off x="2525" y="2141"/>
                <a:ext cx="48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/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514" name="Rectangle 51"/>
              <p:cNvSpPr>
                <a:spLocks noChangeArrowheads="1"/>
              </p:cNvSpPr>
              <p:nvPr/>
            </p:nvSpPr>
            <p:spPr bwMode="auto">
              <a:xfrm>
                <a:off x="2544" y="2141"/>
                <a:ext cx="304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measuredOn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515" name="Rectangle 52"/>
              <p:cNvSpPr>
                <a:spLocks noChangeArrowheads="1"/>
              </p:cNvSpPr>
              <p:nvPr/>
            </p:nvSpPr>
            <p:spPr bwMode="auto">
              <a:xfrm>
                <a:off x="2804" y="2141"/>
                <a:ext cx="50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, 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516" name="Rectangle 53"/>
              <p:cNvSpPr>
                <a:spLocks noChangeArrowheads="1"/>
              </p:cNvSpPr>
              <p:nvPr/>
            </p:nvSpPr>
            <p:spPr bwMode="auto">
              <a:xfrm>
                <a:off x="2827" y="2141"/>
                <a:ext cx="48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“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517" name="Rectangle 54"/>
              <p:cNvSpPr>
                <a:spLocks noChangeArrowheads="1"/>
              </p:cNvSpPr>
              <p:nvPr/>
            </p:nvSpPr>
            <p:spPr bwMode="auto">
              <a:xfrm>
                <a:off x="2848" y="2141"/>
                <a:ext cx="135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2014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518" name="Rectangle 55"/>
              <p:cNvSpPr>
                <a:spLocks noChangeArrowheads="1"/>
              </p:cNvSpPr>
              <p:nvPr/>
            </p:nvSpPr>
            <p:spPr bwMode="auto">
              <a:xfrm>
                <a:off x="2948" y="2141"/>
                <a:ext cx="42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-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519" name="Rectangle 56"/>
              <p:cNvSpPr>
                <a:spLocks noChangeArrowheads="1"/>
              </p:cNvSpPr>
              <p:nvPr/>
            </p:nvSpPr>
            <p:spPr bwMode="auto">
              <a:xfrm>
                <a:off x="2963" y="2141"/>
                <a:ext cx="53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8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264" name="Rectangle 57"/>
              <p:cNvSpPr>
                <a:spLocks noChangeArrowheads="1"/>
              </p:cNvSpPr>
              <p:nvPr/>
            </p:nvSpPr>
            <p:spPr bwMode="auto">
              <a:xfrm>
                <a:off x="2988" y="2141"/>
                <a:ext cx="42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-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265" name="Rectangle 58"/>
              <p:cNvSpPr>
                <a:spLocks noChangeArrowheads="1"/>
              </p:cNvSpPr>
              <p:nvPr/>
            </p:nvSpPr>
            <p:spPr bwMode="auto">
              <a:xfrm>
                <a:off x="3003" y="2141"/>
                <a:ext cx="80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21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266" name="Rectangle 59"/>
              <p:cNvSpPr>
                <a:spLocks noChangeArrowheads="1"/>
              </p:cNvSpPr>
              <p:nvPr/>
            </p:nvSpPr>
            <p:spPr bwMode="auto">
              <a:xfrm>
                <a:off x="3053" y="2141"/>
                <a:ext cx="48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”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pic>
            <p:nvPicPr>
              <p:cNvPr id="11324" name="Picture 60"/>
              <p:cNvPicPr>
                <a:picLocks noChangeAspect="1" noChangeArrowheads="1"/>
              </p:cNvPicPr>
              <p:nvPr/>
            </p:nvPicPr>
            <p:blipFill>
              <a:blip r:embed="rId2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87" y="1756"/>
                <a:ext cx="631" cy="1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325" name="Picture 61"/>
              <p:cNvPicPr>
                <a:picLocks noChangeAspect="1" noChangeArrowheads="1"/>
              </p:cNvPicPr>
              <p:nvPr/>
            </p:nvPicPr>
            <p:blipFill>
              <a:blip r:embed="rId2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87" y="1756"/>
                <a:ext cx="631" cy="1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267" name="Rectangle 62"/>
              <p:cNvSpPr>
                <a:spLocks noChangeArrowheads="1"/>
              </p:cNvSpPr>
              <p:nvPr/>
            </p:nvSpPr>
            <p:spPr bwMode="auto">
              <a:xfrm>
                <a:off x="2086" y="1755"/>
                <a:ext cx="621" cy="107"/>
              </a:xfrm>
              <a:prstGeom prst="rect">
                <a:avLst/>
              </a:prstGeom>
              <a:noFill/>
              <a:ln w="4763" cap="rnd">
                <a:solidFill>
                  <a:srgbClr val="40404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pic>
            <p:nvPicPr>
              <p:cNvPr id="11327" name="Picture 63"/>
              <p:cNvPicPr>
                <a:picLocks noChangeAspect="1" noChangeArrowheads="1"/>
              </p:cNvPicPr>
              <p:nvPr/>
            </p:nvPicPr>
            <p:blipFill>
              <a:blip r:embed="rId2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140" y="1765"/>
                <a:ext cx="525" cy="11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328" name="Picture 64"/>
              <p:cNvPicPr>
                <a:picLocks noChangeAspect="1" noChangeArrowheads="1"/>
              </p:cNvPicPr>
              <p:nvPr/>
            </p:nvPicPr>
            <p:blipFill>
              <a:blip r:embed="rId2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140" y="1765"/>
                <a:ext cx="525" cy="11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268" name="Rectangle 65"/>
              <p:cNvSpPr>
                <a:spLocks noChangeArrowheads="1"/>
              </p:cNvSpPr>
              <p:nvPr/>
            </p:nvSpPr>
            <p:spPr bwMode="auto">
              <a:xfrm>
                <a:off x="2163" y="1775"/>
                <a:ext cx="53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&lt;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271" name="Rectangle 66"/>
              <p:cNvSpPr>
                <a:spLocks noChangeArrowheads="1"/>
              </p:cNvSpPr>
              <p:nvPr/>
            </p:nvSpPr>
            <p:spPr bwMode="auto">
              <a:xfrm>
                <a:off x="2188" y="1775"/>
                <a:ext cx="376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contentInstance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274" name="Rectangle 67"/>
              <p:cNvSpPr>
                <a:spLocks noChangeArrowheads="1"/>
              </p:cNvSpPr>
              <p:nvPr/>
            </p:nvSpPr>
            <p:spPr bwMode="auto">
              <a:xfrm>
                <a:off x="2514" y="1775"/>
                <a:ext cx="53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&gt;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275" name="Rectangle 68"/>
              <p:cNvSpPr>
                <a:spLocks noChangeArrowheads="1"/>
              </p:cNvSpPr>
              <p:nvPr/>
            </p:nvSpPr>
            <p:spPr bwMode="auto">
              <a:xfrm>
                <a:off x="2538" y="1775"/>
                <a:ext cx="53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: 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276" name="Rectangle 69"/>
              <p:cNvSpPr>
                <a:spLocks noChangeArrowheads="1"/>
              </p:cNvSpPr>
              <p:nvPr/>
            </p:nvSpPr>
            <p:spPr bwMode="auto">
              <a:xfrm>
                <a:off x="2563" y="1775"/>
                <a:ext cx="47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s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277" name="Rectangle 70"/>
              <p:cNvSpPr>
                <a:spLocks noChangeArrowheads="1"/>
              </p:cNvSpPr>
              <p:nvPr/>
            </p:nvSpPr>
            <p:spPr bwMode="auto">
              <a:xfrm>
                <a:off x="2582" y="1775"/>
                <a:ext cx="80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01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pic>
            <p:nvPicPr>
              <p:cNvPr id="11335" name="Picture 71"/>
              <p:cNvPicPr>
                <a:picLocks noChangeAspect="1" noChangeArrowheads="1"/>
              </p:cNvPicPr>
              <p:nvPr/>
            </p:nvPicPr>
            <p:blipFill>
              <a:blip r:embed="rId2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42" y="1393"/>
                <a:ext cx="159" cy="12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336" name="Picture 72"/>
              <p:cNvPicPr>
                <a:picLocks noChangeAspect="1" noChangeArrowheads="1"/>
              </p:cNvPicPr>
              <p:nvPr/>
            </p:nvPicPr>
            <p:blipFill>
              <a:blip r:embed="rId2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42" y="1393"/>
                <a:ext cx="159" cy="124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278" name="Freeform 73"/>
              <p:cNvSpPr>
                <a:spLocks/>
              </p:cNvSpPr>
              <p:nvPr/>
            </p:nvSpPr>
            <p:spPr bwMode="auto">
              <a:xfrm>
                <a:off x="1940" y="1390"/>
                <a:ext cx="150" cy="1235"/>
              </a:xfrm>
              <a:custGeom>
                <a:avLst/>
                <a:gdLst>
                  <a:gd name="T0" fmla="*/ 0 w 150"/>
                  <a:gd name="T1" fmla="*/ 0 h 1235"/>
                  <a:gd name="T2" fmla="*/ 0 w 150"/>
                  <a:gd name="T3" fmla="*/ 1235 h 1235"/>
                  <a:gd name="T4" fmla="*/ 150 w 150"/>
                  <a:gd name="T5" fmla="*/ 1235 h 12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50" h="1235">
                    <a:moveTo>
                      <a:pt x="0" y="0"/>
                    </a:moveTo>
                    <a:lnTo>
                      <a:pt x="0" y="1235"/>
                    </a:lnTo>
                    <a:lnTo>
                      <a:pt x="150" y="1235"/>
                    </a:lnTo>
                  </a:path>
                </a:pathLst>
              </a:custGeom>
              <a:noFill/>
              <a:ln w="4763" cap="rnd">
                <a:solidFill>
                  <a:srgbClr val="40404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pic>
            <p:nvPicPr>
              <p:cNvPr id="11338" name="Picture 74"/>
              <p:cNvPicPr>
                <a:picLocks noChangeAspect="1" noChangeArrowheads="1"/>
              </p:cNvPicPr>
              <p:nvPr/>
            </p:nvPicPr>
            <p:blipFill>
              <a:blip r:embed="rId2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680" y="1344"/>
                <a:ext cx="159" cy="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339" name="Picture 75"/>
              <p:cNvPicPr>
                <a:picLocks noChangeAspect="1" noChangeArrowheads="1"/>
              </p:cNvPicPr>
              <p:nvPr/>
            </p:nvPicPr>
            <p:blipFill>
              <a:blip r:embed="rId2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680" y="1344"/>
                <a:ext cx="159" cy="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279" name="Line 76"/>
              <p:cNvSpPr>
                <a:spLocks noChangeShapeType="1"/>
              </p:cNvSpPr>
              <p:nvPr/>
            </p:nvSpPr>
            <p:spPr bwMode="auto">
              <a:xfrm>
                <a:off x="1677" y="1341"/>
                <a:ext cx="151" cy="0"/>
              </a:xfrm>
              <a:prstGeom prst="line">
                <a:avLst/>
              </a:prstGeom>
              <a:noFill/>
              <a:ln w="4763" cap="rnd">
                <a:solidFill>
                  <a:srgbClr val="40404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pic>
            <p:nvPicPr>
              <p:cNvPr id="11341" name="Picture 77"/>
              <p:cNvPicPr>
                <a:picLocks noChangeAspect="1" noChangeArrowheads="1"/>
              </p:cNvPicPr>
              <p:nvPr/>
            </p:nvPicPr>
            <p:blipFill>
              <a:blip r:embed="rId3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680" y="1231"/>
                <a:ext cx="8" cy="1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342" name="Picture 78"/>
              <p:cNvPicPr>
                <a:picLocks noChangeAspect="1" noChangeArrowheads="1"/>
              </p:cNvPicPr>
              <p:nvPr/>
            </p:nvPicPr>
            <p:blipFill>
              <a:blip r:embed="rId3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680" y="1231"/>
                <a:ext cx="8" cy="1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282" name="Line 79"/>
              <p:cNvSpPr>
                <a:spLocks noChangeShapeType="1"/>
              </p:cNvSpPr>
              <p:nvPr/>
            </p:nvSpPr>
            <p:spPr bwMode="auto">
              <a:xfrm flipV="1">
                <a:off x="1677" y="1229"/>
                <a:ext cx="0" cy="112"/>
              </a:xfrm>
              <a:prstGeom prst="line">
                <a:avLst/>
              </a:prstGeom>
              <a:noFill/>
              <a:ln w="4763" cap="rnd">
                <a:solidFill>
                  <a:srgbClr val="40404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pic>
            <p:nvPicPr>
              <p:cNvPr id="11344" name="Picture 80"/>
              <p:cNvPicPr>
                <a:picLocks noChangeAspect="1" noChangeArrowheads="1"/>
              </p:cNvPicPr>
              <p:nvPr/>
            </p:nvPicPr>
            <p:blipFill>
              <a:blip r:embed="rId3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93" y="1447"/>
                <a:ext cx="593" cy="1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345" name="Picture 81"/>
              <p:cNvPicPr>
                <a:picLocks noChangeAspect="1" noChangeArrowheads="1"/>
              </p:cNvPicPr>
              <p:nvPr/>
            </p:nvPicPr>
            <p:blipFill>
              <a:blip r:embed="rId3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93" y="1447"/>
                <a:ext cx="593" cy="1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285" name="Rectangle 82"/>
              <p:cNvSpPr>
                <a:spLocks noChangeArrowheads="1"/>
              </p:cNvSpPr>
              <p:nvPr/>
            </p:nvSpPr>
            <p:spPr bwMode="auto">
              <a:xfrm>
                <a:off x="2090" y="1444"/>
                <a:ext cx="587" cy="107"/>
              </a:xfrm>
              <a:prstGeom prst="rect">
                <a:avLst/>
              </a:prstGeom>
              <a:noFill/>
              <a:ln w="4763" cap="rnd">
                <a:solidFill>
                  <a:srgbClr val="40404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pic>
            <p:nvPicPr>
              <p:cNvPr id="11347" name="Picture 83"/>
              <p:cNvPicPr>
                <a:picLocks noChangeAspect="1" noChangeArrowheads="1"/>
              </p:cNvPicPr>
              <p:nvPr/>
            </p:nvPicPr>
            <p:blipFill>
              <a:blip r:embed="rId3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38" y="1452"/>
                <a:ext cx="305" cy="11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348" name="Picture 84"/>
              <p:cNvPicPr>
                <a:picLocks noChangeAspect="1" noChangeArrowheads="1"/>
              </p:cNvPicPr>
              <p:nvPr/>
            </p:nvPicPr>
            <p:blipFill>
              <a:blip r:embed="rId3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38" y="1452"/>
                <a:ext cx="305" cy="11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286" name="Rectangle 85"/>
              <p:cNvSpPr>
                <a:spLocks noChangeArrowheads="1"/>
              </p:cNvSpPr>
              <p:nvPr/>
            </p:nvSpPr>
            <p:spPr bwMode="auto">
              <a:xfrm>
                <a:off x="2260" y="1464"/>
                <a:ext cx="52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&lt;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287" name="Rectangle 86"/>
              <p:cNvSpPr>
                <a:spLocks noChangeArrowheads="1"/>
              </p:cNvSpPr>
              <p:nvPr/>
            </p:nvSpPr>
            <p:spPr bwMode="auto">
              <a:xfrm>
                <a:off x="2284" y="1464"/>
                <a:ext cx="241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semantics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288" name="Rectangle 87"/>
              <p:cNvSpPr>
                <a:spLocks noChangeArrowheads="1"/>
              </p:cNvSpPr>
              <p:nvPr/>
            </p:nvSpPr>
            <p:spPr bwMode="auto">
              <a:xfrm>
                <a:off x="2485" y="1464"/>
                <a:ext cx="53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&gt;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pic>
            <p:nvPicPr>
              <p:cNvPr id="11352" name="Picture 88"/>
              <p:cNvPicPr>
                <a:picLocks noChangeAspect="1" noChangeArrowheads="1"/>
              </p:cNvPicPr>
              <p:nvPr/>
            </p:nvPicPr>
            <p:blipFill>
              <a:blip r:embed="rId3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42" y="1501"/>
                <a:ext cx="159" cy="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353" name="Picture 89"/>
              <p:cNvPicPr>
                <a:picLocks noChangeAspect="1" noChangeArrowheads="1"/>
              </p:cNvPicPr>
              <p:nvPr/>
            </p:nvPicPr>
            <p:blipFill>
              <a:blip r:embed="rId3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42" y="1501"/>
                <a:ext cx="159" cy="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289" name="Line 90"/>
              <p:cNvSpPr>
                <a:spLocks noChangeShapeType="1"/>
              </p:cNvSpPr>
              <p:nvPr/>
            </p:nvSpPr>
            <p:spPr bwMode="auto">
              <a:xfrm flipH="1">
                <a:off x="1940" y="1497"/>
                <a:ext cx="150" cy="0"/>
              </a:xfrm>
              <a:prstGeom prst="line">
                <a:avLst/>
              </a:prstGeom>
              <a:noFill/>
              <a:ln w="4763" cap="rnd">
                <a:solidFill>
                  <a:srgbClr val="40404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pic>
            <p:nvPicPr>
              <p:cNvPr id="11355" name="Picture 91"/>
              <p:cNvPicPr>
                <a:picLocks noChangeAspect="1" noChangeArrowheads="1"/>
              </p:cNvPicPr>
              <p:nvPr/>
            </p:nvPicPr>
            <p:blipFill>
              <a:blip r:embed="rId3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148" y="1555"/>
                <a:ext cx="8" cy="1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356" name="Picture 92"/>
              <p:cNvPicPr>
                <a:picLocks noChangeAspect="1" noChangeArrowheads="1"/>
              </p:cNvPicPr>
              <p:nvPr/>
            </p:nvPicPr>
            <p:blipFill>
              <a:blip r:embed="rId3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148" y="1555"/>
                <a:ext cx="8" cy="1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292" name="Line 93"/>
              <p:cNvSpPr>
                <a:spLocks noChangeShapeType="1"/>
              </p:cNvSpPr>
              <p:nvPr/>
            </p:nvSpPr>
            <p:spPr bwMode="auto">
              <a:xfrm>
                <a:off x="2146" y="1551"/>
                <a:ext cx="0" cy="107"/>
              </a:xfrm>
              <a:prstGeom prst="line">
                <a:avLst/>
              </a:prstGeom>
              <a:noFill/>
              <a:ln w="4763" cap="rnd">
                <a:solidFill>
                  <a:srgbClr val="40404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295" name="Rectangle 94"/>
              <p:cNvSpPr>
                <a:spLocks noChangeArrowheads="1"/>
              </p:cNvSpPr>
              <p:nvPr/>
            </p:nvSpPr>
            <p:spPr bwMode="auto">
              <a:xfrm>
                <a:off x="2879" y="2339"/>
                <a:ext cx="432" cy="1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100" b="1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RDF Triple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296" name="Rectangle 95"/>
              <p:cNvSpPr>
                <a:spLocks noChangeArrowheads="1"/>
              </p:cNvSpPr>
              <p:nvPr/>
            </p:nvSpPr>
            <p:spPr bwMode="auto">
              <a:xfrm>
                <a:off x="3240" y="2339"/>
                <a:ext cx="72" cy="1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100" b="1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: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297" name="Rectangle 96"/>
              <p:cNvSpPr>
                <a:spLocks noChangeArrowheads="1"/>
              </p:cNvSpPr>
              <p:nvPr/>
            </p:nvSpPr>
            <p:spPr bwMode="auto">
              <a:xfrm>
                <a:off x="3264" y="2339"/>
                <a:ext cx="68" cy="1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100" b="1" i="0" u="none" strike="noStrike" cap="none" normalizeH="0" baseline="0" smtClean="0">
                    <a:ln>
                      <a:noFill/>
                    </a:ln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</a:rPr>
                  <a:t> 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300" name="Rectangle 97"/>
              <p:cNvSpPr>
                <a:spLocks noChangeArrowheads="1"/>
              </p:cNvSpPr>
              <p:nvPr/>
            </p:nvSpPr>
            <p:spPr bwMode="auto">
              <a:xfrm>
                <a:off x="3283" y="2339"/>
                <a:ext cx="92" cy="1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100" b="1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&lt;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303" name="Rectangle 98"/>
              <p:cNvSpPr>
                <a:spLocks noChangeArrowheads="1"/>
              </p:cNvSpPr>
              <p:nvPr/>
            </p:nvSpPr>
            <p:spPr bwMode="auto">
              <a:xfrm>
                <a:off x="3325" y="2339"/>
                <a:ext cx="334" cy="1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100" b="1" i="0" u="none" strike="noStrike" cap="none" normalizeH="0" baseline="0" smtClean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</a:rPr>
                  <a:t>URI of s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304" name="Rectangle 99"/>
              <p:cNvSpPr>
                <a:spLocks noChangeArrowheads="1"/>
              </p:cNvSpPr>
              <p:nvPr/>
            </p:nvSpPr>
            <p:spPr bwMode="auto">
              <a:xfrm>
                <a:off x="3595" y="2339"/>
                <a:ext cx="159" cy="1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100" b="1" i="0" u="none" strike="noStrike" cap="none" normalizeH="0" baseline="0" smtClean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</a:rPr>
                  <a:t>01 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305" name="Rectangle 100"/>
              <p:cNvSpPr>
                <a:spLocks noChangeArrowheads="1"/>
              </p:cNvSpPr>
              <p:nvPr/>
            </p:nvSpPr>
            <p:spPr bwMode="auto">
              <a:xfrm>
                <a:off x="3700" y="2339"/>
                <a:ext cx="72" cy="1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100" b="1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,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306" name="Rectangle 101"/>
              <p:cNvSpPr>
                <a:spLocks noChangeArrowheads="1"/>
              </p:cNvSpPr>
              <p:nvPr/>
            </p:nvSpPr>
            <p:spPr bwMode="auto">
              <a:xfrm>
                <a:off x="3722" y="2339"/>
                <a:ext cx="69" cy="1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100" b="1" i="0" u="none" strike="noStrike" cap="none" normalizeH="0" baseline="0" smtClean="0">
                    <a:ln>
                      <a:noFill/>
                    </a:ln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</a:rPr>
                  <a:t> 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307" name="Rectangle 102"/>
              <p:cNvSpPr>
                <a:spLocks noChangeArrowheads="1"/>
              </p:cNvSpPr>
              <p:nvPr/>
            </p:nvSpPr>
            <p:spPr bwMode="auto">
              <a:xfrm>
                <a:off x="3741" y="2339"/>
                <a:ext cx="87" cy="1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100" b="1" i="0" u="none" strike="noStrike" cap="none" normalizeH="0" baseline="0" smtClean="0">
                    <a:ln>
                      <a:noFill/>
                    </a:ln>
                    <a:solidFill>
                      <a:srgbClr val="0070C0"/>
                    </a:solidFill>
                    <a:effectLst/>
                    <a:latin typeface="Calibri" panose="020F0502020204030204" pitchFamily="34" charset="0"/>
                  </a:rPr>
                  <a:t>/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308" name="Rectangle 103"/>
              <p:cNvSpPr>
                <a:spLocks noChangeArrowheads="1"/>
              </p:cNvSpPr>
              <p:nvPr/>
            </p:nvSpPr>
            <p:spPr bwMode="auto">
              <a:xfrm>
                <a:off x="3777" y="2339"/>
                <a:ext cx="549" cy="1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100" b="1" i="0" u="none" strike="noStrike" cap="none" normalizeH="0" baseline="0" smtClean="0">
                    <a:ln>
                      <a:noFill/>
                    </a:ln>
                    <a:solidFill>
                      <a:srgbClr val="0070C0"/>
                    </a:solidFill>
                    <a:effectLst/>
                    <a:latin typeface="Calibri" panose="020F0502020204030204" pitchFamily="34" charset="0"/>
                  </a:rPr>
                  <a:t>measuredOn 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309" name="Rectangle 104"/>
              <p:cNvSpPr>
                <a:spLocks noChangeArrowheads="1"/>
              </p:cNvSpPr>
              <p:nvPr/>
            </p:nvSpPr>
            <p:spPr bwMode="auto">
              <a:xfrm>
                <a:off x="4250" y="2339"/>
                <a:ext cx="90" cy="1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100" b="1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, 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310" name="Rectangle 105"/>
              <p:cNvSpPr>
                <a:spLocks noChangeArrowheads="1"/>
              </p:cNvSpPr>
              <p:nvPr/>
            </p:nvSpPr>
            <p:spPr bwMode="auto">
              <a:xfrm>
                <a:off x="4291" y="2339"/>
                <a:ext cx="88" cy="1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100" b="1" i="0" u="none" strike="noStrike" cap="none" normalizeH="0" baseline="0" smtClean="0">
                    <a:ln>
                      <a:noFill/>
                    </a:ln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</a:rPr>
                  <a:t>“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311" name="Rectangle 106"/>
              <p:cNvSpPr>
                <a:spLocks noChangeArrowheads="1"/>
              </p:cNvSpPr>
              <p:nvPr/>
            </p:nvSpPr>
            <p:spPr bwMode="auto">
              <a:xfrm>
                <a:off x="4328" y="2339"/>
                <a:ext cx="230" cy="1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100" b="1" i="0" u="none" strike="noStrike" cap="none" normalizeH="0" baseline="0" smtClean="0">
                    <a:ln>
                      <a:noFill/>
                    </a:ln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</a:rPr>
                  <a:t>2014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312" name="Rectangle 107"/>
              <p:cNvSpPr>
                <a:spLocks noChangeArrowheads="1"/>
              </p:cNvSpPr>
              <p:nvPr/>
            </p:nvSpPr>
            <p:spPr bwMode="auto">
              <a:xfrm>
                <a:off x="4500" y="2339"/>
                <a:ext cx="77" cy="1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100" b="1" i="0" u="none" strike="noStrike" cap="none" normalizeH="0" baseline="0" smtClean="0">
                    <a:ln>
                      <a:noFill/>
                    </a:ln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</a:rPr>
                  <a:t>-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313" name="Rectangle 108"/>
              <p:cNvSpPr>
                <a:spLocks noChangeArrowheads="1"/>
              </p:cNvSpPr>
              <p:nvPr/>
            </p:nvSpPr>
            <p:spPr bwMode="auto">
              <a:xfrm>
                <a:off x="4526" y="2339"/>
                <a:ext cx="93" cy="1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100" b="1" i="0" u="none" strike="noStrike" cap="none" normalizeH="0" baseline="0" smtClean="0">
                    <a:ln>
                      <a:noFill/>
                    </a:ln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</a:rPr>
                  <a:t>8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314" name="Rectangle 109"/>
              <p:cNvSpPr>
                <a:spLocks noChangeArrowheads="1"/>
              </p:cNvSpPr>
              <p:nvPr/>
            </p:nvSpPr>
            <p:spPr bwMode="auto">
              <a:xfrm>
                <a:off x="4569" y="2339"/>
                <a:ext cx="77" cy="1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100" b="1" i="0" u="none" strike="noStrike" cap="none" normalizeH="0" baseline="0" smtClean="0">
                    <a:ln>
                      <a:noFill/>
                    </a:ln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</a:rPr>
                  <a:t>-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315" name="Rectangle 110"/>
              <p:cNvSpPr>
                <a:spLocks noChangeArrowheads="1"/>
              </p:cNvSpPr>
              <p:nvPr/>
            </p:nvSpPr>
            <p:spPr bwMode="auto">
              <a:xfrm>
                <a:off x="4595" y="2339"/>
                <a:ext cx="140" cy="1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100" b="1" i="0" u="none" strike="noStrike" cap="none" normalizeH="0" baseline="0" smtClean="0">
                    <a:ln>
                      <a:noFill/>
                    </a:ln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</a:rPr>
                  <a:t>21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316" name="Rectangle 111"/>
              <p:cNvSpPr>
                <a:spLocks noChangeArrowheads="1"/>
              </p:cNvSpPr>
              <p:nvPr/>
            </p:nvSpPr>
            <p:spPr bwMode="auto">
              <a:xfrm>
                <a:off x="4681" y="2339"/>
                <a:ext cx="106" cy="1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100" b="1" i="0" u="none" strike="noStrike" cap="none" normalizeH="0" baseline="0" smtClean="0">
                    <a:ln>
                      <a:noFill/>
                    </a:ln>
                    <a:solidFill>
                      <a:srgbClr val="00B050"/>
                    </a:solidFill>
                    <a:effectLst/>
                    <a:latin typeface="Calibri" panose="020F0502020204030204" pitchFamily="34" charset="0"/>
                  </a:rPr>
                  <a:t>” 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317" name="Rectangle 112"/>
              <p:cNvSpPr>
                <a:spLocks noChangeArrowheads="1"/>
              </p:cNvSpPr>
              <p:nvPr/>
            </p:nvSpPr>
            <p:spPr bwMode="auto">
              <a:xfrm>
                <a:off x="4737" y="2339"/>
                <a:ext cx="92" cy="1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1100" b="1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&gt;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318" name="Line 113"/>
              <p:cNvSpPr>
                <a:spLocks noChangeShapeType="1"/>
              </p:cNvSpPr>
              <p:nvPr/>
            </p:nvSpPr>
            <p:spPr bwMode="auto">
              <a:xfrm>
                <a:off x="2878" y="2436"/>
                <a:ext cx="361" cy="0"/>
              </a:xfrm>
              <a:prstGeom prst="line">
                <a:avLst/>
              </a:prstGeom>
              <a:noFill/>
              <a:ln w="7938" cap="flat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319" name="Rectangle 114"/>
              <p:cNvSpPr>
                <a:spLocks noChangeArrowheads="1"/>
              </p:cNvSpPr>
              <p:nvPr/>
            </p:nvSpPr>
            <p:spPr bwMode="auto">
              <a:xfrm>
                <a:off x="2871" y="1761"/>
                <a:ext cx="466" cy="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900" b="1" i="0" u="none" strike="noStrike" cap="none" normalizeH="0" baseline="0" dirty="0" smtClean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</a:rPr>
                  <a:t>Subject</a:t>
                </a:r>
                <a:r>
                  <a:rPr kumimoji="0" lang="en-US" altLang="en-US" sz="900" b="1" i="0" u="none" strike="noStrike" cap="none" normalizeH="0" dirty="0" smtClean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</a:rPr>
                  <a:t> </a:t>
                </a:r>
                <a:r>
                  <a:rPr kumimoji="0" lang="en-US" altLang="en-US" sz="900" b="1" i="0" u="none" strike="noStrike" cap="none" normalizeH="0" baseline="0" dirty="0" smtClean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</a:rPr>
                  <a:t>under s</a:t>
                </a:r>
                <a:endParaRPr kumimoji="0" lang="en-US" altLang="en-US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320" name="Rectangle 115"/>
              <p:cNvSpPr>
                <a:spLocks noChangeArrowheads="1"/>
              </p:cNvSpPr>
              <p:nvPr/>
            </p:nvSpPr>
            <p:spPr bwMode="auto">
              <a:xfrm>
                <a:off x="3342" y="1766"/>
                <a:ext cx="116" cy="1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900" b="1" i="0" u="none" strike="noStrike" cap="none" normalizeH="0" baseline="0" dirty="0" smtClean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</a:rPr>
                  <a:t>01 </a:t>
                </a:r>
                <a:endParaRPr kumimoji="0" lang="en-US" altLang="en-US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321" name="Rectangle 116"/>
              <p:cNvSpPr>
                <a:spLocks noChangeArrowheads="1"/>
              </p:cNvSpPr>
              <p:nvPr/>
            </p:nvSpPr>
            <p:spPr bwMode="auto">
              <a:xfrm>
                <a:off x="2989" y="1844"/>
                <a:ext cx="66" cy="1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900" b="1" i="0" u="none" strike="noStrike" cap="none" normalizeH="0" baseline="0" smtClean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</a:rPr>
                  <a:t>&lt;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322" name="Rectangle 117"/>
              <p:cNvSpPr>
                <a:spLocks noChangeArrowheads="1"/>
              </p:cNvSpPr>
              <p:nvPr/>
            </p:nvSpPr>
            <p:spPr bwMode="auto">
              <a:xfrm>
                <a:off x="3020" y="1829"/>
                <a:ext cx="579" cy="8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900" b="1" i="0" u="none" strike="noStrike" cap="none" normalizeH="0" baseline="0" dirty="0" err="1" smtClean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</a:rPr>
                  <a:t>contentInstance</a:t>
                </a:r>
                <a:endParaRPr kumimoji="0" lang="en-US" altLang="en-US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323" name="Rectangle 118"/>
              <p:cNvSpPr>
                <a:spLocks noChangeArrowheads="1"/>
              </p:cNvSpPr>
              <p:nvPr/>
            </p:nvSpPr>
            <p:spPr bwMode="auto">
              <a:xfrm>
                <a:off x="3448" y="1844"/>
                <a:ext cx="82" cy="1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900" b="1" i="0" u="none" strike="noStrike" cap="none" normalizeH="0" baseline="0" dirty="0" smtClean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Calibri" panose="020F0502020204030204" pitchFamily="34" charset="0"/>
                  </a:rPr>
                  <a:t>&gt; </a:t>
                </a:r>
                <a:endParaRPr kumimoji="0" lang="en-US" altLang="en-US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pic>
            <p:nvPicPr>
              <p:cNvPr id="11383" name="Picture 119"/>
              <p:cNvPicPr>
                <a:picLocks noChangeAspect="1" noChangeArrowheads="1"/>
              </p:cNvPicPr>
              <p:nvPr/>
            </p:nvPicPr>
            <p:blipFill>
              <a:blip r:embed="rId4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23" y="1802"/>
                <a:ext cx="143" cy="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384" name="Picture 120"/>
              <p:cNvPicPr>
                <a:picLocks noChangeAspect="1" noChangeArrowheads="1"/>
              </p:cNvPicPr>
              <p:nvPr/>
            </p:nvPicPr>
            <p:blipFill>
              <a:blip r:embed="rId4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723" y="1802"/>
                <a:ext cx="143" cy="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326" name="Line 121"/>
              <p:cNvSpPr>
                <a:spLocks noChangeShapeType="1"/>
              </p:cNvSpPr>
              <p:nvPr/>
            </p:nvSpPr>
            <p:spPr bwMode="auto">
              <a:xfrm>
                <a:off x="2721" y="1809"/>
                <a:ext cx="109" cy="0"/>
              </a:xfrm>
              <a:prstGeom prst="line">
                <a:avLst/>
              </a:prstGeom>
              <a:noFill/>
              <a:ln w="4763" cap="rnd">
                <a:solidFill>
                  <a:srgbClr val="40404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329" name="Freeform 122"/>
              <p:cNvSpPr>
                <a:spLocks/>
              </p:cNvSpPr>
              <p:nvPr/>
            </p:nvSpPr>
            <p:spPr bwMode="auto">
              <a:xfrm>
                <a:off x="2827" y="1798"/>
                <a:ext cx="30" cy="21"/>
              </a:xfrm>
              <a:custGeom>
                <a:avLst/>
                <a:gdLst>
                  <a:gd name="T0" fmla="*/ 0 w 30"/>
                  <a:gd name="T1" fmla="*/ 0 h 21"/>
                  <a:gd name="T2" fmla="*/ 30 w 30"/>
                  <a:gd name="T3" fmla="*/ 11 h 21"/>
                  <a:gd name="T4" fmla="*/ 0 w 30"/>
                  <a:gd name="T5" fmla="*/ 21 h 21"/>
                  <a:gd name="T6" fmla="*/ 0 w 30"/>
                  <a:gd name="T7" fmla="*/ 0 h 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30" h="21">
                    <a:moveTo>
                      <a:pt x="0" y="0"/>
                    </a:moveTo>
                    <a:lnTo>
                      <a:pt x="30" y="11"/>
                    </a:lnTo>
                    <a:lnTo>
                      <a:pt x="0" y="2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4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pic>
            <p:nvPicPr>
              <p:cNvPr id="11387" name="Picture 123"/>
              <p:cNvPicPr>
                <a:picLocks noChangeAspect="1" noChangeArrowheads="1"/>
              </p:cNvPicPr>
              <p:nvPr/>
            </p:nvPicPr>
            <p:blipFill>
              <a:blip r:embed="rId4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148" y="1864"/>
                <a:ext cx="8" cy="4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388" name="Picture 124"/>
              <p:cNvPicPr>
                <a:picLocks noChangeAspect="1" noChangeArrowheads="1"/>
              </p:cNvPicPr>
              <p:nvPr/>
            </p:nvPicPr>
            <p:blipFill>
              <a:blip r:embed="rId4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148" y="1864"/>
                <a:ext cx="8" cy="4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330" name="Line 125"/>
              <p:cNvSpPr>
                <a:spLocks noChangeShapeType="1"/>
              </p:cNvSpPr>
              <p:nvPr/>
            </p:nvSpPr>
            <p:spPr bwMode="auto">
              <a:xfrm>
                <a:off x="2145" y="1862"/>
                <a:ext cx="1" cy="452"/>
              </a:xfrm>
              <a:prstGeom prst="line">
                <a:avLst/>
              </a:prstGeom>
              <a:noFill/>
              <a:ln w="4763" cap="rnd">
                <a:solidFill>
                  <a:srgbClr val="40404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pic>
            <p:nvPicPr>
              <p:cNvPr id="11390" name="Picture 126"/>
              <p:cNvPicPr>
                <a:picLocks noChangeAspect="1" noChangeArrowheads="1"/>
              </p:cNvPicPr>
              <p:nvPr/>
            </p:nvPicPr>
            <p:blipFill>
              <a:blip r:embed="rId4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148" y="1950"/>
                <a:ext cx="109" cy="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391" name="Picture 127"/>
              <p:cNvPicPr>
                <a:picLocks noChangeAspect="1" noChangeArrowheads="1"/>
              </p:cNvPicPr>
              <p:nvPr/>
            </p:nvPicPr>
            <p:blipFill>
              <a:blip r:embed="rId4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148" y="1950"/>
                <a:ext cx="109" cy="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331" name="Line 128"/>
              <p:cNvSpPr>
                <a:spLocks noChangeShapeType="1"/>
              </p:cNvSpPr>
              <p:nvPr/>
            </p:nvSpPr>
            <p:spPr bwMode="auto">
              <a:xfrm>
                <a:off x="2145" y="1948"/>
                <a:ext cx="100" cy="0"/>
              </a:xfrm>
              <a:prstGeom prst="line">
                <a:avLst/>
              </a:prstGeom>
              <a:noFill/>
              <a:ln w="4763" cap="rnd">
                <a:solidFill>
                  <a:srgbClr val="40404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pic>
            <p:nvPicPr>
              <p:cNvPr id="11393" name="Picture 129"/>
              <p:cNvPicPr>
                <a:picLocks noChangeAspect="1" noChangeArrowheads="1"/>
              </p:cNvPicPr>
              <p:nvPr/>
            </p:nvPicPr>
            <p:blipFill>
              <a:blip r:embed="rId4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49" y="2274"/>
                <a:ext cx="307" cy="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394" name="Picture 130"/>
              <p:cNvPicPr>
                <a:picLocks noChangeAspect="1" noChangeArrowheads="1"/>
              </p:cNvPicPr>
              <p:nvPr/>
            </p:nvPicPr>
            <p:blipFill>
              <a:blip r:embed="rId4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49" y="2274"/>
                <a:ext cx="307" cy="9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332" name="Rectangle 131"/>
              <p:cNvSpPr>
                <a:spLocks noChangeArrowheads="1"/>
              </p:cNvSpPr>
              <p:nvPr/>
            </p:nvSpPr>
            <p:spPr bwMode="auto">
              <a:xfrm>
                <a:off x="2245" y="2272"/>
                <a:ext cx="301" cy="84"/>
              </a:xfrm>
              <a:prstGeom prst="rect">
                <a:avLst/>
              </a:prstGeom>
              <a:noFill/>
              <a:ln w="4763" cap="rnd">
                <a:solidFill>
                  <a:srgbClr val="40404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pic>
            <p:nvPicPr>
              <p:cNvPr id="11396" name="Picture 132"/>
              <p:cNvPicPr>
                <a:picLocks noChangeAspect="1" noChangeArrowheads="1"/>
              </p:cNvPicPr>
              <p:nvPr/>
            </p:nvPicPr>
            <p:blipFill>
              <a:blip r:embed="rId4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97" y="2271"/>
                <a:ext cx="212" cy="1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397" name="Picture 133"/>
              <p:cNvPicPr>
                <a:picLocks noChangeAspect="1" noChangeArrowheads="1"/>
              </p:cNvPicPr>
              <p:nvPr/>
            </p:nvPicPr>
            <p:blipFill>
              <a:blip r:embed="rId4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97" y="2271"/>
                <a:ext cx="211" cy="1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333" name="Rectangle 134"/>
              <p:cNvSpPr>
                <a:spLocks noChangeArrowheads="1"/>
              </p:cNvSpPr>
              <p:nvPr/>
            </p:nvSpPr>
            <p:spPr bwMode="auto">
              <a:xfrm>
                <a:off x="2318" y="2280"/>
                <a:ext cx="194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content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pic>
            <p:nvPicPr>
              <p:cNvPr id="11399" name="Picture 135"/>
              <p:cNvPicPr>
                <a:picLocks noChangeAspect="1" noChangeArrowheads="1"/>
              </p:cNvPicPr>
              <p:nvPr/>
            </p:nvPicPr>
            <p:blipFill>
              <a:blip r:embed="rId5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148" y="2316"/>
                <a:ext cx="109" cy="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400" name="Picture 136"/>
              <p:cNvPicPr>
                <a:picLocks noChangeAspect="1" noChangeArrowheads="1"/>
              </p:cNvPicPr>
              <p:nvPr/>
            </p:nvPicPr>
            <p:blipFill>
              <a:blip r:embed="rId5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148" y="2316"/>
                <a:ext cx="109" cy="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334" name="Line 137"/>
              <p:cNvSpPr>
                <a:spLocks noChangeShapeType="1"/>
              </p:cNvSpPr>
              <p:nvPr/>
            </p:nvSpPr>
            <p:spPr bwMode="auto">
              <a:xfrm>
                <a:off x="2145" y="2314"/>
                <a:ext cx="100" cy="0"/>
              </a:xfrm>
              <a:prstGeom prst="line">
                <a:avLst/>
              </a:prstGeom>
              <a:noFill/>
              <a:ln w="4763" cap="rnd">
                <a:solidFill>
                  <a:srgbClr val="40404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pic>
            <p:nvPicPr>
              <p:cNvPr id="11402" name="Picture 138"/>
              <p:cNvPicPr>
                <a:picLocks noChangeAspect="1" noChangeArrowheads="1"/>
              </p:cNvPicPr>
              <p:nvPr/>
            </p:nvPicPr>
            <p:blipFill>
              <a:blip r:embed="rId5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97" y="2004"/>
                <a:ext cx="8" cy="14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403" name="Picture 139"/>
              <p:cNvPicPr>
                <a:picLocks noChangeAspect="1" noChangeArrowheads="1"/>
              </p:cNvPicPr>
              <p:nvPr/>
            </p:nvPicPr>
            <p:blipFill>
              <a:blip r:embed="rId5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97" y="2004"/>
                <a:ext cx="8" cy="14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337" name="Line 140"/>
              <p:cNvSpPr>
                <a:spLocks noChangeShapeType="1"/>
              </p:cNvSpPr>
              <p:nvPr/>
            </p:nvSpPr>
            <p:spPr bwMode="auto">
              <a:xfrm>
                <a:off x="2295" y="2002"/>
                <a:ext cx="0" cy="140"/>
              </a:xfrm>
              <a:prstGeom prst="line">
                <a:avLst/>
              </a:prstGeom>
              <a:noFill/>
              <a:ln w="4763" cap="rnd">
                <a:solidFill>
                  <a:srgbClr val="40404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pic>
            <p:nvPicPr>
              <p:cNvPr id="11405" name="Picture 141"/>
              <p:cNvPicPr>
                <a:picLocks noChangeAspect="1" noChangeArrowheads="1"/>
              </p:cNvPicPr>
              <p:nvPr/>
            </p:nvPicPr>
            <p:blipFill>
              <a:blip r:embed="rId5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97" y="2143"/>
                <a:ext cx="90" cy="1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406" name="Picture 142"/>
              <p:cNvPicPr>
                <a:picLocks noChangeAspect="1" noChangeArrowheads="1"/>
              </p:cNvPicPr>
              <p:nvPr/>
            </p:nvPicPr>
            <p:blipFill>
              <a:blip r:embed="rId5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97" y="2143"/>
                <a:ext cx="90" cy="1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340" name="Line 143"/>
              <p:cNvSpPr>
                <a:spLocks noChangeShapeType="1"/>
              </p:cNvSpPr>
              <p:nvPr/>
            </p:nvSpPr>
            <p:spPr bwMode="auto">
              <a:xfrm flipH="1" flipV="1">
                <a:off x="2295" y="2142"/>
                <a:ext cx="80" cy="1"/>
              </a:xfrm>
              <a:prstGeom prst="line">
                <a:avLst/>
              </a:prstGeom>
              <a:noFill/>
              <a:ln w="4763" cap="rnd">
                <a:solidFill>
                  <a:srgbClr val="40404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pic>
            <p:nvPicPr>
              <p:cNvPr id="11408" name="Picture 144"/>
              <p:cNvPicPr>
                <a:picLocks noChangeAspect="1" noChangeArrowheads="1"/>
              </p:cNvPicPr>
              <p:nvPr/>
            </p:nvPicPr>
            <p:blipFill>
              <a:blip r:embed="rId5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79" y="2390"/>
                <a:ext cx="307" cy="1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409" name="Picture 145"/>
              <p:cNvPicPr>
                <a:picLocks noChangeAspect="1" noChangeArrowheads="1"/>
              </p:cNvPicPr>
              <p:nvPr/>
            </p:nvPicPr>
            <p:blipFill>
              <a:blip r:embed="rId5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79" y="2390"/>
                <a:ext cx="307" cy="1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343" name="Rectangle 146"/>
              <p:cNvSpPr>
                <a:spLocks noChangeArrowheads="1"/>
              </p:cNvSpPr>
              <p:nvPr/>
            </p:nvSpPr>
            <p:spPr bwMode="auto">
              <a:xfrm>
                <a:off x="2375" y="2389"/>
                <a:ext cx="301" cy="107"/>
              </a:xfrm>
              <a:prstGeom prst="rect">
                <a:avLst/>
              </a:prstGeom>
              <a:noFill/>
              <a:ln w="4763" cap="rnd">
                <a:solidFill>
                  <a:srgbClr val="40404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pic>
            <p:nvPicPr>
              <p:cNvPr id="11411" name="Picture 147"/>
              <p:cNvPicPr>
                <a:picLocks noChangeAspect="1" noChangeArrowheads="1"/>
              </p:cNvPicPr>
              <p:nvPr/>
            </p:nvPicPr>
            <p:blipFill>
              <a:blip r:embed="rId5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16" y="2399"/>
                <a:ext cx="233" cy="11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412" name="Picture 148"/>
              <p:cNvPicPr>
                <a:picLocks noChangeAspect="1" noChangeArrowheads="1"/>
              </p:cNvPicPr>
              <p:nvPr/>
            </p:nvPicPr>
            <p:blipFill>
              <a:blip r:embed="rId5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16" y="2399"/>
                <a:ext cx="233" cy="11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346" name="Rectangle 149"/>
              <p:cNvSpPr>
                <a:spLocks noChangeArrowheads="1"/>
              </p:cNvSpPr>
              <p:nvPr/>
            </p:nvSpPr>
            <p:spPr bwMode="auto">
              <a:xfrm>
                <a:off x="2437" y="2409"/>
                <a:ext cx="43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(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349" name="Rectangle 150"/>
              <p:cNvSpPr>
                <a:spLocks noChangeArrowheads="1"/>
              </p:cNvSpPr>
              <p:nvPr/>
            </p:nvSpPr>
            <p:spPr bwMode="auto">
              <a:xfrm>
                <a:off x="2452" y="2409"/>
                <a:ext cx="80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70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350" name="Rectangle 151"/>
              <p:cNvSpPr>
                <a:spLocks noChangeArrowheads="1"/>
              </p:cNvSpPr>
              <p:nvPr/>
            </p:nvSpPr>
            <p:spPr bwMode="auto">
              <a:xfrm>
                <a:off x="2503" y="2409"/>
                <a:ext cx="50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, 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351" name="Rectangle 152"/>
              <p:cNvSpPr>
                <a:spLocks noChangeArrowheads="1"/>
              </p:cNvSpPr>
              <p:nvPr/>
            </p:nvSpPr>
            <p:spPr bwMode="auto">
              <a:xfrm>
                <a:off x="2526" y="2409"/>
                <a:ext cx="109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150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354" name="Rectangle 153"/>
              <p:cNvSpPr>
                <a:spLocks noChangeArrowheads="1"/>
              </p:cNvSpPr>
              <p:nvPr/>
            </p:nvSpPr>
            <p:spPr bwMode="auto">
              <a:xfrm>
                <a:off x="2601" y="2409"/>
                <a:ext cx="43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)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pic>
            <p:nvPicPr>
              <p:cNvPr id="11418" name="Picture 154"/>
              <p:cNvPicPr>
                <a:picLocks noChangeAspect="1" noChangeArrowheads="1"/>
              </p:cNvPicPr>
              <p:nvPr/>
            </p:nvPicPr>
            <p:blipFill>
              <a:blip r:embed="rId6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80" y="2200"/>
                <a:ext cx="85" cy="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419" name="Picture 155"/>
              <p:cNvPicPr>
                <a:picLocks noChangeAspect="1" noChangeArrowheads="1"/>
              </p:cNvPicPr>
              <p:nvPr/>
            </p:nvPicPr>
            <p:blipFill>
              <a:blip r:embed="rId6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80" y="2200"/>
                <a:ext cx="85" cy="16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357" name="Freeform 156"/>
              <p:cNvSpPr>
                <a:spLocks noEditPoints="1"/>
              </p:cNvSpPr>
              <p:nvPr/>
            </p:nvSpPr>
            <p:spPr bwMode="auto">
              <a:xfrm>
                <a:off x="2975" y="2196"/>
                <a:ext cx="73" cy="141"/>
              </a:xfrm>
              <a:custGeom>
                <a:avLst/>
                <a:gdLst>
                  <a:gd name="T0" fmla="*/ 22 w 440"/>
                  <a:gd name="T1" fmla="*/ 7 h 797"/>
                  <a:gd name="T2" fmla="*/ 92 w 440"/>
                  <a:gd name="T3" fmla="*/ 139 h 797"/>
                  <a:gd name="T4" fmla="*/ 88 w 440"/>
                  <a:gd name="T5" fmla="*/ 153 h 797"/>
                  <a:gd name="T6" fmla="*/ 74 w 440"/>
                  <a:gd name="T7" fmla="*/ 149 h 797"/>
                  <a:gd name="T8" fmla="*/ 3 w 440"/>
                  <a:gd name="T9" fmla="*/ 17 h 797"/>
                  <a:gd name="T10" fmla="*/ 7 w 440"/>
                  <a:gd name="T11" fmla="*/ 3 h 797"/>
                  <a:gd name="T12" fmla="*/ 22 w 440"/>
                  <a:gd name="T13" fmla="*/ 7 h 797"/>
                  <a:gd name="T14" fmla="*/ 143 w 440"/>
                  <a:gd name="T15" fmla="*/ 233 h 797"/>
                  <a:gd name="T16" fmla="*/ 214 w 440"/>
                  <a:gd name="T17" fmla="*/ 364 h 797"/>
                  <a:gd name="T18" fmla="*/ 209 w 440"/>
                  <a:gd name="T19" fmla="*/ 379 h 797"/>
                  <a:gd name="T20" fmla="*/ 195 w 440"/>
                  <a:gd name="T21" fmla="*/ 374 h 797"/>
                  <a:gd name="T22" fmla="*/ 124 w 440"/>
                  <a:gd name="T23" fmla="*/ 243 h 797"/>
                  <a:gd name="T24" fmla="*/ 128 w 440"/>
                  <a:gd name="T25" fmla="*/ 228 h 797"/>
                  <a:gd name="T26" fmla="*/ 143 w 440"/>
                  <a:gd name="T27" fmla="*/ 233 h 797"/>
                  <a:gd name="T28" fmla="*/ 264 w 440"/>
                  <a:gd name="T29" fmla="*/ 458 h 797"/>
                  <a:gd name="T30" fmla="*/ 335 w 440"/>
                  <a:gd name="T31" fmla="*/ 590 h 797"/>
                  <a:gd name="T32" fmla="*/ 331 w 440"/>
                  <a:gd name="T33" fmla="*/ 604 h 797"/>
                  <a:gd name="T34" fmla="*/ 316 w 440"/>
                  <a:gd name="T35" fmla="*/ 600 h 797"/>
                  <a:gd name="T36" fmla="*/ 246 w 440"/>
                  <a:gd name="T37" fmla="*/ 468 h 797"/>
                  <a:gd name="T38" fmla="*/ 250 w 440"/>
                  <a:gd name="T39" fmla="*/ 454 h 797"/>
                  <a:gd name="T40" fmla="*/ 264 w 440"/>
                  <a:gd name="T41" fmla="*/ 458 h 797"/>
                  <a:gd name="T42" fmla="*/ 386 w 440"/>
                  <a:gd name="T43" fmla="*/ 683 h 797"/>
                  <a:gd name="T44" fmla="*/ 437 w 440"/>
                  <a:gd name="T45" fmla="*/ 780 h 797"/>
                  <a:gd name="T46" fmla="*/ 433 w 440"/>
                  <a:gd name="T47" fmla="*/ 794 h 797"/>
                  <a:gd name="T48" fmla="*/ 419 w 440"/>
                  <a:gd name="T49" fmla="*/ 790 h 797"/>
                  <a:gd name="T50" fmla="*/ 367 w 440"/>
                  <a:gd name="T51" fmla="*/ 694 h 797"/>
                  <a:gd name="T52" fmla="*/ 371 w 440"/>
                  <a:gd name="T53" fmla="*/ 679 h 797"/>
                  <a:gd name="T54" fmla="*/ 386 w 440"/>
                  <a:gd name="T55" fmla="*/ 683 h 7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40" h="797">
                    <a:moveTo>
                      <a:pt x="22" y="7"/>
                    </a:moveTo>
                    <a:lnTo>
                      <a:pt x="92" y="139"/>
                    </a:lnTo>
                    <a:cubicBezTo>
                      <a:pt x="95" y="144"/>
                      <a:pt x="93" y="150"/>
                      <a:pt x="88" y="153"/>
                    </a:cubicBezTo>
                    <a:cubicBezTo>
                      <a:pt x="83" y="156"/>
                      <a:pt x="76" y="154"/>
                      <a:pt x="74" y="149"/>
                    </a:cubicBezTo>
                    <a:lnTo>
                      <a:pt x="3" y="17"/>
                    </a:lnTo>
                    <a:cubicBezTo>
                      <a:pt x="0" y="12"/>
                      <a:pt x="2" y="6"/>
                      <a:pt x="7" y="3"/>
                    </a:cubicBezTo>
                    <a:cubicBezTo>
                      <a:pt x="12" y="0"/>
                      <a:pt x="19" y="2"/>
                      <a:pt x="22" y="7"/>
                    </a:cubicBezTo>
                    <a:close/>
                    <a:moveTo>
                      <a:pt x="143" y="233"/>
                    </a:moveTo>
                    <a:lnTo>
                      <a:pt x="214" y="364"/>
                    </a:lnTo>
                    <a:cubicBezTo>
                      <a:pt x="217" y="369"/>
                      <a:pt x="215" y="376"/>
                      <a:pt x="209" y="379"/>
                    </a:cubicBezTo>
                    <a:cubicBezTo>
                      <a:pt x="204" y="381"/>
                      <a:pt x="198" y="379"/>
                      <a:pt x="195" y="374"/>
                    </a:cubicBezTo>
                    <a:lnTo>
                      <a:pt x="124" y="243"/>
                    </a:lnTo>
                    <a:cubicBezTo>
                      <a:pt x="121" y="238"/>
                      <a:pt x="123" y="231"/>
                      <a:pt x="128" y="228"/>
                    </a:cubicBezTo>
                    <a:cubicBezTo>
                      <a:pt x="134" y="226"/>
                      <a:pt x="140" y="227"/>
                      <a:pt x="143" y="233"/>
                    </a:cubicBezTo>
                    <a:close/>
                    <a:moveTo>
                      <a:pt x="264" y="458"/>
                    </a:moveTo>
                    <a:lnTo>
                      <a:pt x="335" y="590"/>
                    </a:lnTo>
                    <a:cubicBezTo>
                      <a:pt x="338" y="595"/>
                      <a:pt x="336" y="601"/>
                      <a:pt x="331" y="604"/>
                    </a:cubicBezTo>
                    <a:cubicBezTo>
                      <a:pt x="326" y="607"/>
                      <a:pt x="319" y="605"/>
                      <a:pt x="316" y="600"/>
                    </a:cubicBezTo>
                    <a:lnTo>
                      <a:pt x="246" y="468"/>
                    </a:lnTo>
                    <a:cubicBezTo>
                      <a:pt x="243" y="463"/>
                      <a:pt x="245" y="456"/>
                      <a:pt x="250" y="454"/>
                    </a:cubicBezTo>
                    <a:cubicBezTo>
                      <a:pt x="255" y="451"/>
                      <a:pt x="262" y="453"/>
                      <a:pt x="264" y="458"/>
                    </a:cubicBezTo>
                    <a:close/>
                    <a:moveTo>
                      <a:pt x="386" y="683"/>
                    </a:moveTo>
                    <a:lnTo>
                      <a:pt x="437" y="780"/>
                    </a:lnTo>
                    <a:cubicBezTo>
                      <a:pt x="440" y="785"/>
                      <a:pt x="438" y="791"/>
                      <a:pt x="433" y="794"/>
                    </a:cubicBezTo>
                    <a:cubicBezTo>
                      <a:pt x="428" y="797"/>
                      <a:pt x="422" y="795"/>
                      <a:pt x="419" y="790"/>
                    </a:cubicBezTo>
                    <a:lnTo>
                      <a:pt x="367" y="694"/>
                    </a:lnTo>
                    <a:cubicBezTo>
                      <a:pt x="364" y="688"/>
                      <a:pt x="366" y="682"/>
                      <a:pt x="371" y="679"/>
                    </a:cubicBezTo>
                    <a:cubicBezTo>
                      <a:pt x="376" y="676"/>
                      <a:pt x="383" y="678"/>
                      <a:pt x="386" y="683"/>
                    </a:cubicBezTo>
                    <a:close/>
                  </a:path>
                </a:pathLst>
              </a:custGeom>
              <a:solidFill>
                <a:srgbClr val="404040"/>
              </a:solidFill>
              <a:ln w="0" cap="flat">
                <a:solidFill>
                  <a:srgbClr val="404040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1358" name="Freeform 157"/>
              <p:cNvSpPr>
                <a:spLocks/>
              </p:cNvSpPr>
              <p:nvPr/>
            </p:nvSpPr>
            <p:spPr bwMode="auto">
              <a:xfrm>
                <a:off x="3033" y="2326"/>
                <a:ext cx="23" cy="30"/>
              </a:xfrm>
              <a:custGeom>
                <a:avLst/>
                <a:gdLst>
                  <a:gd name="T0" fmla="*/ 22 w 23"/>
                  <a:gd name="T1" fmla="*/ 0 h 30"/>
                  <a:gd name="T2" fmla="*/ 23 w 23"/>
                  <a:gd name="T3" fmla="*/ 30 h 30"/>
                  <a:gd name="T4" fmla="*/ 0 w 23"/>
                  <a:gd name="T5" fmla="*/ 13 h 30"/>
                  <a:gd name="T6" fmla="*/ 22 w 23"/>
                  <a:gd name="T7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3" h="30">
                    <a:moveTo>
                      <a:pt x="22" y="0"/>
                    </a:moveTo>
                    <a:lnTo>
                      <a:pt x="23" y="30"/>
                    </a:lnTo>
                    <a:lnTo>
                      <a:pt x="0" y="13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40404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pic>
            <p:nvPicPr>
              <p:cNvPr id="11422" name="Picture 158"/>
              <p:cNvPicPr>
                <a:picLocks noChangeAspect="1" noChangeArrowheads="1"/>
              </p:cNvPicPr>
              <p:nvPr/>
            </p:nvPicPr>
            <p:blipFill>
              <a:blip r:embed="rId6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02" y="2359"/>
                <a:ext cx="85" cy="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423" name="Picture 159"/>
              <p:cNvPicPr>
                <a:picLocks noChangeAspect="1" noChangeArrowheads="1"/>
              </p:cNvPicPr>
              <p:nvPr/>
            </p:nvPicPr>
            <p:blipFill>
              <a:blip r:embed="rId6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02" y="2359"/>
                <a:ext cx="85" cy="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359" name="Freeform 160"/>
              <p:cNvSpPr>
                <a:spLocks/>
              </p:cNvSpPr>
              <p:nvPr/>
            </p:nvSpPr>
            <p:spPr bwMode="auto">
              <a:xfrm>
                <a:off x="2300" y="2356"/>
                <a:ext cx="75" cy="87"/>
              </a:xfrm>
              <a:custGeom>
                <a:avLst/>
                <a:gdLst>
                  <a:gd name="T0" fmla="*/ 75 w 75"/>
                  <a:gd name="T1" fmla="*/ 87 h 87"/>
                  <a:gd name="T2" fmla="*/ 0 w 75"/>
                  <a:gd name="T3" fmla="*/ 87 h 87"/>
                  <a:gd name="T4" fmla="*/ 0 w 75"/>
                  <a:gd name="T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75" h="87">
                    <a:moveTo>
                      <a:pt x="75" y="87"/>
                    </a:moveTo>
                    <a:lnTo>
                      <a:pt x="0" y="87"/>
                    </a:lnTo>
                    <a:lnTo>
                      <a:pt x="0" y="0"/>
                    </a:lnTo>
                  </a:path>
                </a:pathLst>
              </a:custGeom>
              <a:noFill/>
              <a:ln w="4763" cap="rnd">
                <a:solidFill>
                  <a:srgbClr val="40404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pic>
            <p:nvPicPr>
              <p:cNvPr id="11425" name="Picture 161"/>
              <p:cNvPicPr>
                <a:picLocks noChangeAspect="1" noChangeArrowheads="1"/>
              </p:cNvPicPr>
              <p:nvPr/>
            </p:nvPicPr>
            <p:blipFill>
              <a:blip r:embed="rId6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28" y="1606"/>
                <a:ext cx="860" cy="1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426" name="Picture 162"/>
              <p:cNvPicPr>
                <a:picLocks noChangeAspect="1" noChangeArrowheads="1"/>
              </p:cNvPicPr>
              <p:nvPr/>
            </p:nvPicPr>
            <p:blipFill>
              <a:blip r:embed="rId6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28" y="1606"/>
                <a:ext cx="860" cy="1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424" name="Rectangle 163"/>
              <p:cNvSpPr>
                <a:spLocks noChangeArrowheads="1"/>
              </p:cNvSpPr>
              <p:nvPr/>
            </p:nvSpPr>
            <p:spPr bwMode="auto">
              <a:xfrm>
                <a:off x="2226" y="1605"/>
                <a:ext cx="851" cy="107"/>
              </a:xfrm>
              <a:prstGeom prst="rect">
                <a:avLst/>
              </a:prstGeom>
              <a:noFill/>
              <a:ln w="4763" cap="rnd">
                <a:solidFill>
                  <a:srgbClr val="40404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pic>
            <p:nvPicPr>
              <p:cNvPr id="11428" name="Picture 164"/>
              <p:cNvPicPr>
                <a:picLocks noChangeAspect="1" noChangeArrowheads="1"/>
              </p:cNvPicPr>
              <p:nvPr/>
            </p:nvPicPr>
            <p:blipFill>
              <a:blip r:embed="rId6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49" y="1614"/>
                <a:ext cx="818" cy="11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429" name="Picture 165"/>
              <p:cNvPicPr>
                <a:picLocks noChangeAspect="1" noChangeArrowheads="1"/>
              </p:cNvPicPr>
              <p:nvPr/>
            </p:nvPicPr>
            <p:blipFill>
              <a:blip r:embed="rId6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49" y="1614"/>
                <a:ext cx="818" cy="11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427" name="Rectangle 166"/>
              <p:cNvSpPr>
                <a:spLocks noChangeArrowheads="1"/>
              </p:cNvSpPr>
              <p:nvPr/>
            </p:nvSpPr>
            <p:spPr bwMode="auto">
              <a:xfrm>
                <a:off x="2272" y="1625"/>
                <a:ext cx="137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dirty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tuple</a:t>
                </a:r>
                <a:endParaRPr kumimoji="0" lang="en-US" altLang="en-US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430" name="Rectangle 167"/>
              <p:cNvSpPr>
                <a:spLocks noChangeArrowheads="1"/>
              </p:cNvSpPr>
              <p:nvPr/>
            </p:nvSpPr>
            <p:spPr bwMode="auto">
              <a:xfrm>
                <a:off x="2376" y="1625"/>
                <a:ext cx="71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: /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431" name="Rectangle 168"/>
              <p:cNvSpPr>
                <a:spLocks noChangeArrowheads="1"/>
              </p:cNvSpPr>
              <p:nvPr/>
            </p:nvSpPr>
            <p:spPr bwMode="auto">
              <a:xfrm>
                <a:off x="2420" y="1625"/>
                <a:ext cx="121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type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432" name="Rectangle 169"/>
              <p:cNvSpPr>
                <a:spLocks noChangeArrowheads="1"/>
              </p:cNvSpPr>
              <p:nvPr/>
            </p:nvSpPr>
            <p:spPr bwMode="auto">
              <a:xfrm>
                <a:off x="2509" y="1625"/>
                <a:ext cx="50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, 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433" name="Rectangle 170"/>
              <p:cNvSpPr>
                <a:spLocks noChangeArrowheads="1"/>
              </p:cNvSpPr>
              <p:nvPr/>
            </p:nvSpPr>
            <p:spPr bwMode="auto">
              <a:xfrm>
                <a:off x="2533" y="1625"/>
                <a:ext cx="561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“Blood Pressure Sample”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pic>
            <p:nvPicPr>
              <p:cNvPr id="11435" name="Picture 171"/>
              <p:cNvPicPr>
                <a:picLocks noChangeAspect="1" noChangeArrowheads="1"/>
              </p:cNvPicPr>
              <p:nvPr/>
            </p:nvPicPr>
            <p:blipFill>
              <a:blip r:embed="rId6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148" y="1660"/>
                <a:ext cx="88" cy="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436" name="Picture 172"/>
              <p:cNvPicPr>
                <a:picLocks noChangeAspect="1" noChangeArrowheads="1"/>
              </p:cNvPicPr>
              <p:nvPr/>
            </p:nvPicPr>
            <p:blipFill>
              <a:blip r:embed="rId6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148" y="1660"/>
                <a:ext cx="88" cy="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434" name="Line 173"/>
              <p:cNvSpPr>
                <a:spLocks noChangeShapeType="1"/>
              </p:cNvSpPr>
              <p:nvPr/>
            </p:nvSpPr>
            <p:spPr bwMode="auto">
              <a:xfrm>
                <a:off x="2145" y="1658"/>
                <a:ext cx="81" cy="0"/>
              </a:xfrm>
              <a:prstGeom prst="line">
                <a:avLst/>
              </a:prstGeom>
              <a:noFill/>
              <a:ln w="4763" cap="rnd">
                <a:solidFill>
                  <a:srgbClr val="40404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pic>
            <p:nvPicPr>
              <p:cNvPr id="11438" name="Picture 174"/>
              <p:cNvPicPr>
                <a:picLocks noChangeAspect="1" noChangeArrowheads="1"/>
              </p:cNvPicPr>
              <p:nvPr/>
            </p:nvPicPr>
            <p:blipFill>
              <a:blip r:embed="rId7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88" y="2564"/>
                <a:ext cx="630" cy="1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439" name="Picture 175"/>
              <p:cNvPicPr>
                <a:picLocks noChangeAspect="1" noChangeArrowheads="1"/>
              </p:cNvPicPr>
              <p:nvPr/>
            </p:nvPicPr>
            <p:blipFill>
              <a:blip r:embed="rId7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87" y="2564"/>
                <a:ext cx="631" cy="1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437" name="Rectangle 176"/>
              <p:cNvSpPr>
                <a:spLocks noChangeArrowheads="1"/>
              </p:cNvSpPr>
              <p:nvPr/>
            </p:nvSpPr>
            <p:spPr bwMode="auto">
              <a:xfrm>
                <a:off x="2086" y="2561"/>
                <a:ext cx="621" cy="107"/>
              </a:xfrm>
              <a:prstGeom prst="rect">
                <a:avLst/>
              </a:prstGeom>
              <a:noFill/>
              <a:ln w="4763" cap="rnd">
                <a:solidFill>
                  <a:srgbClr val="40404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pic>
            <p:nvPicPr>
              <p:cNvPr id="11441" name="Picture 177"/>
              <p:cNvPicPr>
                <a:picLocks noChangeAspect="1" noChangeArrowheads="1"/>
              </p:cNvPicPr>
              <p:nvPr/>
            </p:nvPicPr>
            <p:blipFill>
              <a:blip r:embed="rId7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140" y="2569"/>
                <a:ext cx="525" cy="11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442" name="Picture 178"/>
              <p:cNvPicPr>
                <a:picLocks noChangeAspect="1" noChangeArrowheads="1"/>
              </p:cNvPicPr>
              <p:nvPr/>
            </p:nvPicPr>
            <p:blipFill>
              <a:blip r:embed="rId7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140" y="2569"/>
                <a:ext cx="525" cy="11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440" name="Rectangle 179"/>
              <p:cNvSpPr>
                <a:spLocks noChangeArrowheads="1"/>
              </p:cNvSpPr>
              <p:nvPr/>
            </p:nvSpPr>
            <p:spPr bwMode="auto">
              <a:xfrm>
                <a:off x="2163" y="2581"/>
                <a:ext cx="53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&lt;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443" name="Rectangle 180"/>
              <p:cNvSpPr>
                <a:spLocks noChangeArrowheads="1"/>
              </p:cNvSpPr>
              <p:nvPr/>
            </p:nvSpPr>
            <p:spPr bwMode="auto">
              <a:xfrm>
                <a:off x="2188" y="2581"/>
                <a:ext cx="376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contentInstance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444" name="Rectangle 181"/>
              <p:cNvSpPr>
                <a:spLocks noChangeArrowheads="1"/>
              </p:cNvSpPr>
              <p:nvPr/>
            </p:nvSpPr>
            <p:spPr bwMode="auto">
              <a:xfrm>
                <a:off x="2514" y="2581"/>
                <a:ext cx="53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&gt;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445" name="Rectangle 182"/>
              <p:cNvSpPr>
                <a:spLocks noChangeArrowheads="1"/>
              </p:cNvSpPr>
              <p:nvPr/>
            </p:nvSpPr>
            <p:spPr bwMode="auto">
              <a:xfrm>
                <a:off x="2538" y="2581"/>
                <a:ext cx="53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: 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446" name="Rectangle 183"/>
              <p:cNvSpPr>
                <a:spLocks noChangeArrowheads="1"/>
              </p:cNvSpPr>
              <p:nvPr/>
            </p:nvSpPr>
            <p:spPr bwMode="auto">
              <a:xfrm>
                <a:off x="2563" y="2581"/>
                <a:ext cx="47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s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447" name="Rectangle 184"/>
              <p:cNvSpPr>
                <a:spLocks noChangeArrowheads="1"/>
              </p:cNvSpPr>
              <p:nvPr/>
            </p:nvSpPr>
            <p:spPr bwMode="auto">
              <a:xfrm>
                <a:off x="2582" y="2581"/>
                <a:ext cx="80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02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pic>
            <p:nvPicPr>
              <p:cNvPr id="11449" name="Picture 185"/>
              <p:cNvPicPr>
                <a:picLocks noChangeAspect="1" noChangeArrowheads="1"/>
              </p:cNvPicPr>
              <p:nvPr/>
            </p:nvPicPr>
            <p:blipFill>
              <a:blip r:embed="rId7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39" y="1810"/>
                <a:ext cx="156" cy="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450" name="Picture 186"/>
              <p:cNvPicPr>
                <a:picLocks noChangeAspect="1" noChangeArrowheads="1"/>
              </p:cNvPicPr>
              <p:nvPr/>
            </p:nvPicPr>
            <p:blipFill>
              <a:blip r:embed="rId7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939" y="1810"/>
                <a:ext cx="156" cy="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448" name="Line 187"/>
              <p:cNvSpPr>
                <a:spLocks noChangeShapeType="1"/>
              </p:cNvSpPr>
              <p:nvPr/>
            </p:nvSpPr>
            <p:spPr bwMode="auto">
              <a:xfrm flipH="1">
                <a:off x="1936" y="1809"/>
                <a:ext cx="150" cy="0"/>
              </a:xfrm>
              <a:prstGeom prst="line">
                <a:avLst/>
              </a:prstGeom>
              <a:noFill/>
              <a:ln w="4763" cap="rnd">
                <a:solidFill>
                  <a:srgbClr val="40404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pic>
            <p:nvPicPr>
              <p:cNvPr id="11452" name="Picture 188"/>
              <p:cNvPicPr>
                <a:picLocks noChangeAspect="1" noChangeArrowheads="1"/>
              </p:cNvPicPr>
              <p:nvPr/>
            </p:nvPicPr>
            <p:blipFill>
              <a:blip r:embed="rId7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49" y="2703"/>
                <a:ext cx="307" cy="1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453" name="Picture 189"/>
              <p:cNvPicPr>
                <a:picLocks noChangeAspect="1" noChangeArrowheads="1"/>
              </p:cNvPicPr>
              <p:nvPr/>
            </p:nvPicPr>
            <p:blipFill>
              <a:blip r:embed="rId7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49" y="2703"/>
                <a:ext cx="307" cy="11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451" name="Rectangle 190"/>
              <p:cNvSpPr>
                <a:spLocks noChangeArrowheads="1"/>
              </p:cNvSpPr>
              <p:nvPr/>
            </p:nvSpPr>
            <p:spPr bwMode="auto">
              <a:xfrm>
                <a:off x="2246" y="2700"/>
                <a:ext cx="301" cy="108"/>
              </a:xfrm>
              <a:prstGeom prst="rect">
                <a:avLst/>
              </a:prstGeom>
              <a:noFill/>
              <a:ln w="4763" cap="rnd">
                <a:solidFill>
                  <a:srgbClr val="40404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pic>
            <p:nvPicPr>
              <p:cNvPr id="11455" name="Picture 191"/>
              <p:cNvPicPr>
                <a:picLocks noChangeAspect="1" noChangeArrowheads="1"/>
              </p:cNvPicPr>
              <p:nvPr/>
            </p:nvPicPr>
            <p:blipFill>
              <a:blip r:embed="rId7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49" y="2711"/>
                <a:ext cx="307" cy="1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456" name="Picture 192"/>
              <p:cNvPicPr>
                <a:picLocks noChangeAspect="1" noChangeArrowheads="1"/>
              </p:cNvPicPr>
              <p:nvPr/>
            </p:nvPicPr>
            <p:blipFill>
              <a:blip r:embed="rId7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49" y="2711"/>
                <a:ext cx="307" cy="10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454" name="Rectangle 193"/>
              <p:cNvSpPr>
                <a:spLocks noChangeArrowheads="1"/>
              </p:cNvSpPr>
              <p:nvPr/>
            </p:nvSpPr>
            <p:spPr bwMode="auto">
              <a:xfrm>
                <a:off x="2272" y="2720"/>
                <a:ext cx="53" cy="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&lt;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457" name="Rectangle 194"/>
              <p:cNvSpPr>
                <a:spLocks noChangeArrowheads="1"/>
              </p:cNvSpPr>
              <p:nvPr/>
            </p:nvSpPr>
            <p:spPr bwMode="auto">
              <a:xfrm>
                <a:off x="2297" y="2720"/>
                <a:ext cx="241" cy="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semantics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458" name="Rectangle 195"/>
              <p:cNvSpPr>
                <a:spLocks noChangeArrowheads="1"/>
              </p:cNvSpPr>
              <p:nvPr/>
            </p:nvSpPr>
            <p:spPr bwMode="auto">
              <a:xfrm>
                <a:off x="2498" y="2720"/>
                <a:ext cx="53" cy="8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&gt;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pic>
            <p:nvPicPr>
              <p:cNvPr id="11460" name="Picture 196"/>
              <p:cNvPicPr>
                <a:picLocks noChangeAspect="1" noChangeArrowheads="1"/>
              </p:cNvPicPr>
              <p:nvPr/>
            </p:nvPicPr>
            <p:blipFill>
              <a:blip r:embed="rId8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79" y="2873"/>
                <a:ext cx="1257" cy="1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461" name="Picture 197"/>
              <p:cNvPicPr>
                <a:picLocks noChangeAspect="1" noChangeArrowheads="1"/>
              </p:cNvPicPr>
              <p:nvPr/>
            </p:nvPicPr>
            <p:blipFill>
              <a:blip r:embed="rId8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79" y="2873"/>
                <a:ext cx="1257" cy="16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459" name="Rectangle 198"/>
              <p:cNvSpPr>
                <a:spLocks noChangeArrowheads="1"/>
              </p:cNvSpPr>
              <p:nvPr/>
            </p:nvSpPr>
            <p:spPr bwMode="auto">
              <a:xfrm>
                <a:off x="2376" y="2872"/>
                <a:ext cx="1251" cy="152"/>
              </a:xfrm>
              <a:prstGeom prst="rect">
                <a:avLst/>
              </a:prstGeom>
              <a:noFill/>
              <a:ln w="4763" cap="rnd">
                <a:solidFill>
                  <a:srgbClr val="40404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pic>
            <p:nvPicPr>
              <p:cNvPr id="11463" name="Picture 199"/>
              <p:cNvPicPr>
                <a:picLocks noChangeAspect="1" noChangeArrowheads="1"/>
              </p:cNvPicPr>
              <p:nvPr/>
            </p:nvPicPr>
            <p:blipFill>
              <a:blip r:embed="rId8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71" y="2873"/>
                <a:ext cx="1231" cy="1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464" name="Picture 200"/>
              <p:cNvPicPr>
                <a:picLocks noChangeAspect="1" noChangeArrowheads="1"/>
              </p:cNvPicPr>
              <p:nvPr/>
            </p:nvPicPr>
            <p:blipFill>
              <a:blip r:embed="rId8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71" y="2873"/>
                <a:ext cx="1231" cy="17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462" name="Rectangle 201"/>
              <p:cNvSpPr>
                <a:spLocks noChangeArrowheads="1"/>
              </p:cNvSpPr>
              <p:nvPr/>
            </p:nvSpPr>
            <p:spPr bwMode="auto">
              <a:xfrm>
                <a:off x="2392" y="2883"/>
                <a:ext cx="145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Tuple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465" name="Rectangle 202"/>
              <p:cNvSpPr>
                <a:spLocks noChangeArrowheads="1"/>
              </p:cNvSpPr>
              <p:nvPr/>
            </p:nvSpPr>
            <p:spPr bwMode="auto">
              <a:xfrm>
                <a:off x="2504" y="2883"/>
                <a:ext cx="53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: 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466" name="Rectangle 203"/>
              <p:cNvSpPr>
                <a:spLocks noChangeArrowheads="1"/>
              </p:cNvSpPr>
              <p:nvPr/>
            </p:nvSpPr>
            <p:spPr bwMode="auto">
              <a:xfrm>
                <a:off x="2528" y="2883"/>
                <a:ext cx="48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/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  <p:sp>
            <p:nvSpPr>
              <p:cNvPr id="11467" name="Rectangle 204"/>
              <p:cNvSpPr>
                <a:spLocks noChangeArrowheads="1"/>
              </p:cNvSpPr>
              <p:nvPr/>
            </p:nvSpPr>
            <p:spPr bwMode="auto">
              <a:xfrm>
                <a:off x="2547" y="2883"/>
                <a:ext cx="310" cy="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none" lIns="0" tIns="0" rIns="0" bIns="0" numCol="1" anchor="t" anchorCtr="0" compatLnSpc="1">
                <a:prstTxWarp prst="textNoShape">
                  <a:avLst/>
                </a:prstTxWarp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r>
                  <a:rPr kumimoji="0" lang="en-US" altLang="en-US" sz="700" b="0" i="0" u="none" strike="noStrike" cap="none" normalizeH="0" baseline="0" smtClean="0">
                    <a:ln>
                      <a:noFill/>
                    </a:ln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</a:rPr>
                  <a:t>measuredFor</a:t>
                </a:r>
                <a:endParaRPr kumimoji="0" lang="en-US" altLang="en-US" sz="18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7" name="Rectangle 206"/>
            <p:cNvSpPr>
              <a:spLocks noChangeArrowheads="1"/>
            </p:cNvSpPr>
            <p:nvPr/>
          </p:nvSpPr>
          <p:spPr bwMode="auto">
            <a:xfrm>
              <a:off x="2814" y="2883"/>
              <a:ext cx="50" cy="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7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,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9" name="Rectangle 207"/>
            <p:cNvSpPr>
              <a:spLocks noChangeArrowheads="1"/>
            </p:cNvSpPr>
            <p:nvPr/>
          </p:nvSpPr>
          <p:spPr bwMode="auto">
            <a:xfrm>
              <a:off x="2838" y="2883"/>
              <a:ext cx="394" cy="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7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URI of patient N 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0" name="Rectangle 208"/>
            <p:cNvSpPr>
              <a:spLocks noChangeArrowheads="1"/>
            </p:cNvSpPr>
            <p:nvPr/>
          </p:nvSpPr>
          <p:spPr bwMode="auto">
            <a:xfrm>
              <a:off x="3182" y="2883"/>
              <a:ext cx="53" cy="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7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&lt;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15" name="Rectangle 209"/>
            <p:cNvSpPr>
              <a:spLocks noChangeArrowheads="1"/>
            </p:cNvSpPr>
            <p:nvPr/>
          </p:nvSpPr>
          <p:spPr bwMode="auto">
            <a:xfrm>
              <a:off x="3207" y="2883"/>
              <a:ext cx="376" cy="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7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contentInstance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8" name="Rectangle 210"/>
            <p:cNvSpPr>
              <a:spLocks noChangeArrowheads="1"/>
            </p:cNvSpPr>
            <p:nvPr/>
          </p:nvSpPr>
          <p:spPr bwMode="auto">
            <a:xfrm>
              <a:off x="3533" y="2883"/>
              <a:ext cx="66" cy="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7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&gt;;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29" name="Rectangle 211"/>
            <p:cNvSpPr>
              <a:spLocks noChangeArrowheads="1"/>
            </p:cNvSpPr>
            <p:nvPr/>
          </p:nvSpPr>
          <p:spPr bwMode="auto">
            <a:xfrm>
              <a:off x="2392" y="2946"/>
              <a:ext cx="169" cy="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7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           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0" name="Rectangle 212"/>
            <p:cNvSpPr>
              <a:spLocks noChangeArrowheads="1"/>
            </p:cNvSpPr>
            <p:nvPr/>
          </p:nvSpPr>
          <p:spPr bwMode="auto">
            <a:xfrm>
              <a:off x="2526" y="2946"/>
              <a:ext cx="47" cy="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7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/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1" name="Rectangle 213"/>
            <p:cNvSpPr>
              <a:spLocks noChangeArrowheads="1"/>
            </p:cNvSpPr>
            <p:nvPr/>
          </p:nvSpPr>
          <p:spPr bwMode="auto">
            <a:xfrm>
              <a:off x="2545" y="2946"/>
              <a:ext cx="304" cy="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7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measuredOn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2" name="Rectangle 214"/>
            <p:cNvSpPr>
              <a:spLocks noChangeArrowheads="1"/>
            </p:cNvSpPr>
            <p:nvPr/>
          </p:nvSpPr>
          <p:spPr bwMode="auto">
            <a:xfrm>
              <a:off x="2804" y="2946"/>
              <a:ext cx="51" cy="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7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, 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3" name="Rectangle 215"/>
            <p:cNvSpPr>
              <a:spLocks noChangeArrowheads="1"/>
            </p:cNvSpPr>
            <p:nvPr/>
          </p:nvSpPr>
          <p:spPr bwMode="auto">
            <a:xfrm>
              <a:off x="2828" y="2946"/>
              <a:ext cx="48" cy="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7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“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4" name="Rectangle 216"/>
            <p:cNvSpPr>
              <a:spLocks noChangeArrowheads="1"/>
            </p:cNvSpPr>
            <p:nvPr/>
          </p:nvSpPr>
          <p:spPr bwMode="auto">
            <a:xfrm>
              <a:off x="2849" y="2946"/>
              <a:ext cx="135" cy="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7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2011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5" name="Rectangle 217"/>
            <p:cNvSpPr>
              <a:spLocks noChangeArrowheads="1"/>
            </p:cNvSpPr>
            <p:nvPr/>
          </p:nvSpPr>
          <p:spPr bwMode="auto">
            <a:xfrm>
              <a:off x="2949" y="2946"/>
              <a:ext cx="42" cy="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7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-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6" name="Rectangle 218"/>
            <p:cNvSpPr>
              <a:spLocks noChangeArrowheads="1"/>
            </p:cNvSpPr>
            <p:nvPr/>
          </p:nvSpPr>
          <p:spPr bwMode="auto">
            <a:xfrm>
              <a:off x="2964" y="2946"/>
              <a:ext cx="53" cy="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7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4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7" name="Rectangle 219"/>
            <p:cNvSpPr>
              <a:spLocks noChangeArrowheads="1"/>
            </p:cNvSpPr>
            <p:nvPr/>
          </p:nvSpPr>
          <p:spPr bwMode="auto">
            <a:xfrm>
              <a:off x="2989" y="2946"/>
              <a:ext cx="42" cy="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7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-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8" name="Rectangle 220"/>
            <p:cNvSpPr>
              <a:spLocks noChangeArrowheads="1"/>
            </p:cNvSpPr>
            <p:nvPr/>
          </p:nvSpPr>
          <p:spPr bwMode="auto">
            <a:xfrm>
              <a:off x="3004" y="2946"/>
              <a:ext cx="80" cy="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7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10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39" name="Rectangle 221"/>
            <p:cNvSpPr>
              <a:spLocks noChangeArrowheads="1"/>
            </p:cNvSpPr>
            <p:nvPr/>
          </p:nvSpPr>
          <p:spPr bwMode="auto">
            <a:xfrm>
              <a:off x="3054" y="2946"/>
              <a:ext cx="48" cy="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7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”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0" name="Rectangle 222"/>
            <p:cNvSpPr>
              <a:spLocks noChangeArrowheads="1"/>
            </p:cNvSpPr>
            <p:nvPr/>
          </p:nvSpPr>
          <p:spPr bwMode="auto">
            <a:xfrm>
              <a:off x="3075" y="2946"/>
              <a:ext cx="79" cy="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7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^^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1" name="Rectangle 223"/>
            <p:cNvSpPr>
              <a:spLocks noChangeArrowheads="1"/>
            </p:cNvSpPr>
            <p:nvPr/>
          </p:nvSpPr>
          <p:spPr bwMode="auto">
            <a:xfrm>
              <a:off x="3124" y="2946"/>
              <a:ext cx="48" cy="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7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/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2" name="Rectangle 224"/>
            <p:cNvSpPr>
              <a:spLocks noChangeArrowheads="1"/>
            </p:cNvSpPr>
            <p:nvPr/>
          </p:nvSpPr>
          <p:spPr bwMode="auto">
            <a:xfrm>
              <a:off x="3143" y="2946"/>
              <a:ext cx="98" cy="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7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xsd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3" name="Rectangle 225"/>
            <p:cNvSpPr>
              <a:spLocks noChangeArrowheads="1"/>
            </p:cNvSpPr>
            <p:nvPr/>
          </p:nvSpPr>
          <p:spPr bwMode="auto">
            <a:xfrm>
              <a:off x="3210" y="2946"/>
              <a:ext cx="40" cy="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7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: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sp>
          <p:nvSpPr>
            <p:cNvPr id="44" name="Rectangle 226"/>
            <p:cNvSpPr>
              <a:spLocks noChangeArrowheads="1"/>
            </p:cNvSpPr>
            <p:nvPr/>
          </p:nvSpPr>
          <p:spPr bwMode="auto">
            <a:xfrm>
              <a:off x="3223" y="2946"/>
              <a:ext cx="125" cy="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en-US" sz="700" b="0" i="0" u="none" strike="noStrike" cap="none" normalizeH="0" baseline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Calibri" panose="020F0502020204030204" pitchFamily="34" charset="0"/>
                </a:rPr>
                <a:t>date</a:t>
              </a:r>
              <a:endParaRPr kumimoji="0" lang="en-US" alt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  <p:pic>
          <p:nvPicPr>
            <p:cNvPr id="11491" name="Picture 227"/>
            <p:cNvPicPr>
              <a:picLocks noChangeAspect="1" noChangeArrowheads="1"/>
            </p:cNvPicPr>
            <p:nvPr/>
          </p:nvPicPr>
          <p:blipFill>
            <a:blip r:embed="rId8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48" y="2672"/>
              <a:ext cx="8" cy="3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492" name="Picture 228"/>
            <p:cNvPicPr>
              <a:picLocks noChangeAspect="1" noChangeArrowheads="1"/>
            </p:cNvPicPr>
            <p:nvPr/>
          </p:nvPicPr>
          <p:blipFill>
            <a:blip r:embed="rId8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48" y="2672"/>
              <a:ext cx="8" cy="3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5" name="Line 229"/>
            <p:cNvSpPr>
              <a:spLocks noChangeShapeType="1"/>
            </p:cNvSpPr>
            <p:nvPr/>
          </p:nvSpPr>
          <p:spPr bwMode="auto">
            <a:xfrm>
              <a:off x="2146" y="2668"/>
              <a:ext cx="0" cy="376"/>
            </a:xfrm>
            <a:prstGeom prst="line">
              <a:avLst/>
            </a:prstGeom>
            <a:noFill/>
            <a:ln w="4763" cap="rnd">
              <a:solidFill>
                <a:srgbClr val="40404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pic>
          <p:nvPicPr>
            <p:cNvPr id="11494" name="Picture 230"/>
            <p:cNvPicPr>
              <a:picLocks noChangeAspect="1" noChangeArrowheads="1"/>
            </p:cNvPicPr>
            <p:nvPr/>
          </p:nvPicPr>
          <p:blipFill>
            <a:blip r:embed="rId8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48" y="2757"/>
              <a:ext cx="109" cy="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495" name="Picture 231"/>
            <p:cNvPicPr>
              <a:picLocks noChangeAspect="1" noChangeArrowheads="1"/>
            </p:cNvPicPr>
            <p:nvPr/>
          </p:nvPicPr>
          <p:blipFill>
            <a:blip r:embed="rId8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48" y="2757"/>
              <a:ext cx="109" cy="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6" name="Line 232"/>
            <p:cNvSpPr>
              <a:spLocks noChangeShapeType="1"/>
            </p:cNvSpPr>
            <p:nvPr/>
          </p:nvSpPr>
          <p:spPr bwMode="auto">
            <a:xfrm>
              <a:off x="2146" y="2754"/>
              <a:ext cx="100" cy="0"/>
            </a:xfrm>
            <a:prstGeom prst="line">
              <a:avLst/>
            </a:prstGeom>
            <a:noFill/>
            <a:ln w="4763" cap="rnd">
              <a:solidFill>
                <a:srgbClr val="40404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pic>
          <p:nvPicPr>
            <p:cNvPr id="11497" name="Picture 233"/>
            <p:cNvPicPr>
              <a:picLocks noChangeAspect="1" noChangeArrowheads="1"/>
            </p:cNvPicPr>
            <p:nvPr/>
          </p:nvPicPr>
          <p:blipFill>
            <a:blip r:embed="rId8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9" y="2811"/>
              <a:ext cx="8" cy="1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498" name="Picture 234"/>
            <p:cNvPicPr>
              <a:picLocks noChangeAspect="1" noChangeArrowheads="1"/>
            </p:cNvPicPr>
            <p:nvPr/>
          </p:nvPicPr>
          <p:blipFill>
            <a:blip r:embed="rId8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9" y="2811"/>
              <a:ext cx="8" cy="1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7" name="Line 235"/>
            <p:cNvSpPr>
              <a:spLocks noChangeShapeType="1"/>
            </p:cNvSpPr>
            <p:nvPr/>
          </p:nvSpPr>
          <p:spPr bwMode="auto">
            <a:xfrm>
              <a:off x="2296" y="2808"/>
              <a:ext cx="0" cy="139"/>
            </a:xfrm>
            <a:prstGeom prst="line">
              <a:avLst/>
            </a:prstGeom>
            <a:noFill/>
            <a:ln w="4763" cap="rnd">
              <a:solidFill>
                <a:srgbClr val="40404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pic>
          <p:nvPicPr>
            <p:cNvPr id="11500" name="Picture 236"/>
            <p:cNvPicPr>
              <a:picLocks noChangeAspect="1" noChangeArrowheads="1"/>
            </p:cNvPicPr>
            <p:nvPr/>
          </p:nvPicPr>
          <p:blipFill>
            <a:blip r:embed="rId9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9" y="2950"/>
              <a:ext cx="88" cy="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501" name="Picture 237"/>
            <p:cNvPicPr>
              <a:picLocks noChangeAspect="1" noChangeArrowheads="1"/>
            </p:cNvPicPr>
            <p:nvPr/>
          </p:nvPicPr>
          <p:blipFill>
            <a:blip r:embed="rId9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9" y="2950"/>
              <a:ext cx="88" cy="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8" name="Line 238"/>
            <p:cNvSpPr>
              <a:spLocks noChangeShapeType="1"/>
            </p:cNvSpPr>
            <p:nvPr/>
          </p:nvSpPr>
          <p:spPr bwMode="auto">
            <a:xfrm flipH="1" flipV="1">
              <a:off x="2296" y="2947"/>
              <a:ext cx="80" cy="1"/>
            </a:xfrm>
            <a:prstGeom prst="line">
              <a:avLst/>
            </a:prstGeom>
            <a:noFill/>
            <a:ln w="4763" cap="rnd">
              <a:solidFill>
                <a:srgbClr val="40404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pic>
          <p:nvPicPr>
            <p:cNvPr id="11503" name="Picture 239"/>
            <p:cNvPicPr>
              <a:picLocks noChangeAspect="1" noChangeArrowheads="1"/>
            </p:cNvPicPr>
            <p:nvPr/>
          </p:nvPicPr>
          <p:blipFill>
            <a:blip r:embed="rId9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93" y="2993"/>
              <a:ext cx="16" cy="1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504" name="Picture 240"/>
            <p:cNvPicPr>
              <a:picLocks noChangeAspect="1" noChangeArrowheads="1"/>
            </p:cNvPicPr>
            <p:nvPr/>
          </p:nvPicPr>
          <p:blipFill>
            <a:blip r:embed="rId9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93" y="2993"/>
              <a:ext cx="16" cy="1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9" name="Freeform 241"/>
            <p:cNvSpPr>
              <a:spLocks noEditPoints="1"/>
            </p:cNvSpPr>
            <p:nvPr/>
          </p:nvSpPr>
          <p:spPr bwMode="auto">
            <a:xfrm>
              <a:off x="2191" y="3000"/>
              <a:ext cx="11" cy="125"/>
            </a:xfrm>
            <a:custGeom>
              <a:avLst/>
              <a:gdLst>
                <a:gd name="T0" fmla="*/ 0 w 64"/>
                <a:gd name="T1" fmla="*/ 672 h 704"/>
                <a:gd name="T2" fmla="*/ 0 w 64"/>
                <a:gd name="T3" fmla="*/ 672 h 704"/>
                <a:gd name="T4" fmla="*/ 32 w 64"/>
                <a:gd name="T5" fmla="*/ 640 h 704"/>
                <a:gd name="T6" fmla="*/ 64 w 64"/>
                <a:gd name="T7" fmla="*/ 672 h 704"/>
                <a:gd name="T8" fmla="*/ 64 w 64"/>
                <a:gd name="T9" fmla="*/ 672 h 704"/>
                <a:gd name="T10" fmla="*/ 32 w 64"/>
                <a:gd name="T11" fmla="*/ 704 h 704"/>
                <a:gd name="T12" fmla="*/ 0 w 64"/>
                <a:gd name="T13" fmla="*/ 672 h 704"/>
                <a:gd name="T14" fmla="*/ 0 w 64"/>
                <a:gd name="T15" fmla="*/ 352 h 704"/>
                <a:gd name="T16" fmla="*/ 0 w 64"/>
                <a:gd name="T17" fmla="*/ 352 h 704"/>
                <a:gd name="T18" fmla="*/ 32 w 64"/>
                <a:gd name="T19" fmla="*/ 320 h 704"/>
                <a:gd name="T20" fmla="*/ 64 w 64"/>
                <a:gd name="T21" fmla="*/ 352 h 704"/>
                <a:gd name="T22" fmla="*/ 64 w 64"/>
                <a:gd name="T23" fmla="*/ 352 h 704"/>
                <a:gd name="T24" fmla="*/ 32 w 64"/>
                <a:gd name="T25" fmla="*/ 384 h 704"/>
                <a:gd name="T26" fmla="*/ 0 w 64"/>
                <a:gd name="T27" fmla="*/ 352 h 704"/>
                <a:gd name="T28" fmla="*/ 0 w 64"/>
                <a:gd name="T29" fmla="*/ 32 h 704"/>
                <a:gd name="T30" fmla="*/ 0 w 64"/>
                <a:gd name="T31" fmla="*/ 32 h 704"/>
                <a:gd name="T32" fmla="*/ 32 w 64"/>
                <a:gd name="T33" fmla="*/ 0 h 704"/>
                <a:gd name="T34" fmla="*/ 64 w 64"/>
                <a:gd name="T35" fmla="*/ 32 h 704"/>
                <a:gd name="T36" fmla="*/ 64 w 64"/>
                <a:gd name="T37" fmla="*/ 32 h 704"/>
                <a:gd name="T38" fmla="*/ 32 w 64"/>
                <a:gd name="T39" fmla="*/ 64 h 704"/>
                <a:gd name="T40" fmla="*/ 0 w 64"/>
                <a:gd name="T41" fmla="*/ 32 h 7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64" h="704">
                  <a:moveTo>
                    <a:pt x="0" y="672"/>
                  </a:moveTo>
                  <a:lnTo>
                    <a:pt x="0" y="672"/>
                  </a:lnTo>
                  <a:cubicBezTo>
                    <a:pt x="0" y="655"/>
                    <a:pt x="15" y="640"/>
                    <a:pt x="32" y="640"/>
                  </a:cubicBezTo>
                  <a:cubicBezTo>
                    <a:pt x="50" y="640"/>
                    <a:pt x="64" y="655"/>
                    <a:pt x="64" y="672"/>
                  </a:cubicBezTo>
                  <a:lnTo>
                    <a:pt x="64" y="672"/>
                  </a:lnTo>
                  <a:cubicBezTo>
                    <a:pt x="64" y="690"/>
                    <a:pt x="50" y="704"/>
                    <a:pt x="32" y="704"/>
                  </a:cubicBezTo>
                  <a:cubicBezTo>
                    <a:pt x="15" y="704"/>
                    <a:pt x="0" y="690"/>
                    <a:pt x="0" y="672"/>
                  </a:cubicBezTo>
                  <a:close/>
                  <a:moveTo>
                    <a:pt x="0" y="352"/>
                  </a:moveTo>
                  <a:lnTo>
                    <a:pt x="0" y="352"/>
                  </a:lnTo>
                  <a:cubicBezTo>
                    <a:pt x="0" y="335"/>
                    <a:pt x="15" y="320"/>
                    <a:pt x="32" y="320"/>
                  </a:cubicBezTo>
                  <a:cubicBezTo>
                    <a:pt x="50" y="320"/>
                    <a:pt x="64" y="335"/>
                    <a:pt x="64" y="352"/>
                  </a:cubicBezTo>
                  <a:lnTo>
                    <a:pt x="64" y="352"/>
                  </a:lnTo>
                  <a:cubicBezTo>
                    <a:pt x="64" y="370"/>
                    <a:pt x="50" y="384"/>
                    <a:pt x="32" y="384"/>
                  </a:cubicBezTo>
                  <a:cubicBezTo>
                    <a:pt x="15" y="384"/>
                    <a:pt x="0" y="370"/>
                    <a:pt x="0" y="352"/>
                  </a:cubicBezTo>
                  <a:close/>
                  <a:moveTo>
                    <a:pt x="0" y="32"/>
                  </a:moveTo>
                  <a:lnTo>
                    <a:pt x="0" y="32"/>
                  </a:lnTo>
                  <a:cubicBezTo>
                    <a:pt x="0" y="14"/>
                    <a:pt x="15" y="0"/>
                    <a:pt x="32" y="0"/>
                  </a:cubicBezTo>
                  <a:cubicBezTo>
                    <a:pt x="50" y="0"/>
                    <a:pt x="64" y="14"/>
                    <a:pt x="64" y="32"/>
                  </a:cubicBezTo>
                  <a:lnTo>
                    <a:pt x="64" y="32"/>
                  </a:lnTo>
                  <a:cubicBezTo>
                    <a:pt x="64" y="50"/>
                    <a:pt x="50" y="64"/>
                    <a:pt x="32" y="64"/>
                  </a:cubicBezTo>
                  <a:cubicBezTo>
                    <a:pt x="15" y="64"/>
                    <a:pt x="0" y="50"/>
                    <a:pt x="0" y="32"/>
                  </a:cubicBezTo>
                  <a:close/>
                </a:path>
              </a:pathLst>
            </a:custGeom>
            <a:solidFill>
              <a:srgbClr val="404040"/>
            </a:solidFill>
            <a:ln w="0" cap="flat">
              <a:solidFill>
                <a:srgbClr val="404040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115570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143000"/>
          </a:xfrm>
        </p:spPr>
        <p:txBody>
          <a:bodyPr>
            <a:noAutofit/>
          </a:bodyPr>
          <a:lstStyle/>
          <a:p>
            <a:r>
              <a:rPr lang="en-US" sz="3600" dirty="0" smtClean="0">
                <a:latin typeface="Calibri"/>
                <a:cs typeface="Calibri"/>
              </a:rPr>
              <a:t>Q3: Example Query </a:t>
            </a:r>
            <a:r>
              <a:rPr lang="en-US" sz="3600" dirty="0">
                <a:latin typeface="Calibri"/>
                <a:cs typeface="Calibri"/>
              </a:rPr>
              <a:t>on TripleStore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/>
          <a:p>
            <a:fld id="{EAE548C6-0A77-41A4-B323-123A794098E5}" type="slidenum">
              <a:rPr lang="en-US" smtClean="0"/>
              <a:t>12</a:t>
            </a:fld>
            <a:endParaRPr lang="en-US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21269812"/>
              </p:ext>
            </p:extLst>
          </p:nvPr>
        </p:nvGraphicFramePr>
        <p:xfrm>
          <a:off x="2166875" y="1988640"/>
          <a:ext cx="4386326" cy="34936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7" name="Visio" r:id="rId4" imgW="6667421" imgH="5276880" progId="Visio.Drawing.11">
                  <p:embed/>
                </p:oleObj>
              </mc:Choice>
              <mc:Fallback>
                <p:oleObj name="Visio" r:id="rId4" imgW="6667421" imgH="5276880" progId="Visio.Drawing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66875" y="1988640"/>
                        <a:ext cx="4386326" cy="349369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33792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dirty="0" smtClean="0">
                <a:latin typeface="Calibri"/>
                <a:cs typeface="Calibri"/>
              </a:rPr>
              <a:t>Q3: </a:t>
            </a:r>
            <a:r>
              <a:rPr lang="en-US" sz="3600" dirty="0">
                <a:latin typeface="Calibri"/>
                <a:cs typeface="Calibri"/>
              </a:rPr>
              <a:t>SPARQL </a:t>
            </a:r>
            <a:r>
              <a:rPr lang="en-US" sz="3600" dirty="0" smtClean="0">
                <a:latin typeface="Calibri"/>
                <a:cs typeface="Calibri"/>
              </a:rPr>
              <a:t>Query example</a:t>
            </a:r>
            <a:endParaRPr lang="en-US" sz="3600" dirty="0">
              <a:latin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prstGeom prst="rect">
            <a:avLst/>
          </a:prstGeom>
        </p:spPr>
        <p:txBody>
          <a:bodyPr/>
          <a:lstStyle/>
          <a:p>
            <a:fld id="{EAE548C6-0A77-41A4-B323-123A794098E5}" type="slidenum">
              <a:rPr lang="en-US" smtClean="0"/>
              <a:t>13</a:t>
            </a:fld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1185384" y="1894864"/>
            <a:ext cx="6629399" cy="18651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en-US" sz="1600" b="1" dirty="0"/>
              <a:t>Select</a:t>
            </a:r>
            <a:r>
              <a:rPr lang="en-US" sz="1600" dirty="0"/>
              <a:t>  ?sample   ?</a:t>
            </a:r>
            <a:r>
              <a:rPr lang="en-US" sz="1600" dirty="0" err="1"/>
              <a:t>sValue_var</a:t>
            </a:r>
            <a:r>
              <a:rPr lang="en-US" sz="1600" dirty="0"/>
              <a:t>   ?</a:t>
            </a:r>
            <a:r>
              <a:rPr lang="en-US" sz="1600" dirty="0" err="1"/>
              <a:t>dValue_var</a:t>
            </a:r>
            <a:r>
              <a:rPr lang="en-US" sz="1600" dirty="0"/>
              <a:t> </a:t>
            </a:r>
          </a:p>
          <a:p>
            <a:pPr>
              <a:lnSpc>
                <a:spcPct val="90000"/>
              </a:lnSpc>
            </a:pPr>
            <a:r>
              <a:rPr lang="en-US" sz="1600" b="1" dirty="0"/>
              <a:t>Where</a:t>
            </a:r>
          </a:p>
          <a:p>
            <a:pPr>
              <a:lnSpc>
                <a:spcPct val="90000"/>
              </a:lnSpc>
            </a:pPr>
            <a:r>
              <a:rPr lang="en-US" sz="1600" dirty="0"/>
              <a:t>{</a:t>
            </a:r>
          </a:p>
          <a:p>
            <a:pPr>
              <a:lnSpc>
                <a:spcPct val="90000"/>
              </a:lnSpc>
            </a:pPr>
            <a:r>
              <a:rPr lang="en-US" sz="1600" dirty="0"/>
              <a:t>          ?sample </a:t>
            </a:r>
            <a:r>
              <a:rPr lang="en-US" sz="1600" dirty="0" err="1"/>
              <a:t>ex:sValue</a:t>
            </a:r>
            <a:r>
              <a:rPr lang="en-US" sz="1600" dirty="0"/>
              <a:t> ?</a:t>
            </a:r>
            <a:r>
              <a:rPr lang="en-US" sz="1600" dirty="0" err="1"/>
              <a:t>sValue_var</a:t>
            </a:r>
            <a:r>
              <a:rPr lang="en-US" sz="1600" dirty="0"/>
              <a:t>.   </a:t>
            </a:r>
          </a:p>
          <a:p>
            <a:pPr>
              <a:lnSpc>
                <a:spcPct val="90000"/>
              </a:lnSpc>
            </a:pPr>
            <a:r>
              <a:rPr lang="en-US" sz="1600" dirty="0"/>
              <a:t>          ?sample </a:t>
            </a:r>
            <a:r>
              <a:rPr lang="en-US" sz="1600" dirty="0" err="1"/>
              <a:t>ex:dValue</a:t>
            </a:r>
            <a:r>
              <a:rPr lang="en-US" sz="1600" dirty="0"/>
              <a:t> ?</a:t>
            </a:r>
            <a:r>
              <a:rPr lang="en-US" sz="1600" dirty="0" err="1"/>
              <a:t>dValue_var</a:t>
            </a:r>
            <a:r>
              <a:rPr lang="en-US" sz="1600" dirty="0"/>
              <a:t>.    </a:t>
            </a:r>
          </a:p>
          <a:p>
            <a:pPr>
              <a:lnSpc>
                <a:spcPct val="90000"/>
              </a:lnSpc>
            </a:pPr>
            <a:r>
              <a:rPr lang="en-US" sz="1600" dirty="0"/>
              <a:t>          </a:t>
            </a:r>
            <a:r>
              <a:rPr lang="en-US" sz="1600" b="1" dirty="0"/>
              <a:t>FILTER</a:t>
            </a:r>
            <a:r>
              <a:rPr lang="en-US" sz="1600" dirty="0"/>
              <a:t>  ( (?</a:t>
            </a:r>
            <a:r>
              <a:rPr lang="en-US" sz="1600" dirty="0" err="1"/>
              <a:t>sValue_var</a:t>
            </a:r>
            <a:r>
              <a:rPr lang="en-US" sz="1600" dirty="0"/>
              <a:t> &gt;= 120) || (?</a:t>
            </a:r>
            <a:r>
              <a:rPr lang="en-US" sz="1600" dirty="0" err="1"/>
              <a:t>sValue_var</a:t>
            </a:r>
            <a:r>
              <a:rPr lang="en-US" sz="1600" dirty="0"/>
              <a:t> &lt; 90) </a:t>
            </a:r>
          </a:p>
          <a:p>
            <a:pPr>
              <a:lnSpc>
                <a:spcPct val="90000"/>
              </a:lnSpc>
            </a:pPr>
            <a:r>
              <a:rPr lang="en-US" sz="1600" dirty="0"/>
              <a:t>	        || (?</a:t>
            </a:r>
            <a:r>
              <a:rPr lang="en-US" sz="1600" dirty="0" err="1"/>
              <a:t>dValue_var</a:t>
            </a:r>
            <a:r>
              <a:rPr lang="en-US" sz="1600" dirty="0"/>
              <a:t> &gt;= 80) || (?</a:t>
            </a:r>
            <a:r>
              <a:rPr lang="en-US" sz="1600" dirty="0" err="1"/>
              <a:t>dValue_var</a:t>
            </a:r>
            <a:r>
              <a:rPr lang="en-US" sz="1600" dirty="0"/>
              <a:t> &lt; 60) )   </a:t>
            </a:r>
          </a:p>
          <a:p>
            <a:pPr>
              <a:lnSpc>
                <a:spcPct val="90000"/>
              </a:lnSpc>
            </a:pPr>
            <a:r>
              <a:rPr lang="en-US" sz="1600" dirty="0"/>
              <a:t>}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4585196" y="2155578"/>
            <a:ext cx="1607786" cy="772698"/>
            <a:chOff x="6002258" y="3486397"/>
            <a:chExt cx="1897579" cy="696992"/>
          </a:xfrm>
        </p:grpSpPr>
        <p:pic>
          <p:nvPicPr>
            <p:cNvPr id="8" name="Straight Connector 64"/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18225064">
              <a:off x="5982978" y="3854521"/>
              <a:ext cx="348148" cy="30958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6285129" y="3486397"/>
              <a:ext cx="1614708" cy="448393"/>
            </a:xfrm>
            <a:custGeom>
              <a:avLst/>
              <a:gdLst>
                <a:gd name="T0" fmla="*/ 0 w 2624"/>
                <a:gd name="T1" fmla="*/ 179 h 1072"/>
                <a:gd name="T2" fmla="*/ 179 w 2624"/>
                <a:gd name="T3" fmla="*/ 0 h 1072"/>
                <a:gd name="T4" fmla="*/ 2446 w 2624"/>
                <a:gd name="T5" fmla="*/ 0 h 1072"/>
                <a:gd name="T6" fmla="*/ 2624 w 2624"/>
                <a:gd name="T7" fmla="*/ 179 h 1072"/>
                <a:gd name="T8" fmla="*/ 2624 w 2624"/>
                <a:gd name="T9" fmla="*/ 894 h 1072"/>
                <a:gd name="T10" fmla="*/ 2446 w 2624"/>
                <a:gd name="T11" fmla="*/ 1072 h 1072"/>
                <a:gd name="T12" fmla="*/ 179 w 2624"/>
                <a:gd name="T13" fmla="*/ 1072 h 1072"/>
                <a:gd name="T14" fmla="*/ 0 w 2624"/>
                <a:gd name="T15" fmla="*/ 894 h 1072"/>
                <a:gd name="T16" fmla="*/ 0 w 2624"/>
                <a:gd name="T17" fmla="*/ 179 h 10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624" h="1072">
                  <a:moveTo>
                    <a:pt x="0" y="179"/>
                  </a:moveTo>
                  <a:cubicBezTo>
                    <a:pt x="0" y="80"/>
                    <a:pt x="80" y="0"/>
                    <a:pt x="179" y="0"/>
                  </a:cubicBezTo>
                  <a:lnTo>
                    <a:pt x="2446" y="0"/>
                  </a:lnTo>
                  <a:cubicBezTo>
                    <a:pt x="2544" y="0"/>
                    <a:pt x="2624" y="80"/>
                    <a:pt x="2624" y="179"/>
                  </a:cubicBezTo>
                  <a:lnTo>
                    <a:pt x="2624" y="894"/>
                  </a:lnTo>
                  <a:cubicBezTo>
                    <a:pt x="2624" y="992"/>
                    <a:pt x="2544" y="1072"/>
                    <a:pt x="2446" y="1072"/>
                  </a:cubicBezTo>
                  <a:lnTo>
                    <a:pt x="179" y="1072"/>
                  </a:lnTo>
                  <a:cubicBezTo>
                    <a:pt x="80" y="1072"/>
                    <a:pt x="0" y="992"/>
                    <a:pt x="0" y="894"/>
                  </a:cubicBezTo>
                  <a:lnTo>
                    <a:pt x="0" y="179"/>
                  </a:lnTo>
                  <a:close/>
                </a:path>
              </a:pathLst>
            </a:custGeom>
            <a:solidFill>
              <a:srgbClr val="FFFF00"/>
            </a:solidFill>
            <a:ln w="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ctr"/>
              <a:r>
                <a:rPr lang="en-US" sz="1100" b="1" dirty="0"/>
                <a:t>Find blood pressure samples that are abnormal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11926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Annex:</a:t>
            </a:r>
            <a:br>
              <a:rPr lang="en-US" dirty="0" smtClean="0"/>
            </a:br>
            <a:r>
              <a:rPr lang="en-US" dirty="0" smtClean="0"/>
              <a:t>Assumed Functional architecture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5D8F1F-0A42-45EF-8A72-296B8E1AB4DB}" type="slidenum">
              <a:rPr lang="en-US" altLang="ja-JP" smtClean="0"/>
              <a:pPr/>
              <a:t>14</a:t>
            </a:fld>
            <a:endParaRPr lang="en-US" altLang="ja-JP" dirty="0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259632" y="1844824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0449286"/>
              </p:ext>
            </p:extLst>
          </p:nvPr>
        </p:nvGraphicFramePr>
        <p:xfrm>
          <a:off x="1691680" y="2204864"/>
          <a:ext cx="5400600" cy="37831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2" name="Visio" r:id="rId3" imgW="11826395" imgH="8283158" progId="Visio.Drawing.11">
                  <p:embed/>
                </p:oleObj>
              </mc:Choice>
              <mc:Fallback>
                <p:oleObj name="Visio" r:id="rId3" imgW="11826395" imgH="8283158" progId="Visio.Drawing.11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1680" y="2204864"/>
                        <a:ext cx="5400600" cy="3783116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51994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neM2M-MAS-2014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42B4E09D6F7F4409272E6E6A6C1EB2E" ma:contentTypeVersion="6" ma:contentTypeDescription="Create a new document." ma:contentTypeScope="" ma:versionID="c853d7ab684c09853b9159c6057f8f3d">
  <xsd:schema xmlns:xsd="http://www.w3.org/2001/XMLSchema" xmlns:p="http://schemas.microsoft.com/office/2006/metadata/properties" xmlns:ns2="132a0d76-4fce-476a-bb63-62eb729f34bf" targetNamespace="http://schemas.microsoft.com/office/2006/metadata/properties" ma:root="true" ma:fieldsID="d26e2b4d056b456ec611eff4902e103f" ns2:_="">
    <xsd:import namespace="132a0d76-4fce-476a-bb63-62eb729f34bf"/>
    <xsd:element name="properties">
      <xsd:complexType>
        <xsd:sequence>
          <xsd:element name="documentManagement">
            <xsd:complexType>
              <xsd:all>
                <xsd:element ref="ns2:Meeting_id" minOccurs="0"/>
              </xsd:all>
            </xsd:complexType>
          </xsd:element>
        </xsd:sequence>
      </xsd:complexType>
    </xsd:element>
  </xsd:schema>
  <xsd:schema xmlns:xsd="http://www.w3.org/2001/XMLSchema" xmlns:dms="http://schemas.microsoft.com/office/2006/documentManagement/types" targetNamespace="132a0d76-4fce-476a-bb63-62eb729f34bf" elementFormDefault="qualified">
    <xsd:import namespace="http://schemas.microsoft.com/office/2006/documentManagement/types"/>
    <xsd:element name="Meeting_id" ma:index="8" nillable="true" ma:displayName="Meeting_id" ma:default="TP-15" ma:internalName="Meeting_id">
      <xsd:complexType>
        <xsd:complexContent>
          <xsd:extension base="dms:MultiChoiceFillIn">
            <xsd:sequence>
              <xsd:element name="Value" maxOccurs="unbounded" minOccurs="0" nillable="true">
                <xsd:simpleType>
                  <xsd:union memberTypes="dms:Text">
                    <xsd:simpleType>
                      <xsd:restriction base="dms:Choice">
                        <xsd:enumeration value="TP-15"/>
                        <xsd:enumeration value="TP-14"/>
                        <xsd:enumeration value="TP-13"/>
                      </xsd:restriction>
                    </xsd:simpleType>
                  </xsd:union>
                </xsd:simple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63791CF-4D97-49E1-A0EF-D463C41CE9E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32a0d76-4fce-476a-bb63-62eb729f34bf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2.xml><?xml version="1.0" encoding="utf-8"?>
<ds:datastoreItem xmlns:ds="http://schemas.openxmlformats.org/officeDocument/2006/customXml" ds:itemID="{CE27FDDB-6218-4ABB-B1FB-BAE9DC69529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oneM2M-MAS-2014</Template>
  <TotalTime>2646</TotalTime>
  <Words>814</Words>
  <Application>Microsoft Office PowerPoint</Application>
  <PresentationFormat>On-screen Show (4:3)</PresentationFormat>
  <Paragraphs>234</Paragraphs>
  <Slides>14</Slides>
  <Notes>5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24" baseType="lpstr">
      <vt:lpstr>맑은 고딕</vt:lpstr>
      <vt:lpstr>ＭＳ Ｐゴシック</vt:lpstr>
      <vt:lpstr>Arial</vt:lpstr>
      <vt:lpstr>Arial Narrow</vt:lpstr>
      <vt:lpstr>Calibri</vt:lpstr>
      <vt:lpstr>StarSymbol</vt:lpstr>
      <vt:lpstr>Wingdings</vt:lpstr>
      <vt:lpstr>oneM2M-MAS-2014</vt:lpstr>
      <vt:lpstr>Visio</vt:lpstr>
      <vt:lpstr>Microsoft Visio 2003-2010 Drawing</vt:lpstr>
      <vt:lpstr>Ontology Architectural Support Options </vt:lpstr>
      <vt:lpstr>Overview</vt:lpstr>
      <vt:lpstr>Re-use vs. Mapping</vt:lpstr>
      <vt:lpstr>Next?</vt:lpstr>
      <vt:lpstr>eHealth Use Case</vt:lpstr>
      <vt:lpstr>Issues derived from flows  in question</vt:lpstr>
      <vt:lpstr>Architectural support  assumptions</vt:lpstr>
      <vt:lpstr>Q1: Example Definition: Class     </vt:lpstr>
      <vt:lpstr>Q1: Example Definition: Property</vt:lpstr>
      <vt:lpstr>Q2: Creating Semantic Annotations &amp; Triples</vt:lpstr>
      <vt:lpstr>Q2: Resource Representation examples</vt:lpstr>
      <vt:lpstr>Q3: Example Query on TripleStore</vt:lpstr>
      <vt:lpstr>Q3: SPARQL Query example</vt:lpstr>
      <vt:lpstr>Annex: Assumed Functional architecture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Ontology Support Architectural Considerrations</dc:title>
  <dc:creator>Catalina Mladin</dc:creator>
  <cp:lastModifiedBy>Catalina Mladin</cp:lastModifiedBy>
  <cp:revision>4</cp:revision>
  <dcterms:created xsi:type="dcterms:W3CDTF">2015-02-13T15:09:42Z</dcterms:created>
  <dcterms:modified xsi:type="dcterms:W3CDTF">2015-05-18T04:30:56Z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0x010100442B4E09D6F7F4409272E6E6A6C1EB2E</vt:lpwstr>
  </property>
  <property fmtid="{D5CDD505-2E9C-101B-9397-08002B2CF9AE}" pid="3" name="Meeting_id">
    <vt:lpwstr>;#TP-15;#</vt:lpwstr>
  </property>
</Properties>
</file>