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5" r:id="rId4"/>
    <p:sldId id="258" r:id="rId5"/>
    <p:sldId id="264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FFFF66"/>
    <a:srgbClr val="A0A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 autoAdjust="0"/>
    <p:restoredTop sz="86323" autoAdjust="0"/>
  </p:normalViewPr>
  <p:slideViewPr>
    <p:cSldViewPr>
      <p:cViewPr>
        <p:scale>
          <a:sx n="120" d="100"/>
          <a:sy n="120" d="100"/>
        </p:scale>
        <p:origin x="-72" y="25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964617-FCDD-479E-93E2-227AD841101D}" type="datetimeFigureOut">
              <a:rPr lang="en-US" altLang="ja-JP"/>
              <a:pPr/>
              <a:t>5/16/2015</a:t>
            </a:fld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9E42A0-60A4-44F9-A67D-6535B2B28AB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4073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9A2F22-A311-4355-9577-C1891B8573E1}" type="datetimeFigureOut">
              <a:rPr lang="ko-KR" altLang="en-US"/>
              <a:pPr/>
              <a:t>2015-05-16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08D03-7E3F-4F16-B15C-B4D71E5CD6F8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1373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434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36F1165D-C358-4627-9AEE-92474872A3BA}" type="slidenum">
              <a:rPr lang="ko-KR" altLang="en-US"/>
              <a:pPr eaLnBrk="1" hangingPunct="1"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Application Entity (AE):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Application Entity is an entity in the application layer that implements an M2M application service logic. Each application service logic can be resident in a number of M2M nodes and/or more than once on a single M2M node. Each execution instance of an application service logic is termed an "Application Entity" (AE) and is identified with a unique AE-ID (see clause 7.1.2). Examples of the AEs  include an instance of a fleet tracking application, a remote blood sugar monitoring application, a power metering application, or a controlling application.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08D03-7E3F-4F16-B15C-B4D71E5CD6F8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48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resource discovery procedures allow discovering of resources residing on a CSE. The use of the </a:t>
            </a:r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Filter Criteria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parameter allows limiting the scope of the results.</a:t>
            </a:r>
          </a:p>
          <a:p>
            <a:pPr hangingPunct="0"/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 discovery shall be accomplished using the RETRIEVE method by an Originator which shall also include the root of where the discovery begins: e.g. 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</a:t>
            </a:r>
            <a:r>
              <a:rPr lang="en-GB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CSEBase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&gt;.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unfiltered result of the resource discovery procedure includes all the child resources under the root of where the discovery begins, which the Originator has a Discover access right 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08D03-7E3F-4F16-B15C-B4D71E5CD6F8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592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1868990-A3D6-4D53-ACDF-0066A8D1BC4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50380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4"/>
          <p:cNvSpPr txBox="1">
            <a:spLocks noChangeArrowheads="1"/>
          </p:cNvSpPr>
          <p:nvPr userDrawn="1"/>
        </p:nvSpPr>
        <p:spPr bwMode="auto">
          <a:xfrm>
            <a:off x="457200" y="6324600"/>
            <a:ext cx="594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dirty="0" smtClean="0"/>
              <a:t>oneM2M-MAS-2015-XXXX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65D8F1F-0A42-45EF-8A72-296B8E1AB4D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6268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413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martin.bauer@neclab.e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endParaRPr lang="ja-JP" altLang="ja-JP">
              <a:solidFill>
                <a:srgbClr val="FFFFFF"/>
              </a:solidFill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3711575"/>
            <a:ext cx="77724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ja-JP" sz="4800" b="1" dirty="0" smtClean="0">
                <a:solidFill>
                  <a:srgbClr val="A0A0A3"/>
                </a:solidFill>
              </a:rPr>
              <a:t>Semantic Discovery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68283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ja-JP" dirty="0">
                <a:solidFill>
                  <a:srgbClr val="B42025"/>
                </a:solidFill>
              </a:rPr>
              <a:t>Group Name: MAS WG</a:t>
            </a:r>
          </a:p>
          <a:p>
            <a:pPr eaLnBrk="1" hangingPunct="1"/>
            <a:r>
              <a:rPr lang="en-US" altLang="ja-JP" dirty="0">
                <a:solidFill>
                  <a:srgbClr val="B42025"/>
                </a:solidFill>
              </a:rPr>
              <a:t>Source: </a:t>
            </a:r>
            <a:r>
              <a:rPr lang="en-US" altLang="ja-JP" dirty="0" smtClean="0">
                <a:solidFill>
                  <a:srgbClr val="B42025"/>
                </a:solidFill>
              </a:rPr>
              <a:t>Martin Bauer, </a:t>
            </a:r>
            <a:r>
              <a:rPr lang="en-US" altLang="ja-JP" dirty="0" smtClean="0">
                <a:solidFill>
                  <a:srgbClr val="B42025"/>
                </a:solidFill>
                <a:hlinkClick r:id="rId4"/>
              </a:rPr>
              <a:t>martin.bauer@neclab.eu</a:t>
            </a:r>
            <a:r>
              <a:rPr lang="en-US" altLang="ja-JP" dirty="0" smtClean="0">
                <a:solidFill>
                  <a:srgbClr val="B42025"/>
                </a:solidFill>
              </a:rPr>
              <a:t>, NEC Europe Ltd. (ETSI)</a:t>
            </a:r>
          </a:p>
          <a:p>
            <a:pPr eaLnBrk="1" hangingPunct="1"/>
            <a:r>
              <a:rPr lang="en-US" altLang="ja-JP" dirty="0" smtClean="0">
                <a:solidFill>
                  <a:srgbClr val="B42025"/>
                </a:solidFill>
              </a:rPr>
              <a:t>Meeting </a:t>
            </a:r>
            <a:r>
              <a:rPr lang="en-US" altLang="ja-JP" dirty="0">
                <a:solidFill>
                  <a:srgbClr val="B42025"/>
                </a:solidFill>
              </a:rPr>
              <a:t>Date: </a:t>
            </a:r>
            <a:r>
              <a:rPr lang="en-US" altLang="ja-JP" dirty="0" smtClean="0">
                <a:solidFill>
                  <a:srgbClr val="B42025"/>
                </a:solidFill>
              </a:rPr>
              <a:t>2015-05-18</a:t>
            </a:r>
            <a:endParaRPr lang="en-US" altLang="ja-JP" dirty="0">
              <a:solidFill>
                <a:srgbClr val="B42025"/>
              </a:solidFill>
            </a:endParaRPr>
          </a:p>
          <a:p>
            <a:pPr eaLnBrk="1" hangingPunct="1"/>
            <a:r>
              <a:rPr lang="en-US" altLang="ja-JP" dirty="0">
                <a:solidFill>
                  <a:srgbClr val="B42025"/>
                </a:solidFill>
              </a:rPr>
              <a:t>Agenda Item: TBD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Disclaimer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The following examples only show general concepts and approaches. They are incomplete sketches meant as a basis for discussion and should not be interpreted as proposals for complete solutions in oneM2M.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8F1F-0A42-45EF-8A72-296B8E1AB4DB}" type="slidenum">
              <a:rPr lang="en-US" altLang="ja-JP" smtClean="0"/>
              <a:pPr/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4426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Information-centric access: How could a purely semantic modelling and access of information look like (Semantic Web)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8F1F-0A42-45EF-8A72-296B8E1AB4DB}" type="slidenum">
              <a:rPr lang="en-US" altLang="ja-JP" smtClean="0"/>
              <a:pPr/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43554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8F1F-0A42-45EF-8A72-296B8E1AB4DB}" type="slidenum">
              <a:rPr lang="en-US" altLang="ja-JP" smtClean="0"/>
              <a:pPr/>
              <a:t>4</a:t>
            </a:fld>
            <a:endParaRPr lang="en-US" altLang="ja-JP"/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175659" y="3864026"/>
            <a:ext cx="3154363" cy="2136775"/>
            <a:chOff x="752793" y="4087772"/>
            <a:chExt cx="3154680" cy="2137041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905208" y="5716750"/>
              <a:ext cx="906554" cy="5080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11762" y="5716750"/>
              <a:ext cx="2095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1811762" y="4087772"/>
              <a:ext cx="0" cy="16289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752793" y="4087772"/>
              <a:ext cx="1058969" cy="4064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urved Connector 9"/>
            <p:cNvCxnSpPr/>
            <p:nvPr/>
          </p:nvCxnSpPr>
          <p:spPr>
            <a:xfrm>
              <a:off x="1811762" y="4087772"/>
              <a:ext cx="2095711" cy="4763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2381732" y="4418013"/>
              <a:ext cx="762077" cy="662069"/>
            </a:xfrm>
            <a:prstGeom prst="rec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pic>
        <p:nvPicPr>
          <p:cNvPr id="12" name="Picture 4" descr="C:\Users\bauer\AppData\Local\Microsoft\Windows\Temporary Internet Files\Content.IE5\B5AWE3DW\0M2e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09" y="4678413"/>
            <a:ext cx="277813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Litebulb"/>
          <p:cNvSpPr>
            <a:spLocks noEditPoints="1" noChangeArrowheads="1"/>
          </p:cNvSpPr>
          <p:nvPr/>
        </p:nvSpPr>
        <p:spPr bwMode="auto">
          <a:xfrm rot="10800000">
            <a:off x="2814084" y="3956101"/>
            <a:ext cx="280988" cy="481012"/>
          </a:xfrm>
          <a:custGeom>
            <a:avLst/>
            <a:gdLst>
              <a:gd name="T0" fmla="*/ 1826864 w 21600"/>
              <a:gd name="T1" fmla="*/ 0 h 21600"/>
              <a:gd name="T2" fmla="*/ 3653729 w 21600"/>
              <a:gd name="T3" fmla="*/ 3857583 h 21600"/>
              <a:gd name="T4" fmla="*/ 0 w 21600"/>
              <a:gd name="T5" fmla="*/ 3857583 h 21600"/>
              <a:gd name="T6" fmla="*/ 1826864 w 21600"/>
              <a:gd name="T7" fmla="*/ 1070726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340768"/>
            <a:ext cx="4114800" cy="4752528"/>
          </a:xfrm>
        </p:spPr>
        <p:txBody>
          <a:bodyPr/>
          <a:lstStyle/>
          <a:p>
            <a:endParaRPr lang="de-DE" sz="1600" dirty="0" smtClean="0"/>
          </a:p>
          <a:p>
            <a:endParaRPr lang="de-DE" sz="16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36712"/>
            <a:ext cx="5931851" cy="313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47434"/>
            <a:ext cx="3527982" cy="245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3923928" y="3592513"/>
            <a:ext cx="504056" cy="454921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028" idx="2"/>
          </p:cNvCxnSpPr>
          <p:nvPr/>
        </p:nvCxnSpPr>
        <p:spPr>
          <a:xfrm>
            <a:off x="5544108" y="3592513"/>
            <a:ext cx="265626" cy="378007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7020272" y="3592513"/>
            <a:ext cx="324036" cy="454921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4572000" y="2996952"/>
            <a:ext cx="1800200" cy="208548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7344308" y="2996952"/>
            <a:ext cx="1007702" cy="208548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de-DE" altLang="en-US" sz="3200" b="1" dirty="0"/>
              <a:t>Information-centric Model </a:t>
            </a:r>
            <a:r>
              <a:rPr lang="de-DE" altLang="en-US" sz="3200" b="1" dirty="0" smtClean="0"/>
              <a:t/>
            </a:r>
            <a:br>
              <a:rPr lang="de-DE" altLang="en-US" sz="3200" b="1" dirty="0" smtClean="0"/>
            </a:br>
            <a:r>
              <a:rPr lang="de-DE" altLang="en-US" sz="3200" b="1" dirty="0" smtClean="0"/>
              <a:t>Example</a:t>
            </a:r>
            <a:r>
              <a:rPr lang="de-DE" altLang="en-US" sz="3200" b="1" dirty="0" smtClean="0"/>
              <a:t>: Building </a:t>
            </a:r>
            <a:r>
              <a:rPr lang="de-DE" altLang="en-US" sz="3200" b="1" dirty="0"/>
              <a:t>Management </a:t>
            </a:r>
            <a:r>
              <a:rPr lang="de-DE" altLang="en-US" sz="3200" b="1" dirty="0" smtClean="0"/>
              <a:t>Application</a:t>
            </a:r>
            <a:r>
              <a:rPr lang="en-GB" altLang="en-US" b="1" dirty="0"/>
              <a:t/>
            </a:r>
            <a:br>
              <a:rPr lang="en-GB" altLang="en-US" b="1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83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de-DE" altLang="en-US" sz="3200" b="1" dirty="0"/>
              <a:t>Information-centric </a:t>
            </a:r>
            <a:r>
              <a:rPr lang="de-DE" altLang="en-US" sz="3200" b="1" dirty="0" smtClean="0"/>
              <a:t>access</a:t>
            </a:r>
            <a:br>
              <a:rPr lang="de-DE" altLang="en-US" sz="3200" b="1" dirty="0" smtClean="0"/>
            </a:br>
            <a:r>
              <a:rPr lang="de-DE" altLang="en-US" sz="3200" b="1" dirty="0" smtClean="0"/>
              <a:t>Example</a:t>
            </a:r>
            <a:r>
              <a:rPr lang="de-DE" altLang="en-US" sz="3200" b="1" dirty="0" smtClean="0"/>
              <a:t>: Building </a:t>
            </a:r>
            <a:r>
              <a:rPr lang="de-DE" altLang="en-US" sz="3200" b="1" dirty="0"/>
              <a:t>Management </a:t>
            </a:r>
            <a:r>
              <a:rPr lang="de-DE" altLang="en-US" sz="3200" b="1" dirty="0" smtClean="0"/>
              <a:t>Application</a:t>
            </a:r>
            <a:r>
              <a:rPr lang="en-GB" altLang="en-US" b="1" dirty="0"/>
              <a:t/>
            </a:r>
            <a:br>
              <a:rPr lang="en-GB" altLang="en-US" b="1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8F1F-0A42-45EF-8A72-296B8E1AB4DB}" type="slidenum">
              <a:rPr lang="en-US" altLang="ja-JP" smtClean="0"/>
              <a:pPr/>
              <a:t>5</a:t>
            </a:fld>
            <a:endParaRPr lang="en-US" altLang="ja-JP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968552"/>
          </a:xfrm>
        </p:spPr>
        <p:txBody>
          <a:bodyPr>
            <a:normAutofit fontScale="92500" lnSpcReduction="20000"/>
          </a:bodyPr>
          <a:lstStyle/>
          <a:p>
            <a:r>
              <a:rPr lang="de-DE" sz="1600" dirty="0" smtClean="0"/>
              <a:t>Get temperature measured by </a:t>
            </a:r>
            <a:r>
              <a:rPr lang="de-DE" sz="1600" dirty="0" smtClean="0"/>
              <a:t>TemperatureSensor456 (RETRIEVE)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PREFIX bo: &lt;http://onem2m.org/buildingOntology#&gt;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SELECT ?temp 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WHERE { bo:TemperatureSensor456 bo:hasTemperatureMeasurement ?measurement .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               ?measurement bo:hasTemperatureValue ?temp </a:t>
            </a:r>
            <a:r>
              <a:rPr lang="de-DE" sz="1400" dirty="0" smtClean="0">
                <a:solidFill>
                  <a:schemeClr val="tx2"/>
                </a:solidFill>
              </a:rPr>
              <a:t>}</a:t>
            </a:r>
            <a:br>
              <a:rPr lang="de-DE" sz="1400" dirty="0" smtClean="0">
                <a:solidFill>
                  <a:schemeClr val="tx2"/>
                </a:solidFill>
              </a:rPr>
            </a:br>
            <a:r>
              <a:rPr lang="de-DE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25.5^^&lt;http://www.w3.org/2001/XMLSchema#double&gt;</a:t>
            </a:r>
            <a:endParaRPr lang="de-DE" sz="2400" dirty="0" smtClean="0">
              <a:solidFill>
                <a:schemeClr val="tx2"/>
              </a:solidFill>
            </a:endParaRPr>
          </a:p>
          <a:p>
            <a:r>
              <a:rPr lang="de-DE" sz="1600" dirty="0" smtClean="0"/>
              <a:t>Get temperature measured by all individuals of type </a:t>
            </a:r>
            <a:r>
              <a:rPr lang="de-DE" sz="1600" dirty="0" smtClean="0"/>
              <a:t>TemperatureSensor (DISCOVER)</a:t>
            </a:r>
            <a:endParaRPr lang="de-DE" sz="1600" dirty="0" smtClean="0"/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PREFIX bo: &lt;http://onem2m.org/buildingOntology#&gt;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SELECT ?sensor ?temp 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WHERE { ?sensor bo:hasTemperatureMeasurement ?tempMeasurement .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               ?tempMeasurement bo:hasTemperatureValue ?temp </a:t>
            </a:r>
            <a:r>
              <a:rPr lang="de-DE" sz="1400" dirty="0" smtClean="0">
                <a:solidFill>
                  <a:schemeClr val="tx2"/>
                </a:solidFill>
              </a:rPr>
              <a:t>}</a:t>
            </a:r>
            <a:br>
              <a:rPr lang="de-DE" sz="1400" dirty="0" smtClean="0">
                <a:solidFill>
                  <a:schemeClr val="tx2"/>
                </a:solidFill>
              </a:rPr>
            </a:br>
            <a:r>
              <a:rPr lang="de-DE" sz="1400" dirty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de-DE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TemperatureSensor</a:t>
            </a:r>
            <a:r>
              <a:rPr lang="de-DE" sz="1400" dirty="0">
                <a:solidFill>
                  <a:schemeClr val="tx2"/>
                </a:solidFill>
                <a:sym typeface="Wingdings" panose="05000000000000000000" pitchFamily="2" charset="2"/>
              </a:rPr>
              <a:t>	25.5^^&lt;http://www.w3.org/2001/XMLSchema#double</a:t>
            </a:r>
            <a:r>
              <a:rPr lang="de-DE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&gt;</a:t>
            </a:r>
            <a:endParaRPr lang="de-DE" sz="1400" dirty="0">
              <a:solidFill>
                <a:schemeClr val="tx2"/>
              </a:solidFill>
            </a:endParaRPr>
          </a:p>
          <a:p>
            <a:r>
              <a:rPr lang="de-DE" sz="1600" dirty="0" smtClean="0"/>
              <a:t>Get </a:t>
            </a:r>
            <a:r>
              <a:rPr lang="de-DE" sz="1600" dirty="0" smtClean="0"/>
              <a:t>room temperature </a:t>
            </a:r>
            <a:r>
              <a:rPr lang="de-DE" sz="1600" dirty="0" smtClean="0"/>
              <a:t>of </a:t>
            </a:r>
            <a:r>
              <a:rPr lang="de-DE" sz="1600" dirty="0" smtClean="0"/>
              <a:t>MeetingRoom123 (RETRIEVE)</a:t>
            </a:r>
            <a:endParaRPr lang="de-DE" sz="1600" dirty="0" smtClean="0"/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PREFIX bo: &lt;http://onem2m.org/buildingOntology#&gt;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SELECT ?temp 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WHERE { bo:MeetingRoom123 bo:hasRoomTemperature ?roomTemperature .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               ?roomTemperature bo:hasTemperatureValue ?temp </a:t>
            </a:r>
            <a:r>
              <a:rPr lang="de-DE" sz="1400" dirty="0" smtClean="0">
                <a:solidFill>
                  <a:schemeClr val="tx2"/>
                </a:solidFill>
              </a:rPr>
              <a:t>}</a:t>
            </a:r>
          </a:p>
          <a:p>
            <a:pPr marL="400050" lvl="1" indent="0">
              <a:buNone/>
            </a:pPr>
            <a:r>
              <a:rPr lang="de-DE" sz="1400" dirty="0">
                <a:solidFill>
                  <a:schemeClr val="tx2"/>
                </a:solidFill>
                <a:sym typeface="Wingdings" panose="05000000000000000000" pitchFamily="2" charset="2"/>
              </a:rPr>
              <a:t> 25.5^^&lt;http://www.w3.org/2001/XMLSchema#double&gt;</a:t>
            </a:r>
            <a:endParaRPr lang="de-DE" sz="1400" dirty="0">
              <a:solidFill>
                <a:schemeClr val="tx2"/>
              </a:solidFill>
            </a:endParaRPr>
          </a:p>
          <a:p>
            <a:r>
              <a:rPr lang="de-DE" sz="1600" dirty="0" smtClean="0"/>
              <a:t>Get </a:t>
            </a:r>
            <a:r>
              <a:rPr lang="de-DE" sz="1600" dirty="0" smtClean="0"/>
              <a:t>room temperature </a:t>
            </a:r>
            <a:r>
              <a:rPr lang="de-DE" sz="1600" dirty="0" smtClean="0"/>
              <a:t>of all individuals of type </a:t>
            </a:r>
            <a:r>
              <a:rPr lang="de-DE" sz="1600" dirty="0" smtClean="0"/>
              <a:t>Room (DISCOVER)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PREFIX bo: &lt;http://onem2m.org/buildingOntology#&gt;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SELECT ?room ?temp 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WHERE { ?room bo:hasRoomTemperature ?roomTemperature .</a:t>
            </a:r>
          </a:p>
          <a:p>
            <a:pPr marL="457200" lvl="1" indent="0">
              <a:buNone/>
            </a:pPr>
            <a:r>
              <a:rPr lang="de-DE" sz="1400" dirty="0">
                <a:solidFill>
                  <a:schemeClr val="tx2"/>
                </a:solidFill>
              </a:rPr>
              <a:t>               ?roomTemperature bo:hasTemperatureValue ?temp </a:t>
            </a:r>
            <a:r>
              <a:rPr lang="de-DE" sz="1400" dirty="0" smtClean="0">
                <a:solidFill>
                  <a:schemeClr val="tx2"/>
                </a:solidFill>
              </a:rPr>
              <a:t>}</a:t>
            </a:r>
            <a:br>
              <a:rPr lang="de-DE" sz="1400" dirty="0" smtClean="0">
                <a:solidFill>
                  <a:schemeClr val="tx2"/>
                </a:solidFill>
              </a:rPr>
            </a:br>
            <a:r>
              <a:rPr lang="de-DE" sz="1400" dirty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de-DE" sz="1400" dirty="0">
                <a:solidFill>
                  <a:schemeClr val="tx2"/>
                </a:solidFill>
                <a:sym typeface="Wingdings" panose="05000000000000000000" pitchFamily="2" charset="2"/>
              </a:rPr>
              <a:t>MeetingRoom123	25.5</a:t>
            </a:r>
            <a:r>
              <a:rPr lang="de-DE" sz="1400" dirty="0">
                <a:solidFill>
                  <a:schemeClr val="tx2"/>
                </a:solidFill>
                <a:sym typeface="Wingdings" panose="05000000000000000000" pitchFamily="2" charset="2"/>
              </a:rPr>
              <a:t>^^&lt;http://www.w3.org/2001/XMLSchema#double&gt;</a:t>
            </a:r>
            <a:endParaRPr lang="de-DE" sz="1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de-DE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4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926" y="0"/>
            <a:ext cx="8229600" cy="1143000"/>
          </a:xfrm>
        </p:spPr>
        <p:txBody>
          <a:bodyPr/>
          <a:lstStyle/>
          <a:p>
            <a:r>
              <a:rPr lang="de-DE" altLang="en-US" sz="3200" b="1" dirty="0"/>
              <a:t>Simple Resource </a:t>
            </a:r>
            <a:r>
              <a:rPr lang="de-DE" altLang="en-US" sz="3200" b="1" dirty="0" smtClean="0"/>
              <a:t>Mapping</a:t>
            </a:r>
            <a:br>
              <a:rPr lang="de-DE" altLang="en-US" sz="3200" b="1" dirty="0" smtClean="0"/>
            </a:br>
            <a:r>
              <a:rPr lang="de-DE" altLang="en-US" sz="3200" b="1" dirty="0" smtClean="0"/>
              <a:t>Example</a:t>
            </a:r>
            <a:r>
              <a:rPr lang="de-DE" altLang="en-US" sz="3200" b="1" dirty="0"/>
              <a:t>: Building Management </a:t>
            </a:r>
            <a:r>
              <a:rPr lang="de-DE" altLang="en-US" sz="3200" b="1" dirty="0" smtClean="0"/>
              <a:t>Application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8F1F-0A42-45EF-8A72-296B8E1AB4DB}" type="slidenum">
              <a:rPr lang="en-US" altLang="ja-JP" smtClean="0"/>
              <a:pPr/>
              <a:t>6</a:t>
            </a:fld>
            <a:endParaRPr lang="en-US" altLang="ja-JP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24944"/>
            <a:ext cx="3527982" cy="245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23527" y="1182316"/>
            <a:ext cx="88204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Mapping Rules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Device </a:t>
            </a:r>
            <a:r>
              <a:rPr lang="de-DE" dirty="0" smtClean="0">
                <a:sym typeface="Wingdings" panose="05000000000000000000" pitchFamily="2" charset="2"/>
              </a:rPr>
              <a:t> AE Resource (have functionality, e.g. measure temperature, actuate light)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sym typeface="Wingdings" panose="05000000000000000000" pitchFamily="2" charset="2"/>
              </a:rPr>
              <a:t>Thing(IoT)  AE Resource (may have functionality)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sym typeface="Wingdings" panose="05000000000000000000" pitchFamily="2" charset="2"/>
              </a:rPr>
              <a:t>Property  Container storing instances(temperature measurements, light status)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sym typeface="Wingdings" panose="05000000000000000000" pitchFamily="2" charset="2"/>
              </a:rPr>
              <a:t>Information pertaining to Devices, Things, Properties not covered  semantic descriptor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sym typeface="Wingdings" panose="05000000000000000000" pitchFamily="2" charset="2"/>
              </a:rPr>
              <a:t>Links AE-property  semantic descriptor</a:t>
            </a:r>
            <a:endParaRPr lang="en-GB" dirty="0"/>
          </a:p>
        </p:txBody>
      </p:sp>
      <p:grpSp>
        <p:nvGrpSpPr>
          <p:cNvPr id="26" name="Group 25"/>
          <p:cNvGrpSpPr/>
          <p:nvPr/>
        </p:nvGrpSpPr>
        <p:grpSpPr>
          <a:xfrm>
            <a:off x="4860033" y="2924945"/>
            <a:ext cx="2286625" cy="1585459"/>
            <a:chOff x="4860032" y="2924944"/>
            <a:chExt cx="2921115" cy="2113921"/>
          </a:xfrm>
        </p:grpSpPr>
        <p:sp>
          <p:nvSpPr>
            <p:cNvPr id="18" name="Rectangle 17"/>
            <p:cNvSpPr/>
            <p:nvPr/>
          </p:nvSpPr>
          <p:spPr>
            <a:xfrm>
              <a:off x="4860032" y="2924944"/>
              <a:ext cx="1512168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 smtClean="0"/>
                <a:t>Temperature</a:t>
              </a:r>
              <a:br>
                <a:rPr lang="de-DE" sz="1200" dirty="0" smtClean="0"/>
              </a:br>
              <a:r>
                <a:rPr lang="de-DE" sz="1200" dirty="0" smtClean="0"/>
                <a:t>Sensor456-AE</a:t>
              </a:r>
              <a:endParaRPr lang="en-GB" sz="12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292079" y="3648493"/>
              <a:ext cx="214363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dirty="0" smtClean="0"/>
                <a:t>Temperature</a:t>
              </a:r>
              <a:br>
                <a:rPr lang="de-DE" sz="1100" dirty="0" smtClean="0"/>
              </a:br>
              <a:r>
                <a:rPr lang="de-DE" sz="1100" dirty="0" smtClean="0"/>
                <a:t>Measurement-Container</a:t>
              </a:r>
              <a:endParaRPr lang="en-GB" sz="1100" dirty="0"/>
            </a:p>
          </p:txBody>
        </p:sp>
        <p:cxnSp>
          <p:nvCxnSpPr>
            <p:cNvPr id="21" name="Elbow Connector 20"/>
            <p:cNvCxnSpPr>
              <a:endCxn id="19" idx="1"/>
            </p:cNvCxnSpPr>
            <p:nvPr/>
          </p:nvCxnSpPr>
          <p:spPr>
            <a:xfrm rot="16200000" flipH="1">
              <a:off x="4912301" y="3520743"/>
              <a:ext cx="471523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5764923" y="4534809"/>
              <a:ext cx="201622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dirty="0" smtClean="0"/>
                <a:t>Temperature</a:t>
              </a:r>
              <a:br>
                <a:rPr lang="de-DE" sz="1100" dirty="0" smtClean="0"/>
              </a:br>
              <a:r>
                <a:rPr lang="de-DE" sz="1100" dirty="0" smtClean="0"/>
                <a:t>Measurement1</a:t>
              </a:r>
              <a:endParaRPr lang="en-GB" sz="1100" dirty="0"/>
            </a:p>
          </p:txBody>
        </p:sp>
        <p:cxnSp>
          <p:nvCxnSpPr>
            <p:cNvPr id="25" name="Elbow Connector 24"/>
            <p:cNvCxnSpPr>
              <a:endCxn id="24" idx="1"/>
            </p:cNvCxnSpPr>
            <p:nvPr/>
          </p:nvCxnSpPr>
          <p:spPr>
            <a:xfrm rot="16200000" flipH="1">
              <a:off x="5306459" y="4328374"/>
              <a:ext cx="628897" cy="288029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4883129" y="4648436"/>
            <a:ext cx="2376264" cy="1463436"/>
            <a:chOff x="4860032" y="2924944"/>
            <a:chExt cx="3035627" cy="1951226"/>
          </a:xfrm>
        </p:grpSpPr>
        <p:sp>
          <p:nvSpPr>
            <p:cNvPr id="29" name="Rectangle 28"/>
            <p:cNvSpPr/>
            <p:nvPr/>
          </p:nvSpPr>
          <p:spPr>
            <a:xfrm>
              <a:off x="4860032" y="2924944"/>
              <a:ext cx="1512168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 smtClean="0"/>
                <a:t>Light</a:t>
              </a:r>
              <a:br>
                <a:rPr lang="de-DE" sz="1200" dirty="0" smtClean="0"/>
              </a:br>
              <a:r>
                <a:rPr lang="de-DE" sz="1200" dirty="0" smtClean="0"/>
                <a:t>Bulb789-AE</a:t>
              </a:r>
              <a:endParaRPr lang="en-GB" sz="1200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292079" y="3648493"/>
              <a:ext cx="214363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dirty="0" smtClean="0"/>
                <a:t>Light</a:t>
              </a:r>
              <a:br>
                <a:rPr lang="de-DE" sz="1100" dirty="0" smtClean="0"/>
              </a:br>
              <a:r>
                <a:rPr lang="de-DE" sz="1100" dirty="0" smtClean="0"/>
                <a:t>Status-Container</a:t>
              </a:r>
              <a:endParaRPr lang="en-GB" sz="1100" dirty="0"/>
            </a:p>
          </p:txBody>
        </p:sp>
        <p:cxnSp>
          <p:nvCxnSpPr>
            <p:cNvPr id="31" name="Elbow Connector 30"/>
            <p:cNvCxnSpPr>
              <a:endCxn id="30" idx="1"/>
            </p:cNvCxnSpPr>
            <p:nvPr/>
          </p:nvCxnSpPr>
          <p:spPr>
            <a:xfrm rot="16200000" flipH="1">
              <a:off x="4912301" y="3520743"/>
              <a:ext cx="471523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5879435" y="4372114"/>
              <a:ext cx="201622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dirty="0" smtClean="0"/>
                <a:t>LightStatus2</a:t>
              </a:r>
              <a:endParaRPr lang="en-GB" sz="1100" dirty="0"/>
            </a:p>
          </p:txBody>
        </p:sp>
        <p:cxnSp>
          <p:nvCxnSpPr>
            <p:cNvPr id="33" name="Elbow Connector 32"/>
            <p:cNvCxnSpPr>
              <a:endCxn id="32" idx="1"/>
            </p:cNvCxnSpPr>
            <p:nvPr/>
          </p:nvCxnSpPr>
          <p:spPr>
            <a:xfrm rot="16200000" flipH="1">
              <a:off x="5499658" y="4244365"/>
              <a:ext cx="471522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/>
          <p:cNvSpPr/>
          <p:nvPr/>
        </p:nvSpPr>
        <p:spPr>
          <a:xfrm>
            <a:off x="7502929" y="2924943"/>
            <a:ext cx="1183713" cy="378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/>
              <a:t>Meeting</a:t>
            </a:r>
            <a:br>
              <a:rPr lang="de-DE" sz="1200" dirty="0" smtClean="0"/>
            </a:br>
            <a:r>
              <a:rPr lang="de-DE" sz="1200" dirty="0" smtClean="0"/>
              <a:t>Room123-AE</a:t>
            </a:r>
            <a:endParaRPr lang="en-GB" sz="1200" dirty="0"/>
          </a:p>
        </p:txBody>
      </p:sp>
      <p:cxnSp>
        <p:nvCxnSpPr>
          <p:cNvPr id="36" name="Elbow Connector 35"/>
          <p:cNvCxnSpPr>
            <a:stCxn id="34" idx="2"/>
            <a:endCxn id="19" idx="3"/>
          </p:cNvCxnSpPr>
          <p:nvPr/>
        </p:nvCxnSpPr>
        <p:spPr>
          <a:xfrm rot="5400000">
            <a:off x="7308698" y="2870547"/>
            <a:ext cx="353647" cy="121853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34" idx="2"/>
            <a:endCxn id="30" idx="3"/>
          </p:cNvCxnSpPr>
          <p:nvPr/>
        </p:nvCxnSpPr>
        <p:spPr>
          <a:xfrm rot="5400000">
            <a:off x="6458500" y="3743841"/>
            <a:ext cx="2077138" cy="119543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6179272" y="3048608"/>
            <a:ext cx="913008" cy="345666"/>
          </a:xfrm>
          <a:prstGeom prst="rect">
            <a:avLst/>
          </a:prstGeom>
          <a:solidFill>
            <a:srgbClr val="FFFF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Semantic Descriptor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087133" y="3733194"/>
            <a:ext cx="913008" cy="345666"/>
          </a:xfrm>
          <a:prstGeom prst="rect">
            <a:avLst/>
          </a:prstGeom>
          <a:solidFill>
            <a:srgbClr val="FFFF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Semantic Descriptor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29782" y="4595502"/>
            <a:ext cx="913008" cy="345666"/>
          </a:xfrm>
          <a:prstGeom prst="rect">
            <a:avLst/>
          </a:prstGeom>
          <a:solidFill>
            <a:srgbClr val="FFFF66"/>
          </a:solidFill>
          <a:ln>
            <a:solidFill>
              <a:srgbClr val="CC99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Semantic Descriptor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43" name="Elbow Connector 42"/>
          <p:cNvCxnSpPr>
            <a:stCxn id="18" idx="3"/>
            <a:endCxn id="39" idx="1"/>
          </p:cNvCxnSpPr>
          <p:nvPr/>
        </p:nvCxnSpPr>
        <p:spPr>
          <a:xfrm>
            <a:off x="6043746" y="3113968"/>
            <a:ext cx="135526" cy="10747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19" idx="3"/>
            <a:endCxn id="40" idx="1"/>
          </p:cNvCxnSpPr>
          <p:nvPr/>
        </p:nvCxnSpPr>
        <p:spPr>
          <a:xfrm>
            <a:off x="6876255" y="3656636"/>
            <a:ext cx="210878" cy="24939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24" idx="2"/>
            <a:endCxn id="42" idx="1"/>
          </p:cNvCxnSpPr>
          <p:nvPr/>
        </p:nvCxnSpPr>
        <p:spPr>
          <a:xfrm rot="16200000" flipH="1">
            <a:off x="6514684" y="4353236"/>
            <a:ext cx="257931" cy="57226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7426081" y="5466600"/>
            <a:ext cx="913008" cy="345666"/>
          </a:xfrm>
          <a:prstGeom prst="rect">
            <a:avLst/>
          </a:prstGeom>
          <a:solidFill>
            <a:srgbClr val="FFFF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Semantic Descriptor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54" name="Elbow Connector 53"/>
          <p:cNvCxnSpPr>
            <a:stCxn id="30" idx="3"/>
            <a:endCxn id="53" idx="1"/>
          </p:cNvCxnSpPr>
          <p:nvPr/>
        </p:nvCxnSpPr>
        <p:spPr>
          <a:xfrm>
            <a:off x="6899351" y="5380127"/>
            <a:ext cx="526730" cy="259306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8231392" y="3381192"/>
            <a:ext cx="913008" cy="345666"/>
          </a:xfrm>
          <a:prstGeom prst="rect">
            <a:avLst/>
          </a:prstGeom>
          <a:solidFill>
            <a:srgbClr val="FFFF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Semantic Descriptor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57" name="Elbow Connector 56"/>
          <p:cNvCxnSpPr>
            <a:stCxn id="34" idx="2"/>
            <a:endCxn id="56" idx="1"/>
          </p:cNvCxnSpPr>
          <p:nvPr/>
        </p:nvCxnSpPr>
        <p:spPr>
          <a:xfrm rot="16200000" flipH="1">
            <a:off x="8037571" y="3360204"/>
            <a:ext cx="251036" cy="13660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7456034" y="6197943"/>
            <a:ext cx="913008" cy="345666"/>
          </a:xfrm>
          <a:prstGeom prst="rect">
            <a:avLst/>
          </a:prstGeom>
          <a:solidFill>
            <a:srgbClr val="FFFF66"/>
          </a:solidFill>
          <a:ln>
            <a:solidFill>
              <a:srgbClr val="CC99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Semantic Descriptor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66" name="Elbow Connector 65"/>
          <p:cNvCxnSpPr>
            <a:endCxn id="65" idx="1"/>
          </p:cNvCxnSpPr>
          <p:nvPr/>
        </p:nvCxnSpPr>
        <p:spPr>
          <a:xfrm rot="16200000" flipH="1">
            <a:off x="7040936" y="5955677"/>
            <a:ext cx="257931" cy="57226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75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z="3200" b="1" dirty="0" smtClean="0"/>
              <a:t>Discovery for Simple Resource Mapping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de-DE" sz="1400" dirty="0">
              <a:solidFill>
                <a:schemeClr val="tx2"/>
              </a:solidFill>
            </a:endParaRPr>
          </a:p>
          <a:p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8F1F-0A42-45EF-8A72-296B8E1AB4DB}" type="slidenum">
              <a:rPr lang="en-US" altLang="ja-JP" smtClean="0"/>
              <a:pPr/>
              <a:t>7</a:t>
            </a:fld>
            <a:endParaRPr lang="en-US" altLang="ja-JP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1340768"/>
            <a:ext cx="8219256" cy="49685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600" dirty="0" smtClean="0"/>
              <a:t>Discover all Resources (AEs) that represent instances of the semantic type TemperatureSensor</a:t>
            </a:r>
          </a:p>
          <a:p>
            <a:pPr lvl="1"/>
            <a:r>
              <a:rPr lang="de-DE" sz="1400" dirty="0" smtClean="0">
                <a:solidFill>
                  <a:schemeClr val="tx2"/>
                </a:solidFill>
              </a:rPr>
              <a:t>Discovery has to take into account content of semantic descriptor of AE resources</a:t>
            </a:r>
          </a:p>
          <a:p>
            <a:r>
              <a:rPr lang="de-DE" sz="1600" dirty="0" smtClean="0"/>
              <a:t>Get temperature information of all TemperatureSensors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Use discovery step above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Retrieve semantic descriptor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Use information from semantic descriptor to identify containers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Retrieve value from containers</a:t>
            </a:r>
            <a:r>
              <a:rPr lang="de-DE" sz="1400" dirty="0"/>
              <a:t> </a:t>
            </a:r>
            <a:endParaRPr lang="de-DE" sz="1400" dirty="0" smtClean="0"/>
          </a:p>
          <a:p>
            <a:r>
              <a:rPr lang="de-DE" sz="1800" dirty="0"/>
              <a:t>Discover all Resources (AEs) that represent instances of the semantic type </a:t>
            </a:r>
            <a:r>
              <a:rPr lang="de-DE" sz="1800" dirty="0" smtClean="0"/>
              <a:t>Room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Discovery has to take into account content of semantic descriptor of AE resources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Reasoning step needed: MeetingRoom123 is of type MeetingRoom, which is a subtype of Room</a:t>
            </a:r>
          </a:p>
          <a:p>
            <a:r>
              <a:rPr lang="de-DE" sz="1600" dirty="0"/>
              <a:t>Get temperature information of all </a:t>
            </a:r>
            <a:r>
              <a:rPr lang="de-DE" sz="1600" dirty="0" smtClean="0"/>
              <a:t>Rooms</a:t>
            </a:r>
            <a:endParaRPr lang="de-DE" sz="1600" dirty="0"/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Use discovery step above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Retrieve semantic descriptor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Use information from semantic descriptor to identify containers</a:t>
            </a:r>
          </a:p>
          <a:p>
            <a:pPr lvl="1"/>
            <a:r>
              <a:rPr lang="de-DE" sz="1400" dirty="0">
                <a:solidFill>
                  <a:schemeClr val="tx2"/>
                </a:solidFill>
              </a:rPr>
              <a:t>Retrieve value from containers</a:t>
            </a:r>
            <a:r>
              <a:rPr lang="de-DE" sz="1400" dirty="0"/>
              <a:t> </a:t>
            </a:r>
          </a:p>
          <a:p>
            <a:pPr marL="0" indent="0">
              <a:buNone/>
            </a:pPr>
            <a:endParaRPr lang="de-DE" sz="1800" dirty="0"/>
          </a:p>
          <a:p>
            <a:endParaRPr lang="de-DE" sz="1400" dirty="0" smtClean="0">
              <a:solidFill>
                <a:schemeClr val="tx2"/>
              </a:solidFill>
            </a:endParaRPr>
          </a:p>
          <a:p>
            <a:pPr marL="0" indent="0">
              <a:buFont typeface="Arial" charset="0"/>
              <a:buNone/>
            </a:pPr>
            <a:endParaRPr lang="de-DE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08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eM2M-MAS-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oneM2M-MAS-2014</Template>
  <TotalTime>4913</TotalTime>
  <Words>526</Words>
  <Application>Microsoft Office PowerPoint</Application>
  <PresentationFormat>On-screen Show (4:3)</PresentationFormat>
  <Paragraphs>82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oneM2M-MAS-2014</vt:lpstr>
      <vt:lpstr>Semantic Discovery</vt:lpstr>
      <vt:lpstr>Disclaimer</vt:lpstr>
      <vt:lpstr>Overview</vt:lpstr>
      <vt:lpstr>Information-centric Model  Example: Building Management Application </vt:lpstr>
      <vt:lpstr>Information-centric access Example: Building Management Application </vt:lpstr>
      <vt:lpstr>Simple Resource Mapping Example: Building Management Application</vt:lpstr>
      <vt:lpstr>Discovery for Simple Resource Mapping</vt:lpstr>
    </vt:vector>
  </TitlesOfParts>
  <Company>NEC Europe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Semantic Discovery</dc:title>
  <dc:creator>Martin Bauer</dc:creator>
  <cp:lastModifiedBy>Martin Bauer</cp:lastModifiedBy>
  <cp:revision>23</cp:revision>
  <dcterms:created xsi:type="dcterms:W3CDTF">2015-05-13T20:37:28Z</dcterms:created>
  <dcterms:modified xsi:type="dcterms:W3CDTF">2015-05-17T23:01:46Z</dcterms:modified>
</cp:coreProperties>
</file>