
<file path=[Content_Types].xml><?xml version="1.0" encoding="utf-8"?>
<Types xmlns="http://schemas.openxmlformats.org/package/2006/content-types">
  <Default Extension="png" ContentType="image/png"/>
  <Default Extension="vsd" ContentType="application/vnd.visio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pptx" ContentType="application/vnd.openxmlformats-officedocument.presentationml.presentation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3"/>
  </p:sldMasterIdLst>
  <p:notesMasterIdLst>
    <p:notesMasterId r:id="rId14"/>
  </p:notesMasterIdLst>
  <p:handoutMasterIdLst>
    <p:handoutMasterId r:id="rId15"/>
  </p:handoutMasterIdLst>
  <p:sldIdLst>
    <p:sldId id="256" r:id="rId4"/>
    <p:sldId id="315" r:id="rId5"/>
    <p:sldId id="321" r:id="rId6"/>
    <p:sldId id="307" r:id="rId7"/>
    <p:sldId id="318" r:id="rId8"/>
    <p:sldId id="319" r:id="rId9"/>
    <p:sldId id="320" r:id="rId10"/>
    <p:sldId id="322" r:id="rId11"/>
    <p:sldId id="317" r:id="rId12"/>
    <p:sldId id="323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alina Mladin" initials="CMM" lastIdx="1" clrIdx="0">
    <p:extLst>
      <p:ext uri="{19B8F6BF-5375-455C-9EA6-DF929625EA0E}">
        <p15:presenceInfo xmlns:p15="http://schemas.microsoft.com/office/powerpoint/2012/main" userId="Catalina Mlad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42" autoAdjust="0"/>
    <p:restoredTop sz="94660"/>
  </p:normalViewPr>
  <p:slideViewPr>
    <p:cSldViewPr>
      <p:cViewPr varScale="1">
        <p:scale>
          <a:sx n="69" d="100"/>
          <a:sy n="69" d="100"/>
        </p:scale>
        <p:origin x="69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ja-JP" altLang="ja-JP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B964617-FCDD-479E-93E2-227AD841101D}" type="datetimeFigureOut">
              <a:rPr lang="en-US" altLang="ja-JP"/>
              <a:pPr/>
              <a:t>7/20/2015</a:t>
            </a:fld>
            <a:endParaRPr lang="en-US" altLang="ja-JP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ja-JP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A9E42A0-60A4-44F9-A67D-6535B2B28AB7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14073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B9A2F22-A311-4355-9577-C1891B8573E1}" type="datetimeFigureOut">
              <a:rPr lang="ko-KR" altLang="en-US"/>
              <a:pPr/>
              <a:t>2015-07-20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808D03-7E3F-4F16-B15C-B4D71E5CD6F8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13737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4340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36F1165D-C358-4627-9AEE-92474872A3BA}" type="slidenum">
              <a:rPr lang="ko-KR" altLang="en-US"/>
              <a:pPr eaLnBrk="1" hangingPunct="1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1275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1868990-A3D6-4D53-ACDF-0066A8D1BC40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50380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テキスト ボックス 4"/>
          <p:cNvSpPr txBox="1">
            <a:spLocks noChangeArrowheads="1"/>
          </p:cNvSpPr>
          <p:nvPr userDrawn="1"/>
        </p:nvSpPr>
        <p:spPr bwMode="auto">
          <a:xfrm>
            <a:off x="457200" y="6324600"/>
            <a:ext cx="5943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kumimoji="1" lang="en-US" altLang="ja-JP" dirty="0" smtClean="0"/>
              <a:t>oneM2M-MAS-2015-XXXX</a:t>
            </a:r>
            <a:endParaRPr kumimoji="1" lang="ja-JP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65D8F1F-0A42-45EF-8A72-296B8E1AB4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26268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9413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0425" cy="473075"/>
          </a:xfrm>
          <a:prstGeom prst="rect">
            <a:avLst/>
          </a:prstGeom>
        </p:spPr>
        <p:txBody>
          <a:bodyPr lIns="82945" tIns="41473" rIns="82945" bIns="41473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7375" y="6248400"/>
            <a:ext cx="2897188" cy="473075"/>
          </a:xfrm>
          <a:prstGeom prst="rect">
            <a:avLst/>
          </a:prstGeom>
        </p:spPr>
        <p:txBody>
          <a:bodyPr lIns="82945" tIns="41473" rIns="82945" bIns="41473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6375" y="6248400"/>
            <a:ext cx="2128838" cy="473075"/>
          </a:xfrm>
          <a:prstGeom prst="rect">
            <a:avLst/>
          </a:prstGeom>
        </p:spPr>
        <p:txBody>
          <a:bodyPr vert="horz" wrap="square" lIns="82945" tIns="41473" rIns="82945" bIns="41473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3C1F368-8006-4478-B9D2-F1533B9242FE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575194006"/>
      </p:ext>
    </p:extLst>
  </p:cSld>
  <p:clrMapOvr>
    <a:masterClrMapping/>
  </p:clrMapOvr>
  <p:transition spd="slow"/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4" r:id="rId3"/>
    <p:sldLayoutId id="214748372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_Presentation1.ppt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Visio_2003-2010_Drawing1.vsd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endParaRPr lang="ja-JP" altLang="ja-JP">
              <a:solidFill>
                <a:srgbClr val="FFFFFF"/>
              </a:solidFill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573017"/>
            <a:ext cx="7772400" cy="1608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ja-JP" sz="4800" b="1" dirty="0" smtClean="0">
                <a:solidFill>
                  <a:srgbClr val="A0A0A3"/>
                </a:solidFill>
              </a:rPr>
              <a:t>Ontology Resource</a:t>
            </a:r>
            <a:br>
              <a:rPr lang="en-US" altLang="ja-JP" sz="4800" b="1" dirty="0" smtClean="0">
                <a:solidFill>
                  <a:srgbClr val="A0A0A3"/>
                </a:solidFill>
              </a:rPr>
            </a:br>
            <a:r>
              <a:rPr lang="en-US" altLang="ja-JP" sz="4800" b="1" dirty="0" smtClean="0">
                <a:solidFill>
                  <a:srgbClr val="A0A0A3"/>
                </a:solidFill>
              </a:rPr>
              <a:t>Discussion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591591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ja-JP" dirty="0">
                <a:solidFill>
                  <a:srgbClr val="B42025"/>
                </a:solidFill>
              </a:rPr>
              <a:t>Group Name: MAS WG</a:t>
            </a:r>
          </a:p>
          <a:p>
            <a:pPr eaLnBrk="1" hangingPunct="1"/>
            <a:r>
              <a:rPr lang="en-US" altLang="ja-JP" dirty="0">
                <a:solidFill>
                  <a:srgbClr val="B42025"/>
                </a:solidFill>
              </a:rPr>
              <a:t>Source: </a:t>
            </a:r>
            <a:r>
              <a:rPr lang="en-US" altLang="ja-JP" dirty="0" smtClean="0">
                <a:solidFill>
                  <a:srgbClr val="B42025"/>
                </a:solidFill>
              </a:rPr>
              <a:t>Catalina Mladin,  </a:t>
            </a:r>
            <a:r>
              <a:rPr lang="en-US" altLang="ja-JP" dirty="0" smtClean="0">
                <a:solidFill>
                  <a:srgbClr val="B42025"/>
                </a:solidFill>
              </a:rPr>
              <a:t>Hongkun Li, Bob Flynn; InterDigital</a:t>
            </a:r>
            <a:r>
              <a:rPr lang="en-US" altLang="ja-JP" dirty="0">
                <a:solidFill>
                  <a:srgbClr val="B42025"/>
                </a:solidFill>
              </a:rPr>
              <a:t>.</a:t>
            </a:r>
            <a:r>
              <a:rPr lang="en-US" altLang="ja-JP" dirty="0" smtClean="0">
                <a:solidFill>
                  <a:srgbClr val="B42025"/>
                </a:solidFill>
              </a:rPr>
              <a:t>  </a:t>
            </a:r>
          </a:p>
          <a:p>
            <a:pPr eaLnBrk="1" hangingPunct="1"/>
            <a:r>
              <a:rPr lang="en-US" altLang="ja-JP" dirty="0" smtClean="0">
                <a:solidFill>
                  <a:srgbClr val="B42025"/>
                </a:solidFill>
              </a:rPr>
              <a:t>Catalina.Mladin@InterDigital.com</a:t>
            </a:r>
            <a:endParaRPr lang="en-US" altLang="ja-JP" dirty="0" smtClean="0">
              <a:solidFill>
                <a:srgbClr val="B42025"/>
              </a:solidFill>
            </a:endParaRPr>
          </a:p>
          <a:p>
            <a:pPr eaLnBrk="1" hangingPunct="1"/>
            <a:r>
              <a:rPr lang="en-US" altLang="ja-JP" dirty="0" smtClean="0">
                <a:solidFill>
                  <a:srgbClr val="B42025"/>
                </a:solidFill>
              </a:rPr>
              <a:t>Meeting Date: </a:t>
            </a:r>
            <a:r>
              <a:rPr lang="en-US" altLang="ja-JP" dirty="0" smtClean="0">
                <a:solidFill>
                  <a:srgbClr val="B42025"/>
                </a:solidFill>
              </a:rPr>
              <a:t>2015-07-20    Agenda </a:t>
            </a:r>
            <a:r>
              <a:rPr lang="en-US" altLang="ja-JP" dirty="0">
                <a:solidFill>
                  <a:srgbClr val="B42025"/>
                </a:solidFill>
              </a:rPr>
              <a:t>Item: TBD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Remaining 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D8F1F-0A42-45EF-8A72-296B8E1AB4DB}" type="slidenum">
              <a:rPr lang="en-US" altLang="ja-JP" smtClean="0"/>
              <a:pPr/>
              <a:t>10</a:t>
            </a:fld>
            <a:endParaRPr lang="en-US" altLang="ja-JP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83568" y="1676400"/>
            <a:ext cx="8229600" cy="420087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Is there anything else needed  </a:t>
            </a:r>
            <a:r>
              <a:rPr lang="en-US" sz="2400" dirty="0" smtClean="0"/>
              <a:t>to enable semantic </a:t>
            </a:r>
            <a:r>
              <a:rPr lang="en-US" sz="2400" dirty="0" smtClean="0"/>
              <a:t>queries via CRUD</a:t>
            </a:r>
          </a:p>
          <a:p>
            <a:pPr lvl="1"/>
            <a:r>
              <a:rPr lang="en-US" sz="2000" dirty="0" smtClean="0"/>
              <a:t>Using </a:t>
            </a:r>
            <a:r>
              <a:rPr lang="en-US" sz="2000" dirty="0" smtClean="0"/>
              <a:t>SPARQL in payload</a:t>
            </a:r>
          </a:p>
          <a:p>
            <a:pPr lvl="1"/>
            <a:r>
              <a:rPr lang="en-US" sz="2000" dirty="0" smtClean="0"/>
              <a:t>Without SPARQL in payload</a:t>
            </a:r>
          </a:p>
          <a:p>
            <a:r>
              <a:rPr lang="en-US" sz="2400" dirty="0" smtClean="0"/>
              <a:t>Is anything else needed to enable sematic queries from Triple Stores</a:t>
            </a:r>
            <a:r>
              <a:rPr lang="en-US" sz="2400" dirty="0" smtClean="0"/>
              <a:t>?</a:t>
            </a:r>
          </a:p>
          <a:p>
            <a:endParaRPr lang="en-US" sz="2400" dirty="0">
              <a:solidFill>
                <a:srgbClr val="C00000"/>
              </a:solidFill>
            </a:endParaRPr>
          </a:p>
          <a:p>
            <a:r>
              <a:rPr lang="en-US" sz="2000" dirty="0"/>
              <a:t>…(further input to be based on WG5 discussion)</a:t>
            </a:r>
          </a:p>
          <a:p>
            <a:endParaRPr lang="en-US" sz="20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24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D8F1F-0A42-45EF-8A72-296B8E1AB4DB}" type="slidenum">
              <a:rPr lang="en-US" altLang="ja-JP" smtClean="0"/>
              <a:pPr/>
              <a:t>2</a:t>
            </a:fld>
            <a:endParaRPr lang="en-US" altLang="ja-JP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907704" y="141277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120727"/>
              </p:ext>
            </p:extLst>
          </p:nvPr>
        </p:nvGraphicFramePr>
        <p:xfrm>
          <a:off x="1907704" y="1412776"/>
          <a:ext cx="4824536" cy="362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Presentation" r:id="rId3" imgW="4570415" imgH="3427482" progId="PowerPoint.Show.12">
                  <p:embed/>
                </p:oleObj>
              </mc:Choice>
              <mc:Fallback>
                <p:oleObj name="Presentation" r:id="rId3" imgW="4570415" imgH="3427482" progId="PowerPoint.Show.1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1412776"/>
                        <a:ext cx="4824536" cy="3622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Calibri"/>
                <a:cs typeface="Calibri"/>
              </a:rPr>
              <a:t>oneM2M Base Ontology</a:t>
            </a:r>
            <a:endParaRPr lang="en-US" sz="3600" dirty="0">
              <a:latin typeface="Calibri"/>
              <a:cs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6538" y="5229200"/>
            <a:ext cx="8637462" cy="10286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1200" b="1" dirty="0" err="1"/>
              <a:t>rdfs:Property</a:t>
            </a:r>
            <a:r>
              <a:rPr lang="en-US" sz="1200" b="1" dirty="0"/>
              <a:t> </a:t>
            </a:r>
            <a:r>
              <a:rPr lang="en-US" sz="1200" dirty="0"/>
              <a:t>– declare the class of properties</a:t>
            </a:r>
          </a:p>
          <a:p>
            <a:pPr>
              <a:lnSpc>
                <a:spcPct val="90000"/>
              </a:lnSpc>
            </a:pPr>
            <a:r>
              <a:rPr lang="en-US" sz="1200" b="1" dirty="0" err="1" smtClean="0"/>
              <a:t>rdfs:Domain</a:t>
            </a:r>
            <a:r>
              <a:rPr lang="en-US" sz="1200" b="1" dirty="0" smtClean="0"/>
              <a:t> </a:t>
            </a:r>
            <a:r>
              <a:rPr lang="en-US" sz="1200" dirty="0"/>
              <a:t>– mean that when the specified property is used in a triple, the </a:t>
            </a:r>
            <a:r>
              <a:rPr lang="en-US" sz="1200" b="1" dirty="0"/>
              <a:t>subject</a:t>
            </a:r>
            <a:r>
              <a:rPr lang="en-US" sz="1200" dirty="0"/>
              <a:t> of the triple will always be an instance of the class specified by the </a:t>
            </a:r>
            <a:r>
              <a:rPr lang="en-US" sz="1200" dirty="0" err="1"/>
              <a:t>rdfs:domain</a:t>
            </a:r>
            <a:r>
              <a:rPr lang="en-US" sz="1200" dirty="0"/>
              <a:t> property in the ontology.</a:t>
            </a:r>
          </a:p>
          <a:p>
            <a:pPr>
              <a:lnSpc>
                <a:spcPct val="90000"/>
              </a:lnSpc>
            </a:pPr>
            <a:r>
              <a:rPr lang="en-US" sz="1200" b="1" dirty="0" err="1" smtClean="0"/>
              <a:t>rdfs:Range</a:t>
            </a:r>
            <a:r>
              <a:rPr lang="en-US" sz="1200" b="1" dirty="0" smtClean="0"/>
              <a:t> </a:t>
            </a:r>
            <a:r>
              <a:rPr lang="en-US" sz="1200" dirty="0"/>
              <a:t>-- mean that when the specified property is used in a triple, the </a:t>
            </a:r>
            <a:r>
              <a:rPr lang="en-US" sz="1200" b="1" dirty="0"/>
              <a:t>object</a:t>
            </a:r>
            <a:r>
              <a:rPr lang="en-US" sz="1200" dirty="0"/>
              <a:t> of the triple will always be an instance of the class specified by the </a:t>
            </a:r>
            <a:r>
              <a:rPr lang="en-US" sz="1200" dirty="0" err="1"/>
              <a:t>rdfs:range</a:t>
            </a:r>
            <a:r>
              <a:rPr lang="en-US" sz="1200" dirty="0"/>
              <a:t> property in the ontology.</a:t>
            </a:r>
          </a:p>
        </p:txBody>
      </p:sp>
    </p:spTree>
    <p:extLst>
      <p:ext uri="{BB962C8B-B14F-4D97-AF65-F5344CB8AC3E}">
        <p14:creationId xmlns:p14="http://schemas.microsoft.com/office/powerpoint/2010/main" val="3479227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Discussions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38736" cy="4525963"/>
          </a:xfrm>
        </p:spPr>
        <p:txBody>
          <a:bodyPr/>
          <a:lstStyle/>
          <a:p>
            <a:pPr marL="0" lvl="1" indent="0">
              <a:buNone/>
            </a:pPr>
            <a:r>
              <a:rPr lang="en-US" dirty="0"/>
              <a:t>Ontology repository (MAS-2015-0528 </a:t>
            </a:r>
            <a:endParaRPr lang="en-US" dirty="0" smtClean="0"/>
          </a:p>
          <a:p>
            <a:pPr marL="0" lvl="1" indent="0">
              <a:buNone/>
            </a:pPr>
            <a:r>
              <a:rPr lang="en-US" dirty="0" smtClean="0"/>
              <a:t>NEC </a:t>
            </a:r>
            <a:r>
              <a:rPr lang="en-US" dirty="0"/>
              <a:t>proposal)</a:t>
            </a:r>
          </a:p>
          <a:p>
            <a:pPr marL="731520" lvl="3"/>
            <a:r>
              <a:rPr lang="en-US" altLang="en-US" sz="1800" dirty="0">
                <a:solidFill>
                  <a:schemeClr val="tx1"/>
                </a:solidFill>
              </a:rPr>
              <a:t>Supports Management of ontologies</a:t>
            </a:r>
          </a:p>
          <a:p>
            <a:pPr marL="731520" lvl="3"/>
            <a:r>
              <a:rPr lang="en-US" altLang="en-US" sz="1800" dirty="0">
                <a:solidFill>
                  <a:schemeClr val="tx1"/>
                </a:solidFill>
              </a:rPr>
              <a:t>Supports CRUD, SPARQL query on ontology (as special retrieve)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D8F1F-0A42-45EF-8A72-296B8E1AB4DB}" type="slidenum">
              <a:rPr lang="en-US" altLang="ja-JP" smtClean="0"/>
              <a:pPr/>
              <a:t>3</a:t>
            </a:fld>
            <a:endParaRPr lang="en-US" altLang="ja-JP" dirty="0"/>
          </a:p>
        </p:txBody>
      </p:sp>
      <p:grpSp>
        <p:nvGrpSpPr>
          <p:cNvPr id="23" name="Group 22"/>
          <p:cNvGrpSpPr/>
          <p:nvPr/>
        </p:nvGrpSpPr>
        <p:grpSpPr>
          <a:xfrm>
            <a:off x="4932040" y="2198946"/>
            <a:ext cx="1440160" cy="1088507"/>
            <a:chOff x="4860032" y="1660158"/>
            <a:chExt cx="1440160" cy="713693"/>
          </a:xfrm>
        </p:grpSpPr>
        <p:sp>
          <p:nvSpPr>
            <p:cNvPr id="24" name="Rectangle 23"/>
            <p:cNvSpPr/>
            <p:nvPr/>
          </p:nvSpPr>
          <p:spPr>
            <a:xfrm>
              <a:off x="4860032" y="1660158"/>
              <a:ext cx="1440160" cy="50405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997837" y="1727520"/>
              <a:ext cx="11894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Ontology </a:t>
              </a:r>
            </a:p>
            <a:p>
              <a:r>
                <a:rPr lang="de-DE" dirty="0" smtClean="0"/>
                <a:t>Repository</a:t>
              </a:r>
              <a:endParaRPr lang="en-GB" dirty="0"/>
            </a:p>
          </p:txBody>
        </p:sp>
      </p:grpSp>
      <p:cxnSp>
        <p:nvCxnSpPr>
          <p:cNvPr id="26" name="Straight Connector 25"/>
          <p:cNvCxnSpPr>
            <a:stCxn id="24" idx="2"/>
          </p:cNvCxnSpPr>
          <p:nvPr/>
        </p:nvCxnSpPr>
        <p:spPr>
          <a:xfrm>
            <a:off x="5652120" y="2967720"/>
            <a:ext cx="0" cy="2887050"/>
          </a:xfrm>
          <a:prstGeom prst="lin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7" name="Group 26"/>
          <p:cNvGrpSpPr/>
          <p:nvPr/>
        </p:nvGrpSpPr>
        <p:grpSpPr>
          <a:xfrm>
            <a:off x="5940151" y="3232447"/>
            <a:ext cx="2562316" cy="504056"/>
            <a:chOff x="4860031" y="1660158"/>
            <a:chExt cx="2562316" cy="504056"/>
          </a:xfrm>
        </p:grpSpPr>
        <p:sp>
          <p:nvSpPr>
            <p:cNvPr id="28" name="Rectangle 27"/>
            <p:cNvSpPr/>
            <p:nvPr/>
          </p:nvSpPr>
          <p:spPr>
            <a:xfrm>
              <a:off x="4860031" y="1660158"/>
              <a:ext cx="2562315" cy="50405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997837" y="1727520"/>
              <a:ext cx="242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oneM2M base ontology</a:t>
              </a:r>
              <a:endParaRPr lang="en-GB" dirty="0"/>
            </a:p>
          </p:txBody>
        </p:sp>
      </p:grpSp>
      <p:cxnSp>
        <p:nvCxnSpPr>
          <p:cNvPr id="30" name="Straight Connector 29"/>
          <p:cNvCxnSpPr>
            <a:stCxn id="28" idx="1"/>
          </p:cNvCxnSpPr>
          <p:nvPr/>
        </p:nvCxnSpPr>
        <p:spPr>
          <a:xfrm flipH="1">
            <a:off x="5652120" y="3484475"/>
            <a:ext cx="288031" cy="0"/>
          </a:xfrm>
          <a:prstGeom prst="lin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31" name="Group 30"/>
          <p:cNvGrpSpPr/>
          <p:nvPr/>
        </p:nvGrpSpPr>
        <p:grpSpPr>
          <a:xfrm>
            <a:off x="5940151" y="3972665"/>
            <a:ext cx="1562042" cy="504056"/>
            <a:chOff x="4860032" y="1660158"/>
            <a:chExt cx="1562042" cy="504056"/>
          </a:xfrm>
        </p:grpSpPr>
        <p:sp>
          <p:nvSpPr>
            <p:cNvPr id="32" name="Rectangle 31"/>
            <p:cNvSpPr/>
            <p:nvPr/>
          </p:nvSpPr>
          <p:spPr>
            <a:xfrm>
              <a:off x="4860032" y="1660158"/>
              <a:ext cx="1562042" cy="50405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997837" y="1727520"/>
              <a:ext cx="1424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SSN ontology</a:t>
              </a:r>
              <a:endParaRPr lang="en-GB" dirty="0"/>
            </a:p>
          </p:txBody>
        </p:sp>
      </p:grpSp>
      <p:cxnSp>
        <p:nvCxnSpPr>
          <p:cNvPr id="34" name="Straight Connector 33"/>
          <p:cNvCxnSpPr>
            <a:stCxn id="32" idx="1"/>
          </p:cNvCxnSpPr>
          <p:nvPr/>
        </p:nvCxnSpPr>
        <p:spPr>
          <a:xfrm flipH="1">
            <a:off x="5652121" y="4224693"/>
            <a:ext cx="288030" cy="0"/>
          </a:xfrm>
          <a:prstGeom prst="lin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35" name="Group 34"/>
          <p:cNvGrpSpPr/>
          <p:nvPr/>
        </p:nvGrpSpPr>
        <p:grpSpPr>
          <a:xfrm>
            <a:off x="5940150" y="4702642"/>
            <a:ext cx="2355528" cy="504056"/>
            <a:chOff x="4860032" y="1660158"/>
            <a:chExt cx="2355528" cy="504056"/>
          </a:xfrm>
        </p:grpSpPr>
        <p:sp>
          <p:nvSpPr>
            <p:cNvPr id="36" name="Rectangle 35"/>
            <p:cNvSpPr/>
            <p:nvPr/>
          </p:nvSpPr>
          <p:spPr>
            <a:xfrm>
              <a:off x="4860032" y="1660158"/>
              <a:ext cx="2355528" cy="50405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997837" y="1727520"/>
              <a:ext cx="22177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Smart home ontology</a:t>
              </a:r>
              <a:endParaRPr lang="en-GB" dirty="0"/>
            </a:p>
          </p:txBody>
        </p:sp>
      </p:grpSp>
      <p:cxnSp>
        <p:nvCxnSpPr>
          <p:cNvPr id="38" name="Straight Connector 37"/>
          <p:cNvCxnSpPr>
            <a:stCxn id="36" idx="1"/>
          </p:cNvCxnSpPr>
          <p:nvPr/>
        </p:nvCxnSpPr>
        <p:spPr>
          <a:xfrm flipH="1">
            <a:off x="5652120" y="4954670"/>
            <a:ext cx="288030" cy="0"/>
          </a:xfrm>
          <a:prstGeom prst="lin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2752692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Calibri"/>
                <a:cs typeface="Calibri"/>
              </a:rPr>
              <a:t>Previous Proposals</a:t>
            </a:r>
            <a:endParaRPr lang="en-US" sz="3600" dirty="0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/>
          <a:p>
            <a:fld id="{EAE548C6-0A77-41A4-B323-123A794098E5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690964"/>
              </p:ext>
            </p:extLst>
          </p:nvPr>
        </p:nvGraphicFramePr>
        <p:xfrm>
          <a:off x="1187624" y="1691891"/>
          <a:ext cx="2520280" cy="4143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Visio" r:id="rId3" imgW="1657437" imgH="2771678" progId="Visio.Drawing.11">
                  <p:embed/>
                </p:oleObj>
              </mc:Choice>
              <mc:Fallback>
                <p:oleObj name="Visio" r:id="rId3" imgW="1657437" imgH="2771678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691891"/>
                        <a:ext cx="2520280" cy="414351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716016" y="1676400"/>
            <a:ext cx="3384376" cy="3993307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854860" y="1753393"/>
            <a:ext cx="3538736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sz="2000" dirty="0" smtClean="0"/>
              <a:t>Ontology Resource</a:t>
            </a:r>
          </a:p>
          <a:p>
            <a:pPr marL="0" lvl="1" indent="0">
              <a:buNone/>
            </a:pPr>
            <a:r>
              <a:rPr lang="en-US" sz="2000" dirty="0" smtClean="0"/>
              <a:t>High Level Description</a:t>
            </a:r>
          </a:p>
          <a:p>
            <a:pPr marL="0" lvl="1" indent="0">
              <a:buNone/>
            </a:pPr>
            <a:r>
              <a:rPr lang="en-US" sz="2000" dirty="0" smtClean="0"/>
              <a:t>(MAS-2015-0568R02-Ontology Architectural Support, IDCC)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7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 Option </a:t>
            </a:r>
            <a:r>
              <a:rPr lang="en-US" dirty="0"/>
              <a:t>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D8F1F-0A42-45EF-8A72-296B8E1AB4DB}" type="slidenum">
              <a:rPr lang="en-US" altLang="ja-JP" smtClean="0"/>
              <a:pPr/>
              <a:t>5</a:t>
            </a:fld>
            <a:endParaRPr lang="en-US" altLang="ja-JP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6998" y="1484784"/>
            <a:ext cx="6923002" cy="452596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583492" y="1544949"/>
            <a:ext cx="23042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Use </a:t>
            </a:r>
            <a:r>
              <a:rPr lang="en-US" sz="1400" b="1" i="1" dirty="0" smtClean="0"/>
              <a:t>description</a:t>
            </a:r>
            <a:r>
              <a:rPr lang="en-US" sz="1400" dirty="0" smtClean="0"/>
              <a:t> attribute to </a:t>
            </a:r>
            <a:r>
              <a:rPr lang="en-US" sz="1400" dirty="0"/>
              <a:t>maintain class and relationship </a:t>
            </a:r>
            <a:r>
              <a:rPr lang="en-US" sz="1400" dirty="0" smtClean="0"/>
              <a:t>information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4181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en-US" dirty="0" smtClean="0"/>
              <a:t>Option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D8F1F-0A42-45EF-8A72-296B8E1AB4DB}" type="slidenum">
              <a:rPr lang="en-US" altLang="ja-JP" smtClean="0"/>
              <a:pPr/>
              <a:t>6</a:t>
            </a:fld>
            <a:endParaRPr lang="en-US" altLang="ja-JP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7728" y="1268760"/>
            <a:ext cx="6742584" cy="50177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83492" y="1544949"/>
            <a:ext cx="23042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Use several individual attributes to </a:t>
            </a:r>
            <a:r>
              <a:rPr lang="en-US" sz="1400" dirty="0"/>
              <a:t>maintain class and relationship </a:t>
            </a:r>
            <a:r>
              <a:rPr lang="en-US" sz="1400" dirty="0" smtClean="0"/>
              <a:t>information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2213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 Option 2A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1370149"/>
            <a:ext cx="5932953" cy="4966488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D8F1F-0A42-45EF-8A72-296B8E1AB4DB}" type="slidenum">
              <a:rPr lang="en-US" altLang="ja-JP" smtClean="0"/>
              <a:pPr/>
              <a:t>7</a:t>
            </a:fld>
            <a:endParaRPr lang="en-US" altLang="ja-JP" dirty="0"/>
          </a:p>
        </p:txBody>
      </p:sp>
      <p:sp>
        <p:nvSpPr>
          <p:cNvPr id="6" name="TextBox 5"/>
          <p:cNvSpPr txBox="1"/>
          <p:nvPr/>
        </p:nvSpPr>
        <p:spPr>
          <a:xfrm>
            <a:off x="7164288" y="1667628"/>
            <a:ext cx="136815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Each &lt;class&gt;</a:t>
            </a:r>
          </a:p>
          <a:p>
            <a:r>
              <a:rPr lang="en-US" sz="1400" dirty="0" smtClean="0"/>
              <a:t>attribute provides details about an available relationship .</a:t>
            </a:r>
          </a:p>
          <a:p>
            <a:endParaRPr lang="en-US" sz="1400" dirty="0"/>
          </a:p>
          <a:p>
            <a:endParaRPr lang="en-US" sz="1400" dirty="0" smtClean="0"/>
          </a:p>
          <a:p>
            <a:r>
              <a:rPr lang="en-US" sz="1400" dirty="0" smtClean="0"/>
              <a:t>Each &lt;relationship&gt; attribute provides details about a related class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87285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 Option 2B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1340768"/>
            <a:ext cx="5998448" cy="492166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D8F1F-0A42-45EF-8A72-296B8E1AB4DB}" type="slidenum">
              <a:rPr lang="en-US" altLang="ja-JP" smtClean="0"/>
              <a:pPr/>
              <a:t>8</a:t>
            </a:fld>
            <a:endParaRPr lang="en-US" altLang="ja-JP" dirty="0"/>
          </a:p>
        </p:txBody>
      </p:sp>
      <p:sp>
        <p:nvSpPr>
          <p:cNvPr id="6" name="TextBox 5"/>
          <p:cNvSpPr txBox="1"/>
          <p:nvPr/>
        </p:nvSpPr>
        <p:spPr>
          <a:xfrm>
            <a:off x="7312928" y="1667628"/>
            <a:ext cx="12195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Similar to 2A, but &lt;class&gt; attributes include both relationship and complementary class information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50133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and CONs </a:t>
            </a:r>
            <a:br>
              <a:rPr lang="en-US" dirty="0" smtClean="0"/>
            </a:br>
            <a:r>
              <a:rPr lang="en-US" dirty="0" smtClean="0"/>
              <a:t>of the approaches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D8F1F-0A42-45EF-8A72-296B8E1AB4DB}" type="slidenum">
              <a:rPr lang="en-US" altLang="ja-JP" smtClean="0"/>
              <a:pPr/>
              <a:t>9</a:t>
            </a:fld>
            <a:endParaRPr lang="en-US" altLang="ja-JP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11560" y="2276872"/>
            <a:ext cx="8229600" cy="36004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Both approaches allow support of multiple </a:t>
            </a:r>
            <a:r>
              <a:rPr lang="en-US" sz="2400" dirty="0" smtClean="0"/>
              <a:t>ontologies such that they can be discovered and re-used by the M2M </a:t>
            </a:r>
            <a:r>
              <a:rPr lang="en-US" sz="2400" dirty="0" smtClean="0"/>
              <a:t>system</a:t>
            </a:r>
          </a:p>
          <a:p>
            <a:r>
              <a:rPr lang="en-US" sz="2400" dirty="0" smtClean="0"/>
              <a:t>Both </a:t>
            </a:r>
            <a:r>
              <a:rPr lang="en-US" sz="2400" dirty="0"/>
              <a:t>approaches </a:t>
            </a:r>
            <a:r>
              <a:rPr lang="en-US" sz="2400" dirty="0" smtClean="0"/>
              <a:t>enable ontology use </a:t>
            </a:r>
            <a:r>
              <a:rPr lang="en-US" sz="2400" dirty="0"/>
              <a:t>for semantic </a:t>
            </a:r>
            <a:r>
              <a:rPr lang="en-US" sz="2400" dirty="0" smtClean="0"/>
              <a:t>annotation</a:t>
            </a:r>
          </a:p>
          <a:p>
            <a:endParaRPr lang="en-US" sz="2400" dirty="0"/>
          </a:p>
          <a:p>
            <a:r>
              <a:rPr lang="en-US" sz="2400" dirty="0" smtClean="0"/>
              <a:t>…(further input to be based on WG5 discussion)</a:t>
            </a:r>
            <a:endParaRPr lang="en-US" sz="2400" dirty="0"/>
          </a:p>
          <a:p>
            <a:endParaRPr lang="en-US" sz="2400" dirty="0" smtClean="0"/>
          </a:p>
          <a:p>
            <a:endParaRPr lang="en-US" sz="20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67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eM2M-MAS-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2B4E09D6F7F4409272E6E6A6C1EB2E" ma:contentTypeVersion="6" ma:contentTypeDescription="Create a new document." ma:contentTypeScope="" ma:versionID="c853d7ab684c09853b9159c6057f8f3d">
  <xsd:schema xmlns:xsd="http://www.w3.org/2001/XMLSchema" xmlns:p="http://schemas.microsoft.com/office/2006/metadata/properties" xmlns:ns2="132a0d76-4fce-476a-bb63-62eb729f34bf" targetNamespace="http://schemas.microsoft.com/office/2006/metadata/properties" ma:root="true" ma:fieldsID="d26e2b4d056b456ec611eff4902e103f" ns2:_="">
    <xsd:import namespace="132a0d76-4fce-476a-bb63-62eb729f34bf"/>
    <xsd:element name="properties">
      <xsd:complexType>
        <xsd:sequence>
          <xsd:element name="documentManagement">
            <xsd:complexType>
              <xsd:all>
                <xsd:element ref="ns2:Meeting_id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132a0d76-4fce-476a-bb63-62eb729f34bf" elementFormDefault="qualified">
    <xsd:import namespace="http://schemas.microsoft.com/office/2006/documentManagement/types"/>
    <xsd:element name="Meeting_id" ma:index="8" nillable="true" ma:displayName="Meeting_id" ma:default="TP-15" ma:internalName="Meeting_id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TP-15"/>
                        <xsd:enumeration value="TP-14"/>
                        <xsd:enumeration value="TP-13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3791CF-4D97-49E1-A0EF-D463C41CE9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2a0d76-4fce-476a-bb63-62eb729f34bf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CE27FDDB-6218-4ABB-B1FB-BAE9DC6952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oneM2M-MAS-2014</Template>
  <TotalTime>3045</TotalTime>
  <Words>322</Words>
  <Application>Microsoft Office PowerPoint</Application>
  <PresentationFormat>On-screen Show (4:3)</PresentationFormat>
  <Paragraphs>57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맑은 고딕</vt:lpstr>
      <vt:lpstr>ＭＳ Ｐゴシック</vt:lpstr>
      <vt:lpstr>Arial</vt:lpstr>
      <vt:lpstr>Calibri</vt:lpstr>
      <vt:lpstr>oneM2M-MAS-2014</vt:lpstr>
      <vt:lpstr>Presentation</vt:lpstr>
      <vt:lpstr>Visio</vt:lpstr>
      <vt:lpstr>Ontology Resource Discussion</vt:lpstr>
      <vt:lpstr>oneM2M Base Ontology</vt:lpstr>
      <vt:lpstr>Previous Discussions</vt:lpstr>
      <vt:lpstr>Previous Proposals</vt:lpstr>
      <vt:lpstr>Detail Option 1</vt:lpstr>
      <vt:lpstr>Option 2</vt:lpstr>
      <vt:lpstr>Detail Option 2A</vt:lpstr>
      <vt:lpstr>Detail Option 2B</vt:lpstr>
      <vt:lpstr>PROs and CONs  of the approaches</vt:lpstr>
      <vt:lpstr>Remaining 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Ontology Resource Discussion</dc:title>
  <dc:creator>Catalina Mladin</dc:creator>
  <cp:lastModifiedBy>Catalina Mladin R01</cp:lastModifiedBy>
  <cp:revision>24</cp:revision>
  <dcterms:created xsi:type="dcterms:W3CDTF">2015-02-13T15:09:42Z</dcterms:created>
  <dcterms:modified xsi:type="dcterms:W3CDTF">2015-07-20T14:32:20Z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0x010100442B4E09D6F7F4409272E6E6A6C1EB2E</vt:lpwstr>
  </property>
  <property fmtid="{D5CDD505-2E9C-101B-9397-08002B2CF9AE}" pid="3" name="Meeting_id">
    <vt:lpwstr>;#TP-15;#</vt:lpwstr>
  </property>
</Properties>
</file>