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commentAuthors.xml" ContentType="application/vnd.openxmlformats-officedocument.presentationml.commentAuthors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A6E6C"/>
    <a:srgbClr val="A0A0A3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84198" autoAdjust="0"/>
  </p:normalViewPr>
  <p:slideViewPr>
    <p:cSldViewPr showGuides="1">
      <p:cViewPr varScale="1">
        <p:scale>
          <a:sx n="101" d="100"/>
          <a:sy n="101" d="100"/>
        </p:scale>
        <p:origin x="-744" y="-112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2/16/17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2/16/17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mailto:a.kraft@telekom.de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dirty="0" smtClean="0"/>
              <a:t>SDT - Proposed </a:t>
            </a:r>
            <a:r>
              <a:rPr lang="en-US" dirty="0" smtClean="0"/>
              <a:t>Changes</a:t>
            </a:r>
            <a:r>
              <a:rPr lang="en-US" dirty="0" smtClean="0"/>
              <a:t> </a:t>
            </a:r>
            <a:r>
              <a:rPr lang="en-US" smtClean="0"/>
              <a:t>for Version 4.0 </a:t>
            </a:r>
            <a:r>
              <a:rPr lang="en-US" dirty="0" smtClean="0"/>
              <a:t>(DRAFT)</a:t>
            </a:r>
            <a:endParaRPr lang="en-US" altLang="zh-CN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99639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</a:t>
            </a:r>
            <a:r>
              <a:rPr lang="en-US" altLang="zh-CN" dirty="0" smtClean="0">
                <a:solidFill>
                  <a:srgbClr val="B42025"/>
                </a:solidFill>
              </a:rPr>
              <a:t> MAS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</a:t>
            </a:r>
            <a:r>
              <a:rPr lang="en-US" altLang="zh-CN" dirty="0" smtClean="0">
                <a:solidFill>
                  <a:srgbClr val="B42025"/>
                </a:solidFill>
              </a:rPr>
              <a:t> Andreas Kraft, Deutsche Telekom, </a:t>
            </a:r>
            <a:r>
              <a:rPr lang="en-US" altLang="zh-CN" dirty="0" smtClean="0">
                <a:solidFill>
                  <a:srgbClr val="B42025"/>
                </a:solidFill>
                <a:hlinkClick r:id="rId4"/>
              </a:rPr>
              <a:t>a.kraft@telekom.de</a:t>
            </a:r>
            <a:r>
              <a:rPr lang="en-US" altLang="zh-CN" dirty="0" smtClean="0">
                <a:solidFill>
                  <a:srgbClr val="B42025"/>
                </a:solidFill>
              </a:rPr>
              <a:t/>
            </a:r>
            <a:br>
              <a:rPr lang="en-US" altLang="zh-CN" dirty="0" smtClean="0">
                <a:solidFill>
                  <a:srgbClr val="B42025"/>
                </a:solidFill>
              </a:rPr>
            </a:br>
            <a:r>
              <a:rPr lang="en-US" altLang="zh-CN" dirty="0">
                <a:solidFill>
                  <a:srgbClr val="B42025"/>
                </a:solidFill>
              </a:rPr>
              <a:t>Meeting Date: 2017</a:t>
            </a:r>
            <a:r>
              <a:rPr lang="en-US" altLang="zh-CN" dirty="0" smtClean="0">
                <a:solidFill>
                  <a:srgbClr val="B42025"/>
                </a:solidFill>
              </a:rPr>
              <a:t>-</a:t>
            </a:r>
            <a:r>
              <a:rPr lang="en-US" altLang="zh-CN" dirty="0" smtClean="0">
                <a:solidFill>
                  <a:srgbClr val="B42025"/>
                </a:solidFill>
              </a:rPr>
              <a:t>02-16</a:t>
            </a:r>
            <a:endParaRPr lang="en-US" altLang="zh-CN" dirty="0" smtClean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License for SDT 4.0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SDT Versions 1 .. 3 are published under APL2</a:t>
            </a:r>
          </a:p>
          <a:p>
            <a:r>
              <a:rPr lang="en-US" dirty="0" smtClean="0"/>
              <a:t>APL2 licensed artifacts can be used by oneM2M</a:t>
            </a:r>
          </a:p>
          <a:p>
            <a:r>
              <a:rPr lang="en-US" dirty="0" smtClean="0"/>
              <a:t>Contributing to APL2 projects seems to be problematic</a:t>
            </a:r>
          </a:p>
          <a:p>
            <a:r>
              <a:rPr lang="en-US" dirty="0" smtClean="0"/>
              <a:t>Best alternative: BSD3 license?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Thank you for your attention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SDT</a:t>
            </a:r>
            <a:r>
              <a:rPr lang="en-US" dirty="0" smtClean="0"/>
              <a:t> 4.0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295400"/>
            <a:ext cx="7889371" cy="27994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4066736"/>
            <a:ext cx="7599639" cy="2257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 err="1" smtClean="0"/>
              <a:t>Datatype</a:t>
            </a:r>
            <a:r>
              <a:rPr lang="en-US" dirty="0" smtClean="0"/>
              <a:t>: </a:t>
            </a:r>
            <a:r>
              <a:rPr lang="en-US" dirty="0" err="1" smtClean="0"/>
              <a:t>Enums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000" dirty="0" smtClean="0"/>
              <a:t>Define enumeration types and values within SDT</a:t>
            </a:r>
          </a:p>
          <a:p>
            <a:r>
              <a:rPr lang="en-US" sz="2000" dirty="0" smtClean="0"/>
              <a:t>Support</a:t>
            </a:r>
            <a:r>
              <a:rPr lang="en-US" sz="2000" dirty="0" smtClean="0"/>
              <a:t> for</a:t>
            </a:r>
          </a:p>
          <a:p>
            <a:pPr lvl="1">
              <a:buClr>
                <a:schemeClr val="accent1"/>
              </a:buClr>
            </a:pPr>
            <a:r>
              <a:rPr lang="en-US" sz="1600" dirty="0" smtClean="0">
                <a:solidFill>
                  <a:schemeClr val="accent5"/>
                </a:solidFill>
              </a:rPr>
              <a:t>“normal” enumerations with raw value assignments</a:t>
            </a:r>
          </a:p>
          <a:p>
            <a:pPr lvl="1"/>
            <a:r>
              <a:rPr lang="en-US" sz="1600" dirty="0" smtClean="0">
                <a:solidFill>
                  <a:schemeClr val="accent3"/>
                </a:solidFill>
              </a:rPr>
              <a:t>simple type – </a:t>
            </a:r>
            <a:r>
              <a:rPr lang="en-US" sz="1600" dirty="0" err="1" smtClean="0">
                <a:solidFill>
                  <a:schemeClr val="accent3"/>
                </a:solidFill>
              </a:rPr>
              <a:t>enums</a:t>
            </a:r>
            <a:endParaRPr lang="en-US" sz="1600" dirty="0" smtClean="0">
              <a:solidFill>
                <a:schemeClr val="accent3"/>
              </a:solidFill>
            </a:endParaRP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structured </a:t>
            </a:r>
            <a:r>
              <a:rPr lang="en-US" sz="1600" dirty="0" err="1" smtClean="0">
                <a:solidFill>
                  <a:schemeClr val="accent2"/>
                </a:solidFill>
              </a:rPr>
              <a:t>enums</a:t>
            </a:r>
            <a:r>
              <a:rPr lang="en-US" sz="1600" dirty="0" smtClean="0">
                <a:solidFill>
                  <a:schemeClr val="accent2"/>
                </a:solidFill>
              </a:rPr>
              <a:t> (such as in Swift)</a:t>
            </a:r>
          </a:p>
          <a:p>
            <a:r>
              <a:rPr lang="en-US" sz="2000" dirty="0" smtClean="0"/>
              <a:t>Enable generation of </a:t>
            </a:r>
            <a:r>
              <a:rPr lang="en-US" sz="2000" dirty="0" err="1" smtClean="0"/>
              <a:t>enum</a:t>
            </a:r>
            <a:r>
              <a:rPr lang="en-US" sz="2000" dirty="0" smtClean="0"/>
              <a:t> XSD files etc</a:t>
            </a:r>
          </a:p>
          <a:p>
            <a:endParaRPr lang="en-US" sz="2000" dirty="0"/>
          </a:p>
        </p:txBody>
      </p:sp>
      <p:sp>
        <p:nvSpPr>
          <p:cNvPr id="4" name="Content Placeholder 6"/>
          <p:cNvSpPr txBox="1">
            <a:spLocks/>
          </p:cNvSpPr>
          <p:nvPr/>
        </p:nvSpPr>
        <p:spPr bwMode="gray">
          <a:xfrm>
            <a:off x="4495800" y="1600200"/>
            <a:ext cx="42989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DataPoint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name=”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aDP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 readable="true" writable="true"&gt;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Enum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doorClosed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 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rawValue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="1”&gt;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SimpleType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type="integer" 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doorOpened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SimpleType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type="float" 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name="coordinates"&gt;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Struct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name=”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x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SimpleType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type="integer" 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y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SimpleType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type="integer" 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Struct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Enum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DataPoint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 err="1" smtClean="0"/>
              <a:t>Datatype</a:t>
            </a:r>
            <a:r>
              <a:rPr lang="en-US" dirty="0" smtClean="0"/>
              <a:t>: </a:t>
            </a:r>
            <a:r>
              <a:rPr lang="en-US" dirty="0" err="1" smtClean="0"/>
              <a:t>Enums</a:t>
            </a:r>
            <a:r>
              <a:rPr lang="en-US" dirty="0" smtClean="0"/>
              <a:t> (2)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828800"/>
            <a:ext cx="8310627" cy="2790429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1521883" y="2791884"/>
            <a:ext cx="1058334" cy="1015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" y="3807883"/>
            <a:ext cx="3347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ele-GroteskHal" pitchFamily="2" charset="0"/>
              </a:rPr>
              <a:t>Add an optional “</a:t>
            </a:r>
            <a:r>
              <a:rPr lang="en-US" dirty="0" err="1" smtClean="0">
                <a:latin typeface="Tele-GroteskHal" pitchFamily="2" charset="0"/>
              </a:rPr>
              <a:t>rawValue</a:t>
            </a:r>
            <a:r>
              <a:rPr lang="en-US" dirty="0" smtClean="0">
                <a:latin typeface="Tele-GroteskHal" pitchFamily="2" charset="0"/>
              </a:rPr>
              <a:t>” attribute</a:t>
            </a:r>
            <a:endParaRPr lang="en-US" dirty="0">
              <a:latin typeface="Tele-GroteskHal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2973172" y="3166452"/>
            <a:ext cx="1674943" cy="1230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90600" y="4572000"/>
            <a:ext cx="3074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ele-GroteskHal" pitchFamily="2" charset="0"/>
              </a:rPr>
              <a:t>Add a new structured type choice</a:t>
            </a:r>
            <a:endParaRPr lang="en-US" dirty="0">
              <a:latin typeface="Tele-GroteskHal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4356185" y="3500353"/>
            <a:ext cx="1674943" cy="1230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62400" y="4927006"/>
            <a:ext cx="5006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ele-GroteskHal" pitchFamily="2" charset="0"/>
              </a:rPr>
              <a:t>Add a new structured type definition, similar to &lt;</a:t>
            </a:r>
            <a:r>
              <a:rPr lang="en-US" dirty="0" err="1" smtClean="0">
                <a:latin typeface="Tele-GroteskHal" pitchFamily="2" charset="0"/>
              </a:rPr>
              <a:t>Struct</a:t>
            </a:r>
            <a:r>
              <a:rPr lang="en-US" dirty="0" smtClean="0">
                <a:latin typeface="Tele-GroteskHal" pitchFamily="2" charset="0"/>
              </a:rPr>
              <a:t>&gt;</a:t>
            </a:r>
            <a:endParaRPr lang="en-US" dirty="0">
              <a:latin typeface="Tele-GroteskHa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</a:t>
            </a:r>
            <a:r>
              <a:rPr lang="en-US" dirty="0" err="1" smtClean="0"/>
              <a:t>Datatype</a:t>
            </a:r>
            <a:r>
              <a:rPr lang="en-US" dirty="0" smtClean="0"/>
              <a:t> Definitions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sz="2800" dirty="0" smtClean="0">
                <a:latin typeface="Tele-GroteskHal" pitchFamily="2" charset="0"/>
              </a:rPr>
              <a:t>Prevent re-definition of data types again and again</a:t>
            </a:r>
          </a:p>
          <a:p>
            <a:r>
              <a:rPr lang="en-US" sz="2800" dirty="0" smtClean="0">
                <a:solidFill>
                  <a:schemeClr val="accent3"/>
                </a:solidFill>
                <a:latin typeface="Tele-GroteskHal" pitchFamily="2" charset="0"/>
              </a:rPr>
              <a:t>Add a data type definition section under Domain</a:t>
            </a:r>
          </a:p>
          <a:p>
            <a:r>
              <a:rPr lang="en-US" sz="2800" dirty="0" smtClean="0">
                <a:solidFill>
                  <a:schemeClr val="accent6"/>
                </a:solidFill>
                <a:latin typeface="Tele-GroteskHal" pitchFamily="2" charset="0"/>
              </a:rPr>
              <a:t>Data type definitions can be referenced, even from another domain</a:t>
            </a:r>
          </a:p>
          <a:p>
            <a:r>
              <a:rPr lang="en-US" sz="2800" dirty="0" smtClean="0">
                <a:latin typeface="Tele-GroteskHal" pitchFamily="2" charset="0"/>
              </a:rPr>
              <a:t>Final, not </a:t>
            </a:r>
            <a:r>
              <a:rPr lang="en-US" sz="2800" dirty="0" smtClean="0">
                <a:latin typeface="Tele-GroteskHal" pitchFamily="2" charset="0"/>
              </a:rPr>
              <a:t>extensible</a:t>
            </a:r>
            <a:endParaRPr lang="en-US" sz="2800" dirty="0" smtClean="0">
              <a:latin typeface="Tele-GroteskHal" pitchFamily="2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/>
        </p:nvSpPr>
        <p:spPr bwMode="gray">
          <a:xfrm>
            <a:off x="4648200" y="1672830"/>
            <a:ext cx="4572000" cy="495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&lt;Domain … id="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datatypes.SDT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DataTypes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name=”Point”&gt;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Struct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x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SimpleType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type="integer" 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x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SimpleType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type="integer" 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Struct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DataTypes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&lt;Modules&gt;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ModuleClass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dataTypeRefTest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&lt;Data&gt;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DataPoint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name="coordinate"&gt;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DataTypeReference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domain="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datatypes.SDT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”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  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="Coordinates"/&gt;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DataPoint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&lt;/Data&gt;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ModuleClass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&lt;/Modules&gt;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&lt;/Domain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</a:t>
            </a:r>
            <a:r>
              <a:rPr lang="en-US" dirty="0" err="1" smtClean="0"/>
              <a:t>Datatype</a:t>
            </a:r>
            <a:r>
              <a:rPr lang="en-US" dirty="0" smtClean="0"/>
              <a:t> Definitions</a:t>
            </a:r>
            <a:r>
              <a:rPr lang="en-US" dirty="0" smtClean="0"/>
              <a:t> (2)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79653"/>
            <a:ext cx="2910417" cy="19029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3500" y="3460368"/>
            <a:ext cx="5077883" cy="2330832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rot="10800000" flipV="1">
            <a:off x="3058586" y="2345893"/>
            <a:ext cx="814915" cy="5772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657600" y="1981200"/>
            <a:ext cx="3236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ele-GroteskHal" pitchFamily="2" charset="0"/>
              </a:rPr>
              <a:t>Add a new section to &lt;Domain&gt;</a:t>
            </a:r>
            <a:endParaRPr lang="en-US" sz="2000" dirty="0">
              <a:latin typeface="Tele-GroteskHal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169224" y="3896783"/>
            <a:ext cx="863026" cy="2243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" y="4013537"/>
            <a:ext cx="38010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ele-GroteskHal" pitchFamily="2" charset="0"/>
              </a:rPr>
              <a:t>Add a new </a:t>
            </a:r>
            <a:r>
              <a:rPr lang="en-US" sz="2000" dirty="0" err="1" smtClean="0">
                <a:latin typeface="Tele-GroteskHal" pitchFamily="2" charset="0"/>
              </a:rPr>
              <a:t>DataType</a:t>
            </a:r>
            <a:r>
              <a:rPr lang="en-US" sz="2000" dirty="0" smtClean="0">
                <a:latin typeface="Tele-GroteskHal" pitchFamily="2" charset="0"/>
              </a:rPr>
              <a:t> choice:</a:t>
            </a:r>
          </a:p>
          <a:p>
            <a:pPr>
              <a:buFontTx/>
              <a:buChar char="-"/>
            </a:pPr>
            <a:r>
              <a:rPr lang="en-US" sz="2000" dirty="0" smtClean="0">
                <a:latin typeface="Tele-GroteskHal" pitchFamily="2" charset="0"/>
              </a:rPr>
              <a:t> Either a normal &lt;</a:t>
            </a:r>
            <a:r>
              <a:rPr lang="en-US" sz="2000" dirty="0" err="1" smtClean="0">
                <a:latin typeface="Tele-GroteskHal" pitchFamily="2" charset="0"/>
              </a:rPr>
              <a:t>DataType</a:t>
            </a:r>
            <a:r>
              <a:rPr lang="en-US" sz="2000" dirty="0" smtClean="0">
                <a:latin typeface="Tele-GroteskHal" pitchFamily="2" charset="0"/>
              </a:rPr>
              <a:t>&gt; element</a:t>
            </a:r>
          </a:p>
          <a:p>
            <a:pPr>
              <a:buFontTx/>
              <a:buChar char="-"/>
            </a:pPr>
            <a:r>
              <a:rPr lang="en-US" sz="2000" dirty="0" smtClean="0">
                <a:latin typeface="Tele-GroteskHal" pitchFamily="2" charset="0"/>
              </a:rPr>
              <a:t> Or a &lt;</a:t>
            </a:r>
            <a:r>
              <a:rPr lang="en-US" sz="2000" dirty="0" err="1" smtClean="0">
                <a:latin typeface="Tele-GroteskHal" pitchFamily="2" charset="0"/>
              </a:rPr>
              <a:t>DataTypeReference</a:t>
            </a:r>
            <a:r>
              <a:rPr lang="en-US" sz="2000" dirty="0" smtClean="0">
                <a:latin typeface="Tele-GroteskHal" pitchFamily="2" charset="0"/>
              </a:rPr>
              <a:t>&gt; element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553200" y="52578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524000" y="5238690"/>
            <a:ext cx="514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ele-GroteskHal" pitchFamily="2" charset="0"/>
              </a:rPr>
              <a:t>Add a new &lt;</a:t>
            </a:r>
            <a:r>
              <a:rPr lang="en-US" sz="2000" dirty="0" err="1" smtClean="0">
                <a:latin typeface="Tele-GroteskHal" pitchFamily="2" charset="0"/>
              </a:rPr>
              <a:t>DataTypeReference</a:t>
            </a:r>
            <a:r>
              <a:rPr lang="en-US" sz="2000" dirty="0" smtClean="0">
                <a:latin typeface="Tele-GroteskHal" pitchFamily="2" charset="0"/>
              </a:rPr>
              <a:t>&gt; element </a:t>
            </a:r>
            <a:r>
              <a:rPr lang="en-US" sz="2000" dirty="0" err="1" smtClean="0">
                <a:latin typeface="Tele-GroteskHal" pitchFamily="2" charset="0"/>
              </a:rPr>
              <a:t>defintion</a:t>
            </a:r>
            <a:endParaRPr lang="en-US" sz="2000" dirty="0">
              <a:latin typeface="Tele-GroteskHal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696200" y="3276600"/>
            <a:ext cx="457202" cy="4060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34000" y="2743200"/>
            <a:ext cx="37515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ele-GroteskHal" pitchFamily="2" charset="0"/>
              </a:rPr>
              <a:t>Rename the old &lt;</a:t>
            </a:r>
            <a:r>
              <a:rPr lang="en-US" sz="2000" dirty="0" err="1" smtClean="0">
                <a:latin typeface="Tele-GroteskHal" pitchFamily="2" charset="0"/>
              </a:rPr>
              <a:t>DataType</a:t>
            </a:r>
            <a:r>
              <a:rPr lang="en-US" sz="2000" dirty="0" smtClean="0">
                <a:latin typeface="Tele-GroteskHal" pitchFamily="2" charset="0"/>
              </a:rPr>
              <a:t>&gt; element</a:t>
            </a:r>
            <a:br>
              <a:rPr lang="en-US" sz="2000" dirty="0" smtClean="0">
                <a:latin typeface="Tele-GroteskHal" pitchFamily="2" charset="0"/>
              </a:rPr>
            </a:br>
            <a:r>
              <a:rPr lang="en-US" sz="2000" dirty="0" smtClean="0">
                <a:latin typeface="Tele-GroteskHal" pitchFamily="2" charset="0"/>
              </a:rPr>
              <a:t>to &lt;</a:t>
            </a:r>
            <a:r>
              <a:rPr lang="en-US" sz="2000" dirty="0" err="1" smtClean="0">
                <a:latin typeface="Tele-GroteskHal" pitchFamily="2" charset="0"/>
              </a:rPr>
              <a:t>DataTypeDef</a:t>
            </a:r>
            <a:r>
              <a:rPr lang="en-US" sz="2000" dirty="0" smtClean="0">
                <a:latin typeface="Tele-GroteskHal" pitchFamily="2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New </a:t>
            </a:r>
            <a:r>
              <a:rPr lang="en-US" sz="4000" dirty="0" err="1" smtClean="0"/>
              <a:t>Datatype</a:t>
            </a:r>
            <a:r>
              <a:rPr lang="en-US" sz="4000" dirty="0" smtClean="0"/>
              <a:t>: </a:t>
            </a:r>
            <a:r>
              <a:rPr lang="en-US" sz="4000" dirty="0" smtClean="0"/>
              <a:t>“void” </a:t>
            </a:r>
            <a:r>
              <a:rPr lang="en-US" sz="4000" dirty="0" err="1" smtClean="0"/>
              <a:t>SimpleType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pPr marL="285750" indent="-285750"/>
            <a:r>
              <a:rPr lang="en-US" sz="2400" dirty="0" smtClean="0">
                <a:latin typeface="Tele-GroteskHal" pitchFamily="2" charset="0"/>
              </a:rPr>
              <a:t>Question: Do we need a “void” data type?</a:t>
            </a:r>
          </a:p>
          <a:p>
            <a:pPr marL="285750" indent="-285750"/>
            <a:r>
              <a:rPr lang="en-US" sz="2400" dirty="0" smtClean="0">
                <a:solidFill>
                  <a:schemeClr val="accent3"/>
                </a:solidFill>
                <a:latin typeface="Tele-GroteskHal" pitchFamily="2" charset="0"/>
              </a:rPr>
              <a:t>Very small change.</a:t>
            </a:r>
          </a:p>
          <a:p>
            <a:pPr marL="285750" indent="-285750"/>
            <a:r>
              <a:rPr lang="en-US" sz="2400" dirty="0" smtClean="0">
                <a:solidFill>
                  <a:srgbClr val="F79646"/>
                </a:solidFill>
                <a:latin typeface="Tele-GroteskHal" pitchFamily="2" charset="0"/>
              </a:rPr>
              <a:t>Actions, which have no type are implicitly “void”</a:t>
            </a:r>
          </a:p>
          <a:p>
            <a:pPr marL="285750" indent="-285750"/>
            <a:r>
              <a:rPr lang="en-US" sz="2400" dirty="0" smtClean="0">
                <a:latin typeface="Tele-GroteskHal" pitchFamily="2" charset="0"/>
              </a:rPr>
              <a:t>Plus: less ambiguous when mapping between SDT and semantics </a:t>
            </a:r>
            <a:endParaRPr lang="en-US" sz="2400" dirty="0" smtClean="0">
              <a:solidFill>
                <a:srgbClr val="77933C"/>
              </a:solidFill>
              <a:latin typeface="Tele-GroteskHal" pitchFamily="2" charset="0"/>
            </a:endParaRPr>
          </a:p>
          <a:p>
            <a:pPr marL="285750" indent="-285750"/>
            <a:r>
              <a:rPr lang="en-US" sz="2400" dirty="0" smtClean="0">
                <a:latin typeface="Tele-GroteskHal" pitchFamily="2" charset="0"/>
              </a:rPr>
              <a:t>Minus:</a:t>
            </a:r>
            <a:r>
              <a:rPr lang="en-US" sz="2400" dirty="0" smtClean="0">
                <a:latin typeface="Tele-GroteskHal" pitchFamily="2" charset="0"/>
              </a:rPr>
              <a:t> what are “void” data points?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 bwMode="gray">
          <a:xfrm>
            <a:off x="4572000" y="1676400"/>
            <a:ext cx="4256908" cy="32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ModuleClass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voidActionText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”&gt;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&lt;Actions&gt;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&lt;Action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explicitVoidAction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”&gt;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     &lt;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SimpleType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type="void" 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    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DataType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&lt;/Action&gt;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    &lt;Action name="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implicitVoidAction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" /&gt;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 &lt;/Actions&gt;</a:t>
            </a:r>
          </a:p>
          <a:p>
            <a:pPr marL="0" marR="0" lvl="0" indent="0" algn="l" defTabSz="457293" rtl="0" eaLnBrk="1" fontAlgn="base" latinLnBrk="0" hangingPunct="1">
              <a:lnSpc>
                <a:spcPct val="10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&lt;/</a:t>
            </a:r>
            <a:r>
              <a:rPr kumimoji="0" lang="en-U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ModuleClass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&gt;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New </a:t>
            </a:r>
            <a:r>
              <a:rPr lang="en-US" sz="4000" dirty="0" err="1" smtClean="0"/>
              <a:t>Datatype</a:t>
            </a:r>
            <a:r>
              <a:rPr lang="en-US" sz="4000" dirty="0" smtClean="0"/>
              <a:t>: “void” </a:t>
            </a:r>
            <a:r>
              <a:rPr lang="en-US" sz="4000" dirty="0" err="1" smtClean="0"/>
              <a:t>SimpleType</a:t>
            </a:r>
            <a:r>
              <a:rPr lang="en-US" sz="4000" dirty="0" smtClean="0"/>
              <a:t> (2)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514600"/>
            <a:ext cx="1824113" cy="2688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4724175" y="4894990"/>
            <a:ext cx="436034" cy="2222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34872" y="5117233"/>
            <a:ext cx="56039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ele-GroteskHal" pitchFamily="2" charset="0"/>
              </a:rPr>
              <a:t>Add “void” keyword to </a:t>
            </a:r>
            <a:r>
              <a:rPr lang="en-US" sz="2000" dirty="0" err="1" smtClean="0">
                <a:latin typeface="Tele-GroteskHal" pitchFamily="2" charset="0"/>
              </a:rPr>
              <a:t>BasicType</a:t>
            </a:r>
            <a:r>
              <a:rPr lang="en-US" sz="2000" dirty="0" smtClean="0">
                <a:latin typeface="Tele-GroteskHal" pitchFamily="2" charset="0"/>
              </a:rPr>
              <a:t> enumeration definition</a:t>
            </a:r>
            <a:endParaRPr lang="en-US" sz="2000" dirty="0">
              <a:latin typeface="Tele-GroteskHal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Device Inheritable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TBD</a:t>
            </a:r>
          </a:p>
          <a:p>
            <a:r>
              <a:rPr lang="en-US" dirty="0" smtClean="0"/>
              <a:t>Under discussion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32864</TotalTime>
  <Words>708</Words>
  <Application>Microsoft Macintosh PowerPoint</Application>
  <PresentationFormat>On-screen Show (4:3)</PresentationFormat>
  <Paragraphs>114</Paragraphs>
  <Slides>11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SDT - Proposed Changes for Version 4.0 (DRAFT)</vt:lpstr>
      <vt:lpstr>Draft SDT 4.0</vt:lpstr>
      <vt:lpstr>New Datatype: Enums</vt:lpstr>
      <vt:lpstr>New Datatype: Enums (2)</vt:lpstr>
      <vt:lpstr>Global Datatype Definitions </vt:lpstr>
      <vt:lpstr>Global Datatype Definitions (2)</vt:lpstr>
      <vt:lpstr>New Datatype: “void” SimpleType</vt:lpstr>
      <vt:lpstr>New Datatype: “void” SimpleType (2)</vt:lpstr>
      <vt:lpstr>Make Device Inheritable</vt:lpstr>
      <vt:lpstr>New License for SDT 4.0</vt:lpstr>
      <vt:lpstr>Slide 11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Andreas Kraft</cp:lastModifiedBy>
  <cp:revision>2627</cp:revision>
  <dcterms:created xsi:type="dcterms:W3CDTF">2017-02-16T19:12:16Z</dcterms:created>
  <dcterms:modified xsi:type="dcterms:W3CDTF">2017-02-16T22:20:57Z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</Properties>
</file>