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docProps/custom.xml" ContentType="application/vnd.openxmlformats-officedocument.custom-properties+xml"/>
</Types>
</file>

<file path=_rels/.rels><?xml version="1.0" encoding="UTF-8" standalone="yes"?><Relationships xmlns="http://schemas.openxmlformats.org/package/2006/relationships">
    <Relationship Id="rId3" Type="http://schemas.openxmlformats.org/package/2006/relationships/metadata/core-properties" Target="docProps/core.xml"/>
    <Relationship Id="rId2" Type="http://schemas.openxmlformats.org/package/2006/relationships/metadata/thumbnail" Target="docProps/thumbnail.jpeg"/>
    <Relationship Id="rId1" Type="http://schemas.openxmlformats.org/officeDocument/2006/relationships/officeDocument" Target="ppt/presentation.xml"/>
    <Relationship Id="rId4" Type="http://schemas.openxmlformats.org/officeDocument/2006/relationships/extended-properties" Target="docProps/app.xml"/>
    <Relationship Id="rId5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0D768AF-BC99-4530-8D22-736BB6C6795C}" type="datetimeFigureOut">
              <a:rPr lang="en-US"/>
              <a:pPr>
                <a:defRPr/>
              </a:pPr>
              <a:t>6/29/2017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9BA28B8-7E2E-4E3D-B0CD-B654E89E62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9247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43D9CD67-9EAB-4898-8D5C-360626FDF8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7349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2005599-1D60-42C5-8843-E05EFB8653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8157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5119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7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Laurent.velez@etsi.org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git.onem2m.org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sz="4800" b="1" dirty="0" smtClean="0">
                <a:solidFill>
                  <a:srgbClr val="A0A0A3"/>
                </a:solidFill>
              </a:rPr>
              <a:t>Process </a:t>
            </a:r>
            <a:r>
              <a:rPr lang="en-GB" sz="4800" b="1" dirty="0">
                <a:solidFill>
                  <a:srgbClr val="A0A0A3"/>
                </a:solidFill>
              </a:rPr>
              <a:t>for Smart Device Template – </a:t>
            </a:r>
            <a:r>
              <a:rPr lang="en-GB" sz="4800" b="1" dirty="0" smtClean="0">
                <a:solidFill>
                  <a:srgbClr val="A0A0A3"/>
                </a:solidFill>
              </a:rPr>
              <a:t>Development</a:t>
            </a:r>
            <a:endParaRPr lang="en-US" altLang="en-US" sz="4800" b="1" dirty="0">
              <a:solidFill>
                <a:srgbClr val="A0A0A3"/>
              </a:solidFill>
            </a:endParaRP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4962064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</a:t>
            </a:r>
            <a:r>
              <a:rPr lang="en-US" altLang="en-US" dirty="0" smtClean="0">
                <a:solidFill>
                  <a:srgbClr val="B42025"/>
                </a:solidFill>
              </a:rPr>
              <a:t>MAS</a:t>
            </a:r>
            <a:endParaRPr lang="en-US" altLang="en-US" dirty="0">
              <a:solidFill>
                <a:srgbClr val="B42025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</a:t>
            </a:r>
            <a:r>
              <a:rPr lang="en-US" altLang="en-US" dirty="0" smtClean="0">
                <a:solidFill>
                  <a:srgbClr val="B42025"/>
                </a:solidFill>
              </a:rPr>
              <a:t>Laurent Velez, ETSI, </a:t>
            </a:r>
            <a:r>
              <a:rPr lang="en-US" altLang="en-US" dirty="0" smtClean="0">
                <a:solidFill>
                  <a:srgbClr val="B42025"/>
                </a:solidFill>
                <a:hlinkClick r:id="rId3"/>
              </a:rPr>
              <a:t>Laurent.velez@etsi.org</a:t>
            </a:r>
            <a:endParaRPr lang="en-US" altLang="en-US" dirty="0" smtClean="0">
              <a:solidFill>
                <a:srgbClr val="B42025"/>
              </a:solidFill>
            </a:endParaRPr>
          </a:p>
          <a:p>
            <a:pPr eaLnBrk="1" hangingPunct="1"/>
            <a:r>
              <a:rPr lang="en-US" altLang="en-US" dirty="0" smtClean="0">
                <a:solidFill>
                  <a:srgbClr val="B42025"/>
                </a:solidFill>
              </a:rPr>
              <a:t>Meeting </a:t>
            </a:r>
            <a:r>
              <a:rPr lang="en-US" altLang="en-US" dirty="0">
                <a:solidFill>
                  <a:srgbClr val="B42025"/>
                </a:solidFill>
              </a:rPr>
              <a:t>Date: </a:t>
            </a:r>
            <a:r>
              <a:rPr lang="en-US" altLang="en-US" dirty="0" smtClean="0">
                <a:solidFill>
                  <a:srgbClr val="B42025"/>
                </a:solidFill>
              </a:rPr>
              <a:t>2017-06-29</a:t>
            </a:r>
            <a:endParaRPr lang="en-US" altLang="en-US" dirty="0">
              <a:solidFill>
                <a:srgbClr val="B42025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Agenda Item: </a:t>
            </a:r>
            <a:r>
              <a:rPr lang="en-US" altLang="en-US" dirty="0" smtClean="0">
                <a:solidFill>
                  <a:srgbClr val="B42025"/>
                </a:solidFill>
              </a:rPr>
              <a:t>SDT</a:t>
            </a:r>
            <a:endParaRPr lang="en-US" altLang="en-US" dirty="0">
              <a:solidFill>
                <a:srgbClr val="B4202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167482"/>
            <a:ext cx="8229600" cy="68580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 smtClean="0"/>
              <a:t>Objectives</a:t>
            </a:r>
            <a:endParaRPr lang="en-US" altLang="en-US" dirty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525963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sz="2000" dirty="0"/>
              <a:t>In order to further enhance the existing SDT (latest version 3.0 under APL2), the SDT development under BSD-clause3 Open Source License was approved by </a:t>
            </a:r>
            <a:r>
              <a:rPr lang="en-GB" sz="2000" dirty="0" smtClean="0"/>
              <a:t>SC</a:t>
            </a:r>
          </a:p>
          <a:p>
            <a:pPr eaLnBrk="1" hangingPunct="1"/>
            <a:endParaRPr lang="fr-FR" sz="2000" dirty="0" smtClean="0"/>
          </a:p>
          <a:p>
            <a:pPr eaLnBrk="1" hangingPunct="1"/>
            <a:r>
              <a:rPr lang="en-GB" sz="2000" dirty="0" smtClean="0"/>
              <a:t>It was proposed to use the oneM2M </a:t>
            </a:r>
            <a:r>
              <a:rPr lang="en-GB" sz="2000" dirty="0" err="1" smtClean="0"/>
              <a:t>gitlab</a:t>
            </a:r>
            <a:r>
              <a:rPr lang="en-GB" sz="2000" dirty="0" smtClean="0"/>
              <a:t> as software repository platform for hosting SDT development. This platform is already used by WGs:</a:t>
            </a:r>
          </a:p>
          <a:p>
            <a:pPr lvl="1" eaLnBrk="1" hangingPunct="1"/>
            <a:r>
              <a:rPr lang="en-GB" sz="1600" dirty="0" smtClean="0"/>
              <a:t>TST : TTCN-3 code development</a:t>
            </a:r>
          </a:p>
          <a:p>
            <a:pPr lvl="1" eaLnBrk="1" hangingPunct="1"/>
            <a:r>
              <a:rPr lang="fr-FR" sz="1600" dirty="0" smtClean="0"/>
              <a:t>PRO :  XSD</a:t>
            </a:r>
            <a:endParaRPr lang="en-GB" sz="1600" dirty="0" smtClean="0"/>
          </a:p>
          <a:p>
            <a:pPr lvl="1" eaLnBrk="1" hangingPunct="1"/>
            <a:r>
              <a:rPr lang="fr-FR" sz="1600" dirty="0" smtClean="0"/>
              <a:t>MAS : Base </a:t>
            </a:r>
            <a:r>
              <a:rPr lang="fr-FR" sz="1600" dirty="0" err="1" smtClean="0"/>
              <a:t>Ontology</a:t>
            </a:r>
            <a:r>
              <a:rPr lang="fr-FR" sz="1600" dirty="0" smtClean="0"/>
              <a:t>, HAIM, OMD-DM and LWM2M </a:t>
            </a:r>
            <a:r>
              <a:rPr lang="fr-FR" sz="1600" dirty="0" err="1" smtClean="0"/>
              <a:t>xml</a:t>
            </a:r>
            <a:r>
              <a:rPr lang="fr-FR" sz="1600" dirty="0" smtClean="0"/>
              <a:t>, TR-0069 model</a:t>
            </a:r>
          </a:p>
          <a:p>
            <a:pPr eaLnBrk="1" hangingPunct="1"/>
            <a:endParaRPr lang="en-GB" sz="2000" dirty="0" smtClean="0"/>
          </a:p>
          <a:p>
            <a:pPr marL="342900" lvl="1" indent="-342900" eaLnBrk="1" hangingPunct="1">
              <a:buFont typeface="Arial" panose="020B0604020202020204" pitchFamily="34" charset="0"/>
              <a:buChar char="•"/>
            </a:pPr>
            <a:r>
              <a:rPr lang="en-GB" sz="2000" u="sng" dirty="0">
                <a:solidFill>
                  <a:schemeClr val="tx1"/>
                </a:solidFill>
              </a:rPr>
              <a:t>Objective: </a:t>
            </a:r>
            <a:r>
              <a:rPr lang="en-GB" sz="2000" dirty="0">
                <a:solidFill>
                  <a:schemeClr val="tx1"/>
                </a:solidFill>
              </a:rPr>
              <a:t>Describe a lightweight process that defines how contributions to </a:t>
            </a:r>
            <a:r>
              <a:rPr lang="en-GB" sz="2000" dirty="0" err="1">
                <a:solidFill>
                  <a:schemeClr val="tx1"/>
                </a:solidFill>
              </a:rPr>
              <a:t>gitlab</a:t>
            </a:r>
            <a:r>
              <a:rPr lang="en-GB" sz="2000" dirty="0">
                <a:solidFill>
                  <a:schemeClr val="tx1"/>
                </a:solidFill>
              </a:rPr>
              <a:t> should be reviewed by MAS </a:t>
            </a:r>
            <a:r>
              <a:rPr lang="en-GB" sz="2000" dirty="0" smtClean="0">
                <a:solidFill>
                  <a:schemeClr val="tx1"/>
                </a:solidFill>
              </a:rPr>
              <a:t>WG.</a:t>
            </a:r>
          </a:p>
          <a:p>
            <a:pPr marL="342900" lvl="1" indent="-342900" eaLnBrk="1" hangingPunct="1">
              <a:buFont typeface="Arial" panose="020B0604020202020204" pitchFamily="34" charset="0"/>
              <a:buChar char="•"/>
            </a:pPr>
            <a:endParaRPr lang="fr-FR" sz="2000" dirty="0">
              <a:solidFill>
                <a:schemeClr val="tx1"/>
              </a:solidFill>
            </a:endParaRPr>
          </a:p>
          <a:p>
            <a:pPr marL="342900" lvl="1" indent="-342900" eaLnBrk="1" hangingPunct="1">
              <a:buFont typeface="Arial" panose="020B0604020202020204" pitchFamily="34" charset="0"/>
              <a:buChar char="•"/>
            </a:pPr>
            <a:r>
              <a:rPr lang="fr-FR" sz="2000" dirty="0" smtClean="0">
                <a:solidFill>
                  <a:schemeClr val="tx1"/>
                </a:solidFill>
              </a:rPr>
              <a:t>The </a:t>
            </a:r>
            <a:r>
              <a:rPr lang="fr-FR" sz="2000" dirty="0" err="1" smtClean="0">
                <a:solidFill>
                  <a:schemeClr val="tx1"/>
                </a:solidFill>
              </a:rPr>
              <a:t>platform</a:t>
            </a:r>
            <a:r>
              <a:rPr lang="fr-FR" sz="2000" dirty="0" smtClean="0">
                <a:solidFill>
                  <a:schemeClr val="tx1"/>
                </a:solidFill>
              </a:rPr>
              <a:t> </a:t>
            </a:r>
            <a:r>
              <a:rPr lang="fr-FR" sz="2000" dirty="0" err="1" smtClean="0">
                <a:solidFill>
                  <a:schemeClr val="tx1"/>
                </a:solidFill>
              </a:rPr>
              <a:t>is</a:t>
            </a:r>
            <a:r>
              <a:rPr lang="fr-FR" sz="2000" dirty="0" smtClean="0">
                <a:solidFill>
                  <a:schemeClr val="tx1"/>
                </a:solidFill>
              </a:rPr>
              <a:t> accessible at </a:t>
            </a:r>
            <a:r>
              <a:rPr lang="fr-FR" sz="2000" dirty="0">
                <a:solidFill>
                  <a:schemeClr val="tx1"/>
                </a:solidFill>
              </a:rPr>
              <a:t>: </a:t>
            </a:r>
            <a:r>
              <a:rPr lang="fr-FR" sz="2000" dirty="0">
                <a:solidFill>
                  <a:schemeClr val="tx1"/>
                </a:solidFill>
                <a:hlinkClick r:id="rId2"/>
              </a:rPr>
              <a:t>https://</a:t>
            </a:r>
            <a:r>
              <a:rPr lang="fr-FR" sz="2000" dirty="0" smtClean="0">
                <a:solidFill>
                  <a:schemeClr val="tx1"/>
                </a:solidFill>
                <a:hlinkClick r:id="rId2"/>
              </a:rPr>
              <a:t>git.onem2m.org</a:t>
            </a:r>
            <a:endParaRPr lang="fr-FR" sz="2000" dirty="0" smtClean="0">
              <a:solidFill>
                <a:schemeClr val="tx1"/>
              </a:solidFill>
            </a:endParaRPr>
          </a:p>
          <a:p>
            <a:pPr marL="342900" lvl="1" indent="-342900" eaLnBrk="1" hangingPunct="1">
              <a:buFont typeface="Arial" panose="020B0604020202020204" pitchFamily="34" charset="0"/>
              <a:buChar char="•"/>
            </a:pPr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2017 </a:t>
            </a:r>
            <a:r>
              <a:rPr lang="en-GB" altLang="en-US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algn="ctr" eaLnBrk="1" hangingPunct="1"/>
            <a:r>
              <a:rPr lang="en-GB" altLang="en-US" dirty="0">
                <a:solidFill>
                  <a:srgbClr val="898989"/>
                </a:solidFill>
                <a:latin typeface="Myriad pro"/>
              </a:rPr>
              <a:t>&lt;Document number&gt;</a:t>
            </a:r>
          </a:p>
          <a:p>
            <a:pPr eaLnBrk="1" hangingPunct="1"/>
            <a:fld id="{8A8C7EE2-753F-419C-8583-C3815DC5704A}" type="slidenum">
              <a:rPr lang="en-US" altLang="en-US">
                <a:solidFill>
                  <a:srgbClr val="898989"/>
                </a:solidFill>
                <a:latin typeface="Myriad pro"/>
              </a:rPr>
              <a:pPr eaLnBrk="1" hangingPunct="1"/>
              <a:t>2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fr-FR" dirty="0" smtClean="0"/>
              <a:t>Scenario 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9337"/>
            <a:ext cx="8229600" cy="4525963"/>
          </a:xfrm>
        </p:spPr>
        <p:txBody>
          <a:bodyPr/>
          <a:lstStyle/>
          <a:p>
            <a:pPr marL="114300" indent="0">
              <a:buNone/>
            </a:pPr>
            <a:r>
              <a:rPr lang="en-GB" sz="2000" dirty="0"/>
              <a:t>The “merge request” is done at the end  when the contribution has been reviewed, discussed and possibly updated in meeting. It is convenient and flexible</a:t>
            </a:r>
            <a:r>
              <a:rPr lang="en-GB" sz="2000" dirty="0" smtClean="0"/>
              <a:t>:</a:t>
            </a:r>
          </a:p>
          <a:p>
            <a:pPr marL="114300" indent="0">
              <a:buNone/>
            </a:pPr>
            <a:endParaRPr lang="en-GB" sz="2000" dirty="0"/>
          </a:p>
          <a:p>
            <a:pPr>
              <a:buFont typeface="+mj-lt"/>
              <a:buAutoNum type="arabicParenR"/>
            </a:pPr>
            <a:r>
              <a:rPr lang="en-GB" sz="1800" dirty="0"/>
              <a:t>W</a:t>
            </a:r>
            <a:r>
              <a:rPr lang="en-GB" sz="1800" dirty="0" smtClean="0"/>
              <a:t>hen </a:t>
            </a:r>
            <a:r>
              <a:rPr lang="en-GB" sz="1800" dirty="0"/>
              <a:t>wanting to contribute to the code, the contributor creates a branch in the </a:t>
            </a:r>
            <a:r>
              <a:rPr lang="en-GB" sz="1800" dirty="0" err="1"/>
              <a:t>gitlab</a:t>
            </a:r>
            <a:r>
              <a:rPr lang="en-GB" sz="1800" dirty="0"/>
              <a:t> with his SW update</a:t>
            </a:r>
          </a:p>
          <a:p>
            <a:pPr>
              <a:buFont typeface="+mj-lt"/>
              <a:buAutoNum type="arabicParenR"/>
            </a:pPr>
            <a:r>
              <a:rPr lang="en-GB" sz="1800" dirty="0"/>
              <a:t>T</a:t>
            </a:r>
            <a:r>
              <a:rPr lang="en-GB" sz="1800" dirty="0" smtClean="0"/>
              <a:t>he </a:t>
            </a:r>
            <a:r>
              <a:rPr lang="en-GB" sz="1800" dirty="0"/>
              <a:t>contributor can then make a contribution to the “normal” oneM2M portal, using input contribution/CR template. The document can have some explanation but mainly copy the </a:t>
            </a:r>
            <a:r>
              <a:rPr lang="en-GB" sz="1800" dirty="0" err="1"/>
              <a:t>url</a:t>
            </a:r>
            <a:r>
              <a:rPr lang="en-GB" sz="1800" dirty="0"/>
              <a:t> of the branch.</a:t>
            </a:r>
          </a:p>
          <a:p>
            <a:pPr>
              <a:buFont typeface="+mj-lt"/>
              <a:buAutoNum type="arabicParenR"/>
            </a:pPr>
            <a:r>
              <a:rPr lang="en-GB" sz="1800" dirty="0"/>
              <a:t>T</a:t>
            </a:r>
            <a:r>
              <a:rPr lang="en-GB" sz="1800" dirty="0" smtClean="0"/>
              <a:t>he </a:t>
            </a:r>
            <a:r>
              <a:rPr lang="en-GB" sz="1800" dirty="0"/>
              <a:t>contribution of the branch can be reviewed in meeting, using for instance the “Compare” function of the </a:t>
            </a:r>
            <a:r>
              <a:rPr lang="en-GB" sz="1800" dirty="0" err="1"/>
              <a:t>gitlab</a:t>
            </a:r>
            <a:r>
              <a:rPr lang="en-GB" sz="1800" dirty="0"/>
              <a:t> to indicate the changes vs the Master branch.</a:t>
            </a:r>
          </a:p>
          <a:p>
            <a:pPr>
              <a:buFont typeface="+mj-lt"/>
              <a:buAutoNum type="arabicParenR"/>
            </a:pPr>
            <a:r>
              <a:rPr lang="en-GB" sz="1800" dirty="0"/>
              <a:t>W</a:t>
            </a:r>
            <a:r>
              <a:rPr lang="en-GB" sz="1800" dirty="0" smtClean="0"/>
              <a:t>hen </a:t>
            </a:r>
            <a:r>
              <a:rPr lang="en-GB" sz="1800" dirty="0"/>
              <a:t>the branch contribution is agreed by the WG. The rapporteur can make a “merge request” and then “merge” the branch to the Master. Only the rapporteur is able to commit to the Master.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436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fr-FR" dirty="0" smtClean="0"/>
              <a:t>Scenario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 marL="114300" lvl="2" indent="0">
              <a:buNone/>
            </a:pPr>
            <a:r>
              <a:rPr lang="en-GB" sz="1800" dirty="0"/>
              <a:t>T</a:t>
            </a:r>
            <a:r>
              <a:rPr lang="en-GB" sz="1800" dirty="0" smtClean="0"/>
              <a:t>he </a:t>
            </a:r>
            <a:r>
              <a:rPr lang="en-GB" sz="1800" dirty="0"/>
              <a:t>contributor creates a branch </a:t>
            </a:r>
            <a:r>
              <a:rPr lang="en-GB" sz="1800" dirty="0" smtClean="0"/>
              <a:t>and </a:t>
            </a:r>
            <a:r>
              <a:rPr lang="en-GB" sz="1800" dirty="0"/>
              <a:t>then sends a “merge request” asking to review his code (also linked to the formal contribution on the portal): </a:t>
            </a:r>
            <a:endParaRPr lang="en-GB" sz="1800" dirty="0" smtClean="0"/>
          </a:p>
          <a:p>
            <a:pPr marL="114300" lvl="2" indent="0">
              <a:buNone/>
            </a:pPr>
            <a:endParaRPr lang="en-GB" sz="1800" dirty="0"/>
          </a:p>
          <a:p>
            <a:pPr>
              <a:buFont typeface="+mj-lt"/>
              <a:buAutoNum type="arabicParenR"/>
            </a:pPr>
            <a:r>
              <a:rPr lang="en-GB" sz="1600" dirty="0"/>
              <a:t>W</a:t>
            </a:r>
            <a:r>
              <a:rPr lang="en-GB" sz="1600" dirty="0" smtClean="0"/>
              <a:t>hen </a:t>
            </a:r>
            <a:r>
              <a:rPr lang="en-GB" sz="1600" dirty="0"/>
              <a:t>wanting to contribute to the code, the contributor creates a branch in the </a:t>
            </a:r>
            <a:r>
              <a:rPr lang="en-GB" sz="1600" dirty="0" err="1"/>
              <a:t>gitlab</a:t>
            </a:r>
            <a:r>
              <a:rPr lang="en-GB" sz="1600" dirty="0"/>
              <a:t> with his SW update</a:t>
            </a:r>
          </a:p>
          <a:p>
            <a:pPr>
              <a:buFont typeface="+mj-lt"/>
              <a:buAutoNum type="arabicParenR"/>
            </a:pPr>
            <a:r>
              <a:rPr lang="en-GB" sz="1600" dirty="0"/>
              <a:t>The contributor sends  a “merge request”.</a:t>
            </a:r>
          </a:p>
          <a:p>
            <a:pPr>
              <a:buFont typeface="+mj-lt"/>
              <a:buAutoNum type="arabicParenR"/>
            </a:pPr>
            <a:r>
              <a:rPr lang="en-GB" sz="1600" dirty="0" smtClean="0"/>
              <a:t>The </a:t>
            </a:r>
            <a:r>
              <a:rPr lang="en-GB" sz="1600" dirty="0"/>
              <a:t>user makes a contribution to the “normal” oneM2M portal, using input contribution/CR template. The document can have some explanation but mainly copy the </a:t>
            </a:r>
            <a:r>
              <a:rPr lang="en-GB" sz="1600" dirty="0" err="1"/>
              <a:t>url</a:t>
            </a:r>
            <a:r>
              <a:rPr lang="en-GB" sz="1600" dirty="0"/>
              <a:t> of the branch.</a:t>
            </a:r>
          </a:p>
          <a:p>
            <a:pPr>
              <a:buFont typeface="+mj-lt"/>
              <a:buAutoNum type="arabicParenR"/>
            </a:pPr>
            <a:r>
              <a:rPr lang="en-GB" sz="1600" dirty="0" smtClean="0"/>
              <a:t>The </a:t>
            </a:r>
            <a:r>
              <a:rPr lang="en-GB" sz="1600" dirty="0"/>
              <a:t>contribution of the branch can be reviewed by the WG, using for instance the “Compare” function of the </a:t>
            </a:r>
            <a:r>
              <a:rPr lang="en-GB" sz="1600" dirty="0" err="1"/>
              <a:t>gitlab</a:t>
            </a:r>
            <a:r>
              <a:rPr lang="en-GB" sz="1600" dirty="0"/>
              <a:t> to indicate the changes vs the Master branch (baseline)</a:t>
            </a:r>
          </a:p>
          <a:p>
            <a:pPr>
              <a:buFont typeface="+mj-lt"/>
              <a:buAutoNum type="arabicParenR"/>
            </a:pPr>
            <a:r>
              <a:rPr lang="en-GB" sz="1600" dirty="0" smtClean="0"/>
              <a:t>If </a:t>
            </a:r>
            <a:r>
              <a:rPr lang="en-GB" sz="1600" dirty="0"/>
              <a:t>the contribution needs to be improved/updated, the “merge request “ is rejected by the rapporteur (responsible of the Master branch)</a:t>
            </a:r>
          </a:p>
          <a:p>
            <a:pPr>
              <a:buFont typeface="+mj-lt"/>
              <a:buAutoNum type="arabicParenR"/>
            </a:pPr>
            <a:r>
              <a:rPr lang="en-GB" sz="1600" dirty="0"/>
              <a:t>The contributor updates his branch and makes a new “merge request” linked to a revision of his portal contribution.</a:t>
            </a:r>
          </a:p>
          <a:p>
            <a:pPr>
              <a:buFont typeface="+mj-lt"/>
              <a:buAutoNum type="arabicParenR"/>
            </a:pPr>
            <a:r>
              <a:rPr lang="en-GB" sz="1600" dirty="0" smtClean="0"/>
              <a:t>When </a:t>
            </a:r>
            <a:r>
              <a:rPr lang="en-GB" sz="1600" dirty="0"/>
              <a:t>the contribution is agreed by the WG, the  rapporteur accepts the  “merge request” by merging  the branch to the Master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7968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fr-FR" dirty="0" err="1" smtClean="0"/>
              <a:t>Next</a:t>
            </a:r>
            <a:r>
              <a:rPr lang="fr-FR" dirty="0" smtClean="0"/>
              <a:t> </a:t>
            </a:r>
            <a:r>
              <a:rPr lang="fr-FR" dirty="0" err="1" smtClean="0"/>
              <a:t>steps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MAS to </a:t>
            </a:r>
            <a:r>
              <a:rPr lang="fr-FR" dirty="0" err="1" smtClean="0"/>
              <a:t>discuss</a:t>
            </a:r>
            <a:r>
              <a:rPr lang="fr-FR" dirty="0" smtClean="0"/>
              <a:t> on a </a:t>
            </a:r>
            <a:r>
              <a:rPr lang="fr-FR" dirty="0" err="1" smtClean="0"/>
              <a:t>procedure</a:t>
            </a:r>
            <a:r>
              <a:rPr lang="fr-FR" dirty="0" smtClean="0"/>
              <a:t> for the </a:t>
            </a:r>
            <a:r>
              <a:rPr lang="fr-FR" dirty="0" err="1" smtClean="0"/>
              <a:t>developement</a:t>
            </a:r>
            <a:r>
              <a:rPr lang="fr-FR" dirty="0" smtClean="0"/>
              <a:t> of </a:t>
            </a:r>
            <a:r>
              <a:rPr lang="fr-FR" dirty="0" err="1" smtClean="0"/>
              <a:t>next</a:t>
            </a:r>
            <a:r>
              <a:rPr lang="fr-FR" dirty="0" smtClean="0"/>
              <a:t> versions of SDT</a:t>
            </a:r>
          </a:p>
          <a:p>
            <a:r>
              <a:rPr lang="fr-FR" dirty="0" err="1" smtClean="0"/>
              <a:t>MoW</a:t>
            </a:r>
            <a:r>
              <a:rPr lang="fr-FR" dirty="0" smtClean="0"/>
              <a:t> </a:t>
            </a:r>
            <a:r>
              <a:rPr lang="fr-FR" dirty="0" smtClean="0"/>
              <a:t>to </a:t>
            </a:r>
            <a:r>
              <a:rPr lang="fr-FR" dirty="0" err="1" smtClean="0"/>
              <a:t>validate</a:t>
            </a:r>
            <a:r>
              <a:rPr lang="fr-FR" dirty="0" smtClean="0"/>
              <a:t> and </a:t>
            </a:r>
            <a:r>
              <a:rPr lang="fr-FR" dirty="0" err="1" smtClean="0"/>
              <a:t>specify</a:t>
            </a:r>
            <a:r>
              <a:rPr lang="fr-FR" dirty="0"/>
              <a:t> </a:t>
            </a:r>
            <a:r>
              <a:rPr lang="fr-FR" dirty="0" smtClean="0"/>
              <a:t>the </a:t>
            </a:r>
            <a:r>
              <a:rPr lang="fr-FR" dirty="0" err="1" smtClean="0"/>
              <a:t>procedure</a:t>
            </a:r>
            <a:r>
              <a:rPr lang="en-GB" dirty="0" smtClean="0"/>
              <a:t>, trying to harmonize with other WG process and projects</a:t>
            </a:r>
          </a:p>
          <a:p>
            <a:r>
              <a:rPr lang="fr-FR" dirty="0" err="1" smtClean="0"/>
              <a:t>Approved</a:t>
            </a:r>
            <a:r>
              <a:rPr lang="fr-FR" dirty="0" smtClean="0"/>
              <a:t> by SC ( </a:t>
            </a:r>
            <a:r>
              <a:rPr lang="fr-FR" dirty="0" err="1" smtClean="0"/>
              <a:t>responsible</a:t>
            </a:r>
            <a:r>
              <a:rPr lang="fr-FR" dirty="0" smtClean="0"/>
              <a:t> of </a:t>
            </a:r>
            <a:r>
              <a:rPr lang="fr-FR" dirty="0" err="1" smtClean="0"/>
              <a:t>MoW</a:t>
            </a:r>
            <a:r>
              <a:rPr lang="fr-FR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59166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Pending</a:t>
            </a:r>
            <a:r>
              <a:rPr lang="fr-FR" dirty="0" smtClean="0"/>
              <a:t> questions 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SDT </a:t>
            </a:r>
            <a:r>
              <a:rPr lang="fr-FR" dirty="0" err="1" smtClean="0"/>
              <a:t>development</a:t>
            </a:r>
            <a:r>
              <a:rPr lang="fr-FR" dirty="0" smtClean="0"/>
              <a:t> accessible to oneM2M </a:t>
            </a:r>
            <a:r>
              <a:rPr lang="fr-FR" dirty="0" err="1" smtClean="0"/>
              <a:t>member</a:t>
            </a:r>
            <a:r>
              <a:rPr lang="fr-FR" dirty="0" smtClean="0"/>
              <a:t> </a:t>
            </a:r>
            <a:r>
              <a:rPr lang="fr-FR" dirty="0" err="1" smtClean="0"/>
              <a:t>only</a:t>
            </a:r>
            <a:r>
              <a:rPr lang="fr-FR" dirty="0" smtClean="0"/>
              <a:t> or </a:t>
            </a:r>
            <a:r>
              <a:rPr lang="fr-FR" dirty="0" err="1" smtClean="0"/>
              <a:t>larger</a:t>
            </a:r>
            <a:r>
              <a:rPr lang="fr-FR" dirty="0" smtClean="0"/>
              <a:t> audience ( </a:t>
            </a:r>
            <a:r>
              <a:rPr lang="fr-FR" dirty="0" err="1" smtClean="0"/>
              <a:t>external</a:t>
            </a:r>
            <a:r>
              <a:rPr lang="fr-FR" dirty="0" smtClean="0"/>
              <a:t> contribution ???)</a:t>
            </a:r>
          </a:p>
          <a:p>
            <a:endParaRPr lang="fr-FR" dirty="0" smtClean="0"/>
          </a:p>
          <a:p>
            <a:r>
              <a:rPr lang="fr-FR" dirty="0" err="1" smtClean="0"/>
              <a:t>STDTool</a:t>
            </a:r>
            <a:r>
              <a:rPr lang="fr-FR" dirty="0" smtClean="0"/>
              <a:t> ? </a:t>
            </a:r>
          </a:p>
          <a:p>
            <a:endParaRPr lang="fr-FR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97072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</TotalTime>
  <Words>555</Words>
  <Application>Microsoft Office PowerPoint</Application>
  <PresentationFormat>On-screen Show (4:3)</PresentationFormat>
  <Paragraphs>44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Myriad pro</vt:lpstr>
      <vt:lpstr>Office Theme</vt:lpstr>
      <vt:lpstr>Process for Smart Device Template – Development</vt:lpstr>
      <vt:lpstr>Objectives</vt:lpstr>
      <vt:lpstr>Scenario 1</vt:lpstr>
      <vt:lpstr>Scenario 2</vt:lpstr>
      <vt:lpstr>Next steps</vt:lpstr>
      <vt:lpstr>Pending questions ?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Laurent Velez</cp:lastModifiedBy>
  <cp:revision>36</cp:revision>
  <dcterms:created xsi:type="dcterms:W3CDTF">2012-09-11T22:52:11Z</dcterms:created>
  <dcterms:modified xsi:type="dcterms:W3CDTF">2017-06-29T09:16:33Z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(2)Ry4A3K9dFXMFoQHOg6ySuEbqUIi6P6lP80Y6Kp7K0uzsZmzHHDDmnpJJH42ULh/6rtgyyFuP
HKdFVtthVDcjDe1UgoGdbi17e/V4FhCvkIVz+iiXjJ2T/YCB0p5qpqods+YEPtQiCGJtBac2
/nn3MV6JveG8NYGIOjzoMs1dbimaVsPkXLsm+BLIgTv8TnGfw+NIx4ra+Y6fTvfAueh7cvIG
zOSnD7Vr+8/ZElC6cA</vt:lpwstr>
  </property>
  <property fmtid="{D5CDD505-2E9C-101B-9397-08002B2CF9AE}" pid="3" name="_2015_ms_pID_7253431">
    <vt:lpwstr>7iiBLBOkxVqhjyD24Tkal9XdjZ9i1bRTriW4fJlWuebtlXhQKq6bmM
b51kUuyMwQfz53G+AtEU6/5keqIN47wiexpEUIbqWfIkfqE0oNlHG2ll3g4L8NapczWxwQXc
pa3X5hIzUN3/V/zDdqixxCpVeSIXskjOW1t1GaICa2YP6l5WVBiPgLa8kwceNPU+STo=</vt:lpwstr>
  </property>
</Properties>
</file>